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38404800" cy="43891200"/>
  <p:notesSz cx="6858000" cy="9144000"/>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3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A5"/>
    <a:srgbClr val="FF4A00"/>
    <a:srgbClr val="FF6F09"/>
    <a:srgbClr val="828282"/>
    <a:srgbClr val="055D44"/>
    <a:srgbClr val="BDA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28" autoAdjust="0"/>
    <p:restoredTop sz="99831" autoAdjust="0"/>
  </p:normalViewPr>
  <p:slideViewPr>
    <p:cSldViewPr snapToGrid="0">
      <p:cViewPr>
        <p:scale>
          <a:sx n="21" d="100"/>
          <a:sy n="21" d="100"/>
        </p:scale>
        <p:origin x="1350" y="54"/>
      </p:cViewPr>
      <p:guideLst>
        <p:guide orient="horz" pos="13824"/>
        <p:guide pos="134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7183123"/>
            <a:ext cx="32644080" cy="15280640"/>
          </a:xfrm>
        </p:spPr>
        <p:txBody>
          <a:bodyPr anchor="b"/>
          <a:lstStyle>
            <a:lvl1pPr algn="ctr">
              <a:defRPr sz="25200"/>
            </a:lvl1pPr>
          </a:lstStyle>
          <a:p>
            <a:r>
              <a:rPr lang="en-US" smtClean="0"/>
              <a:t>Click to edit Master title style</a:t>
            </a:r>
            <a:endParaRPr lang="en-US" dirty="0"/>
          </a:p>
        </p:txBody>
      </p:sp>
      <p:sp>
        <p:nvSpPr>
          <p:cNvPr id="3" name="Subtitle 2"/>
          <p:cNvSpPr>
            <a:spLocks noGrp="1"/>
          </p:cNvSpPr>
          <p:nvPr>
            <p:ph type="subTitle" idx="1"/>
          </p:nvPr>
        </p:nvSpPr>
        <p:spPr>
          <a:xfrm>
            <a:off x="4800600" y="23053044"/>
            <a:ext cx="28803600" cy="1059687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F4C466-CE1C-418D-AD28-66B67A27AECB}"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6DFC8-791C-45F2-92CE-480528F5AB60}" type="slidenum">
              <a:rPr lang="en-US" smtClean="0"/>
              <a:pPr/>
              <a:t>‹#›</a:t>
            </a:fld>
            <a:endParaRPr lang="en-US"/>
          </a:p>
        </p:txBody>
      </p:sp>
    </p:spTree>
    <p:extLst>
      <p:ext uri="{BB962C8B-B14F-4D97-AF65-F5344CB8AC3E}">
        <p14:creationId xmlns:p14="http://schemas.microsoft.com/office/powerpoint/2010/main" val="2004876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4C466-CE1C-418D-AD28-66B67A27AECB}"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6DFC8-791C-45F2-92CE-480528F5AB60}" type="slidenum">
              <a:rPr lang="en-US" smtClean="0"/>
              <a:pPr/>
              <a:t>‹#›</a:t>
            </a:fld>
            <a:endParaRPr lang="en-US"/>
          </a:p>
        </p:txBody>
      </p:sp>
    </p:spTree>
    <p:extLst>
      <p:ext uri="{BB962C8B-B14F-4D97-AF65-F5344CB8AC3E}">
        <p14:creationId xmlns:p14="http://schemas.microsoft.com/office/powerpoint/2010/main" val="104808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336801"/>
            <a:ext cx="8281035" cy="371957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40334" y="2336801"/>
            <a:ext cx="24363045" cy="3719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4C466-CE1C-418D-AD28-66B67A27AECB}"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6DFC8-791C-45F2-92CE-480528F5AB60}" type="slidenum">
              <a:rPr lang="en-US" smtClean="0"/>
              <a:pPr/>
              <a:t>‹#›</a:t>
            </a:fld>
            <a:endParaRPr lang="en-US"/>
          </a:p>
        </p:txBody>
      </p:sp>
    </p:spTree>
    <p:extLst>
      <p:ext uri="{BB962C8B-B14F-4D97-AF65-F5344CB8AC3E}">
        <p14:creationId xmlns:p14="http://schemas.microsoft.com/office/powerpoint/2010/main" val="260822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4C466-CE1C-418D-AD28-66B67A27AECB}"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6DFC8-791C-45F2-92CE-480528F5AB60}" type="slidenum">
              <a:rPr lang="en-US" smtClean="0"/>
              <a:pPr/>
              <a:t>‹#›</a:t>
            </a:fld>
            <a:endParaRPr lang="en-US"/>
          </a:p>
        </p:txBody>
      </p:sp>
    </p:spTree>
    <p:extLst>
      <p:ext uri="{BB962C8B-B14F-4D97-AF65-F5344CB8AC3E}">
        <p14:creationId xmlns:p14="http://schemas.microsoft.com/office/powerpoint/2010/main" val="78638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10942334"/>
            <a:ext cx="33124140" cy="18257517"/>
          </a:xfrm>
        </p:spPr>
        <p:txBody>
          <a:bodyPr anchor="b"/>
          <a:lstStyle>
            <a:lvl1pPr>
              <a:defRPr sz="25200"/>
            </a:lvl1pPr>
          </a:lstStyle>
          <a:p>
            <a:r>
              <a:rPr lang="en-US" smtClean="0"/>
              <a:t>Click to edit Master title style</a:t>
            </a:r>
            <a:endParaRPr lang="en-US" dirty="0"/>
          </a:p>
        </p:txBody>
      </p:sp>
      <p:sp>
        <p:nvSpPr>
          <p:cNvPr id="3" name="Text Placeholder 2"/>
          <p:cNvSpPr>
            <a:spLocks noGrp="1"/>
          </p:cNvSpPr>
          <p:nvPr>
            <p:ph type="body" idx="1"/>
          </p:nvPr>
        </p:nvSpPr>
        <p:spPr>
          <a:xfrm>
            <a:off x="2620330" y="29372574"/>
            <a:ext cx="33124140" cy="960119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4C466-CE1C-418D-AD28-66B67A27AECB}"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6DFC8-791C-45F2-92CE-480528F5AB60}" type="slidenum">
              <a:rPr lang="en-US" smtClean="0"/>
              <a:pPr/>
              <a:t>‹#›</a:t>
            </a:fld>
            <a:endParaRPr lang="en-US"/>
          </a:p>
        </p:txBody>
      </p:sp>
    </p:spTree>
    <p:extLst>
      <p:ext uri="{BB962C8B-B14F-4D97-AF65-F5344CB8AC3E}">
        <p14:creationId xmlns:p14="http://schemas.microsoft.com/office/powerpoint/2010/main" val="1464710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40330" y="11684001"/>
            <a:ext cx="1632204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9442430" y="11684001"/>
            <a:ext cx="1632204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F4C466-CE1C-418D-AD28-66B67A27AECB}" type="datetimeFigureOut">
              <a:rPr lang="en-US" smtClean="0"/>
              <a:pPr/>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6DFC8-791C-45F2-92CE-480528F5AB60}" type="slidenum">
              <a:rPr lang="en-US" smtClean="0"/>
              <a:pPr/>
              <a:t>‹#›</a:t>
            </a:fld>
            <a:endParaRPr lang="en-US"/>
          </a:p>
        </p:txBody>
      </p:sp>
    </p:spTree>
    <p:extLst>
      <p:ext uri="{BB962C8B-B14F-4D97-AF65-F5344CB8AC3E}">
        <p14:creationId xmlns:p14="http://schemas.microsoft.com/office/powerpoint/2010/main" val="91348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336811"/>
            <a:ext cx="33124140" cy="848360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45336" y="10759444"/>
            <a:ext cx="16247028" cy="527303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4" name="Content Placeholder 3"/>
          <p:cNvSpPr>
            <a:spLocks noGrp="1"/>
          </p:cNvSpPr>
          <p:nvPr>
            <p:ph sz="half" idx="2"/>
          </p:nvPr>
        </p:nvSpPr>
        <p:spPr>
          <a:xfrm>
            <a:off x="2645336" y="16032481"/>
            <a:ext cx="16247028"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9442432" y="10759444"/>
            <a:ext cx="16327042" cy="527303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6" name="Content Placeholder 5"/>
          <p:cNvSpPr>
            <a:spLocks noGrp="1"/>
          </p:cNvSpPr>
          <p:nvPr>
            <p:ph sz="quarter" idx="4"/>
          </p:nvPr>
        </p:nvSpPr>
        <p:spPr>
          <a:xfrm>
            <a:off x="19442432" y="16032481"/>
            <a:ext cx="16327042"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F4C466-CE1C-418D-AD28-66B67A27AECB}" type="datetimeFigureOut">
              <a:rPr lang="en-US" smtClean="0"/>
              <a:pPr/>
              <a:t>8/18/2015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6DFC8-791C-45F2-92CE-480528F5AB60}" type="slidenum">
              <a:rPr lang="en-US" smtClean="0"/>
              <a:pPr/>
              <a:t>‹#›</a:t>
            </a:fld>
            <a:endParaRPr lang="en-US"/>
          </a:p>
        </p:txBody>
      </p:sp>
    </p:spTree>
    <p:extLst>
      <p:ext uri="{BB962C8B-B14F-4D97-AF65-F5344CB8AC3E}">
        <p14:creationId xmlns:p14="http://schemas.microsoft.com/office/powerpoint/2010/main" val="383767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F4C466-CE1C-418D-AD28-66B67A27AECB}" type="datetimeFigureOut">
              <a:rPr lang="en-US" smtClean="0"/>
              <a:pPr/>
              <a:t>8/18/2015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6DFC8-791C-45F2-92CE-480528F5AB60}" type="slidenum">
              <a:rPr lang="en-US" smtClean="0"/>
              <a:pPr/>
              <a:t>‹#›</a:t>
            </a:fld>
            <a:endParaRPr lang="en-US"/>
          </a:p>
        </p:txBody>
      </p:sp>
    </p:spTree>
    <p:extLst>
      <p:ext uri="{BB962C8B-B14F-4D97-AF65-F5344CB8AC3E}">
        <p14:creationId xmlns:p14="http://schemas.microsoft.com/office/powerpoint/2010/main" val="274274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4C466-CE1C-418D-AD28-66B67A27AECB}" type="datetimeFigureOut">
              <a:rPr lang="en-US" smtClean="0"/>
              <a:pPr/>
              <a:t>8/18/2015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6DFC8-791C-45F2-92CE-480528F5AB60}" type="slidenum">
              <a:rPr lang="en-US" smtClean="0"/>
              <a:pPr/>
              <a:t>‹#›</a:t>
            </a:fld>
            <a:endParaRPr lang="en-US"/>
          </a:p>
        </p:txBody>
      </p:sp>
    </p:spTree>
    <p:extLst>
      <p:ext uri="{BB962C8B-B14F-4D97-AF65-F5344CB8AC3E}">
        <p14:creationId xmlns:p14="http://schemas.microsoft.com/office/powerpoint/2010/main" val="234308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926080"/>
            <a:ext cx="12386548" cy="10241280"/>
          </a:xfrm>
        </p:spPr>
        <p:txBody>
          <a:bodyPr anchor="b"/>
          <a:lstStyle>
            <a:lvl1pPr>
              <a:defRPr sz="13440"/>
            </a:lvl1pPr>
          </a:lstStyle>
          <a:p>
            <a:r>
              <a:rPr lang="en-US" smtClean="0"/>
              <a:t>Click to edit Master title style</a:t>
            </a:r>
            <a:endParaRPr lang="en-US" dirty="0"/>
          </a:p>
        </p:txBody>
      </p:sp>
      <p:sp>
        <p:nvSpPr>
          <p:cNvPr id="3" name="Content Placeholder 2"/>
          <p:cNvSpPr>
            <a:spLocks noGrp="1"/>
          </p:cNvSpPr>
          <p:nvPr>
            <p:ph idx="1"/>
          </p:nvPr>
        </p:nvSpPr>
        <p:spPr>
          <a:xfrm>
            <a:off x="16327042" y="6319530"/>
            <a:ext cx="19442430" cy="311912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645332" y="13167361"/>
            <a:ext cx="12386548" cy="2439416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4C466-CE1C-418D-AD28-66B67A27AECB}" type="datetimeFigureOut">
              <a:rPr lang="en-US" smtClean="0"/>
              <a:pPr/>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6DFC8-791C-45F2-92CE-480528F5AB60}" type="slidenum">
              <a:rPr lang="en-US" smtClean="0"/>
              <a:pPr/>
              <a:t>‹#›</a:t>
            </a:fld>
            <a:endParaRPr lang="en-US"/>
          </a:p>
        </p:txBody>
      </p:sp>
    </p:spTree>
    <p:extLst>
      <p:ext uri="{BB962C8B-B14F-4D97-AF65-F5344CB8AC3E}">
        <p14:creationId xmlns:p14="http://schemas.microsoft.com/office/powerpoint/2010/main" val="408582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926080"/>
            <a:ext cx="12386548" cy="10241280"/>
          </a:xfrm>
        </p:spPr>
        <p:txBody>
          <a:bodyPr anchor="b"/>
          <a:lstStyle>
            <a:lvl1pPr>
              <a:defRPr sz="134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6327042" y="6319530"/>
            <a:ext cx="19442430" cy="311912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smtClean="0"/>
              <a:t>Click icon to add picture</a:t>
            </a:r>
            <a:endParaRPr lang="en-US" dirty="0"/>
          </a:p>
        </p:txBody>
      </p:sp>
      <p:sp>
        <p:nvSpPr>
          <p:cNvPr id="4" name="Text Placeholder 3"/>
          <p:cNvSpPr>
            <a:spLocks noGrp="1"/>
          </p:cNvSpPr>
          <p:nvPr>
            <p:ph type="body" sz="half" idx="2"/>
          </p:nvPr>
        </p:nvSpPr>
        <p:spPr>
          <a:xfrm>
            <a:off x="2645332" y="13167361"/>
            <a:ext cx="12386548" cy="2439416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4C466-CE1C-418D-AD28-66B67A27AECB}" type="datetimeFigureOut">
              <a:rPr lang="en-US" smtClean="0"/>
              <a:pPr/>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6DFC8-791C-45F2-92CE-480528F5AB60}" type="slidenum">
              <a:rPr lang="en-US" smtClean="0"/>
              <a:pPr/>
              <a:t>‹#›</a:t>
            </a:fld>
            <a:endParaRPr lang="en-US"/>
          </a:p>
        </p:txBody>
      </p:sp>
    </p:spTree>
    <p:extLst>
      <p:ext uri="{BB962C8B-B14F-4D97-AF65-F5344CB8AC3E}">
        <p14:creationId xmlns:p14="http://schemas.microsoft.com/office/powerpoint/2010/main" val="36434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336811"/>
            <a:ext cx="33124140" cy="848360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640330" y="11684001"/>
            <a:ext cx="33124140" cy="27848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40330" y="40680650"/>
            <a:ext cx="8641080" cy="2336800"/>
          </a:xfrm>
          <a:prstGeom prst="rect">
            <a:avLst/>
          </a:prstGeom>
        </p:spPr>
        <p:txBody>
          <a:bodyPr vert="horz" lIns="91440" tIns="45720" rIns="91440" bIns="45720" rtlCol="0" anchor="ctr"/>
          <a:lstStyle>
            <a:lvl1pPr algn="l">
              <a:defRPr sz="5040">
                <a:solidFill>
                  <a:schemeClr val="tx1">
                    <a:tint val="75000"/>
                  </a:schemeClr>
                </a:solidFill>
              </a:defRPr>
            </a:lvl1pPr>
          </a:lstStyle>
          <a:p>
            <a:fld id="{49F4C466-CE1C-418D-AD28-66B67A27AECB}" type="datetimeFigureOut">
              <a:rPr lang="en-US" smtClean="0"/>
              <a:pPr/>
              <a:t>8/18/2015</a:t>
            </a:fld>
            <a:endParaRPr lang="en-US"/>
          </a:p>
        </p:txBody>
      </p:sp>
      <p:sp>
        <p:nvSpPr>
          <p:cNvPr id="5" name="Footer Placeholder 4"/>
          <p:cNvSpPr>
            <a:spLocks noGrp="1"/>
          </p:cNvSpPr>
          <p:nvPr>
            <p:ph type="ftr" sz="quarter" idx="3"/>
          </p:nvPr>
        </p:nvSpPr>
        <p:spPr>
          <a:xfrm>
            <a:off x="12721590" y="40680650"/>
            <a:ext cx="12961620" cy="23368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40680650"/>
            <a:ext cx="8641080" cy="2336800"/>
          </a:xfrm>
          <a:prstGeom prst="rect">
            <a:avLst/>
          </a:prstGeom>
        </p:spPr>
        <p:txBody>
          <a:bodyPr vert="horz" lIns="91440" tIns="45720" rIns="91440" bIns="45720" rtlCol="0" anchor="ctr"/>
          <a:lstStyle>
            <a:lvl1pPr algn="r">
              <a:defRPr sz="5040">
                <a:solidFill>
                  <a:schemeClr val="tx1">
                    <a:tint val="75000"/>
                  </a:schemeClr>
                </a:solidFill>
              </a:defRPr>
            </a:lvl1pPr>
          </a:lstStyle>
          <a:p>
            <a:fld id="{5576DFC8-791C-45F2-92CE-480528F5AB60}" type="slidenum">
              <a:rPr lang="en-US" smtClean="0"/>
              <a:pPr/>
              <a:t>‹#›</a:t>
            </a:fld>
            <a:endParaRPr lang="en-US"/>
          </a:p>
        </p:txBody>
      </p:sp>
    </p:spTree>
    <p:extLst>
      <p:ext uri="{BB962C8B-B14F-4D97-AF65-F5344CB8AC3E}">
        <p14:creationId xmlns:p14="http://schemas.microsoft.com/office/powerpoint/2010/main" val="1146773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5" Type="http://schemas.openxmlformats.org/officeDocument/2006/relationships/image" Target="../media/image4.emf"/><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emf"/><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8"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964" name="TextBox 963"/>
          <p:cNvSpPr txBox="1"/>
          <p:nvPr/>
        </p:nvSpPr>
        <p:spPr>
          <a:xfrm>
            <a:off x="25266144" y="24919482"/>
            <a:ext cx="6665667" cy="1209973"/>
          </a:xfrm>
          <a:prstGeom prst="roundRect">
            <a:avLst>
              <a:gd name="adj" fmla="val 9063"/>
            </a:avLst>
          </a:prstGeom>
          <a:solidFill>
            <a:srgbClr val="055D44"/>
          </a:solidFill>
          <a:ln w="76200" cap="rnd">
            <a:solidFill>
              <a:srgbClr val="055D44"/>
            </a:solidFill>
          </a:ln>
        </p:spPr>
        <p:txBody>
          <a:bodyPr wrap="square" tIns="0" rtlCol="0">
            <a:spAutoFit/>
          </a:bodyPr>
          <a:lstStyle/>
          <a:p>
            <a:pPr algn="ctr"/>
            <a:r>
              <a:rPr lang="en-US" sz="3600" b="1" cap="small" dirty="0" smtClean="0">
                <a:solidFill>
                  <a:srgbClr val="BDAE74"/>
                </a:solidFill>
              </a:rPr>
              <a:t>Time Series of angular dependence</a:t>
            </a:r>
            <a:endParaRPr lang="en-US" sz="3600" b="1" i="1" dirty="0" smtClean="0">
              <a:solidFill>
                <a:srgbClr val="BDAE74"/>
              </a:solidFill>
            </a:endParaRPr>
          </a:p>
          <a:p>
            <a:pPr algn="ctr"/>
            <a:endParaRPr lang="en-US" sz="3600" b="1" dirty="0" smtClean="0">
              <a:solidFill>
                <a:srgbClr val="BDAE74"/>
              </a:solidFill>
            </a:endParaRPr>
          </a:p>
        </p:txBody>
      </p:sp>
      <p:sp>
        <p:nvSpPr>
          <p:cNvPr id="965" name="TextBox 964"/>
          <p:cNvSpPr txBox="1"/>
          <p:nvPr/>
        </p:nvSpPr>
        <p:spPr>
          <a:xfrm>
            <a:off x="25266143" y="25560203"/>
            <a:ext cx="12825836" cy="8854489"/>
          </a:xfrm>
          <a:prstGeom prst="rect">
            <a:avLst/>
          </a:prstGeom>
          <a:solidFill>
            <a:schemeClr val="bg1"/>
          </a:solidFill>
          <a:ln w="76200" cap="rnd">
            <a:solidFill>
              <a:srgbClr val="055D44"/>
            </a:solidFill>
          </a:ln>
        </p:spPr>
        <p:txBody>
          <a:bodyPr wrap="square" lIns="182880" tIns="182880" rIns="274320" bIns="45720" rtlCol="0">
            <a:noAutofit/>
          </a:bodyPr>
          <a:lstStyle/>
          <a:p>
            <a:pPr algn="just"/>
            <a:endParaRPr lang="en-US" sz="3200" dirty="0"/>
          </a:p>
        </p:txBody>
      </p:sp>
      <p:sp>
        <p:nvSpPr>
          <p:cNvPr id="4" name="Rectangle 3"/>
          <p:cNvSpPr>
            <a:spLocks noChangeArrowheads="1"/>
          </p:cNvSpPr>
          <p:nvPr/>
        </p:nvSpPr>
        <p:spPr bwMode="auto">
          <a:xfrm>
            <a:off x="0" y="0"/>
            <a:ext cx="38404800" cy="3430816"/>
          </a:xfrm>
          <a:prstGeom prst="rect">
            <a:avLst/>
          </a:prstGeom>
          <a:solidFill>
            <a:srgbClr val="055D44"/>
          </a:solidFill>
          <a:ln w="9525">
            <a:noFill/>
            <a:miter lim="800000"/>
            <a:headEnd/>
            <a:tailEnd/>
          </a:ln>
        </p:spPr>
        <p:txBody>
          <a:bodyPr wrap="square" lIns="65166" tIns="32578" rIns="65166" bIns="32578">
            <a:spAutoFit/>
          </a:bodyPr>
          <a:lstStyle/>
          <a:p>
            <a:pPr algn="ctr" defTabSz="652463"/>
            <a:r>
              <a:rPr lang="en-US" sz="5700" cap="small" dirty="0" smtClean="0">
                <a:solidFill>
                  <a:srgbClr val="F8F8F8"/>
                </a:solidFill>
                <a:latin typeface="Arial Black" pitchFamily="34" charset="0"/>
              </a:rPr>
              <a:t>Dependence of satellite ocean color data products on viewing angles:</a:t>
            </a:r>
          </a:p>
          <a:p>
            <a:pPr algn="ctr" defTabSz="652463"/>
            <a:r>
              <a:rPr lang="en-US" sz="5700" cap="small" dirty="0" smtClean="0">
                <a:solidFill>
                  <a:srgbClr val="F8F8F8"/>
                </a:solidFill>
                <a:latin typeface="Arial Black" pitchFamily="34" charset="0"/>
              </a:rPr>
              <a:t>A comparison between </a:t>
            </a:r>
            <a:r>
              <a:rPr lang="en-US" sz="5700" cap="small" dirty="0" err="1" smtClean="0">
                <a:solidFill>
                  <a:srgbClr val="F8F8F8"/>
                </a:solidFill>
                <a:latin typeface="Arial Black" pitchFamily="34" charset="0"/>
              </a:rPr>
              <a:t>SeaWiFS</a:t>
            </a:r>
            <a:r>
              <a:rPr lang="en-US" sz="5700" cap="small" dirty="0" smtClean="0">
                <a:solidFill>
                  <a:srgbClr val="F8F8F8"/>
                </a:solidFill>
                <a:latin typeface="Arial Black" pitchFamily="34" charset="0"/>
              </a:rPr>
              <a:t>, MODIS, and VIIRS</a:t>
            </a:r>
            <a:endParaRPr lang="en-US" sz="800" cap="small" dirty="0">
              <a:solidFill>
                <a:srgbClr val="F8F8F8"/>
              </a:solidFill>
              <a:latin typeface="Arial Black" pitchFamily="34" charset="0"/>
            </a:endParaRPr>
          </a:p>
          <a:p>
            <a:pPr algn="ctr" defTabSz="652463" eaLnBrk="0" hangingPunct="0"/>
            <a:r>
              <a:rPr lang="en-US" sz="3400" b="1" dirty="0" smtClean="0">
                <a:solidFill>
                  <a:srgbClr val="F8F8F8"/>
                </a:solidFill>
                <a:latin typeface="Arial" charset="0"/>
              </a:rPr>
              <a:t>Brian B Barnes and Chuanmin Hu</a:t>
            </a:r>
            <a:endParaRPr lang="en-US" sz="3400" b="1" baseline="30000" dirty="0" smtClean="0">
              <a:solidFill>
                <a:srgbClr val="F8F8F8"/>
              </a:solidFill>
              <a:latin typeface="Arial" charset="0"/>
            </a:endParaRPr>
          </a:p>
          <a:p>
            <a:pPr algn="ctr" defTabSz="652463" eaLnBrk="0" hangingPunct="0"/>
            <a:endParaRPr lang="en-US" sz="2000" b="1" baseline="30000" dirty="0" smtClean="0">
              <a:solidFill>
                <a:srgbClr val="F8F8F8"/>
              </a:solidFill>
              <a:latin typeface="Arial" charset="0"/>
            </a:endParaRPr>
          </a:p>
          <a:p>
            <a:pPr algn="ctr" defTabSz="652463" eaLnBrk="0" hangingPunct="0"/>
            <a:r>
              <a:rPr lang="en-US" sz="2200" b="1" dirty="0" smtClean="0">
                <a:solidFill>
                  <a:srgbClr val="F8F8F8"/>
                </a:solidFill>
                <a:latin typeface="Arial" charset="0"/>
              </a:rPr>
              <a:t>Optical Oceanography Lab, College of Marine Science, University of South Florida, 140 7th Avenue South, St Petersburg, Florida, 33701, USA</a:t>
            </a:r>
          </a:p>
          <a:p>
            <a:pPr algn="ctr" defTabSz="652463" eaLnBrk="0" hangingPunct="0"/>
            <a:endParaRPr lang="en-US" sz="2000" b="1" baseline="30000" dirty="0" smtClean="0">
              <a:solidFill>
                <a:srgbClr val="F8F8F8"/>
              </a:solidFill>
              <a:latin typeface="Arial" charset="0"/>
            </a:endParaRPr>
          </a:p>
          <a:p>
            <a:pPr algn="ctr" defTabSz="652463" eaLnBrk="0" hangingPunct="0"/>
            <a:r>
              <a:rPr lang="en-US" sz="2200" b="1" dirty="0" smtClean="0">
                <a:solidFill>
                  <a:srgbClr val="F8F8F8"/>
                </a:solidFill>
                <a:latin typeface="Arial" charset="0"/>
              </a:rPr>
              <a:t>bbarnes4@mail.usf.edu,  huc@usf.edu,  www.optics.marine.usf.edu </a:t>
            </a:r>
          </a:p>
        </p:txBody>
      </p:sp>
      <p:sp>
        <p:nvSpPr>
          <p:cNvPr id="19" name="TextBox 18"/>
          <p:cNvSpPr txBox="1"/>
          <p:nvPr/>
        </p:nvSpPr>
        <p:spPr>
          <a:xfrm>
            <a:off x="253493" y="3602362"/>
            <a:ext cx="4894978" cy="1209972"/>
          </a:xfrm>
          <a:prstGeom prst="roundRect">
            <a:avLst>
              <a:gd name="adj" fmla="val 9063"/>
            </a:avLst>
          </a:prstGeom>
          <a:solidFill>
            <a:srgbClr val="055D44"/>
          </a:solidFill>
          <a:ln w="76200" cap="rnd">
            <a:solidFill>
              <a:srgbClr val="055D44"/>
            </a:solidFill>
          </a:ln>
        </p:spPr>
        <p:txBody>
          <a:bodyPr wrap="square" tIns="0" rtlCol="0">
            <a:spAutoFit/>
          </a:bodyPr>
          <a:lstStyle/>
          <a:p>
            <a:pPr algn="ctr"/>
            <a:r>
              <a:rPr lang="en-US" sz="3600" b="1" cap="small" dirty="0" smtClean="0">
                <a:solidFill>
                  <a:srgbClr val="BDAE74"/>
                </a:solidFill>
              </a:rPr>
              <a:t>Introduction &amp; Objective</a:t>
            </a:r>
          </a:p>
          <a:p>
            <a:pPr algn="ctr"/>
            <a:endParaRPr lang="en-US" sz="3600" b="1" dirty="0" smtClean="0">
              <a:solidFill>
                <a:srgbClr val="BDAE74"/>
              </a:solidFill>
            </a:endParaRPr>
          </a:p>
        </p:txBody>
      </p:sp>
      <p:sp>
        <p:nvSpPr>
          <p:cNvPr id="18" name="TextBox 17"/>
          <p:cNvSpPr txBox="1"/>
          <p:nvPr/>
        </p:nvSpPr>
        <p:spPr>
          <a:xfrm>
            <a:off x="253493" y="4243083"/>
            <a:ext cx="10670663" cy="6289444"/>
          </a:xfrm>
          <a:prstGeom prst="rect">
            <a:avLst/>
          </a:prstGeom>
          <a:solidFill>
            <a:schemeClr val="bg1"/>
          </a:solidFill>
          <a:ln w="76200" cap="rnd">
            <a:solidFill>
              <a:srgbClr val="055D44"/>
            </a:solidFill>
          </a:ln>
        </p:spPr>
        <p:txBody>
          <a:bodyPr wrap="square" lIns="182880" tIns="182880" rIns="274320" bIns="45720" rtlCol="0">
            <a:noAutofit/>
          </a:bodyPr>
          <a:lstStyle/>
          <a:p>
            <a:pPr algn="just"/>
            <a:r>
              <a:rPr lang="en-US" sz="3200" dirty="0" smtClean="0"/>
              <a:t>Satellite-derived radiance and geophysical products may show errors according to sensor viewing geometry, causing variable uncertainties in derived time series as well as regional or global means.  Angular dependence assessment is also necessary to inform future geostationary satellite design. Furthermore, assessment of continuity between various satellites is critical for production of continuous, multi-decadal datasets. </a:t>
            </a:r>
          </a:p>
          <a:p>
            <a:pPr algn="just"/>
            <a:endParaRPr lang="en-US" sz="3200" dirty="0" smtClean="0"/>
          </a:p>
          <a:p>
            <a:pPr algn="just"/>
            <a:r>
              <a:rPr lang="en-US" sz="3200" dirty="0" smtClean="0"/>
              <a:t>The objective of this study was to assess angular dependence of </a:t>
            </a:r>
            <a:r>
              <a:rPr lang="en-US" sz="3200" dirty="0" err="1" smtClean="0"/>
              <a:t>SeaWiFS</a:t>
            </a:r>
            <a:r>
              <a:rPr lang="en-US" sz="3200" dirty="0"/>
              <a:t>, </a:t>
            </a:r>
            <a:r>
              <a:rPr lang="en-US" sz="3200" dirty="0" smtClean="0"/>
              <a:t>MODIS, and VIIRS using single- and merged-sensor datasets.  </a:t>
            </a:r>
            <a:endParaRPr lang="en-US" sz="3200" dirty="0"/>
          </a:p>
        </p:txBody>
      </p:sp>
      <p:sp>
        <p:nvSpPr>
          <p:cNvPr id="25" name="TextBox 24"/>
          <p:cNvSpPr txBox="1"/>
          <p:nvPr/>
        </p:nvSpPr>
        <p:spPr>
          <a:xfrm>
            <a:off x="11242623" y="3602362"/>
            <a:ext cx="2314353" cy="1209973"/>
          </a:xfrm>
          <a:prstGeom prst="roundRect">
            <a:avLst>
              <a:gd name="adj" fmla="val 9063"/>
            </a:avLst>
          </a:prstGeom>
          <a:solidFill>
            <a:srgbClr val="055D44"/>
          </a:solidFill>
          <a:ln w="76200" cap="rnd">
            <a:solidFill>
              <a:srgbClr val="055D44"/>
            </a:solidFill>
          </a:ln>
        </p:spPr>
        <p:txBody>
          <a:bodyPr wrap="square" tIns="0" rtlCol="0">
            <a:spAutoFit/>
          </a:bodyPr>
          <a:lstStyle/>
          <a:p>
            <a:pPr algn="ctr"/>
            <a:r>
              <a:rPr lang="en-US" sz="3600" b="1" cap="small" dirty="0" smtClean="0">
                <a:solidFill>
                  <a:srgbClr val="BDAE74"/>
                </a:solidFill>
              </a:rPr>
              <a:t>Study Area</a:t>
            </a:r>
          </a:p>
          <a:p>
            <a:pPr algn="ctr"/>
            <a:endParaRPr lang="en-US" sz="3600" b="1" dirty="0" smtClean="0">
              <a:solidFill>
                <a:srgbClr val="BDAE74"/>
              </a:solidFill>
            </a:endParaRPr>
          </a:p>
        </p:txBody>
      </p:sp>
      <p:sp>
        <p:nvSpPr>
          <p:cNvPr id="16" name="Rectangle 15"/>
          <p:cNvSpPr/>
          <p:nvPr/>
        </p:nvSpPr>
        <p:spPr>
          <a:xfrm>
            <a:off x="11245934" y="4243081"/>
            <a:ext cx="12272834" cy="6291001"/>
          </a:xfrm>
          <a:prstGeom prst="rect">
            <a:avLst/>
          </a:prstGeom>
          <a:solidFill>
            <a:schemeClr val="bg1"/>
          </a:solidFill>
          <a:ln w="76200" cap="rnd">
            <a:solidFill>
              <a:srgbClr val="055D4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1830" t="2944" r="2321" b="3397"/>
          <a:stretch/>
        </p:blipFill>
        <p:spPr>
          <a:xfrm>
            <a:off x="11368797" y="4724051"/>
            <a:ext cx="11968681" cy="5269116"/>
          </a:xfrm>
          <a:prstGeom prst="rect">
            <a:avLst/>
          </a:prstGeom>
        </p:spPr>
      </p:pic>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35115" t="77800" r="62275" b="19043"/>
          <a:stretch/>
        </p:blipFill>
        <p:spPr>
          <a:xfrm>
            <a:off x="15526248" y="9130172"/>
            <a:ext cx="326003" cy="177579"/>
          </a:xfrm>
          <a:prstGeom prst="rect">
            <a:avLst/>
          </a:prstGeom>
        </p:spPr>
      </p:pic>
      <p:sp>
        <p:nvSpPr>
          <p:cNvPr id="30" name="Rectangle 29"/>
          <p:cNvSpPr/>
          <p:nvPr/>
        </p:nvSpPr>
        <p:spPr>
          <a:xfrm>
            <a:off x="15555404" y="9154030"/>
            <a:ext cx="265043" cy="127221"/>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3" name="Picture 32"/>
          <p:cNvPicPr>
            <a:picLocks noChangeAspect="1"/>
          </p:cNvPicPr>
          <p:nvPr/>
        </p:nvPicPr>
        <p:blipFill>
          <a:blip r:embed="rId3" cstate="print"/>
          <a:stretch>
            <a:fillRect/>
          </a:stretch>
        </p:blipFill>
        <p:spPr>
          <a:xfrm>
            <a:off x="15821773" y="9127438"/>
            <a:ext cx="365792" cy="219475"/>
          </a:xfrm>
          <a:prstGeom prst="rect">
            <a:avLst/>
          </a:prstGeom>
        </p:spPr>
      </p:pic>
      <p:pic>
        <p:nvPicPr>
          <p:cNvPr id="23" name="Picture 14"/>
          <p:cNvPicPr>
            <a:picLocks noChangeAspect="1" noChangeArrowheads="1"/>
          </p:cNvPicPr>
          <p:nvPr/>
        </p:nvPicPr>
        <p:blipFill>
          <a:blip r:embed="rId4" cstate="print"/>
          <a:srcRect l="69753"/>
          <a:stretch>
            <a:fillRect/>
          </a:stretch>
        </p:blipFill>
        <p:spPr bwMode="auto">
          <a:xfrm>
            <a:off x="30013134" y="8786825"/>
            <a:ext cx="3318985" cy="735624"/>
          </a:xfrm>
          <a:prstGeom prst="rect">
            <a:avLst/>
          </a:prstGeom>
          <a:noFill/>
          <a:ln w="9525">
            <a:noFill/>
            <a:miter lim="800000"/>
            <a:headEnd/>
            <a:tailEnd/>
          </a:ln>
          <a:effectLst/>
        </p:spPr>
      </p:pic>
      <p:pic>
        <p:nvPicPr>
          <p:cNvPr id="24" name="Picture 15"/>
          <p:cNvPicPr>
            <a:picLocks noChangeAspect="1" noChangeArrowheads="1"/>
          </p:cNvPicPr>
          <p:nvPr/>
        </p:nvPicPr>
        <p:blipFill>
          <a:blip r:embed="rId5" cstate="print"/>
          <a:srcRect l="56473"/>
          <a:stretch>
            <a:fillRect/>
          </a:stretch>
        </p:blipFill>
        <p:spPr bwMode="auto">
          <a:xfrm>
            <a:off x="29877554" y="8247992"/>
            <a:ext cx="4776170" cy="814753"/>
          </a:xfrm>
          <a:prstGeom prst="rect">
            <a:avLst/>
          </a:prstGeom>
          <a:noFill/>
          <a:ln w="9525">
            <a:noFill/>
            <a:miter lim="800000"/>
            <a:headEnd/>
            <a:tailEnd/>
          </a:ln>
          <a:effectLst/>
        </p:spPr>
      </p:pic>
      <p:sp>
        <p:nvSpPr>
          <p:cNvPr id="27" name="TextBox 26"/>
          <p:cNvSpPr txBox="1"/>
          <p:nvPr/>
        </p:nvSpPr>
        <p:spPr>
          <a:xfrm>
            <a:off x="23837892" y="3602360"/>
            <a:ext cx="1894519" cy="1790760"/>
          </a:xfrm>
          <a:prstGeom prst="roundRect">
            <a:avLst>
              <a:gd name="adj" fmla="val 9063"/>
            </a:avLst>
          </a:prstGeom>
          <a:solidFill>
            <a:srgbClr val="055D44"/>
          </a:solidFill>
          <a:ln w="76200" cap="rnd">
            <a:solidFill>
              <a:srgbClr val="055D44"/>
            </a:solidFill>
          </a:ln>
        </p:spPr>
        <p:txBody>
          <a:bodyPr wrap="square" tIns="0" rtlCol="0">
            <a:spAutoFit/>
          </a:bodyPr>
          <a:lstStyle/>
          <a:p>
            <a:pPr algn="ctr"/>
            <a:r>
              <a:rPr lang="en-US" sz="3600" b="1" cap="small" dirty="0" smtClean="0">
                <a:solidFill>
                  <a:srgbClr val="BDAE74"/>
                </a:solidFill>
              </a:rPr>
              <a:t>Methods</a:t>
            </a:r>
          </a:p>
          <a:p>
            <a:pPr algn="ctr"/>
            <a:endParaRPr lang="en-US" sz="3600" b="1" dirty="0" smtClean="0">
              <a:solidFill>
                <a:srgbClr val="BDAE74"/>
              </a:solidFill>
            </a:endParaRPr>
          </a:p>
        </p:txBody>
      </p:sp>
      <p:sp>
        <p:nvSpPr>
          <p:cNvPr id="21" name="TextBox 20"/>
          <p:cNvSpPr txBox="1"/>
          <p:nvPr/>
        </p:nvSpPr>
        <p:spPr>
          <a:xfrm>
            <a:off x="23837892" y="4243082"/>
            <a:ext cx="14284483" cy="6287052"/>
          </a:xfrm>
          <a:prstGeom prst="rect">
            <a:avLst/>
          </a:prstGeom>
          <a:solidFill>
            <a:schemeClr val="bg1"/>
          </a:solidFill>
          <a:ln w="76200" cap="rnd">
            <a:solidFill>
              <a:srgbClr val="055D44"/>
            </a:solidFill>
          </a:ln>
        </p:spPr>
        <p:txBody>
          <a:bodyPr wrap="square" lIns="182880" tIns="91440" rIns="548640" bIns="0" rtlCol="0">
            <a:noAutofit/>
          </a:bodyPr>
          <a:lstStyle/>
          <a:p>
            <a:pPr marL="514350" indent="-514350" algn="just">
              <a:buFont typeface="+mj-lt"/>
              <a:buAutoNum type="arabicPeriod"/>
            </a:pPr>
            <a:r>
              <a:rPr lang="en-US" sz="3200" dirty="0" smtClean="0"/>
              <a:t>Download </a:t>
            </a:r>
            <a:r>
              <a:rPr lang="en-US" sz="3200" dirty="0" err="1" smtClean="0"/>
              <a:t>SeaWiFS</a:t>
            </a:r>
            <a:r>
              <a:rPr lang="en-US" sz="3200" dirty="0" smtClean="0"/>
              <a:t> (1997 – 2010), MODISA (2002 – 2014), and  VIIRS (2012 – 2014) Level-2 HDFs covering study area from NASA GSFC</a:t>
            </a:r>
          </a:p>
          <a:p>
            <a:pPr marL="514350" indent="-514350" algn="just">
              <a:buFont typeface="+mj-lt"/>
              <a:buAutoNum type="arabicPeriod"/>
            </a:pPr>
            <a:r>
              <a:rPr lang="en-US" sz="3200" dirty="0" smtClean="0"/>
              <a:t>Map reflectance (</a:t>
            </a:r>
            <a:r>
              <a:rPr lang="en-US" sz="3200" i="1" dirty="0" err="1" smtClean="0"/>
              <a:t>R</a:t>
            </a:r>
            <a:r>
              <a:rPr lang="en-US" sz="3200" i="1" baseline="-25000" dirty="0" err="1" smtClean="0"/>
              <a:t>rs</a:t>
            </a:r>
            <a:r>
              <a:rPr lang="en-US" sz="3200" dirty="0" smtClean="0"/>
              <a:t>), chlorophyll (CHL</a:t>
            </a:r>
            <a:r>
              <a:rPr lang="en-US" sz="3200" baseline="-25000" dirty="0" smtClean="0"/>
              <a:t>OCI</a:t>
            </a:r>
            <a:r>
              <a:rPr lang="en-US" sz="3200" dirty="0" smtClean="0"/>
              <a:t> [1] and </a:t>
            </a:r>
            <a:r>
              <a:rPr lang="en-US" sz="3200" dirty="0" err="1" smtClean="0"/>
              <a:t>CHL</a:t>
            </a:r>
            <a:r>
              <a:rPr lang="en-US" sz="3200" baseline="-25000" dirty="0" err="1" smtClean="0"/>
              <a:t>OCx</a:t>
            </a:r>
            <a:r>
              <a:rPr lang="en-US" sz="3200" dirty="0" smtClean="0"/>
              <a:t> [2]), water attenuation (</a:t>
            </a:r>
            <a:r>
              <a:rPr lang="en-US" sz="3200" dirty="0" err="1" smtClean="0"/>
              <a:t>K</a:t>
            </a:r>
            <a:r>
              <a:rPr lang="en-US" sz="3200" baseline="-25000" dirty="0" err="1" smtClean="0"/>
              <a:t>d</a:t>
            </a:r>
            <a:r>
              <a:rPr lang="en-US" sz="3200" dirty="0" err="1" smtClean="0"/>
              <a:t>_lee</a:t>
            </a:r>
            <a:r>
              <a:rPr lang="en-US" sz="3200" dirty="0" smtClean="0"/>
              <a:t> [3]), QAA IOPs (</a:t>
            </a:r>
            <a:r>
              <a:rPr lang="en-US" sz="3200" i="1" dirty="0" smtClean="0"/>
              <a:t>a</a:t>
            </a:r>
            <a:r>
              <a:rPr lang="en-US" sz="3200" i="1" baseline="-25000" dirty="0" smtClean="0"/>
              <a:t>t</a:t>
            </a:r>
            <a:r>
              <a:rPr lang="en-US" sz="3200" dirty="0" smtClean="0"/>
              <a:t> and </a:t>
            </a:r>
            <a:r>
              <a:rPr lang="en-US" sz="3200" i="1" dirty="0" smtClean="0"/>
              <a:t>b</a:t>
            </a:r>
            <a:r>
              <a:rPr lang="en-US" sz="3200" i="1" baseline="-25000" dirty="0" smtClean="0"/>
              <a:t>b</a:t>
            </a:r>
            <a:r>
              <a:rPr lang="en-US" sz="3200" dirty="0" smtClean="0"/>
              <a:t> [4]), and sensor zenith (SZA) products to Level-3 at 1km resolution.  Rescale green band </a:t>
            </a:r>
            <a:r>
              <a:rPr lang="en-US" sz="3200" i="1" dirty="0" err="1" smtClean="0"/>
              <a:t>R</a:t>
            </a:r>
            <a:r>
              <a:rPr lang="en-US" sz="3200" i="1" baseline="-25000" dirty="0" err="1" smtClean="0"/>
              <a:t>rs</a:t>
            </a:r>
            <a:r>
              <a:rPr lang="en-US" sz="3200" dirty="0" smtClean="0"/>
              <a:t> to 555nm.</a:t>
            </a:r>
          </a:p>
          <a:p>
            <a:pPr marL="514350" indent="-514350" algn="just">
              <a:buFont typeface="+mj-lt"/>
              <a:buAutoNum type="arabicPeriod"/>
            </a:pPr>
            <a:r>
              <a:rPr lang="en-US" sz="3200" dirty="0" smtClean="0"/>
              <a:t>Remove questionable data, 3x3 median filter, subsample to 3km resolution</a:t>
            </a:r>
          </a:p>
          <a:p>
            <a:pPr marL="514350" indent="-514350" algn="just">
              <a:buFont typeface="+mj-lt"/>
              <a:buAutoNum type="arabicPeriod"/>
            </a:pPr>
            <a:r>
              <a:rPr lang="en-US" sz="3200" dirty="0" smtClean="0"/>
              <a:t>Subset Low </a:t>
            </a:r>
            <a:r>
              <a:rPr lang="en-US" sz="3200" dirty="0" err="1" smtClean="0"/>
              <a:t>Chla</a:t>
            </a:r>
            <a:r>
              <a:rPr lang="en-US" sz="3200" dirty="0" smtClean="0"/>
              <a:t> (CHL</a:t>
            </a:r>
            <a:r>
              <a:rPr lang="en-US" sz="3200" baseline="-25000" dirty="0" smtClean="0"/>
              <a:t>OCI</a:t>
            </a:r>
            <a:r>
              <a:rPr lang="en-US" sz="3200" dirty="0" smtClean="0"/>
              <a:t> ≤ 0.25 mg m</a:t>
            </a:r>
            <a:r>
              <a:rPr lang="en-US" sz="3200" baseline="30000" dirty="0" smtClean="0"/>
              <a:t>-3</a:t>
            </a:r>
            <a:r>
              <a:rPr lang="en-US" sz="3200" dirty="0" smtClean="0"/>
              <a:t>) and High </a:t>
            </a:r>
            <a:r>
              <a:rPr lang="en-US" sz="3200" dirty="0" err="1" smtClean="0"/>
              <a:t>Chla</a:t>
            </a:r>
            <a:r>
              <a:rPr lang="en-US" sz="3200" dirty="0" smtClean="0"/>
              <a:t> (CHL</a:t>
            </a:r>
            <a:r>
              <a:rPr lang="en-US" sz="3200" baseline="-25000" dirty="0" smtClean="0"/>
              <a:t>OCI</a:t>
            </a:r>
            <a:r>
              <a:rPr lang="en-US" sz="3200" dirty="0" smtClean="0"/>
              <a:t> &gt; 0.25 mg m</a:t>
            </a:r>
            <a:r>
              <a:rPr lang="en-US" sz="3200" baseline="30000" dirty="0" smtClean="0"/>
              <a:t>-3</a:t>
            </a:r>
            <a:r>
              <a:rPr lang="en-US" sz="3200" dirty="0" smtClean="0"/>
              <a:t>)</a:t>
            </a:r>
          </a:p>
          <a:p>
            <a:pPr marL="514350" indent="-514350" algn="just">
              <a:buFont typeface="+mj-lt"/>
              <a:buAutoNum type="arabicPeriod"/>
            </a:pPr>
            <a:r>
              <a:rPr lang="en-US" sz="3200" dirty="0" smtClean="0"/>
              <a:t>Calculate regional means according to sensor zenith</a:t>
            </a:r>
          </a:p>
          <a:p>
            <a:pPr marL="514350" indent="-514350" algn="just">
              <a:buFont typeface="+mj-lt"/>
              <a:buAutoNum type="arabicPeriod"/>
            </a:pPr>
            <a:r>
              <a:rPr lang="en-US" sz="3200" dirty="0" smtClean="0"/>
              <a:t>Find cross-sensor matchups (collocated data measured within 1 hour)</a:t>
            </a:r>
            <a:endParaRPr lang="en-US" sz="3200" dirty="0"/>
          </a:p>
          <a:p>
            <a:pPr marL="514350" indent="-514350" algn="just">
              <a:buFont typeface="+mj-lt"/>
              <a:buAutoNum type="arabicPeriod"/>
            </a:pPr>
            <a:r>
              <a:rPr lang="en-US" sz="3200" dirty="0" smtClean="0"/>
              <a:t>Assess angular dependence using: variation in </a:t>
            </a:r>
            <a:endParaRPr lang="en-US" sz="3200" dirty="0"/>
          </a:p>
          <a:p>
            <a:pPr algn="just">
              <a:spcBef>
                <a:spcPts val="400"/>
              </a:spcBef>
            </a:pPr>
            <a:r>
              <a:rPr lang="en-US" sz="3200" dirty="0"/>
              <a:t> </a:t>
            </a:r>
            <a:r>
              <a:rPr lang="en-US" sz="3200" dirty="0" smtClean="0"/>
              <a:t>      UPD = Unbiased Percent Difference = </a:t>
            </a:r>
          </a:p>
          <a:p>
            <a:pPr algn="just">
              <a:spcBef>
                <a:spcPts val="400"/>
              </a:spcBef>
            </a:pPr>
            <a:r>
              <a:rPr lang="en-US" sz="3200" dirty="0" smtClean="0"/>
              <a:t>       MRD = Mean Relative Difference =</a:t>
            </a:r>
          </a:p>
        </p:txBody>
      </p:sp>
      <p:pic>
        <p:nvPicPr>
          <p:cNvPr id="34" name="Picture 14"/>
          <p:cNvPicPr>
            <a:picLocks noChangeAspect="1" noChangeArrowheads="1"/>
          </p:cNvPicPr>
          <p:nvPr/>
        </p:nvPicPr>
        <p:blipFill>
          <a:blip r:embed="rId4" cstate="print"/>
          <a:srcRect l="69753"/>
          <a:stretch>
            <a:fillRect/>
          </a:stretch>
        </p:blipFill>
        <p:spPr bwMode="auto">
          <a:xfrm>
            <a:off x="30125192" y="9825417"/>
            <a:ext cx="3318985" cy="735624"/>
          </a:xfrm>
          <a:prstGeom prst="rect">
            <a:avLst/>
          </a:prstGeom>
          <a:noFill/>
          <a:ln w="9525">
            <a:noFill/>
            <a:miter lim="800000"/>
            <a:headEnd/>
            <a:tailEnd/>
          </a:ln>
          <a:effectLst/>
        </p:spPr>
      </p:pic>
      <p:pic>
        <p:nvPicPr>
          <p:cNvPr id="35" name="Picture 15"/>
          <p:cNvPicPr>
            <a:picLocks noChangeAspect="1" noChangeArrowheads="1"/>
          </p:cNvPicPr>
          <p:nvPr/>
        </p:nvPicPr>
        <p:blipFill>
          <a:blip r:embed="rId5" cstate="print"/>
          <a:srcRect l="56473"/>
          <a:stretch>
            <a:fillRect/>
          </a:stretch>
        </p:blipFill>
        <p:spPr bwMode="auto">
          <a:xfrm>
            <a:off x="29989613" y="9179009"/>
            <a:ext cx="4776170" cy="814753"/>
          </a:xfrm>
          <a:prstGeom prst="rect">
            <a:avLst/>
          </a:prstGeom>
          <a:noFill/>
          <a:ln w="9525">
            <a:noFill/>
            <a:miter lim="800000"/>
            <a:headEnd/>
            <a:tailEnd/>
          </a:ln>
          <a:effectLst/>
        </p:spPr>
      </p:pic>
      <p:sp>
        <p:nvSpPr>
          <p:cNvPr id="59" name="TextBox 58"/>
          <p:cNvSpPr txBox="1"/>
          <p:nvPr/>
        </p:nvSpPr>
        <p:spPr>
          <a:xfrm>
            <a:off x="20680426" y="10808263"/>
            <a:ext cx="8849565" cy="1209973"/>
          </a:xfrm>
          <a:prstGeom prst="roundRect">
            <a:avLst>
              <a:gd name="adj" fmla="val 9063"/>
            </a:avLst>
          </a:prstGeom>
          <a:solidFill>
            <a:srgbClr val="055D44"/>
          </a:solidFill>
          <a:ln w="76200" cap="rnd">
            <a:solidFill>
              <a:srgbClr val="055D44"/>
            </a:solidFill>
          </a:ln>
        </p:spPr>
        <p:txBody>
          <a:bodyPr wrap="square" tIns="0" rtlCol="0">
            <a:spAutoFit/>
          </a:bodyPr>
          <a:lstStyle/>
          <a:p>
            <a:pPr algn="ctr"/>
            <a:r>
              <a:rPr lang="en-US" sz="3600" b="1" cap="small" dirty="0" smtClean="0">
                <a:solidFill>
                  <a:srgbClr val="BDAE74"/>
                </a:solidFill>
              </a:rPr>
              <a:t>Single sensor trends according to SZA - </a:t>
            </a:r>
            <a:r>
              <a:rPr lang="en-US" sz="3600" b="1" i="1" cap="small" dirty="0" err="1" smtClean="0">
                <a:solidFill>
                  <a:srgbClr val="BDAE74"/>
                </a:solidFill>
              </a:rPr>
              <a:t>R</a:t>
            </a:r>
            <a:r>
              <a:rPr lang="en-US" sz="3600" b="1" i="1" baseline="-25000" dirty="0" err="1" smtClean="0">
                <a:solidFill>
                  <a:srgbClr val="BDAE74"/>
                </a:solidFill>
              </a:rPr>
              <a:t>rs</a:t>
            </a:r>
            <a:endParaRPr lang="en-US" sz="3600" b="1" i="1" baseline="-25000" dirty="0" smtClean="0">
              <a:solidFill>
                <a:srgbClr val="BDAE74"/>
              </a:solidFill>
            </a:endParaRPr>
          </a:p>
          <a:p>
            <a:pPr algn="ctr"/>
            <a:endParaRPr lang="en-US" sz="3600" b="1" dirty="0" smtClean="0">
              <a:solidFill>
                <a:srgbClr val="BDAE74"/>
              </a:solidFill>
            </a:endParaRPr>
          </a:p>
        </p:txBody>
      </p:sp>
      <p:sp>
        <p:nvSpPr>
          <p:cNvPr id="60" name="TextBox 59"/>
          <p:cNvSpPr txBox="1"/>
          <p:nvPr/>
        </p:nvSpPr>
        <p:spPr>
          <a:xfrm>
            <a:off x="20680425" y="11448983"/>
            <a:ext cx="17402500" cy="13235165"/>
          </a:xfrm>
          <a:prstGeom prst="rect">
            <a:avLst/>
          </a:prstGeom>
          <a:solidFill>
            <a:schemeClr val="bg1"/>
          </a:solidFill>
          <a:ln w="76200" cap="rnd">
            <a:solidFill>
              <a:srgbClr val="055D44"/>
            </a:solidFill>
          </a:ln>
        </p:spPr>
        <p:txBody>
          <a:bodyPr wrap="square" lIns="182880" tIns="182880" rIns="274320" bIns="45720" rtlCol="0">
            <a:noAutofit/>
          </a:bodyPr>
          <a:lstStyle/>
          <a:p>
            <a:pPr algn="just"/>
            <a:endParaRPr lang="en-US" sz="3200" dirty="0"/>
          </a:p>
        </p:txBody>
      </p:sp>
      <p:sp>
        <p:nvSpPr>
          <p:cNvPr id="66" name="Rectangle 65"/>
          <p:cNvSpPr/>
          <p:nvPr/>
        </p:nvSpPr>
        <p:spPr>
          <a:xfrm>
            <a:off x="20994464" y="11669699"/>
            <a:ext cx="14339651" cy="2904214"/>
          </a:xfrm>
          <a:prstGeom prst="rect">
            <a:avLst/>
          </a:prstGeom>
        </p:spPr>
        <p:txBody>
          <a:bodyPr wrap="square">
            <a:noAutofit/>
          </a:bodyPr>
          <a:lstStyle/>
          <a:p>
            <a:pPr>
              <a:buFont typeface="Arial" pitchFamily="34" charset="0"/>
              <a:buChar char="•"/>
            </a:pPr>
            <a:r>
              <a:rPr lang="en-US" sz="3200" dirty="0" smtClean="0"/>
              <a:t> Using offshore waters removes geographic component to SZA dependence</a:t>
            </a:r>
          </a:p>
          <a:p>
            <a:pPr>
              <a:buFont typeface="Arial" pitchFamily="34" charset="0"/>
              <a:buChar char="•"/>
            </a:pPr>
            <a:r>
              <a:rPr lang="en-US" sz="3200" dirty="0" smtClean="0"/>
              <a:t> Angular dependence still seen for all sensors, variable by product  and season</a:t>
            </a:r>
          </a:p>
          <a:p>
            <a:pPr>
              <a:buFont typeface="Arial" pitchFamily="34" charset="0"/>
              <a:buChar char="•"/>
            </a:pPr>
            <a:r>
              <a:rPr lang="en-US" sz="3200" dirty="0" smtClean="0">
                <a:solidFill>
                  <a:srgbClr val="FF4A00"/>
                </a:solidFill>
              </a:rPr>
              <a:t> Potential sun glint effects</a:t>
            </a:r>
          </a:p>
          <a:p>
            <a:r>
              <a:rPr lang="en-US" sz="3200" dirty="0" smtClean="0"/>
              <a:t>     MODIS &amp; VIIRS summertime-only peaks in </a:t>
            </a:r>
            <a:r>
              <a:rPr lang="en-US" sz="3200" i="1" dirty="0" err="1" smtClean="0"/>
              <a:t>R</a:t>
            </a:r>
            <a:r>
              <a:rPr lang="en-US" sz="3200" i="1" baseline="-25000" dirty="0" err="1" smtClean="0"/>
              <a:t>rs</a:t>
            </a:r>
            <a:r>
              <a:rPr lang="en-US" sz="3200" dirty="0" smtClean="0"/>
              <a:t>(555) and </a:t>
            </a:r>
            <a:r>
              <a:rPr lang="en-US" sz="3200" i="1" dirty="0" err="1" smtClean="0"/>
              <a:t>R</a:t>
            </a:r>
            <a:r>
              <a:rPr lang="en-US" sz="3200" i="1" baseline="-25000" dirty="0" err="1" smtClean="0"/>
              <a:t>rs</a:t>
            </a:r>
            <a:r>
              <a:rPr lang="en-US" sz="3200" dirty="0" smtClean="0"/>
              <a:t>(667) at ~20° SZA </a:t>
            </a:r>
          </a:p>
          <a:p>
            <a:pPr>
              <a:buFont typeface="Arial" pitchFamily="34" charset="0"/>
              <a:buChar char="•"/>
            </a:pPr>
            <a:r>
              <a:rPr lang="en-US" sz="3200" dirty="0" smtClean="0">
                <a:solidFill>
                  <a:srgbClr val="0021A5"/>
                </a:solidFill>
              </a:rPr>
              <a:t> Potential residual BRDF uncertainties</a:t>
            </a:r>
          </a:p>
          <a:p>
            <a:r>
              <a:rPr lang="en-US" sz="3200" dirty="0" smtClean="0"/>
              <a:t>     </a:t>
            </a:r>
            <a:r>
              <a:rPr lang="en-US" sz="3200" dirty="0" err="1" smtClean="0"/>
              <a:t>SeaWiFS</a:t>
            </a:r>
            <a:r>
              <a:rPr lang="en-US" sz="3200" dirty="0" smtClean="0"/>
              <a:t> summer and winter </a:t>
            </a:r>
            <a:r>
              <a:rPr lang="en-US" sz="3200" dirty="0" err="1" smtClean="0"/>
              <a:t>Rrs</a:t>
            </a:r>
            <a:r>
              <a:rPr lang="en-US" sz="3200" dirty="0" smtClean="0"/>
              <a:t>( </a:t>
            </a:r>
            <a:r>
              <a:rPr lang="el-GR" sz="3200" dirty="0" smtClean="0"/>
              <a:t>λ</a:t>
            </a:r>
            <a:r>
              <a:rPr lang="en-US" sz="3200" dirty="0" smtClean="0"/>
              <a:t>) highs at ~20° SZA </a:t>
            </a:r>
            <a:endParaRPr lang="en-US" sz="3200" dirty="0"/>
          </a:p>
        </p:txBody>
      </p:sp>
      <p:pic>
        <p:nvPicPr>
          <p:cNvPr id="116" name="Picture 115"/>
          <p:cNvPicPr>
            <a:picLocks noChangeAspect="1"/>
          </p:cNvPicPr>
          <p:nvPr/>
        </p:nvPicPr>
        <p:blipFill rotWithShape="1">
          <a:blip r:embed="rId6" cstate="print"/>
          <a:srcRect l="13456" t="53733" r="60237"/>
          <a:stretch/>
        </p:blipFill>
        <p:spPr>
          <a:xfrm>
            <a:off x="34364969" y="11669698"/>
            <a:ext cx="3047868" cy="3215865"/>
          </a:xfrm>
          <a:prstGeom prst="rect">
            <a:avLst/>
          </a:prstGeom>
          <a:solidFill>
            <a:schemeClr val="bg1"/>
          </a:solidFill>
        </p:spPr>
      </p:pic>
      <p:pic>
        <p:nvPicPr>
          <p:cNvPr id="234" name="Picture 233"/>
          <p:cNvPicPr>
            <a:picLocks noChangeAspect="1"/>
          </p:cNvPicPr>
          <p:nvPr/>
        </p:nvPicPr>
        <p:blipFill>
          <a:blip r:embed="rId7" cstate="print"/>
          <a:stretch>
            <a:fillRect/>
          </a:stretch>
        </p:blipFill>
        <p:spPr>
          <a:xfrm>
            <a:off x="25803077" y="25993929"/>
            <a:ext cx="12123850" cy="7495425"/>
          </a:xfrm>
          <a:prstGeom prst="rect">
            <a:avLst/>
          </a:prstGeom>
          <a:solidFill>
            <a:schemeClr val="bg1"/>
          </a:solidFill>
        </p:spPr>
      </p:pic>
      <p:sp>
        <p:nvSpPr>
          <p:cNvPr id="235" name="TextBox 234"/>
          <p:cNvSpPr txBox="1"/>
          <p:nvPr/>
        </p:nvSpPr>
        <p:spPr>
          <a:xfrm rot="16200000">
            <a:off x="22193134" y="29330111"/>
            <a:ext cx="6725452" cy="461665"/>
          </a:xfrm>
          <a:prstGeom prst="rect">
            <a:avLst/>
          </a:prstGeom>
          <a:noFill/>
        </p:spPr>
        <p:txBody>
          <a:bodyPr wrap="square" rtlCol="0">
            <a:spAutoFit/>
          </a:bodyPr>
          <a:lstStyle/>
          <a:p>
            <a:pPr algn="ctr"/>
            <a:r>
              <a:rPr lang="en-US" sz="2400" dirty="0" smtClean="0"/>
              <a:t>Mean CHL</a:t>
            </a:r>
            <a:r>
              <a:rPr lang="en-US" sz="2400" baseline="-25000" dirty="0" smtClean="0"/>
              <a:t>OCI</a:t>
            </a:r>
            <a:r>
              <a:rPr lang="en-US" sz="2400" dirty="0" smtClean="0"/>
              <a:t> (mg m</a:t>
            </a:r>
            <a:r>
              <a:rPr lang="en-US" sz="2400" baseline="30000" dirty="0" smtClean="0"/>
              <a:t>-3</a:t>
            </a:r>
            <a:r>
              <a:rPr lang="en-US" sz="2400" dirty="0" smtClean="0"/>
              <a:t>)</a:t>
            </a:r>
            <a:endParaRPr lang="en-US" sz="2400" dirty="0"/>
          </a:p>
        </p:txBody>
      </p:sp>
      <p:sp>
        <p:nvSpPr>
          <p:cNvPr id="236" name="TextBox 235"/>
          <p:cNvSpPr txBox="1"/>
          <p:nvPr/>
        </p:nvSpPr>
        <p:spPr>
          <a:xfrm>
            <a:off x="26565167" y="33374935"/>
            <a:ext cx="8615169" cy="461665"/>
          </a:xfrm>
          <a:prstGeom prst="rect">
            <a:avLst/>
          </a:prstGeom>
          <a:noFill/>
        </p:spPr>
        <p:txBody>
          <a:bodyPr wrap="square" rtlCol="0">
            <a:spAutoFit/>
          </a:bodyPr>
          <a:lstStyle/>
          <a:p>
            <a:pPr algn="ctr"/>
            <a:r>
              <a:rPr lang="en-US" sz="2400" dirty="0" smtClean="0"/>
              <a:t>Year</a:t>
            </a:r>
            <a:endParaRPr lang="en-US" sz="2400" dirty="0"/>
          </a:p>
        </p:txBody>
      </p:sp>
      <p:sp>
        <p:nvSpPr>
          <p:cNvPr id="237" name="TextBox 236"/>
          <p:cNvSpPr txBox="1"/>
          <p:nvPr/>
        </p:nvSpPr>
        <p:spPr>
          <a:xfrm>
            <a:off x="26567296" y="32434979"/>
            <a:ext cx="4313373" cy="369332"/>
          </a:xfrm>
          <a:prstGeom prst="rect">
            <a:avLst/>
          </a:prstGeom>
          <a:noFill/>
        </p:spPr>
        <p:txBody>
          <a:bodyPr wrap="square" rtlCol="0">
            <a:spAutoFit/>
          </a:bodyPr>
          <a:lstStyle/>
          <a:p>
            <a:r>
              <a:rPr lang="en-US" sz="1800" dirty="0" smtClean="0"/>
              <a:t>Entire scene, Low </a:t>
            </a:r>
            <a:r>
              <a:rPr lang="en-US" sz="1800" i="1" dirty="0" err="1" smtClean="0"/>
              <a:t>Chla</a:t>
            </a:r>
            <a:r>
              <a:rPr lang="en-US" sz="1800" i="1" dirty="0" smtClean="0"/>
              <a:t> </a:t>
            </a:r>
            <a:r>
              <a:rPr lang="en-US" sz="1800" dirty="0" smtClean="0"/>
              <a:t>Subset</a:t>
            </a:r>
            <a:endParaRPr lang="en-US" sz="1800" baseline="30000" dirty="0"/>
          </a:p>
        </p:txBody>
      </p:sp>
      <p:sp>
        <p:nvSpPr>
          <p:cNvPr id="36" name="TextBox 35"/>
          <p:cNvSpPr txBox="1"/>
          <p:nvPr/>
        </p:nvSpPr>
        <p:spPr>
          <a:xfrm>
            <a:off x="253496" y="10837247"/>
            <a:ext cx="8849565" cy="1209973"/>
          </a:xfrm>
          <a:prstGeom prst="roundRect">
            <a:avLst>
              <a:gd name="adj" fmla="val 9063"/>
            </a:avLst>
          </a:prstGeom>
          <a:solidFill>
            <a:srgbClr val="055D44"/>
          </a:solidFill>
          <a:ln w="76200" cap="rnd">
            <a:solidFill>
              <a:srgbClr val="055D44"/>
            </a:solidFill>
          </a:ln>
        </p:spPr>
        <p:txBody>
          <a:bodyPr wrap="square" tIns="0" rtlCol="0">
            <a:spAutoFit/>
          </a:bodyPr>
          <a:lstStyle/>
          <a:p>
            <a:pPr algn="ctr"/>
            <a:r>
              <a:rPr lang="en-US" sz="3600" b="1" cap="small" dirty="0" smtClean="0">
                <a:solidFill>
                  <a:srgbClr val="BDAE74"/>
                </a:solidFill>
              </a:rPr>
              <a:t>Geographic component to angular dependence</a:t>
            </a:r>
          </a:p>
          <a:p>
            <a:pPr algn="ctr"/>
            <a:endParaRPr lang="en-US" sz="3600" b="1" dirty="0" smtClean="0">
              <a:solidFill>
                <a:srgbClr val="BDAE74"/>
              </a:solidFill>
            </a:endParaRPr>
          </a:p>
        </p:txBody>
      </p:sp>
      <p:sp>
        <p:nvSpPr>
          <p:cNvPr id="37" name="TextBox 36"/>
          <p:cNvSpPr txBox="1"/>
          <p:nvPr/>
        </p:nvSpPr>
        <p:spPr>
          <a:xfrm>
            <a:off x="253494" y="11477967"/>
            <a:ext cx="20023053" cy="6009251"/>
          </a:xfrm>
          <a:prstGeom prst="rect">
            <a:avLst/>
          </a:prstGeom>
          <a:solidFill>
            <a:schemeClr val="bg1"/>
          </a:solidFill>
          <a:ln w="76200" cap="rnd">
            <a:solidFill>
              <a:srgbClr val="055D44"/>
            </a:solidFill>
          </a:ln>
        </p:spPr>
        <p:txBody>
          <a:bodyPr wrap="square" lIns="182880" tIns="182880" rIns="274320" bIns="45720" rtlCol="0">
            <a:noAutofit/>
          </a:bodyPr>
          <a:lstStyle/>
          <a:p>
            <a:pPr algn="just"/>
            <a:endParaRPr lang="en-US" sz="3200" dirty="0"/>
          </a:p>
        </p:txBody>
      </p:sp>
      <p:pic>
        <p:nvPicPr>
          <p:cNvPr id="1026" name="Picture 2"/>
          <p:cNvPicPr>
            <a:picLocks noChangeAspect="1" noChangeArrowheads="1"/>
          </p:cNvPicPr>
          <p:nvPr/>
        </p:nvPicPr>
        <p:blipFill>
          <a:blip r:embed="rId8" cstate="print"/>
          <a:srcRect/>
          <a:stretch>
            <a:fillRect/>
          </a:stretch>
        </p:blipFill>
        <p:spPr bwMode="auto">
          <a:xfrm>
            <a:off x="7996553" y="11816481"/>
            <a:ext cx="2251880" cy="5209168"/>
          </a:xfrm>
          <a:prstGeom prst="rect">
            <a:avLst/>
          </a:prstGeom>
          <a:noFill/>
          <a:ln w="9525">
            <a:noFill/>
            <a:miter lim="800000"/>
            <a:headEnd/>
            <a:tailEnd/>
          </a:ln>
          <a:effectLst/>
        </p:spPr>
      </p:pic>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292" y="14488831"/>
            <a:ext cx="7222062" cy="2662942"/>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3292" y="11721888"/>
            <a:ext cx="7222062" cy="2662942"/>
          </a:xfrm>
          <a:prstGeom prst="rect">
            <a:avLst/>
          </a:prstGeom>
        </p:spPr>
      </p:pic>
      <p:sp>
        <p:nvSpPr>
          <p:cNvPr id="56" name="TextBox 55"/>
          <p:cNvSpPr txBox="1"/>
          <p:nvPr/>
        </p:nvSpPr>
        <p:spPr>
          <a:xfrm>
            <a:off x="633427" y="11662098"/>
            <a:ext cx="2567881" cy="523220"/>
          </a:xfrm>
          <a:prstGeom prst="rect">
            <a:avLst/>
          </a:prstGeom>
          <a:noFill/>
        </p:spPr>
        <p:txBody>
          <a:bodyPr wrap="square" rtlCol="0">
            <a:spAutoFit/>
          </a:bodyPr>
          <a:lstStyle/>
          <a:p>
            <a:r>
              <a:rPr lang="en-US" sz="2800" dirty="0" smtClean="0">
                <a:solidFill>
                  <a:schemeClr val="bg1"/>
                </a:solidFill>
              </a:rPr>
              <a:t>MODIS 18 – 22°</a:t>
            </a:r>
            <a:endParaRPr lang="en-US" sz="2800" dirty="0">
              <a:solidFill>
                <a:schemeClr val="bg1"/>
              </a:solidFill>
            </a:endParaRPr>
          </a:p>
        </p:txBody>
      </p:sp>
      <p:sp>
        <p:nvSpPr>
          <p:cNvPr id="57" name="TextBox 56"/>
          <p:cNvSpPr txBox="1"/>
          <p:nvPr/>
        </p:nvSpPr>
        <p:spPr>
          <a:xfrm>
            <a:off x="632486" y="14444321"/>
            <a:ext cx="2642309" cy="523220"/>
          </a:xfrm>
          <a:prstGeom prst="rect">
            <a:avLst/>
          </a:prstGeom>
          <a:noFill/>
        </p:spPr>
        <p:txBody>
          <a:bodyPr wrap="square" rtlCol="0">
            <a:spAutoFit/>
          </a:bodyPr>
          <a:lstStyle/>
          <a:p>
            <a:r>
              <a:rPr lang="en-US" sz="2800" dirty="0" smtClean="0">
                <a:solidFill>
                  <a:schemeClr val="bg1"/>
                </a:solidFill>
              </a:rPr>
              <a:t>MODIS 24 – 28°</a:t>
            </a:r>
            <a:endParaRPr lang="en-US" sz="2800" dirty="0">
              <a:solidFill>
                <a:schemeClr val="bg1"/>
              </a:solidFill>
            </a:endParaRPr>
          </a:p>
        </p:txBody>
      </p:sp>
      <p:sp>
        <p:nvSpPr>
          <p:cNvPr id="58" name="Rectangle 57"/>
          <p:cNvSpPr/>
          <p:nvPr/>
        </p:nvSpPr>
        <p:spPr>
          <a:xfrm>
            <a:off x="10476835" y="11718599"/>
            <a:ext cx="9523019" cy="1569660"/>
          </a:xfrm>
          <a:prstGeom prst="rect">
            <a:avLst/>
          </a:prstGeom>
        </p:spPr>
        <p:txBody>
          <a:bodyPr wrap="square">
            <a:spAutoFit/>
          </a:bodyPr>
          <a:lstStyle/>
          <a:p>
            <a:r>
              <a:rPr lang="en-US" sz="3200" dirty="0" smtClean="0"/>
              <a:t>For MODIS &amp; VIIRS, most locations viewed from only ~6 SZAs.  In this region, due to orientation of Florida, this causes oscillations in means according to sensor zenith</a:t>
            </a:r>
            <a:endParaRPr lang="en-US" sz="3200" dirty="0"/>
          </a:p>
        </p:txBody>
      </p:sp>
      <p:sp>
        <p:nvSpPr>
          <p:cNvPr id="64" name="TextBox 63"/>
          <p:cNvSpPr txBox="1"/>
          <p:nvPr/>
        </p:nvSpPr>
        <p:spPr>
          <a:xfrm>
            <a:off x="21284356" y="14826161"/>
            <a:ext cx="2567881" cy="523220"/>
          </a:xfrm>
          <a:prstGeom prst="rect">
            <a:avLst/>
          </a:prstGeom>
          <a:noFill/>
        </p:spPr>
        <p:txBody>
          <a:bodyPr wrap="square" rtlCol="0">
            <a:spAutoFit/>
          </a:bodyPr>
          <a:lstStyle/>
          <a:p>
            <a:r>
              <a:rPr lang="en-US" sz="2800" dirty="0" smtClean="0">
                <a:solidFill>
                  <a:schemeClr val="bg1"/>
                </a:solidFill>
              </a:rPr>
              <a:t>MODIS 18 – 22°</a:t>
            </a:r>
            <a:endParaRPr lang="en-US" sz="2800" dirty="0">
              <a:solidFill>
                <a:schemeClr val="bg1"/>
              </a:solidFill>
            </a:endParaRPr>
          </a:p>
        </p:txBody>
      </p:sp>
      <p:sp>
        <p:nvSpPr>
          <p:cNvPr id="65" name="TextBox 64"/>
          <p:cNvSpPr txBox="1"/>
          <p:nvPr/>
        </p:nvSpPr>
        <p:spPr>
          <a:xfrm>
            <a:off x="21284357" y="17346723"/>
            <a:ext cx="2642309" cy="523220"/>
          </a:xfrm>
          <a:prstGeom prst="rect">
            <a:avLst/>
          </a:prstGeom>
          <a:noFill/>
        </p:spPr>
        <p:txBody>
          <a:bodyPr wrap="square" rtlCol="0">
            <a:spAutoFit/>
          </a:bodyPr>
          <a:lstStyle/>
          <a:p>
            <a:r>
              <a:rPr lang="en-US" sz="2800" dirty="0" smtClean="0">
                <a:solidFill>
                  <a:schemeClr val="bg1"/>
                </a:solidFill>
              </a:rPr>
              <a:t>MODIS 24 – 28°</a:t>
            </a:r>
            <a:endParaRPr lang="en-US" sz="2800" dirty="0">
              <a:solidFill>
                <a:schemeClr val="bg1"/>
              </a:solidFill>
            </a:endParaRPr>
          </a:p>
        </p:txBody>
      </p:sp>
      <p:sp>
        <p:nvSpPr>
          <p:cNvPr id="67" name="TextBox 5"/>
          <p:cNvSpPr txBox="1"/>
          <p:nvPr/>
        </p:nvSpPr>
        <p:spPr>
          <a:xfrm rot="16200000">
            <a:off x="19399986" y="16736842"/>
            <a:ext cx="3999936" cy="4616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400" dirty="0" smtClean="0">
                <a:latin typeface="+mn-lt"/>
              </a:rPr>
              <a:t>Mean</a:t>
            </a:r>
            <a:r>
              <a:rPr lang="en-US" sz="2400" i="1" dirty="0" smtClean="0">
                <a:latin typeface="+mn-lt"/>
              </a:rPr>
              <a:t> </a:t>
            </a:r>
            <a:r>
              <a:rPr lang="en-US" sz="2400" i="1" dirty="0" err="1" smtClean="0">
                <a:latin typeface="+mn-lt"/>
              </a:rPr>
              <a:t>R</a:t>
            </a:r>
            <a:r>
              <a:rPr lang="en-US" sz="2400" i="1" baseline="-25000" dirty="0" err="1" smtClean="0">
                <a:latin typeface="+mn-lt"/>
              </a:rPr>
              <a:t>rs</a:t>
            </a:r>
            <a:r>
              <a:rPr lang="en-US" sz="2400" dirty="0" smtClean="0">
                <a:latin typeface="+mn-lt"/>
              </a:rPr>
              <a:t> (sr</a:t>
            </a:r>
            <a:r>
              <a:rPr lang="en-US" sz="2400" baseline="30000" dirty="0" smtClean="0">
                <a:latin typeface="+mn-lt"/>
              </a:rPr>
              <a:t>-1</a:t>
            </a:r>
            <a:r>
              <a:rPr lang="en-US" sz="2400" dirty="0" smtClean="0">
                <a:latin typeface="+mn-lt"/>
              </a:rPr>
              <a:t>)</a:t>
            </a:r>
            <a:endParaRPr lang="en-US" sz="2400" dirty="0">
              <a:latin typeface="+mn-lt"/>
            </a:endParaRPr>
          </a:p>
        </p:txBody>
      </p:sp>
      <p:pic>
        <p:nvPicPr>
          <p:cNvPr id="68" name="Picture 67"/>
          <p:cNvPicPr>
            <a:picLocks noChangeAspect="1"/>
          </p:cNvPicPr>
          <p:nvPr/>
        </p:nvPicPr>
        <p:blipFill rotWithShape="1">
          <a:blip r:embed="rId11" cstate="print"/>
          <a:srcRect l="8755" t="640" r="1897" b="14945"/>
          <a:stretch/>
        </p:blipFill>
        <p:spPr>
          <a:xfrm>
            <a:off x="21661540" y="19546001"/>
            <a:ext cx="7548924" cy="4275832"/>
          </a:xfrm>
          <a:prstGeom prst="rect">
            <a:avLst/>
          </a:prstGeom>
        </p:spPr>
      </p:pic>
      <p:pic>
        <p:nvPicPr>
          <p:cNvPr id="69" name="Picture 68"/>
          <p:cNvPicPr>
            <a:picLocks noChangeAspect="1"/>
          </p:cNvPicPr>
          <p:nvPr/>
        </p:nvPicPr>
        <p:blipFill rotWithShape="1">
          <a:blip r:embed="rId12" cstate="print"/>
          <a:srcRect l="8406" t="1493" r="1953" b="14928"/>
          <a:stretch/>
        </p:blipFill>
        <p:spPr>
          <a:xfrm>
            <a:off x="21622573" y="14866697"/>
            <a:ext cx="7582036" cy="4237993"/>
          </a:xfrm>
          <a:prstGeom prst="rect">
            <a:avLst/>
          </a:prstGeom>
        </p:spPr>
      </p:pic>
      <p:sp>
        <p:nvSpPr>
          <p:cNvPr id="87" name="TextBox 86"/>
          <p:cNvSpPr txBox="1"/>
          <p:nvPr/>
        </p:nvSpPr>
        <p:spPr>
          <a:xfrm>
            <a:off x="22545216" y="19744048"/>
            <a:ext cx="1254158" cy="461665"/>
          </a:xfrm>
          <a:prstGeom prst="rect">
            <a:avLst/>
          </a:prstGeom>
          <a:noFill/>
        </p:spPr>
        <p:txBody>
          <a:bodyPr wrap="square" rtlCol="0">
            <a:spAutoFit/>
          </a:bodyPr>
          <a:lstStyle/>
          <a:p>
            <a:pPr algn="ctr"/>
            <a:r>
              <a:rPr lang="en-US" sz="2400" i="1" dirty="0" err="1" smtClean="0"/>
              <a:t>R</a:t>
            </a:r>
            <a:r>
              <a:rPr lang="en-US" sz="2400" i="1" baseline="-25000" dirty="0" err="1" smtClean="0"/>
              <a:t>rs</a:t>
            </a:r>
            <a:r>
              <a:rPr lang="en-US" sz="2400" dirty="0" smtClean="0"/>
              <a:t>(488)</a:t>
            </a:r>
            <a:endParaRPr lang="en-US" sz="2400" dirty="0"/>
          </a:p>
        </p:txBody>
      </p:sp>
      <p:sp>
        <p:nvSpPr>
          <p:cNvPr id="88" name="TextBox 87"/>
          <p:cNvSpPr txBox="1"/>
          <p:nvPr/>
        </p:nvSpPr>
        <p:spPr>
          <a:xfrm>
            <a:off x="22546641" y="15031132"/>
            <a:ext cx="1254158" cy="461665"/>
          </a:xfrm>
          <a:prstGeom prst="rect">
            <a:avLst/>
          </a:prstGeom>
          <a:noFill/>
        </p:spPr>
        <p:txBody>
          <a:bodyPr wrap="square" rtlCol="0">
            <a:spAutoFit/>
          </a:bodyPr>
          <a:lstStyle/>
          <a:p>
            <a:pPr algn="ctr"/>
            <a:r>
              <a:rPr lang="en-US" sz="2400" i="1" dirty="0" err="1" smtClean="0"/>
              <a:t>R</a:t>
            </a:r>
            <a:r>
              <a:rPr lang="en-US" sz="2400" i="1" baseline="-25000" dirty="0" err="1" smtClean="0"/>
              <a:t>rs</a:t>
            </a:r>
            <a:r>
              <a:rPr lang="en-US" sz="2400" dirty="0" smtClean="0"/>
              <a:t>(412)</a:t>
            </a:r>
            <a:endParaRPr lang="en-US" sz="2400" dirty="0"/>
          </a:p>
        </p:txBody>
      </p:sp>
      <p:pic>
        <p:nvPicPr>
          <p:cNvPr id="114" name="Picture 113"/>
          <p:cNvPicPr>
            <a:picLocks noChangeAspect="1"/>
          </p:cNvPicPr>
          <p:nvPr/>
        </p:nvPicPr>
        <p:blipFill rotWithShape="1">
          <a:blip r:embed="rId13" cstate="print"/>
          <a:srcRect l="7198" t="1336" r="1299" b="15368"/>
          <a:stretch/>
        </p:blipFill>
        <p:spPr>
          <a:xfrm>
            <a:off x="29524604" y="19580699"/>
            <a:ext cx="7731024" cy="4219073"/>
          </a:xfrm>
          <a:prstGeom prst="rect">
            <a:avLst/>
          </a:prstGeom>
        </p:spPr>
      </p:pic>
      <p:pic>
        <p:nvPicPr>
          <p:cNvPr id="115" name="Picture 114"/>
          <p:cNvPicPr>
            <a:picLocks noChangeAspect="1"/>
          </p:cNvPicPr>
          <p:nvPr/>
        </p:nvPicPr>
        <p:blipFill rotWithShape="1">
          <a:blip r:embed="rId14" cstate="print"/>
          <a:srcRect l="8450" b="14620"/>
          <a:stretch/>
        </p:blipFill>
        <p:spPr>
          <a:xfrm>
            <a:off x="29644219" y="14812074"/>
            <a:ext cx="7735070" cy="4324617"/>
          </a:xfrm>
          <a:prstGeom prst="rect">
            <a:avLst/>
          </a:prstGeom>
        </p:spPr>
      </p:pic>
      <p:sp>
        <p:nvSpPr>
          <p:cNvPr id="134" name="TextBox 133"/>
          <p:cNvSpPr txBox="1"/>
          <p:nvPr/>
        </p:nvSpPr>
        <p:spPr>
          <a:xfrm>
            <a:off x="30551992" y="19758437"/>
            <a:ext cx="1254158" cy="461665"/>
          </a:xfrm>
          <a:prstGeom prst="rect">
            <a:avLst/>
          </a:prstGeom>
          <a:noFill/>
        </p:spPr>
        <p:txBody>
          <a:bodyPr wrap="square" rtlCol="0">
            <a:spAutoFit/>
          </a:bodyPr>
          <a:lstStyle/>
          <a:p>
            <a:pPr algn="ctr"/>
            <a:r>
              <a:rPr lang="en-US" sz="2400" i="1" dirty="0" err="1" smtClean="0"/>
              <a:t>R</a:t>
            </a:r>
            <a:r>
              <a:rPr lang="en-US" sz="2400" i="1" baseline="-25000" dirty="0" err="1" smtClean="0"/>
              <a:t>rs</a:t>
            </a:r>
            <a:r>
              <a:rPr lang="en-US" sz="2400" dirty="0" smtClean="0"/>
              <a:t>(667)</a:t>
            </a:r>
            <a:endParaRPr lang="en-US" sz="2400" dirty="0"/>
          </a:p>
        </p:txBody>
      </p:sp>
      <p:sp>
        <p:nvSpPr>
          <p:cNvPr id="135" name="TextBox 134"/>
          <p:cNvSpPr txBox="1"/>
          <p:nvPr/>
        </p:nvSpPr>
        <p:spPr>
          <a:xfrm>
            <a:off x="30553417" y="15019245"/>
            <a:ext cx="1254158" cy="461665"/>
          </a:xfrm>
          <a:prstGeom prst="rect">
            <a:avLst/>
          </a:prstGeom>
          <a:noFill/>
        </p:spPr>
        <p:txBody>
          <a:bodyPr wrap="square" rtlCol="0">
            <a:spAutoFit/>
          </a:bodyPr>
          <a:lstStyle/>
          <a:p>
            <a:pPr algn="ctr"/>
            <a:r>
              <a:rPr lang="en-US" sz="2400" i="1" dirty="0" err="1" smtClean="0"/>
              <a:t>R</a:t>
            </a:r>
            <a:r>
              <a:rPr lang="en-US" sz="2400" i="1" baseline="-25000" dirty="0" err="1" smtClean="0"/>
              <a:t>rs</a:t>
            </a:r>
            <a:r>
              <a:rPr lang="en-US" sz="2400" dirty="0" smtClean="0"/>
              <a:t>(555)</a:t>
            </a:r>
            <a:endParaRPr lang="en-US" sz="2400" dirty="0"/>
          </a:p>
        </p:txBody>
      </p:sp>
      <p:sp>
        <p:nvSpPr>
          <p:cNvPr id="136" name="TextBox 135"/>
          <p:cNvSpPr txBox="1"/>
          <p:nvPr/>
        </p:nvSpPr>
        <p:spPr>
          <a:xfrm rot="16200000">
            <a:off x="19446503" y="21469879"/>
            <a:ext cx="3952649" cy="461665"/>
          </a:xfrm>
          <a:prstGeom prst="rect">
            <a:avLst/>
          </a:prstGeom>
          <a:noFill/>
        </p:spPr>
        <p:txBody>
          <a:bodyPr wrap="square" rtlCol="0">
            <a:spAutoFit/>
          </a:bodyPr>
          <a:lstStyle/>
          <a:p>
            <a:pPr algn="ctr"/>
            <a:r>
              <a:rPr lang="en-US" sz="2400" dirty="0" smtClean="0"/>
              <a:t>Mean</a:t>
            </a:r>
            <a:r>
              <a:rPr lang="en-US" sz="2400" i="1" dirty="0" smtClean="0"/>
              <a:t> </a:t>
            </a:r>
            <a:r>
              <a:rPr lang="en-US" sz="2400" i="1" dirty="0" err="1" smtClean="0"/>
              <a:t>R</a:t>
            </a:r>
            <a:r>
              <a:rPr lang="en-US" sz="2400" i="1" baseline="-25000" dirty="0" err="1" smtClean="0"/>
              <a:t>rs</a:t>
            </a:r>
            <a:r>
              <a:rPr lang="en-US" sz="2400" dirty="0" smtClean="0"/>
              <a:t> (sr</a:t>
            </a:r>
            <a:r>
              <a:rPr lang="en-US" sz="2400" baseline="30000" dirty="0" smtClean="0"/>
              <a:t>-1</a:t>
            </a:r>
            <a:r>
              <a:rPr lang="en-US" sz="2400" dirty="0" smtClean="0"/>
              <a:t>)</a:t>
            </a:r>
            <a:endParaRPr lang="en-US" sz="2400" dirty="0"/>
          </a:p>
        </p:txBody>
      </p:sp>
      <p:sp>
        <p:nvSpPr>
          <p:cNvPr id="264" name="TextBox 263"/>
          <p:cNvSpPr txBox="1"/>
          <p:nvPr/>
        </p:nvSpPr>
        <p:spPr>
          <a:xfrm>
            <a:off x="22561105" y="24021594"/>
            <a:ext cx="6583680" cy="461665"/>
          </a:xfrm>
          <a:prstGeom prst="rect">
            <a:avLst/>
          </a:prstGeom>
          <a:noFill/>
        </p:spPr>
        <p:txBody>
          <a:bodyPr wrap="square" rtlCol="0">
            <a:spAutoFit/>
          </a:bodyPr>
          <a:lstStyle/>
          <a:p>
            <a:pPr algn="ctr"/>
            <a:r>
              <a:rPr lang="en-US" sz="2400" dirty="0" smtClean="0"/>
              <a:t>SZA (°)</a:t>
            </a:r>
            <a:endParaRPr lang="en-US" sz="2400" dirty="0"/>
          </a:p>
        </p:txBody>
      </p:sp>
      <p:sp>
        <p:nvSpPr>
          <p:cNvPr id="294" name="TextBox 293"/>
          <p:cNvSpPr txBox="1"/>
          <p:nvPr/>
        </p:nvSpPr>
        <p:spPr>
          <a:xfrm>
            <a:off x="30560659" y="24024882"/>
            <a:ext cx="6583680" cy="461665"/>
          </a:xfrm>
          <a:prstGeom prst="rect">
            <a:avLst/>
          </a:prstGeom>
          <a:noFill/>
        </p:spPr>
        <p:txBody>
          <a:bodyPr wrap="square" rtlCol="0">
            <a:spAutoFit/>
          </a:bodyPr>
          <a:lstStyle/>
          <a:p>
            <a:pPr algn="ctr"/>
            <a:r>
              <a:rPr lang="en-US" sz="2400" dirty="0" smtClean="0"/>
              <a:t>SZA (°)</a:t>
            </a:r>
            <a:endParaRPr lang="en-US" sz="2400" dirty="0"/>
          </a:p>
        </p:txBody>
      </p:sp>
      <p:grpSp>
        <p:nvGrpSpPr>
          <p:cNvPr id="372" name="Group 371"/>
          <p:cNvGrpSpPr/>
          <p:nvPr/>
        </p:nvGrpSpPr>
        <p:grpSpPr>
          <a:xfrm>
            <a:off x="22344492" y="19098591"/>
            <a:ext cx="6961222" cy="292426"/>
            <a:chOff x="3151045" y="6118218"/>
            <a:chExt cx="3520329" cy="55930"/>
          </a:xfrm>
        </p:grpSpPr>
        <p:sp>
          <p:nvSpPr>
            <p:cNvPr id="373" name="TextBox 40"/>
            <p:cNvSpPr txBox="1"/>
            <p:nvPr/>
          </p:nvSpPr>
          <p:spPr>
            <a:xfrm>
              <a:off x="3151045" y="6118218"/>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0   </a:t>
              </a:r>
              <a:endParaRPr lang="en-US" sz="1900" dirty="0"/>
            </a:p>
          </p:txBody>
        </p:sp>
        <p:sp>
          <p:nvSpPr>
            <p:cNvPr id="374" name="TextBox 41"/>
            <p:cNvSpPr txBox="1"/>
            <p:nvPr/>
          </p:nvSpPr>
          <p:spPr>
            <a:xfrm>
              <a:off x="3676950" y="6118225"/>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10   </a:t>
              </a:r>
              <a:endParaRPr lang="en-US" sz="1900" dirty="0"/>
            </a:p>
          </p:txBody>
        </p:sp>
        <p:sp>
          <p:nvSpPr>
            <p:cNvPr id="375" name="TextBox 42"/>
            <p:cNvSpPr txBox="1"/>
            <p:nvPr/>
          </p:nvSpPr>
          <p:spPr>
            <a:xfrm>
              <a:off x="4232040"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20   </a:t>
              </a:r>
              <a:endParaRPr lang="en-US" sz="1900" dirty="0"/>
            </a:p>
          </p:txBody>
        </p:sp>
        <p:sp>
          <p:nvSpPr>
            <p:cNvPr id="376" name="TextBox 49"/>
            <p:cNvSpPr txBox="1"/>
            <p:nvPr/>
          </p:nvSpPr>
          <p:spPr>
            <a:xfrm>
              <a:off x="5892023" y="6118219"/>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50   </a:t>
              </a:r>
              <a:endParaRPr lang="en-US" sz="1900" dirty="0"/>
            </a:p>
          </p:txBody>
        </p:sp>
        <p:sp>
          <p:nvSpPr>
            <p:cNvPr id="377" name="TextBox 50"/>
            <p:cNvSpPr txBox="1"/>
            <p:nvPr/>
          </p:nvSpPr>
          <p:spPr>
            <a:xfrm>
              <a:off x="478471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30   </a:t>
              </a:r>
              <a:endParaRPr lang="en-US" sz="1900" dirty="0"/>
            </a:p>
          </p:txBody>
        </p:sp>
        <p:sp>
          <p:nvSpPr>
            <p:cNvPr id="378" name="TextBox 51"/>
            <p:cNvSpPr txBox="1"/>
            <p:nvPr/>
          </p:nvSpPr>
          <p:spPr>
            <a:xfrm>
              <a:off x="533817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40   </a:t>
              </a:r>
              <a:endParaRPr lang="en-US" sz="1900" dirty="0"/>
            </a:p>
          </p:txBody>
        </p:sp>
        <p:sp>
          <p:nvSpPr>
            <p:cNvPr id="379" name="TextBox 52"/>
            <p:cNvSpPr txBox="1"/>
            <p:nvPr/>
          </p:nvSpPr>
          <p:spPr>
            <a:xfrm>
              <a:off x="6448502"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60   </a:t>
              </a:r>
              <a:endParaRPr lang="en-US" sz="1900" dirty="0"/>
            </a:p>
          </p:txBody>
        </p:sp>
      </p:grpSp>
      <p:grpSp>
        <p:nvGrpSpPr>
          <p:cNvPr id="380" name="Group 379"/>
          <p:cNvGrpSpPr/>
          <p:nvPr/>
        </p:nvGrpSpPr>
        <p:grpSpPr>
          <a:xfrm>
            <a:off x="30340204" y="19122394"/>
            <a:ext cx="6961222" cy="292426"/>
            <a:chOff x="3151045" y="6118218"/>
            <a:chExt cx="3520329" cy="55930"/>
          </a:xfrm>
        </p:grpSpPr>
        <p:sp>
          <p:nvSpPr>
            <p:cNvPr id="381" name="TextBox 40"/>
            <p:cNvSpPr txBox="1"/>
            <p:nvPr/>
          </p:nvSpPr>
          <p:spPr>
            <a:xfrm>
              <a:off x="3151045" y="6118218"/>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0   </a:t>
              </a:r>
              <a:endParaRPr lang="en-US" sz="1900" dirty="0"/>
            </a:p>
          </p:txBody>
        </p:sp>
        <p:sp>
          <p:nvSpPr>
            <p:cNvPr id="382" name="TextBox 41"/>
            <p:cNvSpPr txBox="1"/>
            <p:nvPr/>
          </p:nvSpPr>
          <p:spPr>
            <a:xfrm>
              <a:off x="3676950" y="6118225"/>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10   </a:t>
              </a:r>
              <a:endParaRPr lang="en-US" sz="1900" dirty="0"/>
            </a:p>
          </p:txBody>
        </p:sp>
        <p:sp>
          <p:nvSpPr>
            <p:cNvPr id="383" name="TextBox 42"/>
            <p:cNvSpPr txBox="1"/>
            <p:nvPr/>
          </p:nvSpPr>
          <p:spPr>
            <a:xfrm>
              <a:off x="4232040"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20   </a:t>
              </a:r>
              <a:endParaRPr lang="en-US" sz="1900" dirty="0"/>
            </a:p>
          </p:txBody>
        </p:sp>
        <p:sp>
          <p:nvSpPr>
            <p:cNvPr id="384" name="TextBox 49"/>
            <p:cNvSpPr txBox="1"/>
            <p:nvPr/>
          </p:nvSpPr>
          <p:spPr>
            <a:xfrm>
              <a:off x="5892023" y="6118219"/>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50   </a:t>
              </a:r>
              <a:endParaRPr lang="en-US" sz="1900" dirty="0"/>
            </a:p>
          </p:txBody>
        </p:sp>
        <p:sp>
          <p:nvSpPr>
            <p:cNvPr id="385" name="TextBox 50"/>
            <p:cNvSpPr txBox="1"/>
            <p:nvPr/>
          </p:nvSpPr>
          <p:spPr>
            <a:xfrm>
              <a:off x="478471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30   </a:t>
              </a:r>
              <a:endParaRPr lang="en-US" sz="1900" dirty="0"/>
            </a:p>
          </p:txBody>
        </p:sp>
        <p:sp>
          <p:nvSpPr>
            <p:cNvPr id="386" name="TextBox 51"/>
            <p:cNvSpPr txBox="1"/>
            <p:nvPr/>
          </p:nvSpPr>
          <p:spPr>
            <a:xfrm>
              <a:off x="533817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40   </a:t>
              </a:r>
              <a:endParaRPr lang="en-US" sz="1900" dirty="0"/>
            </a:p>
          </p:txBody>
        </p:sp>
        <p:sp>
          <p:nvSpPr>
            <p:cNvPr id="387" name="TextBox 52"/>
            <p:cNvSpPr txBox="1"/>
            <p:nvPr/>
          </p:nvSpPr>
          <p:spPr>
            <a:xfrm>
              <a:off x="6448502"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60   </a:t>
              </a:r>
              <a:endParaRPr lang="en-US" sz="1900" dirty="0"/>
            </a:p>
          </p:txBody>
        </p:sp>
      </p:grpSp>
      <p:grpSp>
        <p:nvGrpSpPr>
          <p:cNvPr id="388" name="Group 387"/>
          <p:cNvGrpSpPr/>
          <p:nvPr/>
        </p:nvGrpSpPr>
        <p:grpSpPr>
          <a:xfrm>
            <a:off x="22335360" y="23818822"/>
            <a:ext cx="6961222" cy="292426"/>
            <a:chOff x="3151045" y="6118218"/>
            <a:chExt cx="3520329" cy="55930"/>
          </a:xfrm>
        </p:grpSpPr>
        <p:sp>
          <p:nvSpPr>
            <p:cNvPr id="389" name="TextBox 40"/>
            <p:cNvSpPr txBox="1"/>
            <p:nvPr/>
          </p:nvSpPr>
          <p:spPr>
            <a:xfrm>
              <a:off x="3151045" y="6118218"/>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0   </a:t>
              </a:r>
              <a:endParaRPr lang="en-US" sz="1900" dirty="0"/>
            </a:p>
          </p:txBody>
        </p:sp>
        <p:sp>
          <p:nvSpPr>
            <p:cNvPr id="390" name="TextBox 41"/>
            <p:cNvSpPr txBox="1"/>
            <p:nvPr/>
          </p:nvSpPr>
          <p:spPr>
            <a:xfrm>
              <a:off x="3676950" y="6118225"/>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10   </a:t>
              </a:r>
              <a:endParaRPr lang="en-US" sz="1900" dirty="0"/>
            </a:p>
          </p:txBody>
        </p:sp>
        <p:sp>
          <p:nvSpPr>
            <p:cNvPr id="391" name="TextBox 42"/>
            <p:cNvSpPr txBox="1"/>
            <p:nvPr/>
          </p:nvSpPr>
          <p:spPr>
            <a:xfrm>
              <a:off x="4232040"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20   </a:t>
              </a:r>
              <a:endParaRPr lang="en-US" sz="1900" dirty="0"/>
            </a:p>
          </p:txBody>
        </p:sp>
        <p:sp>
          <p:nvSpPr>
            <p:cNvPr id="392" name="TextBox 49"/>
            <p:cNvSpPr txBox="1"/>
            <p:nvPr/>
          </p:nvSpPr>
          <p:spPr>
            <a:xfrm>
              <a:off x="5892023" y="6118219"/>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50   </a:t>
              </a:r>
              <a:endParaRPr lang="en-US" sz="1900" dirty="0"/>
            </a:p>
          </p:txBody>
        </p:sp>
        <p:sp>
          <p:nvSpPr>
            <p:cNvPr id="393" name="TextBox 50"/>
            <p:cNvSpPr txBox="1"/>
            <p:nvPr/>
          </p:nvSpPr>
          <p:spPr>
            <a:xfrm>
              <a:off x="478471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30   </a:t>
              </a:r>
              <a:endParaRPr lang="en-US" sz="1900" dirty="0"/>
            </a:p>
          </p:txBody>
        </p:sp>
        <p:sp>
          <p:nvSpPr>
            <p:cNvPr id="394" name="TextBox 51"/>
            <p:cNvSpPr txBox="1"/>
            <p:nvPr/>
          </p:nvSpPr>
          <p:spPr>
            <a:xfrm>
              <a:off x="533817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40   </a:t>
              </a:r>
              <a:endParaRPr lang="en-US" sz="1900" dirty="0"/>
            </a:p>
          </p:txBody>
        </p:sp>
        <p:sp>
          <p:nvSpPr>
            <p:cNvPr id="395" name="TextBox 52"/>
            <p:cNvSpPr txBox="1"/>
            <p:nvPr/>
          </p:nvSpPr>
          <p:spPr>
            <a:xfrm>
              <a:off x="6448502"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60   </a:t>
              </a:r>
              <a:endParaRPr lang="en-US" sz="1900" dirty="0"/>
            </a:p>
          </p:txBody>
        </p:sp>
      </p:grpSp>
      <p:grpSp>
        <p:nvGrpSpPr>
          <p:cNvPr id="396" name="Group 395"/>
          <p:cNvGrpSpPr/>
          <p:nvPr/>
        </p:nvGrpSpPr>
        <p:grpSpPr>
          <a:xfrm>
            <a:off x="30343342" y="23799735"/>
            <a:ext cx="6961222" cy="292426"/>
            <a:chOff x="3151045" y="6118218"/>
            <a:chExt cx="3520329" cy="55930"/>
          </a:xfrm>
        </p:grpSpPr>
        <p:sp>
          <p:nvSpPr>
            <p:cNvPr id="397" name="TextBox 40"/>
            <p:cNvSpPr txBox="1"/>
            <p:nvPr/>
          </p:nvSpPr>
          <p:spPr>
            <a:xfrm>
              <a:off x="3151045" y="6118218"/>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0   </a:t>
              </a:r>
              <a:endParaRPr lang="en-US" sz="1900" dirty="0"/>
            </a:p>
          </p:txBody>
        </p:sp>
        <p:sp>
          <p:nvSpPr>
            <p:cNvPr id="398" name="TextBox 41"/>
            <p:cNvSpPr txBox="1"/>
            <p:nvPr/>
          </p:nvSpPr>
          <p:spPr>
            <a:xfrm>
              <a:off x="3676950" y="6118225"/>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10   </a:t>
              </a:r>
              <a:endParaRPr lang="en-US" sz="1900" dirty="0"/>
            </a:p>
          </p:txBody>
        </p:sp>
        <p:sp>
          <p:nvSpPr>
            <p:cNvPr id="399" name="TextBox 42"/>
            <p:cNvSpPr txBox="1"/>
            <p:nvPr/>
          </p:nvSpPr>
          <p:spPr>
            <a:xfrm>
              <a:off x="4232040"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20   </a:t>
              </a:r>
              <a:endParaRPr lang="en-US" sz="1900" dirty="0"/>
            </a:p>
          </p:txBody>
        </p:sp>
        <p:sp>
          <p:nvSpPr>
            <p:cNvPr id="400" name="TextBox 49"/>
            <p:cNvSpPr txBox="1"/>
            <p:nvPr/>
          </p:nvSpPr>
          <p:spPr>
            <a:xfrm>
              <a:off x="5892023" y="6118219"/>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50   </a:t>
              </a:r>
              <a:endParaRPr lang="en-US" sz="1900" dirty="0"/>
            </a:p>
          </p:txBody>
        </p:sp>
        <p:sp>
          <p:nvSpPr>
            <p:cNvPr id="401" name="TextBox 50"/>
            <p:cNvSpPr txBox="1"/>
            <p:nvPr/>
          </p:nvSpPr>
          <p:spPr>
            <a:xfrm>
              <a:off x="478471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30   </a:t>
              </a:r>
              <a:endParaRPr lang="en-US" sz="1900" dirty="0"/>
            </a:p>
          </p:txBody>
        </p:sp>
        <p:sp>
          <p:nvSpPr>
            <p:cNvPr id="402" name="TextBox 51"/>
            <p:cNvSpPr txBox="1"/>
            <p:nvPr/>
          </p:nvSpPr>
          <p:spPr>
            <a:xfrm>
              <a:off x="533817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40   </a:t>
              </a:r>
              <a:endParaRPr lang="en-US" sz="1900" dirty="0"/>
            </a:p>
          </p:txBody>
        </p:sp>
        <p:sp>
          <p:nvSpPr>
            <p:cNvPr id="403" name="TextBox 52"/>
            <p:cNvSpPr txBox="1"/>
            <p:nvPr/>
          </p:nvSpPr>
          <p:spPr>
            <a:xfrm>
              <a:off x="6448502"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60   </a:t>
              </a:r>
              <a:endParaRPr lang="en-US" sz="1900" dirty="0"/>
            </a:p>
          </p:txBody>
        </p:sp>
      </p:grpSp>
      <p:pic>
        <p:nvPicPr>
          <p:cNvPr id="1029" name="Picture 5"/>
          <p:cNvPicPr>
            <a:picLocks noChangeAspect="1" noChangeArrowheads="1"/>
          </p:cNvPicPr>
          <p:nvPr/>
        </p:nvPicPr>
        <p:blipFill>
          <a:blip r:embed="rId15" cstate="print"/>
          <a:srcRect l="10591" b="38358"/>
          <a:stretch>
            <a:fillRect/>
          </a:stretch>
        </p:blipFill>
        <p:spPr bwMode="auto">
          <a:xfrm>
            <a:off x="11107704" y="13421606"/>
            <a:ext cx="7549577" cy="3122446"/>
          </a:xfrm>
          <a:prstGeom prst="rect">
            <a:avLst/>
          </a:prstGeom>
          <a:noFill/>
          <a:ln w="9525">
            <a:noFill/>
            <a:miter lim="800000"/>
            <a:headEnd/>
            <a:tailEnd/>
          </a:ln>
          <a:effectLst/>
        </p:spPr>
      </p:pic>
      <p:sp>
        <p:nvSpPr>
          <p:cNvPr id="262" name="TextBox 261"/>
          <p:cNvSpPr txBox="1"/>
          <p:nvPr/>
        </p:nvSpPr>
        <p:spPr>
          <a:xfrm>
            <a:off x="18234720" y="14670827"/>
            <a:ext cx="977871" cy="461665"/>
          </a:xfrm>
          <a:prstGeom prst="rect">
            <a:avLst/>
          </a:prstGeom>
          <a:noFill/>
        </p:spPr>
        <p:txBody>
          <a:bodyPr wrap="square" rtlCol="0">
            <a:spAutoFit/>
          </a:bodyPr>
          <a:lstStyle/>
          <a:p>
            <a:r>
              <a:rPr lang="en-US" sz="2400" dirty="0" smtClean="0"/>
              <a:t>VIIRS</a:t>
            </a:r>
            <a:endParaRPr lang="en-US" sz="2400" dirty="0"/>
          </a:p>
        </p:txBody>
      </p:sp>
      <p:sp>
        <p:nvSpPr>
          <p:cNvPr id="263" name="TextBox 262"/>
          <p:cNvSpPr txBox="1"/>
          <p:nvPr/>
        </p:nvSpPr>
        <p:spPr>
          <a:xfrm>
            <a:off x="18282346" y="16053312"/>
            <a:ext cx="1148998" cy="461665"/>
          </a:xfrm>
          <a:prstGeom prst="rect">
            <a:avLst/>
          </a:prstGeom>
          <a:noFill/>
        </p:spPr>
        <p:txBody>
          <a:bodyPr wrap="square" rtlCol="0">
            <a:spAutoFit/>
          </a:bodyPr>
          <a:lstStyle/>
          <a:p>
            <a:r>
              <a:rPr lang="en-US" sz="2400" dirty="0" smtClean="0"/>
              <a:t>MODIS</a:t>
            </a:r>
            <a:endParaRPr lang="en-US" sz="2400" dirty="0"/>
          </a:p>
        </p:txBody>
      </p:sp>
      <p:sp>
        <p:nvSpPr>
          <p:cNvPr id="265" name="TextBox 264"/>
          <p:cNvSpPr txBox="1"/>
          <p:nvPr/>
        </p:nvSpPr>
        <p:spPr>
          <a:xfrm>
            <a:off x="18263295" y="14311598"/>
            <a:ext cx="1405689" cy="461665"/>
          </a:xfrm>
          <a:prstGeom prst="rect">
            <a:avLst/>
          </a:prstGeom>
          <a:noFill/>
        </p:spPr>
        <p:txBody>
          <a:bodyPr wrap="square" rtlCol="0">
            <a:spAutoFit/>
          </a:bodyPr>
          <a:lstStyle/>
          <a:p>
            <a:r>
              <a:rPr lang="en-US" sz="2400" dirty="0" err="1" smtClean="0"/>
              <a:t>SeaWiFS</a:t>
            </a:r>
            <a:endParaRPr lang="en-US" sz="2400" dirty="0"/>
          </a:p>
        </p:txBody>
      </p:sp>
      <p:sp>
        <p:nvSpPr>
          <p:cNvPr id="266" name="TextBox 265"/>
          <p:cNvSpPr txBox="1"/>
          <p:nvPr/>
        </p:nvSpPr>
        <p:spPr>
          <a:xfrm rot="16200000">
            <a:off x="9315780" y="14835092"/>
            <a:ext cx="3288634" cy="461665"/>
          </a:xfrm>
          <a:prstGeom prst="rect">
            <a:avLst/>
          </a:prstGeom>
          <a:noFill/>
        </p:spPr>
        <p:txBody>
          <a:bodyPr wrap="square" rtlCol="0">
            <a:spAutoFit/>
          </a:bodyPr>
          <a:lstStyle/>
          <a:p>
            <a:pPr algn="ctr"/>
            <a:r>
              <a:rPr lang="en-US" sz="2400" dirty="0" smtClean="0"/>
              <a:t>Mean CHL</a:t>
            </a:r>
            <a:r>
              <a:rPr lang="en-US" sz="2400" baseline="-25000" dirty="0" smtClean="0"/>
              <a:t>OCI </a:t>
            </a:r>
            <a:r>
              <a:rPr lang="en-US" sz="2400" dirty="0" smtClean="0"/>
              <a:t>(mg m</a:t>
            </a:r>
            <a:r>
              <a:rPr lang="en-US" sz="2400" baseline="30000" dirty="0" smtClean="0"/>
              <a:t>-3</a:t>
            </a:r>
            <a:r>
              <a:rPr lang="en-US" sz="2400" dirty="0"/>
              <a:t>)</a:t>
            </a:r>
          </a:p>
        </p:txBody>
      </p:sp>
      <p:grpSp>
        <p:nvGrpSpPr>
          <p:cNvPr id="267" name="Group 266"/>
          <p:cNvGrpSpPr/>
          <p:nvPr/>
        </p:nvGrpSpPr>
        <p:grpSpPr>
          <a:xfrm>
            <a:off x="11672808" y="16501617"/>
            <a:ext cx="6961222" cy="292426"/>
            <a:chOff x="3151045" y="6118218"/>
            <a:chExt cx="3520329" cy="55930"/>
          </a:xfrm>
        </p:grpSpPr>
        <p:sp>
          <p:nvSpPr>
            <p:cNvPr id="268" name="TextBox 40"/>
            <p:cNvSpPr txBox="1"/>
            <p:nvPr/>
          </p:nvSpPr>
          <p:spPr>
            <a:xfrm>
              <a:off x="3151045" y="6118218"/>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0   </a:t>
              </a:r>
              <a:endParaRPr lang="en-US" sz="1900" dirty="0"/>
            </a:p>
          </p:txBody>
        </p:sp>
        <p:sp>
          <p:nvSpPr>
            <p:cNvPr id="269" name="TextBox 41"/>
            <p:cNvSpPr txBox="1"/>
            <p:nvPr/>
          </p:nvSpPr>
          <p:spPr>
            <a:xfrm>
              <a:off x="3676950" y="6118225"/>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10   </a:t>
              </a:r>
              <a:endParaRPr lang="en-US" sz="1900" dirty="0"/>
            </a:p>
          </p:txBody>
        </p:sp>
        <p:sp>
          <p:nvSpPr>
            <p:cNvPr id="270" name="TextBox 42"/>
            <p:cNvSpPr txBox="1"/>
            <p:nvPr/>
          </p:nvSpPr>
          <p:spPr>
            <a:xfrm>
              <a:off x="4232040"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20   </a:t>
              </a:r>
              <a:endParaRPr lang="en-US" sz="1900" dirty="0"/>
            </a:p>
          </p:txBody>
        </p:sp>
        <p:sp>
          <p:nvSpPr>
            <p:cNvPr id="271" name="TextBox 49"/>
            <p:cNvSpPr txBox="1"/>
            <p:nvPr/>
          </p:nvSpPr>
          <p:spPr>
            <a:xfrm>
              <a:off x="5892023" y="6118219"/>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50   </a:t>
              </a:r>
              <a:endParaRPr lang="en-US" sz="1900" dirty="0"/>
            </a:p>
          </p:txBody>
        </p:sp>
        <p:sp>
          <p:nvSpPr>
            <p:cNvPr id="272" name="TextBox 50"/>
            <p:cNvSpPr txBox="1"/>
            <p:nvPr/>
          </p:nvSpPr>
          <p:spPr>
            <a:xfrm>
              <a:off x="478471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30   </a:t>
              </a:r>
              <a:endParaRPr lang="en-US" sz="1900" dirty="0"/>
            </a:p>
          </p:txBody>
        </p:sp>
        <p:sp>
          <p:nvSpPr>
            <p:cNvPr id="273" name="TextBox 51"/>
            <p:cNvSpPr txBox="1"/>
            <p:nvPr/>
          </p:nvSpPr>
          <p:spPr>
            <a:xfrm>
              <a:off x="533817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40   </a:t>
              </a:r>
              <a:endParaRPr lang="en-US" sz="1900" dirty="0"/>
            </a:p>
          </p:txBody>
        </p:sp>
        <p:sp>
          <p:nvSpPr>
            <p:cNvPr id="274" name="TextBox 52"/>
            <p:cNvSpPr txBox="1"/>
            <p:nvPr/>
          </p:nvSpPr>
          <p:spPr>
            <a:xfrm>
              <a:off x="6448502"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60   </a:t>
              </a:r>
              <a:endParaRPr lang="en-US" sz="1900" dirty="0"/>
            </a:p>
          </p:txBody>
        </p:sp>
      </p:grpSp>
      <p:sp>
        <p:nvSpPr>
          <p:cNvPr id="275" name="TextBox 274"/>
          <p:cNvSpPr txBox="1"/>
          <p:nvPr/>
        </p:nvSpPr>
        <p:spPr>
          <a:xfrm>
            <a:off x="11847257" y="16710243"/>
            <a:ext cx="6583680" cy="461665"/>
          </a:xfrm>
          <a:prstGeom prst="rect">
            <a:avLst/>
          </a:prstGeom>
          <a:noFill/>
        </p:spPr>
        <p:txBody>
          <a:bodyPr wrap="square" rtlCol="0">
            <a:spAutoFit/>
          </a:bodyPr>
          <a:lstStyle/>
          <a:p>
            <a:pPr algn="ctr"/>
            <a:r>
              <a:rPr lang="en-US" sz="2400" dirty="0" smtClean="0"/>
              <a:t>SZA (°)</a:t>
            </a:r>
            <a:endParaRPr lang="en-US" sz="2400" dirty="0"/>
          </a:p>
        </p:txBody>
      </p:sp>
      <p:sp>
        <p:nvSpPr>
          <p:cNvPr id="404" name="TextBox 403"/>
          <p:cNvSpPr txBox="1"/>
          <p:nvPr/>
        </p:nvSpPr>
        <p:spPr>
          <a:xfrm>
            <a:off x="11825208" y="16036903"/>
            <a:ext cx="6583680" cy="369332"/>
          </a:xfrm>
          <a:prstGeom prst="rect">
            <a:avLst/>
          </a:prstGeom>
          <a:noFill/>
        </p:spPr>
        <p:txBody>
          <a:bodyPr wrap="square" rtlCol="0">
            <a:spAutoFit/>
          </a:bodyPr>
          <a:lstStyle/>
          <a:p>
            <a:r>
              <a:rPr lang="en-US" sz="1800" dirty="0" smtClean="0"/>
              <a:t>Summertime, full scene, Low </a:t>
            </a:r>
            <a:r>
              <a:rPr lang="en-US" sz="1800" i="1" dirty="0" err="1" smtClean="0"/>
              <a:t>Chla</a:t>
            </a:r>
            <a:r>
              <a:rPr lang="en-US" sz="1800" dirty="0" smtClean="0"/>
              <a:t> subset</a:t>
            </a:r>
            <a:endParaRPr lang="en-US" sz="1800" dirty="0"/>
          </a:p>
        </p:txBody>
      </p:sp>
      <p:sp>
        <p:nvSpPr>
          <p:cNvPr id="406" name="TextBox 405"/>
          <p:cNvSpPr txBox="1"/>
          <p:nvPr/>
        </p:nvSpPr>
        <p:spPr>
          <a:xfrm>
            <a:off x="20680426" y="24298593"/>
            <a:ext cx="6583680" cy="369332"/>
          </a:xfrm>
          <a:prstGeom prst="rect">
            <a:avLst/>
          </a:prstGeom>
          <a:noFill/>
        </p:spPr>
        <p:txBody>
          <a:bodyPr wrap="square" rtlCol="0">
            <a:spAutoFit/>
          </a:bodyPr>
          <a:lstStyle/>
          <a:p>
            <a:r>
              <a:rPr lang="en-US" sz="1800" dirty="0" smtClean="0"/>
              <a:t>Offshore only data, Low </a:t>
            </a:r>
            <a:r>
              <a:rPr lang="en-US" sz="1800" i="1" dirty="0" err="1" smtClean="0"/>
              <a:t>Chla</a:t>
            </a:r>
            <a:r>
              <a:rPr lang="en-US" sz="1800" dirty="0" smtClean="0"/>
              <a:t> subset</a:t>
            </a:r>
            <a:endParaRPr lang="en-US" sz="1800" dirty="0"/>
          </a:p>
        </p:txBody>
      </p:sp>
      <p:sp>
        <p:nvSpPr>
          <p:cNvPr id="317" name="TextBox 316"/>
          <p:cNvSpPr txBox="1"/>
          <p:nvPr/>
        </p:nvSpPr>
        <p:spPr>
          <a:xfrm>
            <a:off x="253493" y="17796626"/>
            <a:ext cx="8823288" cy="1209973"/>
          </a:xfrm>
          <a:prstGeom prst="roundRect">
            <a:avLst>
              <a:gd name="adj" fmla="val 9063"/>
            </a:avLst>
          </a:prstGeom>
          <a:solidFill>
            <a:srgbClr val="055D44"/>
          </a:solidFill>
          <a:ln w="76200" cap="rnd">
            <a:solidFill>
              <a:srgbClr val="055D44"/>
            </a:solidFill>
          </a:ln>
        </p:spPr>
        <p:txBody>
          <a:bodyPr wrap="square" tIns="0" rtlCol="0">
            <a:spAutoFit/>
          </a:bodyPr>
          <a:lstStyle/>
          <a:p>
            <a:pPr algn="ctr"/>
            <a:r>
              <a:rPr lang="en-US" sz="3600" b="1" cap="small" dirty="0" smtClean="0">
                <a:solidFill>
                  <a:srgbClr val="BDAE74"/>
                </a:solidFill>
              </a:rPr>
              <a:t>Single sensor trends according to SZA - </a:t>
            </a:r>
            <a:r>
              <a:rPr lang="en-US" sz="3600" b="1" i="1" dirty="0" err="1" smtClean="0">
                <a:solidFill>
                  <a:srgbClr val="BDAE74"/>
                </a:solidFill>
              </a:rPr>
              <a:t>Chla</a:t>
            </a:r>
            <a:endParaRPr lang="en-US" sz="3600" b="1" i="1" dirty="0" smtClean="0">
              <a:solidFill>
                <a:srgbClr val="BDAE74"/>
              </a:solidFill>
            </a:endParaRPr>
          </a:p>
          <a:p>
            <a:pPr algn="ctr"/>
            <a:endParaRPr lang="en-US" sz="3600" b="1" dirty="0" smtClean="0">
              <a:solidFill>
                <a:srgbClr val="BDAE74"/>
              </a:solidFill>
            </a:endParaRPr>
          </a:p>
        </p:txBody>
      </p:sp>
      <p:sp>
        <p:nvSpPr>
          <p:cNvPr id="318" name="TextBox 317"/>
          <p:cNvSpPr txBox="1"/>
          <p:nvPr/>
        </p:nvSpPr>
        <p:spPr>
          <a:xfrm>
            <a:off x="253493" y="18437346"/>
            <a:ext cx="19993457" cy="6264665"/>
          </a:xfrm>
          <a:prstGeom prst="rect">
            <a:avLst/>
          </a:prstGeom>
          <a:solidFill>
            <a:schemeClr val="bg1"/>
          </a:solidFill>
          <a:ln w="76200" cap="rnd">
            <a:solidFill>
              <a:srgbClr val="055D44"/>
            </a:solidFill>
          </a:ln>
        </p:spPr>
        <p:txBody>
          <a:bodyPr wrap="square" lIns="182880" tIns="182880" rIns="274320" bIns="45720" rtlCol="0">
            <a:noAutofit/>
          </a:bodyPr>
          <a:lstStyle/>
          <a:p>
            <a:pPr algn="just"/>
            <a:endParaRPr lang="en-US" sz="3200" dirty="0"/>
          </a:p>
        </p:txBody>
      </p:sp>
      <p:pic>
        <p:nvPicPr>
          <p:cNvPr id="140" name="Picture 139"/>
          <p:cNvPicPr>
            <a:picLocks noChangeAspect="1"/>
          </p:cNvPicPr>
          <p:nvPr/>
        </p:nvPicPr>
        <p:blipFill rotWithShape="1">
          <a:blip r:embed="rId16" cstate="print"/>
          <a:srcRect l="10962" t="1601" r="2239" b="15103"/>
          <a:stretch/>
        </p:blipFill>
        <p:spPr>
          <a:xfrm>
            <a:off x="1097455" y="19517648"/>
            <a:ext cx="7333714" cy="4219075"/>
          </a:xfrm>
          <a:prstGeom prst="rect">
            <a:avLst/>
          </a:prstGeom>
        </p:spPr>
      </p:pic>
      <p:pic>
        <p:nvPicPr>
          <p:cNvPr id="141" name="Picture 140"/>
          <p:cNvPicPr>
            <a:picLocks noChangeAspect="1"/>
          </p:cNvPicPr>
          <p:nvPr/>
        </p:nvPicPr>
        <p:blipFill rotWithShape="1">
          <a:blip r:embed="rId17" cstate="print"/>
          <a:srcRect l="11197" t="2335" r="2200" b="15118"/>
          <a:stretch/>
        </p:blipFill>
        <p:spPr>
          <a:xfrm>
            <a:off x="8977835" y="19575337"/>
            <a:ext cx="7317158" cy="4181234"/>
          </a:xfrm>
          <a:prstGeom prst="rect">
            <a:avLst/>
          </a:prstGeom>
        </p:spPr>
      </p:pic>
      <p:sp>
        <p:nvSpPr>
          <p:cNvPr id="143" name="TextBox 142"/>
          <p:cNvSpPr txBox="1"/>
          <p:nvPr/>
        </p:nvSpPr>
        <p:spPr>
          <a:xfrm rot="16200000">
            <a:off x="-1272141" y="21499608"/>
            <a:ext cx="4344614" cy="461665"/>
          </a:xfrm>
          <a:prstGeom prst="rect">
            <a:avLst/>
          </a:prstGeom>
          <a:noFill/>
        </p:spPr>
        <p:txBody>
          <a:bodyPr wrap="square" rtlCol="0">
            <a:spAutoFit/>
          </a:bodyPr>
          <a:lstStyle/>
          <a:p>
            <a:pPr algn="ctr"/>
            <a:r>
              <a:rPr lang="en-US" sz="2400" dirty="0" smtClean="0"/>
              <a:t>Mean </a:t>
            </a:r>
            <a:r>
              <a:rPr lang="en-US" sz="2400" i="1" dirty="0" err="1" smtClean="0"/>
              <a:t>Chla</a:t>
            </a:r>
            <a:r>
              <a:rPr lang="en-US" sz="2400" dirty="0" smtClean="0"/>
              <a:t> (</a:t>
            </a:r>
            <a:r>
              <a:rPr lang="en-US" sz="2400" dirty="0"/>
              <a:t>mg </a:t>
            </a:r>
            <a:r>
              <a:rPr lang="en-US" sz="2400" dirty="0" smtClean="0"/>
              <a:t>m</a:t>
            </a:r>
            <a:r>
              <a:rPr lang="en-US" sz="2400" baseline="30000" dirty="0" smtClean="0"/>
              <a:t>-3</a:t>
            </a:r>
            <a:r>
              <a:rPr lang="en-US" sz="2400" dirty="0"/>
              <a:t>)</a:t>
            </a:r>
          </a:p>
        </p:txBody>
      </p:sp>
      <p:sp>
        <p:nvSpPr>
          <p:cNvPr id="161" name="TextBox 160"/>
          <p:cNvSpPr txBox="1"/>
          <p:nvPr/>
        </p:nvSpPr>
        <p:spPr>
          <a:xfrm>
            <a:off x="9663190" y="19667428"/>
            <a:ext cx="1060741" cy="461665"/>
          </a:xfrm>
          <a:prstGeom prst="rect">
            <a:avLst/>
          </a:prstGeom>
          <a:noFill/>
        </p:spPr>
        <p:txBody>
          <a:bodyPr wrap="square" rtlCol="0">
            <a:spAutoFit/>
          </a:bodyPr>
          <a:lstStyle/>
          <a:p>
            <a:pPr algn="ctr"/>
            <a:r>
              <a:rPr lang="en-US" sz="2400" dirty="0" smtClean="0"/>
              <a:t>CHL</a:t>
            </a:r>
            <a:r>
              <a:rPr lang="en-US" sz="2400" baseline="-25000" dirty="0" smtClean="0"/>
              <a:t>OCI</a:t>
            </a:r>
            <a:endParaRPr lang="en-US" sz="2400" baseline="-25000" dirty="0"/>
          </a:p>
        </p:txBody>
      </p:sp>
      <p:sp>
        <p:nvSpPr>
          <p:cNvPr id="162" name="TextBox 161"/>
          <p:cNvSpPr txBox="1"/>
          <p:nvPr/>
        </p:nvSpPr>
        <p:spPr>
          <a:xfrm>
            <a:off x="1787480" y="19661337"/>
            <a:ext cx="1060741" cy="461665"/>
          </a:xfrm>
          <a:prstGeom prst="rect">
            <a:avLst/>
          </a:prstGeom>
          <a:noFill/>
        </p:spPr>
        <p:txBody>
          <a:bodyPr wrap="square" rtlCol="0">
            <a:spAutoFit/>
          </a:bodyPr>
          <a:lstStyle/>
          <a:p>
            <a:pPr algn="ctr"/>
            <a:r>
              <a:rPr lang="en-US" sz="2400" dirty="0" err="1" smtClean="0"/>
              <a:t>CHL</a:t>
            </a:r>
            <a:r>
              <a:rPr lang="en-US" sz="2400" baseline="-25000" dirty="0" err="1" smtClean="0"/>
              <a:t>OCx</a:t>
            </a:r>
            <a:endParaRPr lang="en-US" sz="2400" baseline="-25000" dirty="0"/>
          </a:p>
        </p:txBody>
      </p:sp>
      <p:sp>
        <p:nvSpPr>
          <p:cNvPr id="327" name="TextBox 326"/>
          <p:cNvSpPr txBox="1"/>
          <p:nvPr/>
        </p:nvSpPr>
        <p:spPr>
          <a:xfrm>
            <a:off x="1760645" y="24035543"/>
            <a:ext cx="6583680" cy="461665"/>
          </a:xfrm>
          <a:prstGeom prst="rect">
            <a:avLst/>
          </a:prstGeom>
          <a:noFill/>
        </p:spPr>
        <p:txBody>
          <a:bodyPr wrap="square" rtlCol="0">
            <a:spAutoFit/>
          </a:bodyPr>
          <a:lstStyle/>
          <a:p>
            <a:pPr algn="ctr"/>
            <a:r>
              <a:rPr lang="en-US" sz="2400" dirty="0" smtClean="0"/>
              <a:t>SZA (°)</a:t>
            </a:r>
            <a:endParaRPr lang="en-US" sz="2400" dirty="0"/>
          </a:p>
        </p:txBody>
      </p:sp>
      <p:sp>
        <p:nvSpPr>
          <p:cNvPr id="336" name="TextBox 335"/>
          <p:cNvSpPr txBox="1"/>
          <p:nvPr/>
        </p:nvSpPr>
        <p:spPr>
          <a:xfrm>
            <a:off x="9760199" y="24038831"/>
            <a:ext cx="6583680" cy="461665"/>
          </a:xfrm>
          <a:prstGeom prst="rect">
            <a:avLst/>
          </a:prstGeom>
          <a:noFill/>
        </p:spPr>
        <p:txBody>
          <a:bodyPr wrap="square" rtlCol="0">
            <a:spAutoFit/>
          </a:bodyPr>
          <a:lstStyle/>
          <a:p>
            <a:pPr algn="ctr"/>
            <a:r>
              <a:rPr lang="en-US" sz="2400" dirty="0" smtClean="0"/>
              <a:t>SZA (°)</a:t>
            </a:r>
            <a:endParaRPr lang="en-US" sz="2400" dirty="0"/>
          </a:p>
        </p:txBody>
      </p:sp>
      <p:grpSp>
        <p:nvGrpSpPr>
          <p:cNvPr id="348" name="Group 347"/>
          <p:cNvGrpSpPr/>
          <p:nvPr/>
        </p:nvGrpSpPr>
        <p:grpSpPr>
          <a:xfrm>
            <a:off x="9481554" y="23762758"/>
            <a:ext cx="6961222" cy="292426"/>
            <a:chOff x="3151045" y="6118218"/>
            <a:chExt cx="3520329" cy="55930"/>
          </a:xfrm>
        </p:grpSpPr>
        <p:sp>
          <p:nvSpPr>
            <p:cNvPr id="349" name="TextBox 40"/>
            <p:cNvSpPr txBox="1"/>
            <p:nvPr/>
          </p:nvSpPr>
          <p:spPr>
            <a:xfrm>
              <a:off x="3151045" y="6118218"/>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0   </a:t>
              </a:r>
              <a:endParaRPr lang="en-US" sz="1900" dirty="0"/>
            </a:p>
          </p:txBody>
        </p:sp>
        <p:sp>
          <p:nvSpPr>
            <p:cNvPr id="350" name="TextBox 41"/>
            <p:cNvSpPr txBox="1"/>
            <p:nvPr/>
          </p:nvSpPr>
          <p:spPr>
            <a:xfrm>
              <a:off x="3676950" y="6118225"/>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10   </a:t>
              </a:r>
              <a:endParaRPr lang="en-US" sz="1900" dirty="0"/>
            </a:p>
          </p:txBody>
        </p:sp>
        <p:sp>
          <p:nvSpPr>
            <p:cNvPr id="351" name="TextBox 42"/>
            <p:cNvSpPr txBox="1"/>
            <p:nvPr/>
          </p:nvSpPr>
          <p:spPr>
            <a:xfrm>
              <a:off x="4232040"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20   </a:t>
              </a:r>
              <a:endParaRPr lang="en-US" sz="1900" dirty="0"/>
            </a:p>
          </p:txBody>
        </p:sp>
        <p:sp>
          <p:nvSpPr>
            <p:cNvPr id="352" name="TextBox 49"/>
            <p:cNvSpPr txBox="1"/>
            <p:nvPr/>
          </p:nvSpPr>
          <p:spPr>
            <a:xfrm>
              <a:off x="5892023" y="6118219"/>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50   </a:t>
              </a:r>
              <a:endParaRPr lang="en-US" sz="1900" dirty="0"/>
            </a:p>
          </p:txBody>
        </p:sp>
        <p:sp>
          <p:nvSpPr>
            <p:cNvPr id="353" name="TextBox 50"/>
            <p:cNvSpPr txBox="1"/>
            <p:nvPr/>
          </p:nvSpPr>
          <p:spPr>
            <a:xfrm>
              <a:off x="478471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30   </a:t>
              </a:r>
              <a:endParaRPr lang="en-US" sz="1900" dirty="0"/>
            </a:p>
          </p:txBody>
        </p:sp>
        <p:sp>
          <p:nvSpPr>
            <p:cNvPr id="354" name="TextBox 51"/>
            <p:cNvSpPr txBox="1"/>
            <p:nvPr/>
          </p:nvSpPr>
          <p:spPr>
            <a:xfrm>
              <a:off x="533817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40   </a:t>
              </a:r>
              <a:endParaRPr lang="en-US" sz="1900" dirty="0"/>
            </a:p>
          </p:txBody>
        </p:sp>
        <p:sp>
          <p:nvSpPr>
            <p:cNvPr id="355" name="TextBox 52"/>
            <p:cNvSpPr txBox="1"/>
            <p:nvPr/>
          </p:nvSpPr>
          <p:spPr>
            <a:xfrm>
              <a:off x="6448502"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60   </a:t>
              </a:r>
              <a:endParaRPr lang="en-US" sz="1900" dirty="0"/>
            </a:p>
          </p:txBody>
        </p:sp>
      </p:grpSp>
      <p:grpSp>
        <p:nvGrpSpPr>
          <p:cNvPr id="364" name="Group 363"/>
          <p:cNvGrpSpPr/>
          <p:nvPr/>
        </p:nvGrpSpPr>
        <p:grpSpPr>
          <a:xfrm>
            <a:off x="1610772" y="23756534"/>
            <a:ext cx="6961222" cy="292426"/>
            <a:chOff x="3151045" y="6118218"/>
            <a:chExt cx="3520329" cy="55930"/>
          </a:xfrm>
        </p:grpSpPr>
        <p:sp>
          <p:nvSpPr>
            <p:cNvPr id="365" name="TextBox 40"/>
            <p:cNvSpPr txBox="1"/>
            <p:nvPr/>
          </p:nvSpPr>
          <p:spPr>
            <a:xfrm>
              <a:off x="3151045" y="6118218"/>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0   </a:t>
              </a:r>
              <a:endParaRPr lang="en-US" sz="1900" dirty="0"/>
            </a:p>
          </p:txBody>
        </p:sp>
        <p:sp>
          <p:nvSpPr>
            <p:cNvPr id="366" name="TextBox 41"/>
            <p:cNvSpPr txBox="1"/>
            <p:nvPr/>
          </p:nvSpPr>
          <p:spPr>
            <a:xfrm>
              <a:off x="3676950" y="6118225"/>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10   </a:t>
              </a:r>
              <a:endParaRPr lang="en-US" sz="1900" dirty="0"/>
            </a:p>
          </p:txBody>
        </p:sp>
        <p:sp>
          <p:nvSpPr>
            <p:cNvPr id="367" name="TextBox 42"/>
            <p:cNvSpPr txBox="1"/>
            <p:nvPr/>
          </p:nvSpPr>
          <p:spPr>
            <a:xfrm>
              <a:off x="4232040"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20   </a:t>
              </a:r>
              <a:endParaRPr lang="en-US" sz="1900" dirty="0"/>
            </a:p>
          </p:txBody>
        </p:sp>
        <p:sp>
          <p:nvSpPr>
            <p:cNvPr id="368" name="TextBox 49"/>
            <p:cNvSpPr txBox="1"/>
            <p:nvPr/>
          </p:nvSpPr>
          <p:spPr>
            <a:xfrm>
              <a:off x="5892023" y="6118219"/>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50   </a:t>
              </a:r>
              <a:endParaRPr lang="en-US" sz="1900" dirty="0"/>
            </a:p>
          </p:txBody>
        </p:sp>
        <p:sp>
          <p:nvSpPr>
            <p:cNvPr id="369" name="TextBox 50"/>
            <p:cNvSpPr txBox="1"/>
            <p:nvPr/>
          </p:nvSpPr>
          <p:spPr>
            <a:xfrm>
              <a:off x="478471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30   </a:t>
              </a:r>
              <a:endParaRPr lang="en-US" sz="1900" dirty="0"/>
            </a:p>
          </p:txBody>
        </p:sp>
        <p:sp>
          <p:nvSpPr>
            <p:cNvPr id="370" name="TextBox 51"/>
            <p:cNvSpPr txBox="1"/>
            <p:nvPr/>
          </p:nvSpPr>
          <p:spPr>
            <a:xfrm>
              <a:off x="5338173"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40   </a:t>
              </a:r>
              <a:endParaRPr lang="en-US" sz="1900" dirty="0"/>
            </a:p>
          </p:txBody>
        </p:sp>
        <p:sp>
          <p:nvSpPr>
            <p:cNvPr id="371" name="TextBox 52"/>
            <p:cNvSpPr txBox="1"/>
            <p:nvPr/>
          </p:nvSpPr>
          <p:spPr>
            <a:xfrm>
              <a:off x="6448502" y="6118223"/>
              <a:ext cx="222872" cy="55923"/>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dirty="0" smtClean="0"/>
                <a:t>  60   </a:t>
              </a:r>
              <a:endParaRPr lang="en-US" sz="1900" dirty="0"/>
            </a:p>
          </p:txBody>
        </p:sp>
      </p:grpSp>
      <p:pic>
        <p:nvPicPr>
          <p:cNvPr id="407" name="Picture 406"/>
          <p:cNvPicPr>
            <a:picLocks noChangeAspect="1"/>
          </p:cNvPicPr>
          <p:nvPr/>
        </p:nvPicPr>
        <p:blipFill rotWithShape="1">
          <a:blip r:embed="rId6" cstate="print"/>
          <a:srcRect l="13456" t="53733" r="60237"/>
          <a:stretch/>
        </p:blipFill>
        <p:spPr>
          <a:xfrm>
            <a:off x="16797152" y="20153779"/>
            <a:ext cx="3047868" cy="3215865"/>
          </a:xfrm>
          <a:prstGeom prst="rect">
            <a:avLst/>
          </a:prstGeom>
          <a:solidFill>
            <a:schemeClr val="bg1"/>
          </a:solidFill>
        </p:spPr>
      </p:pic>
      <p:sp>
        <p:nvSpPr>
          <p:cNvPr id="408" name="TextBox 407"/>
          <p:cNvSpPr txBox="1"/>
          <p:nvPr/>
        </p:nvSpPr>
        <p:spPr>
          <a:xfrm>
            <a:off x="253493" y="24267447"/>
            <a:ext cx="6583680" cy="369332"/>
          </a:xfrm>
          <a:prstGeom prst="rect">
            <a:avLst/>
          </a:prstGeom>
          <a:noFill/>
        </p:spPr>
        <p:txBody>
          <a:bodyPr wrap="square" rtlCol="0">
            <a:spAutoFit/>
          </a:bodyPr>
          <a:lstStyle/>
          <a:p>
            <a:r>
              <a:rPr lang="en-US" sz="1800" dirty="0" smtClean="0"/>
              <a:t>Offshore only data, Low </a:t>
            </a:r>
            <a:r>
              <a:rPr lang="en-US" sz="1800" i="1" dirty="0" err="1" smtClean="0"/>
              <a:t>Chla</a:t>
            </a:r>
            <a:r>
              <a:rPr lang="en-US" sz="1800" dirty="0" smtClean="0"/>
              <a:t> subset</a:t>
            </a:r>
            <a:endParaRPr lang="en-US" sz="1800" dirty="0"/>
          </a:p>
        </p:txBody>
      </p:sp>
      <p:sp>
        <p:nvSpPr>
          <p:cNvPr id="409" name="Rectangle 408"/>
          <p:cNvSpPr/>
          <p:nvPr/>
        </p:nvSpPr>
        <p:spPr>
          <a:xfrm>
            <a:off x="1197575" y="18584119"/>
            <a:ext cx="18729472" cy="584775"/>
          </a:xfrm>
          <a:prstGeom prst="rect">
            <a:avLst/>
          </a:prstGeom>
        </p:spPr>
        <p:txBody>
          <a:bodyPr wrap="square">
            <a:spAutoFit/>
          </a:bodyPr>
          <a:lstStyle/>
          <a:p>
            <a:r>
              <a:rPr lang="en-US" sz="3200" dirty="0" smtClean="0"/>
              <a:t>Compared to </a:t>
            </a:r>
            <a:r>
              <a:rPr lang="en-US" sz="3200" dirty="0" err="1" smtClean="0"/>
              <a:t>CHL</a:t>
            </a:r>
            <a:r>
              <a:rPr lang="en-US" sz="3200" baseline="-25000" dirty="0" err="1" smtClean="0"/>
              <a:t>OCx</a:t>
            </a:r>
            <a:r>
              <a:rPr lang="en-US" sz="3200" dirty="0" smtClean="0"/>
              <a:t> and </a:t>
            </a:r>
            <a:r>
              <a:rPr lang="en-US" sz="3200" i="1" dirty="0" err="1" smtClean="0"/>
              <a:t>R</a:t>
            </a:r>
            <a:r>
              <a:rPr lang="en-US" sz="3200" i="1" baseline="-25000" dirty="0" err="1" smtClean="0"/>
              <a:t>rs</a:t>
            </a:r>
            <a:r>
              <a:rPr lang="en-US" sz="3200" dirty="0" smtClean="0"/>
              <a:t>(</a:t>
            </a:r>
            <a:r>
              <a:rPr lang="el-GR" sz="3200" dirty="0" smtClean="0"/>
              <a:t>λ</a:t>
            </a:r>
            <a:r>
              <a:rPr lang="en-US" sz="3200" dirty="0" smtClean="0"/>
              <a:t>), CHL</a:t>
            </a:r>
            <a:r>
              <a:rPr lang="en-US" sz="3200" baseline="-25000" dirty="0" smtClean="0"/>
              <a:t>OCI</a:t>
            </a:r>
            <a:r>
              <a:rPr lang="en-US" sz="3200" dirty="0" smtClean="0"/>
              <a:t> shows great agreement between sensors and little angular dependence</a:t>
            </a:r>
            <a:endParaRPr lang="en-US" sz="3200" dirty="0"/>
          </a:p>
        </p:txBody>
      </p:sp>
      <p:sp>
        <p:nvSpPr>
          <p:cNvPr id="412" name="TextBox 411"/>
          <p:cNvSpPr txBox="1"/>
          <p:nvPr/>
        </p:nvSpPr>
        <p:spPr>
          <a:xfrm>
            <a:off x="277592" y="24967373"/>
            <a:ext cx="5924425" cy="1209973"/>
          </a:xfrm>
          <a:prstGeom prst="roundRect">
            <a:avLst>
              <a:gd name="adj" fmla="val 9063"/>
            </a:avLst>
          </a:prstGeom>
          <a:solidFill>
            <a:srgbClr val="055D44"/>
          </a:solidFill>
          <a:ln w="76200" cap="rnd">
            <a:solidFill>
              <a:srgbClr val="055D44"/>
            </a:solidFill>
          </a:ln>
        </p:spPr>
        <p:txBody>
          <a:bodyPr wrap="square" tIns="0" rtlCol="0">
            <a:spAutoFit/>
          </a:bodyPr>
          <a:lstStyle/>
          <a:p>
            <a:pPr algn="ctr"/>
            <a:r>
              <a:rPr lang="en-US" sz="3600" b="1" cap="small" dirty="0" smtClean="0">
                <a:solidFill>
                  <a:srgbClr val="BDAE74"/>
                </a:solidFill>
              </a:rPr>
              <a:t>Cross-Sensor Agreement - </a:t>
            </a:r>
            <a:r>
              <a:rPr lang="en-US" sz="3600" b="1" i="1" cap="small" dirty="0" err="1" smtClean="0">
                <a:solidFill>
                  <a:srgbClr val="BDAE74"/>
                </a:solidFill>
              </a:rPr>
              <a:t>R</a:t>
            </a:r>
            <a:r>
              <a:rPr lang="en-US" sz="3600" b="1" i="1" baseline="-25000" dirty="0" err="1" smtClean="0">
                <a:solidFill>
                  <a:srgbClr val="BDAE74"/>
                </a:solidFill>
              </a:rPr>
              <a:t>rs</a:t>
            </a:r>
            <a:endParaRPr lang="en-US" sz="3600" b="1" cap="small" baseline="-25000" dirty="0" smtClean="0">
              <a:solidFill>
                <a:srgbClr val="BDAE74"/>
              </a:solidFill>
            </a:endParaRPr>
          </a:p>
          <a:p>
            <a:pPr algn="ctr"/>
            <a:endParaRPr lang="en-US" sz="3600" b="1" dirty="0" smtClean="0">
              <a:solidFill>
                <a:srgbClr val="BDAE74"/>
              </a:solidFill>
            </a:endParaRPr>
          </a:p>
        </p:txBody>
      </p:sp>
      <p:sp>
        <p:nvSpPr>
          <p:cNvPr id="413" name="TextBox 412"/>
          <p:cNvSpPr txBox="1"/>
          <p:nvPr/>
        </p:nvSpPr>
        <p:spPr>
          <a:xfrm>
            <a:off x="277590" y="25587000"/>
            <a:ext cx="24660592" cy="9493575"/>
          </a:xfrm>
          <a:prstGeom prst="rect">
            <a:avLst/>
          </a:prstGeom>
          <a:solidFill>
            <a:schemeClr val="bg1"/>
          </a:solidFill>
          <a:ln w="76200" cap="rnd">
            <a:solidFill>
              <a:srgbClr val="055D44"/>
            </a:solidFill>
          </a:ln>
        </p:spPr>
        <p:txBody>
          <a:bodyPr wrap="square" lIns="182880" tIns="182880" rIns="274320" bIns="45720" rtlCol="0">
            <a:noAutofit/>
          </a:bodyPr>
          <a:lstStyle/>
          <a:p>
            <a:pPr algn="just"/>
            <a:endParaRPr lang="en-US" sz="3200" dirty="0"/>
          </a:p>
        </p:txBody>
      </p:sp>
      <p:sp>
        <p:nvSpPr>
          <p:cNvPr id="192" name="TextBox 191"/>
          <p:cNvSpPr txBox="1"/>
          <p:nvPr/>
        </p:nvSpPr>
        <p:spPr>
          <a:xfrm>
            <a:off x="10141298" y="33574288"/>
            <a:ext cx="2368941" cy="830997"/>
          </a:xfrm>
          <a:prstGeom prst="rect">
            <a:avLst/>
          </a:prstGeom>
          <a:solidFill>
            <a:schemeClr val="bg1"/>
          </a:solidFill>
          <a:ln w="25400" cap="rnd">
            <a:solidFill>
              <a:schemeClr val="tx1"/>
            </a:solidFill>
          </a:ln>
        </p:spPr>
        <p:txBody>
          <a:bodyPr wrap="square" lIns="45720" tIns="45720" rIns="45720" bIns="45720" rtlCol="0">
            <a:spAutoFit/>
          </a:bodyPr>
          <a:lstStyle/>
          <a:p>
            <a:r>
              <a:rPr lang="en-US" sz="2400" dirty="0" smtClean="0"/>
              <a:t>+ / - = MRD &gt; 5% </a:t>
            </a:r>
          </a:p>
          <a:p>
            <a:r>
              <a:rPr lang="en-US" sz="2400" b="1" dirty="0" smtClean="0"/>
              <a:t>+</a:t>
            </a:r>
            <a:r>
              <a:rPr lang="en-US" sz="2400" dirty="0" smtClean="0"/>
              <a:t> / </a:t>
            </a:r>
            <a:r>
              <a:rPr lang="en-US" sz="2400" b="1" dirty="0" smtClean="0"/>
              <a:t>-</a:t>
            </a:r>
            <a:r>
              <a:rPr lang="en-US" sz="2400" dirty="0" smtClean="0"/>
              <a:t> = MRD &gt; 10%</a:t>
            </a:r>
            <a:endParaRPr lang="en-US" sz="2400" dirty="0"/>
          </a:p>
        </p:txBody>
      </p:sp>
      <p:pic>
        <p:nvPicPr>
          <p:cNvPr id="171" name="Picture 170"/>
          <p:cNvPicPr>
            <a:picLocks noChangeAspect="1"/>
          </p:cNvPicPr>
          <p:nvPr/>
        </p:nvPicPr>
        <p:blipFill rotWithShape="1">
          <a:blip r:embed="rId18" cstate="print">
            <a:extLst>
              <a:ext uri="{28A0092B-C50C-407E-A947-70E740481C1C}">
                <a14:useLocalDpi xmlns:a14="http://schemas.microsoft.com/office/drawing/2010/main" val="0"/>
              </a:ext>
            </a:extLst>
          </a:blip>
          <a:srcRect l="8521" t="7427" r="27913" b="35084"/>
          <a:stretch/>
        </p:blipFill>
        <p:spPr>
          <a:xfrm>
            <a:off x="1100051" y="26335659"/>
            <a:ext cx="3594847" cy="2438400"/>
          </a:xfrm>
          <a:prstGeom prst="rect">
            <a:avLst/>
          </a:prstGeom>
          <a:noFill/>
          <a:ln>
            <a:noFill/>
          </a:ln>
        </p:spPr>
      </p:pic>
      <p:pic>
        <p:nvPicPr>
          <p:cNvPr id="172" name="Picture 171"/>
          <p:cNvPicPr>
            <a:picLocks noChangeAspect="1"/>
          </p:cNvPicPr>
          <p:nvPr/>
        </p:nvPicPr>
        <p:blipFill rotWithShape="1">
          <a:blip r:embed="rId19" cstate="print">
            <a:extLst>
              <a:ext uri="{28A0092B-C50C-407E-A947-70E740481C1C}">
                <a14:useLocalDpi xmlns:a14="http://schemas.microsoft.com/office/drawing/2010/main" val="0"/>
              </a:ext>
            </a:extLst>
          </a:blip>
          <a:srcRect l="8629" t="8331" r="28915" b="34814"/>
          <a:stretch/>
        </p:blipFill>
        <p:spPr>
          <a:xfrm>
            <a:off x="4927661" y="26366639"/>
            <a:ext cx="3532095" cy="2411505"/>
          </a:xfrm>
          <a:prstGeom prst="rect">
            <a:avLst/>
          </a:prstGeom>
          <a:noFill/>
          <a:ln>
            <a:noFill/>
          </a:ln>
        </p:spPr>
      </p:pic>
      <p:pic>
        <p:nvPicPr>
          <p:cNvPr id="173" name="Picture 172"/>
          <p:cNvPicPr>
            <a:picLocks noChangeAspect="1"/>
          </p:cNvPicPr>
          <p:nvPr/>
        </p:nvPicPr>
        <p:blipFill rotWithShape="1">
          <a:blip r:embed="rId20" cstate="print">
            <a:extLst>
              <a:ext uri="{28A0092B-C50C-407E-A947-70E740481C1C}">
                <a14:useLocalDpi xmlns:a14="http://schemas.microsoft.com/office/drawing/2010/main" val="0"/>
              </a:ext>
            </a:extLst>
          </a:blip>
          <a:srcRect l="8908" t="8484" r="28636" b="34872"/>
          <a:stretch/>
        </p:blipFill>
        <p:spPr>
          <a:xfrm>
            <a:off x="8772805" y="26378129"/>
            <a:ext cx="3532094" cy="2402541"/>
          </a:xfrm>
          <a:prstGeom prst="rect">
            <a:avLst/>
          </a:prstGeom>
          <a:noFill/>
          <a:ln>
            <a:noFill/>
          </a:ln>
        </p:spPr>
      </p:pic>
      <p:sp>
        <p:nvSpPr>
          <p:cNvPr id="174" name="Rectangle 173"/>
          <p:cNvSpPr/>
          <p:nvPr/>
        </p:nvSpPr>
        <p:spPr>
          <a:xfrm>
            <a:off x="633060" y="25878250"/>
            <a:ext cx="1609724" cy="461665"/>
          </a:xfrm>
          <a:prstGeom prst="rect">
            <a:avLst/>
          </a:prstGeom>
        </p:spPr>
        <p:txBody>
          <a:bodyPr wrap="square">
            <a:spAutoFit/>
          </a:bodyPr>
          <a:lstStyle/>
          <a:p>
            <a:r>
              <a:rPr lang="en-US" sz="2400" dirty="0" smtClean="0"/>
              <a:t>Low </a:t>
            </a:r>
            <a:r>
              <a:rPr lang="en-US" sz="2400" i="1" dirty="0" err="1" smtClean="0"/>
              <a:t>Chla</a:t>
            </a:r>
            <a:endParaRPr lang="en-US" sz="2400" dirty="0"/>
          </a:p>
        </p:txBody>
      </p:sp>
      <p:sp>
        <p:nvSpPr>
          <p:cNvPr id="175" name="Rectangle 174"/>
          <p:cNvSpPr/>
          <p:nvPr/>
        </p:nvSpPr>
        <p:spPr>
          <a:xfrm>
            <a:off x="1181528" y="25975266"/>
            <a:ext cx="3400746" cy="461665"/>
          </a:xfrm>
          <a:prstGeom prst="rect">
            <a:avLst/>
          </a:prstGeom>
        </p:spPr>
        <p:txBody>
          <a:bodyPr wrap="square">
            <a:spAutoFit/>
          </a:bodyPr>
          <a:lstStyle/>
          <a:p>
            <a:pPr algn="ctr"/>
            <a:r>
              <a:rPr lang="en-US" sz="2400" i="1" dirty="0" err="1" smtClean="0"/>
              <a:t>R</a:t>
            </a:r>
            <a:r>
              <a:rPr lang="en-US" sz="2400" i="1" baseline="-25000" dirty="0" err="1" smtClean="0"/>
              <a:t>rs</a:t>
            </a:r>
            <a:r>
              <a:rPr lang="en-US" sz="2400" dirty="0" smtClean="0"/>
              <a:t>(412)</a:t>
            </a:r>
            <a:endParaRPr lang="en-US" sz="2400" dirty="0"/>
          </a:p>
        </p:txBody>
      </p:sp>
      <p:sp>
        <p:nvSpPr>
          <p:cNvPr id="176" name="Rectangle 175"/>
          <p:cNvSpPr/>
          <p:nvPr/>
        </p:nvSpPr>
        <p:spPr>
          <a:xfrm>
            <a:off x="8835775" y="25975266"/>
            <a:ext cx="3400746" cy="461665"/>
          </a:xfrm>
          <a:prstGeom prst="rect">
            <a:avLst/>
          </a:prstGeom>
        </p:spPr>
        <p:txBody>
          <a:bodyPr wrap="square">
            <a:spAutoFit/>
          </a:bodyPr>
          <a:lstStyle/>
          <a:p>
            <a:pPr algn="ctr"/>
            <a:r>
              <a:rPr lang="en-US" sz="2400" i="1" dirty="0" err="1" smtClean="0"/>
              <a:t>R</a:t>
            </a:r>
            <a:r>
              <a:rPr lang="en-US" sz="2400" i="1" baseline="-25000" dirty="0" err="1" smtClean="0"/>
              <a:t>rs</a:t>
            </a:r>
            <a:r>
              <a:rPr lang="en-US" sz="2400" dirty="0" smtClean="0"/>
              <a:t>(555)</a:t>
            </a:r>
            <a:endParaRPr lang="en-US" sz="2400" dirty="0"/>
          </a:p>
        </p:txBody>
      </p:sp>
      <p:sp>
        <p:nvSpPr>
          <p:cNvPr id="177" name="Rectangle 176"/>
          <p:cNvSpPr/>
          <p:nvPr/>
        </p:nvSpPr>
        <p:spPr>
          <a:xfrm>
            <a:off x="5003515" y="25975266"/>
            <a:ext cx="3390472" cy="461665"/>
          </a:xfrm>
          <a:prstGeom prst="rect">
            <a:avLst/>
          </a:prstGeom>
        </p:spPr>
        <p:txBody>
          <a:bodyPr wrap="square">
            <a:spAutoFit/>
          </a:bodyPr>
          <a:lstStyle/>
          <a:p>
            <a:pPr algn="ctr"/>
            <a:r>
              <a:rPr lang="en-US" sz="2400" i="1" dirty="0" err="1" smtClean="0"/>
              <a:t>R</a:t>
            </a:r>
            <a:r>
              <a:rPr lang="en-US" sz="2400" i="1" baseline="-25000" dirty="0" err="1" smtClean="0"/>
              <a:t>rs</a:t>
            </a:r>
            <a:r>
              <a:rPr lang="en-US" sz="2400" dirty="0" smtClean="0"/>
              <a:t>(488)</a:t>
            </a:r>
            <a:endParaRPr lang="en-US" sz="2400" dirty="0"/>
          </a:p>
        </p:txBody>
      </p:sp>
      <p:pic>
        <p:nvPicPr>
          <p:cNvPr id="178" name="Picture 177"/>
          <p:cNvPicPr>
            <a:picLocks noChangeAspect="1"/>
          </p:cNvPicPr>
          <p:nvPr/>
        </p:nvPicPr>
        <p:blipFill rotWithShape="1">
          <a:blip r:embed="rId21" cstate="print">
            <a:extLst>
              <a:ext uri="{28A0092B-C50C-407E-A947-70E740481C1C}">
                <a14:useLocalDpi xmlns:a14="http://schemas.microsoft.com/office/drawing/2010/main" val="0"/>
              </a:ext>
            </a:extLst>
          </a:blip>
          <a:srcRect l="8680" t="7843" r="28389" b="34879"/>
          <a:stretch/>
        </p:blipFill>
        <p:spPr>
          <a:xfrm>
            <a:off x="1111724" y="29437591"/>
            <a:ext cx="3558988" cy="2429435"/>
          </a:xfrm>
          <a:prstGeom prst="rect">
            <a:avLst/>
          </a:prstGeom>
          <a:noFill/>
          <a:ln>
            <a:noFill/>
          </a:ln>
        </p:spPr>
      </p:pic>
      <p:pic>
        <p:nvPicPr>
          <p:cNvPr id="179" name="Picture 178"/>
          <p:cNvPicPr>
            <a:picLocks noChangeAspect="1"/>
          </p:cNvPicPr>
          <p:nvPr/>
        </p:nvPicPr>
        <p:blipFill rotWithShape="1">
          <a:blip r:embed="rId22" cstate="print">
            <a:extLst>
              <a:ext uri="{28A0092B-C50C-407E-A947-70E740481C1C}">
                <a14:useLocalDpi xmlns:a14="http://schemas.microsoft.com/office/drawing/2010/main" val="0"/>
              </a:ext>
            </a:extLst>
          </a:blip>
          <a:srcRect l="8629" t="8049" r="28915" b="34885"/>
          <a:stretch/>
        </p:blipFill>
        <p:spPr>
          <a:xfrm>
            <a:off x="4934846" y="29452595"/>
            <a:ext cx="3532095" cy="2420470"/>
          </a:xfrm>
          <a:prstGeom prst="rect">
            <a:avLst/>
          </a:prstGeom>
          <a:noFill/>
          <a:ln>
            <a:noFill/>
          </a:ln>
        </p:spPr>
      </p:pic>
      <p:pic>
        <p:nvPicPr>
          <p:cNvPr id="180" name="Picture 179"/>
          <p:cNvPicPr>
            <a:picLocks noChangeAspect="1"/>
          </p:cNvPicPr>
          <p:nvPr/>
        </p:nvPicPr>
        <p:blipFill rotWithShape="1">
          <a:blip r:embed="rId23" cstate="print">
            <a:extLst>
              <a:ext uri="{28A0092B-C50C-407E-A947-70E740481C1C}">
                <a14:useLocalDpi xmlns:a14="http://schemas.microsoft.com/office/drawing/2010/main" val="0"/>
              </a:ext>
            </a:extLst>
          </a:blip>
          <a:srcRect l="8591" t="7995" r="28319" b="35150"/>
          <a:stretch/>
        </p:blipFill>
        <p:spPr>
          <a:xfrm>
            <a:off x="8748544" y="29444412"/>
            <a:ext cx="3567953" cy="2411506"/>
          </a:xfrm>
          <a:prstGeom prst="rect">
            <a:avLst/>
          </a:prstGeom>
          <a:noFill/>
          <a:ln>
            <a:noFill/>
          </a:ln>
        </p:spPr>
      </p:pic>
      <p:sp>
        <p:nvSpPr>
          <p:cNvPr id="184" name="TextBox 183"/>
          <p:cNvSpPr txBox="1"/>
          <p:nvPr/>
        </p:nvSpPr>
        <p:spPr>
          <a:xfrm>
            <a:off x="1219200" y="32006080"/>
            <a:ext cx="10972800" cy="461665"/>
          </a:xfrm>
          <a:prstGeom prst="rect">
            <a:avLst/>
          </a:prstGeom>
          <a:noFill/>
        </p:spPr>
        <p:txBody>
          <a:bodyPr wrap="square" rtlCol="0">
            <a:spAutoFit/>
          </a:bodyPr>
          <a:lstStyle/>
          <a:p>
            <a:pPr algn="ctr"/>
            <a:r>
              <a:rPr lang="en-US" sz="2400" dirty="0" smtClean="0"/>
              <a:t>MODIS SZA (°)</a:t>
            </a:r>
            <a:endParaRPr lang="en-US" sz="2400" dirty="0"/>
          </a:p>
        </p:txBody>
      </p:sp>
      <p:sp>
        <p:nvSpPr>
          <p:cNvPr id="185" name="TextBox 184"/>
          <p:cNvSpPr txBox="1"/>
          <p:nvPr/>
        </p:nvSpPr>
        <p:spPr>
          <a:xfrm rot="16200000">
            <a:off x="-523152" y="27347171"/>
            <a:ext cx="2314937" cy="461665"/>
          </a:xfrm>
          <a:prstGeom prst="rect">
            <a:avLst/>
          </a:prstGeom>
          <a:noFill/>
        </p:spPr>
        <p:txBody>
          <a:bodyPr wrap="square" rtlCol="0">
            <a:spAutoFit/>
          </a:bodyPr>
          <a:lstStyle/>
          <a:p>
            <a:pPr algn="ctr"/>
            <a:r>
              <a:rPr lang="en-US" sz="2400" dirty="0" err="1" smtClean="0"/>
              <a:t>SeaWiFS</a:t>
            </a:r>
            <a:r>
              <a:rPr lang="en-US" sz="2400" dirty="0" smtClean="0"/>
              <a:t> SZA (°)</a:t>
            </a:r>
            <a:endParaRPr lang="en-US" sz="2400" dirty="0"/>
          </a:p>
        </p:txBody>
      </p:sp>
      <p:sp>
        <p:nvSpPr>
          <p:cNvPr id="414" name="TextBox 40"/>
          <p:cNvSpPr txBox="1"/>
          <p:nvPr/>
        </p:nvSpPr>
        <p:spPr>
          <a:xfrm>
            <a:off x="1035798" y="31796828"/>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415" name="TextBox 41"/>
          <p:cNvSpPr txBox="1"/>
          <p:nvPr/>
        </p:nvSpPr>
        <p:spPr>
          <a:xfrm>
            <a:off x="1570961" y="31796865"/>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416" name="TextBox 42"/>
          <p:cNvSpPr txBox="1"/>
          <p:nvPr/>
        </p:nvSpPr>
        <p:spPr>
          <a:xfrm>
            <a:off x="2148520" y="31796854"/>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417" name="TextBox 49"/>
          <p:cNvSpPr txBox="1"/>
          <p:nvPr/>
        </p:nvSpPr>
        <p:spPr>
          <a:xfrm>
            <a:off x="3837727" y="31796833"/>
            <a:ext cx="34765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418" name="TextBox 50"/>
          <p:cNvSpPr txBox="1"/>
          <p:nvPr/>
        </p:nvSpPr>
        <p:spPr>
          <a:xfrm>
            <a:off x="2666475" y="31796854"/>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419" name="TextBox 51"/>
          <p:cNvSpPr txBox="1"/>
          <p:nvPr/>
        </p:nvSpPr>
        <p:spPr>
          <a:xfrm>
            <a:off x="3248723" y="31796854"/>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420" name="TextBox 52"/>
          <p:cNvSpPr txBox="1"/>
          <p:nvPr/>
        </p:nvSpPr>
        <p:spPr>
          <a:xfrm>
            <a:off x="4429401" y="31796854"/>
            <a:ext cx="2931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sp>
        <p:nvSpPr>
          <p:cNvPr id="423" name="TextBox 40"/>
          <p:cNvSpPr txBox="1"/>
          <p:nvPr/>
        </p:nvSpPr>
        <p:spPr>
          <a:xfrm>
            <a:off x="4871198" y="31799104"/>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424" name="TextBox 41"/>
          <p:cNvSpPr txBox="1"/>
          <p:nvPr/>
        </p:nvSpPr>
        <p:spPr>
          <a:xfrm>
            <a:off x="5406361" y="31799141"/>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425" name="TextBox 42"/>
          <p:cNvSpPr txBox="1"/>
          <p:nvPr/>
        </p:nvSpPr>
        <p:spPr>
          <a:xfrm>
            <a:off x="5983920" y="31799130"/>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426" name="TextBox 49"/>
          <p:cNvSpPr txBox="1"/>
          <p:nvPr/>
        </p:nvSpPr>
        <p:spPr>
          <a:xfrm>
            <a:off x="7673127" y="31799109"/>
            <a:ext cx="34765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427" name="TextBox 50"/>
          <p:cNvSpPr txBox="1"/>
          <p:nvPr/>
        </p:nvSpPr>
        <p:spPr>
          <a:xfrm>
            <a:off x="6501875" y="31799130"/>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428" name="TextBox 51"/>
          <p:cNvSpPr txBox="1"/>
          <p:nvPr/>
        </p:nvSpPr>
        <p:spPr>
          <a:xfrm>
            <a:off x="7084123" y="31799130"/>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429" name="TextBox 52"/>
          <p:cNvSpPr txBox="1"/>
          <p:nvPr/>
        </p:nvSpPr>
        <p:spPr>
          <a:xfrm>
            <a:off x="8264801" y="31799130"/>
            <a:ext cx="2931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sp>
        <p:nvSpPr>
          <p:cNvPr id="431" name="TextBox 40"/>
          <p:cNvSpPr txBox="1"/>
          <p:nvPr/>
        </p:nvSpPr>
        <p:spPr>
          <a:xfrm>
            <a:off x="777490" y="28565385"/>
            <a:ext cx="3382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20   </a:t>
            </a:r>
            <a:endParaRPr lang="en-US" sz="1900" dirty="0"/>
          </a:p>
        </p:txBody>
      </p:sp>
      <p:sp>
        <p:nvSpPr>
          <p:cNvPr id="432" name="TextBox 41"/>
          <p:cNvSpPr txBox="1"/>
          <p:nvPr/>
        </p:nvSpPr>
        <p:spPr>
          <a:xfrm>
            <a:off x="647728" y="28004017"/>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30   </a:t>
            </a:r>
            <a:endParaRPr lang="en-US" sz="1900" dirty="0"/>
          </a:p>
        </p:txBody>
      </p:sp>
      <p:sp>
        <p:nvSpPr>
          <p:cNvPr id="433" name="TextBox 42"/>
          <p:cNvSpPr txBox="1"/>
          <p:nvPr/>
        </p:nvSpPr>
        <p:spPr>
          <a:xfrm>
            <a:off x="647729" y="27434058"/>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40   </a:t>
            </a:r>
            <a:endParaRPr lang="en-US" sz="1900" dirty="0"/>
          </a:p>
        </p:txBody>
      </p:sp>
      <p:sp>
        <p:nvSpPr>
          <p:cNvPr id="435" name="TextBox 50"/>
          <p:cNvSpPr txBox="1"/>
          <p:nvPr/>
        </p:nvSpPr>
        <p:spPr>
          <a:xfrm>
            <a:off x="647729" y="26870349"/>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50   </a:t>
            </a:r>
            <a:endParaRPr lang="en-US" sz="1900" dirty="0"/>
          </a:p>
        </p:txBody>
      </p:sp>
      <p:sp>
        <p:nvSpPr>
          <p:cNvPr id="436" name="TextBox 51"/>
          <p:cNvSpPr txBox="1"/>
          <p:nvPr/>
        </p:nvSpPr>
        <p:spPr>
          <a:xfrm>
            <a:off x="647729" y="26304347"/>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60   </a:t>
            </a:r>
            <a:endParaRPr lang="en-US" sz="1900" dirty="0"/>
          </a:p>
        </p:txBody>
      </p:sp>
      <p:sp>
        <p:nvSpPr>
          <p:cNvPr id="461" name="TextBox 40"/>
          <p:cNvSpPr txBox="1"/>
          <p:nvPr/>
        </p:nvSpPr>
        <p:spPr>
          <a:xfrm>
            <a:off x="8673092" y="31797755"/>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462" name="TextBox 41"/>
          <p:cNvSpPr txBox="1"/>
          <p:nvPr/>
        </p:nvSpPr>
        <p:spPr>
          <a:xfrm>
            <a:off x="9208255" y="31797792"/>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463" name="TextBox 42"/>
          <p:cNvSpPr txBox="1"/>
          <p:nvPr/>
        </p:nvSpPr>
        <p:spPr>
          <a:xfrm>
            <a:off x="9785814" y="31797781"/>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464" name="TextBox 49"/>
          <p:cNvSpPr txBox="1"/>
          <p:nvPr/>
        </p:nvSpPr>
        <p:spPr>
          <a:xfrm>
            <a:off x="11475021" y="31797760"/>
            <a:ext cx="34765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465" name="TextBox 50"/>
          <p:cNvSpPr txBox="1"/>
          <p:nvPr/>
        </p:nvSpPr>
        <p:spPr>
          <a:xfrm>
            <a:off x="10303769" y="31797781"/>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466" name="TextBox 51"/>
          <p:cNvSpPr txBox="1"/>
          <p:nvPr/>
        </p:nvSpPr>
        <p:spPr>
          <a:xfrm>
            <a:off x="10886017" y="31797781"/>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467" name="TextBox 52"/>
          <p:cNvSpPr txBox="1"/>
          <p:nvPr/>
        </p:nvSpPr>
        <p:spPr>
          <a:xfrm>
            <a:off x="12066695" y="31797781"/>
            <a:ext cx="2931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sp>
        <p:nvSpPr>
          <p:cNvPr id="471" name="TextBox 40"/>
          <p:cNvSpPr txBox="1"/>
          <p:nvPr/>
        </p:nvSpPr>
        <p:spPr>
          <a:xfrm>
            <a:off x="1038070" y="28723183"/>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472" name="TextBox 41"/>
          <p:cNvSpPr txBox="1"/>
          <p:nvPr/>
        </p:nvSpPr>
        <p:spPr>
          <a:xfrm>
            <a:off x="1573233" y="28723220"/>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473" name="TextBox 42"/>
          <p:cNvSpPr txBox="1"/>
          <p:nvPr/>
        </p:nvSpPr>
        <p:spPr>
          <a:xfrm>
            <a:off x="2150792" y="28723209"/>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474" name="TextBox 49"/>
          <p:cNvSpPr txBox="1"/>
          <p:nvPr/>
        </p:nvSpPr>
        <p:spPr>
          <a:xfrm>
            <a:off x="3839999" y="28723188"/>
            <a:ext cx="34765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475" name="TextBox 50"/>
          <p:cNvSpPr txBox="1"/>
          <p:nvPr/>
        </p:nvSpPr>
        <p:spPr>
          <a:xfrm>
            <a:off x="2668747" y="28723209"/>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476" name="TextBox 51"/>
          <p:cNvSpPr txBox="1"/>
          <p:nvPr/>
        </p:nvSpPr>
        <p:spPr>
          <a:xfrm>
            <a:off x="3250995" y="28723209"/>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477" name="TextBox 52"/>
          <p:cNvSpPr txBox="1"/>
          <p:nvPr/>
        </p:nvSpPr>
        <p:spPr>
          <a:xfrm>
            <a:off x="4431673" y="28723209"/>
            <a:ext cx="2931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sp>
        <p:nvSpPr>
          <p:cNvPr id="479" name="TextBox 40"/>
          <p:cNvSpPr txBox="1"/>
          <p:nvPr/>
        </p:nvSpPr>
        <p:spPr>
          <a:xfrm>
            <a:off x="4873470" y="28726358"/>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480" name="TextBox 41"/>
          <p:cNvSpPr txBox="1"/>
          <p:nvPr/>
        </p:nvSpPr>
        <p:spPr>
          <a:xfrm>
            <a:off x="5408633" y="28726395"/>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481" name="TextBox 42"/>
          <p:cNvSpPr txBox="1"/>
          <p:nvPr/>
        </p:nvSpPr>
        <p:spPr>
          <a:xfrm>
            <a:off x="5986192" y="28726384"/>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482" name="TextBox 49"/>
          <p:cNvSpPr txBox="1"/>
          <p:nvPr/>
        </p:nvSpPr>
        <p:spPr>
          <a:xfrm>
            <a:off x="7675399" y="28726363"/>
            <a:ext cx="34765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483" name="TextBox 50"/>
          <p:cNvSpPr txBox="1"/>
          <p:nvPr/>
        </p:nvSpPr>
        <p:spPr>
          <a:xfrm>
            <a:off x="6504147" y="28726384"/>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484" name="TextBox 51"/>
          <p:cNvSpPr txBox="1"/>
          <p:nvPr/>
        </p:nvSpPr>
        <p:spPr>
          <a:xfrm>
            <a:off x="7086395" y="28726384"/>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485" name="TextBox 52"/>
          <p:cNvSpPr txBox="1"/>
          <p:nvPr/>
        </p:nvSpPr>
        <p:spPr>
          <a:xfrm>
            <a:off x="8267073" y="28726384"/>
            <a:ext cx="2931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sp>
        <p:nvSpPr>
          <p:cNvPr id="487" name="TextBox 40"/>
          <p:cNvSpPr txBox="1"/>
          <p:nvPr/>
        </p:nvSpPr>
        <p:spPr>
          <a:xfrm>
            <a:off x="8675364" y="28725009"/>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488" name="TextBox 41"/>
          <p:cNvSpPr txBox="1"/>
          <p:nvPr/>
        </p:nvSpPr>
        <p:spPr>
          <a:xfrm>
            <a:off x="9210527" y="28725046"/>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489" name="TextBox 42"/>
          <p:cNvSpPr txBox="1"/>
          <p:nvPr/>
        </p:nvSpPr>
        <p:spPr>
          <a:xfrm>
            <a:off x="9788086" y="28725035"/>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490" name="TextBox 49"/>
          <p:cNvSpPr txBox="1"/>
          <p:nvPr/>
        </p:nvSpPr>
        <p:spPr>
          <a:xfrm>
            <a:off x="11477293" y="28725014"/>
            <a:ext cx="34765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491" name="TextBox 50"/>
          <p:cNvSpPr txBox="1"/>
          <p:nvPr/>
        </p:nvSpPr>
        <p:spPr>
          <a:xfrm>
            <a:off x="10306041" y="28725035"/>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492" name="TextBox 51"/>
          <p:cNvSpPr txBox="1"/>
          <p:nvPr/>
        </p:nvSpPr>
        <p:spPr>
          <a:xfrm>
            <a:off x="10888289" y="28725035"/>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493" name="TextBox 52"/>
          <p:cNvSpPr txBox="1"/>
          <p:nvPr/>
        </p:nvSpPr>
        <p:spPr>
          <a:xfrm>
            <a:off x="12068967" y="28725035"/>
            <a:ext cx="2931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sp>
        <p:nvSpPr>
          <p:cNvPr id="495" name="Rectangle 494"/>
          <p:cNvSpPr/>
          <p:nvPr/>
        </p:nvSpPr>
        <p:spPr>
          <a:xfrm>
            <a:off x="633060" y="28979477"/>
            <a:ext cx="1609724" cy="461665"/>
          </a:xfrm>
          <a:prstGeom prst="rect">
            <a:avLst/>
          </a:prstGeom>
        </p:spPr>
        <p:txBody>
          <a:bodyPr wrap="square">
            <a:spAutoFit/>
          </a:bodyPr>
          <a:lstStyle/>
          <a:p>
            <a:r>
              <a:rPr lang="en-US" sz="2400" dirty="0" smtClean="0"/>
              <a:t>High </a:t>
            </a:r>
            <a:r>
              <a:rPr lang="en-US" sz="2400" i="1" dirty="0" err="1" smtClean="0"/>
              <a:t>Chla</a:t>
            </a:r>
            <a:endParaRPr lang="en-US" sz="2400" dirty="0"/>
          </a:p>
        </p:txBody>
      </p:sp>
      <p:sp>
        <p:nvSpPr>
          <p:cNvPr id="497" name="TextBox 40"/>
          <p:cNvSpPr txBox="1"/>
          <p:nvPr/>
        </p:nvSpPr>
        <p:spPr>
          <a:xfrm>
            <a:off x="777490" y="31666612"/>
            <a:ext cx="3382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20   </a:t>
            </a:r>
            <a:endParaRPr lang="en-US" sz="1900" dirty="0"/>
          </a:p>
        </p:txBody>
      </p:sp>
      <p:sp>
        <p:nvSpPr>
          <p:cNvPr id="498" name="TextBox 41"/>
          <p:cNvSpPr txBox="1"/>
          <p:nvPr/>
        </p:nvSpPr>
        <p:spPr>
          <a:xfrm>
            <a:off x="647728" y="31105244"/>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30   </a:t>
            </a:r>
            <a:endParaRPr lang="en-US" sz="1900" dirty="0"/>
          </a:p>
        </p:txBody>
      </p:sp>
      <p:sp>
        <p:nvSpPr>
          <p:cNvPr id="499" name="TextBox 42"/>
          <p:cNvSpPr txBox="1"/>
          <p:nvPr/>
        </p:nvSpPr>
        <p:spPr>
          <a:xfrm>
            <a:off x="647729" y="30535285"/>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40   </a:t>
            </a:r>
            <a:endParaRPr lang="en-US" sz="1900" dirty="0"/>
          </a:p>
        </p:txBody>
      </p:sp>
      <p:sp>
        <p:nvSpPr>
          <p:cNvPr id="500" name="TextBox 50"/>
          <p:cNvSpPr txBox="1"/>
          <p:nvPr/>
        </p:nvSpPr>
        <p:spPr>
          <a:xfrm>
            <a:off x="647729" y="29971576"/>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50   </a:t>
            </a:r>
            <a:endParaRPr lang="en-US" sz="1900" dirty="0"/>
          </a:p>
        </p:txBody>
      </p:sp>
      <p:sp>
        <p:nvSpPr>
          <p:cNvPr id="501" name="TextBox 51"/>
          <p:cNvSpPr txBox="1"/>
          <p:nvPr/>
        </p:nvSpPr>
        <p:spPr>
          <a:xfrm>
            <a:off x="647729" y="29405574"/>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60   </a:t>
            </a:r>
            <a:endParaRPr lang="en-US" sz="1900" dirty="0"/>
          </a:p>
        </p:txBody>
      </p:sp>
      <p:sp>
        <p:nvSpPr>
          <p:cNvPr id="651" name="TextBox 650"/>
          <p:cNvSpPr txBox="1"/>
          <p:nvPr/>
        </p:nvSpPr>
        <p:spPr>
          <a:xfrm rot="16200000">
            <a:off x="-498485" y="30446787"/>
            <a:ext cx="2276753" cy="472816"/>
          </a:xfrm>
          <a:prstGeom prst="rect">
            <a:avLst/>
          </a:prstGeom>
          <a:noFill/>
        </p:spPr>
        <p:txBody>
          <a:bodyPr wrap="square" rtlCol="0">
            <a:spAutoFit/>
          </a:bodyPr>
          <a:lstStyle/>
          <a:p>
            <a:pPr algn="ctr"/>
            <a:r>
              <a:rPr lang="en-US" sz="2400" dirty="0" err="1" smtClean="0"/>
              <a:t>SeaWiFS</a:t>
            </a:r>
            <a:r>
              <a:rPr lang="en-US" sz="2400" dirty="0" smtClean="0"/>
              <a:t> SZA (°)</a:t>
            </a:r>
            <a:endParaRPr lang="en-US" sz="2400" dirty="0"/>
          </a:p>
        </p:txBody>
      </p:sp>
      <p:pic>
        <p:nvPicPr>
          <p:cNvPr id="195" name="Picture 194"/>
          <p:cNvPicPr>
            <a:picLocks noChangeAspect="1"/>
          </p:cNvPicPr>
          <p:nvPr/>
        </p:nvPicPr>
        <p:blipFill>
          <a:blip r:embed="rId24" cstate="print">
            <a:extLst>
              <a:ext uri="{28A0092B-C50C-407E-A947-70E740481C1C}">
                <a14:useLocalDpi xmlns:a14="http://schemas.microsoft.com/office/drawing/2010/main" val="0"/>
              </a:ext>
            </a:extLst>
          </a:blip>
          <a:srcRect l="8716" t="8520" r="28828" b="8417"/>
          <a:stretch>
            <a:fillRect/>
          </a:stretch>
        </p:blipFill>
        <p:spPr>
          <a:xfrm>
            <a:off x="13373469" y="26380319"/>
            <a:ext cx="3532095" cy="3523129"/>
          </a:xfrm>
          <a:prstGeom prst="rect">
            <a:avLst/>
          </a:prstGeom>
          <a:noFill/>
          <a:ln>
            <a:noFill/>
          </a:ln>
        </p:spPr>
      </p:pic>
      <p:pic>
        <p:nvPicPr>
          <p:cNvPr id="197" name="Picture 196"/>
          <p:cNvPicPr>
            <a:picLocks noChangeAspect="1"/>
          </p:cNvPicPr>
          <p:nvPr/>
        </p:nvPicPr>
        <p:blipFill>
          <a:blip r:embed="rId25" cstate="print">
            <a:extLst>
              <a:ext uri="{28A0092B-C50C-407E-A947-70E740481C1C}">
                <a14:useLocalDpi xmlns:a14="http://schemas.microsoft.com/office/drawing/2010/main" val="0"/>
              </a:ext>
            </a:extLst>
          </a:blip>
          <a:srcRect l="8582" t="8123" r="28962" b="8179"/>
          <a:stretch>
            <a:fillRect/>
          </a:stretch>
        </p:blipFill>
        <p:spPr>
          <a:xfrm>
            <a:off x="17191718" y="26370495"/>
            <a:ext cx="3532094" cy="3550024"/>
          </a:xfrm>
          <a:prstGeom prst="rect">
            <a:avLst/>
          </a:prstGeom>
          <a:noFill/>
          <a:ln>
            <a:noFill/>
          </a:ln>
        </p:spPr>
      </p:pic>
      <p:pic>
        <p:nvPicPr>
          <p:cNvPr id="199" name="Picture 198"/>
          <p:cNvPicPr>
            <a:picLocks noChangeAspect="1"/>
          </p:cNvPicPr>
          <p:nvPr/>
        </p:nvPicPr>
        <p:blipFill rotWithShape="1">
          <a:blip r:embed="rId26" cstate="print">
            <a:extLst>
              <a:ext uri="{28A0092B-C50C-407E-A947-70E740481C1C}">
                <a14:useLocalDpi xmlns:a14="http://schemas.microsoft.com/office/drawing/2010/main" val="0"/>
              </a:ext>
            </a:extLst>
          </a:blip>
          <a:srcRect l="8915" t="8188" r="28946" b="8960"/>
          <a:stretch/>
        </p:blipFill>
        <p:spPr>
          <a:xfrm>
            <a:off x="21010604" y="26368859"/>
            <a:ext cx="3514164" cy="3514165"/>
          </a:xfrm>
          <a:prstGeom prst="rect">
            <a:avLst/>
          </a:prstGeom>
          <a:noFill/>
          <a:ln>
            <a:noFill/>
          </a:ln>
        </p:spPr>
      </p:pic>
      <p:pic>
        <p:nvPicPr>
          <p:cNvPr id="196" name="Picture 195"/>
          <p:cNvPicPr>
            <a:picLocks noChangeAspect="1"/>
          </p:cNvPicPr>
          <p:nvPr/>
        </p:nvPicPr>
        <p:blipFill>
          <a:blip r:embed="rId27" cstate="print">
            <a:extLst>
              <a:ext uri="{28A0092B-C50C-407E-A947-70E740481C1C}">
                <a14:useLocalDpi xmlns:a14="http://schemas.microsoft.com/office/drawing/2010/main" val="0"/>
              </a:ext>
            </a:extLst>
          </a:blip>
          <a:srcRect l="8565" t="8664" r="28821" b="8696"/>
          <a:stretch>
            <a:fillRect/>
          </a:stretch>
        </p:blipFill>
        <p:spPr>
          <a:xfrm>
            <a:off x="17179163" y="30646032"/>
            <a:ext cx="3541059" cy="3505200"/>
          </a:xfrm>
          <a:prstGeom prst="rect">
            <a:avLst/>
          </a:prstGeom>
          <a:noFill/>
          <a:ln>
            <a:noFill/>
          </a:ln>
        </p:spPr>
      </p:pic>
      <p:pic>
        <p:nvPicPr>
          <p:cNvPr id="194" name="Picture 193"/>
          <p:cNvPicPr>
            <a:picLocks noChangeAspect="1"/>
          </p:cNvPicPr>
          <p:nvPr/>
        </p:nvPicPr>
        <p:blipFill>
          <a:blip r:embed="rId28" cstate="print">
            <a:extLst>
              <a:ext uri="{28A0092B-C50C-407E-A947-70E740481C1C}">
                <a14:useLocalDpi xmlns:a14="http://schemas.microsoft.com/office/drawing/2010/main" val="0"/>
              </a:ext>
            </a:extLst>
          </a:blip>
          <a:srcRect l="9016" t="8506" r="28529" b="8430"/>
          <a:stretch>
            <a:fillRect/>
          </a:stretch>
        </p:blipFill>
        <p:spPr>
          <a:xfrm>
            <a:off x="13386023" y="30633948"/>
            <a:ext cx="3532095" cy="3523129"/>
          </a:xfrm>
          <a:prstGeom prst="rect">
            <a:avLst/>
          </a:prstGeom>
          <a:noFill/>
          <a:ln>
            <a:noFill/>
          </a:ln>
        </p:spPr>
      </p:pic>
      <p:pic>
        <p:nvPicPr>
          <p:cNvPr id="198" name="Picture 197"/>
          <p:cNvPicPr>
            <a:picLocks noChangeAspect="1"/>
          </p:cNvPicPr>
          <p:nvPr/>
        </p:nvPicPr>
        <p:blipFill rotWithShape="1">
          <a:blip r:embed="rId29" cstate="print">
            <a:extLst>
              <a:ext uri="{28A0092B-C50C-407E-A947-70E740481C1C}">
                <a14:useLocalDpi xmlns:a14="http://schemas.microsoft.com/office/drawing/2010/main" val="0"/>
              </a:ext>
            </a:extLst>
          </a:blip>
          <a:srcRect l="8757" t="8203" r="28946" b="8522"/>
          <a:stretch/>
        </p:blipFill>
        <p:spPr>
          <a:xfrm>
            <a:off x="20996229" y="30621840"/>
            <a:ext cx="3523129" cy="3532094"/>
          </a:xfrm>
          <a:prstGeom prst="rect">
            <a:avLst/>
          </a:prstGeom>
          <a:noFill/>
          <a:ln>
            <a:noFill/>
          </a:ln>
        </p:spPr>
      </p:pic>
      <p:sp>
        <p:nvSpPr>
          <p:cNvPr id="738" name="TextBox 40"/>
          <p:cNvSpPr txBox="1"/>
          <p:nvPr/>
        </p:nvSpPr>
        <p:spPr>
          <a:xfrm>
            <a:off x="13028846" y="33929993"/>
            <a:ext cx="3382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0   </a:t>
            </a:r>
            <a:endParaRPr lang="en-US" sz="1900" dirty="0"/>
          </a:p>
        </p:txBody>
      </p:sp>
      <p:sp>
        <p:nvSpPr>
          <p:cNvPr id="739" name="TextBox 41"/>
          <p:cNvSpPr txBox="1"/>
          <p:nvPr/>
        </p:nvSpPr>
        <p:spPr>
          <a:xfrm>
            <a:off x="12899084" y="33368625"/>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10   </a:t>
            </a:r>
            <a:endParaRPr lang="en-US" sz="1900" dirty="0"/>
          </a:p>
        </p:txBody>
      </p:sp>
      <p:sp>
        <p:nvSpPr>
          <p:cNvPr id="740" name="TextBox 42"/>
          <p:cNvSpPr txBox="1"/>
          <p:nvPr/>
        </p:nvSpPr>
        <p:spPr>
          <a:xfrm>
            <a:off x="12899085" y="32798665"/>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20   </a:t>
            </a:r>
            <a:endParaRPr lang="en-US" sz="1900" dirty="0"/>
          </a:p>
        </p:txBody>
      </p:sp>
      <p:sp>
        <p:nvSpPr>
          <p:cNvPr id="741" name="TextBox 49"/>
          <p:cNvSpPr txBox="1"/>
          <p:nvPr/>
        </p:nvSpPr>
        <p:spPr>
          <a:xfrm>
            <a:off x="12899086" y="31101133"/>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50   </a:t>
            </a:r>
            <a:endParaRPr lang="en-US" sz="1900" dirty="0"/>
          </a:p>
        </p:txBody>
      </p:sp>
      <p:sp>
        <p:nvSpPr>
          <p:cNvPr id="742" name="TextBox 50"/>
          <p:cNvSpPr txBox="1"/>
          <p:nvPr/>
        </p:nvSpPr>
        <p:spPr>
          <a:xfrm>
            <a:off x="12899085" y="32234956"/>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30   </a:t>
            </a:r>
            <a:endParaRPr lang="en-US" sz="1900" dirty="0"/>
          </a:p>
        </p:txBody>
      </p:sp>
      <p:sp>
        <p:nvSpPr>
          <p:cNvPr id="743" name="TextBox 51"/>
          <p:cNvSpPr txBox="1"/>
          <p:nvPr/>
        </p:nvSpPr>
        <p:spPr>
          <a:xfrm>
            <a:off x="12899085" y="31668955"/>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40   </a:t>
            </a:r>
            <a:endParaRPr lang="en-US" sz="1900" dirty="0"/>
          </a:p>
        </p:txBody>
      </p:sp>
      <p:sp>
        <p:nvSpPr>
          <p:cNvPr id="744" name="TextBox 52"/>
          <p:cNvSpPr txBox="1"/>
          <p:nvPr/>
        </p:nvSpPr>
        <p:spPr>
          <a:xfrm>
            <a:off x="12899086" y="30536718"/>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60   </a:t>
            </a:r>
            <a:endParaRPr lang="en-US" sz="1900" dirty="0"/>
          </a:p>
        </p:txBody>
      </p:sp>
      <p:sp>
        <p:nvSpPr>
          <p:cNvPr id="746" name="TextBox 40"/>
          <p:cNvSpPr txBox="1"/>
          <p:nvPr/>
        </p:nvSpPr>
        <p:spPr>
          <a:xfrm>
            <a:off x="13286527" y="34092481"/>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747" name="TextBox 41"/>
          <p:cNvSpPr txBox="1"/>
          <p:nvPr/>
        </p:nvSpPr>
        <p:spPr>
          <a:xfrm>
            <a:off x="13821690" y="34092518"/>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748" name="TextBox 42"/>
          <p:cNvSpPr txBox="1"/>
          <p:nvPr/>
        </p:nvSpPr>
        <p:spPr>
          <a:xfrm>
            <a:off x="14399249" y="34092507"/>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749" name="TextBox 49"/>
          <p:cNvSpPr txBox="1"/>
          <p:nvPr/>
        </p:nvSpPr>
        <p:spPr>
          <a:xfrm>
            <a:off x="16088456" y="34092486"/>
            <a:ext cx="34765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750" name="TextBox 50"/>
          <p:cNvSpPr txBox="1"/>
          <p:nvPr/>
        </p:nvSpPr>
        <p:spPr>
          <a:xfrm>
            <a:off x="14917204" y="34092507"/>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751" name="TextBox 51"/>
          <p:cNvSpPr txBox="1"/>
          <p:nvPr/>
        </p:nvSpPr>
        <p:spPr>
          <a:xfrm>
            <a:off x="15499452" y="34092507"/>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752" name="TextBox 52"/>
          <p:cNvSpPr txBox="1"/>
          <p:nvPr/>
        </p:nvSpPr>
        <p:spPr>
          <a:xfrm>
            <a:off x="16680130" y="34092507"/>
            <a:ext cx="2931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sp>
        <p:nvSpPr>
          <p:cNvPr id="754" name="TextBox 40"/>
          <p:cNvSpPr txBox="1"/>
          <p:nvPr/>
        </p:nvSpPr>
        <p:spPr>
          <a:xfrm>
            <a:off x="17121927" y="34094223"/>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755" name="TextBox 41"/>
          <p:cNvSpPr txBox="1"/>
          <p:nvPr/>
        </p:nvSpPr>
        <p:spPr>
          <a:xfrm>
            <a:off x="17657090" y="34094260"/>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756" name="TextBox 42"/>
          <p:cNvSpPr txBox="1"/>
          <p:nvPr/>
        </p:nvSpPr>
        <p:spPr>
          <a:xfrm>
            <a:off x="18234649" y="34094249"/>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757" name="TextBox 49"/>
          <p:cNvSpPr txBox="1"/>
          <p:nvPr/>
        </p:nvSpPr>
        <p:spPr>
          <a:xfrm>
            <a:off x="19923856" y="34094228"/>
            <a:ext cx="34765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758" name="TextBox 50"/>
          <p:cNvSpPr txBox="1"/>
          <p:nvPr/>
        </p:nvSpPr>
        <p:spPr>
          <a:xfrm>
            <a:off x="18752604" y="34094249"/>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759" name="TextBox 51"/>
          <p:cNvSpPr txBox="1"/>
          <p:nvPr/>
        </p:nvSpPr>
        <p:spPr>
          <a:xfrm>
            <a:off x="19334852" y="34094249"/>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760" name="TextBox 52"/>
          <p:cNvSpPr txBox="1"/>
          <p:nvPr/>
        </p:nvSpPr>
        <p:spPr>
          <a:xfrm>
            <a:off x="20515530" y="34094249"/>
            <a:ext cx="2931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sp>
        <p:nvSpPr>
          <p:cNvPr id="762" name="TextBox 40"/>
          <p:cNvSpPr txBox="1"/>
          <p:nvPr/>
        </p:nvSpPr>
        <p:spPr>
          <a:xfrm>
            <a:off x="20923821" y="34092874"/>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763" name="TextBox 41"/>
          <p:cNvSpPr txBox="1"/>
          <p:nvPr/>
        </p:nvSpPr>
        <p:spPr>
          <a:xfrm>
            <a:off x="21458984" y="34092911"/>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764" name="TextBox 42"/>
          <p:cNvSpPr txBox="1"/>
          <p:nvPr/>
        </p:nvSpPr>
        <p:spPr>
          <a:xfrm>
            <a:off x="22036543" y="34092900"/>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765" name="TextBox 49"/>
          <p:cNvSpPr txBox="1"/>
          <p:nvPr/>
        </p:nvSpPr>
        <p:spPr>
          <a:xfrm>
            <a:off x="23725750" y="34092879"/>
            <a:ext cx="34765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766" name="TextBox 50"/>
          <p:cNvSpPr txBox="1"/>
          <p:nvPr/>
        </p:nvSpPr>
        <p:spPr>
          <a:xfrm>
            <a:off x="22554498" y="34092900"/>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767" name="TextBox 51"/>
          <p:cNvSpPr txBox="1"/>
          <p:nvPr/>
        </p:nvSpPr>
        <p:spPr>
          <a:xfrm>
            <a:off x="23136746" y="34092900"/>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768" name="TextBox 52"/>
          <p:cNvSpPr txBox="1"/>
          <p:nvPr/>
        </p:nvSpPr>
        <p:spPr>
          <a:xfrm>
            <a:off x="24317424" y="34092900"/>
            <a:ext cx="2931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sp>
        <p:nvSpPr>
          <p:cNvPr id="447" name="TextBox 40"/>
          <p:cNvSpPr txBox="1"/>
          <p:nvPr/>
        </p:nvSpPr>
        <p:spPr>
          <a:xfrm>
            <a:off x="13029041" y="29677338"/>
            <a:ext cx="3382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0   </a:t>
            </a:r>
            <a:endParaRPr lang="en-US" sz="1900" dirty="0"/>
          </a:p>
        </p:txBody>
      </p:sp>
      <p:sp>
        <p:nvSpPr>
          <p:cNvPr id="448" name="TextBox 41"/>
          <p:cNvSpPr txBox="1"/>
          <p:nvPr/>
        </p:nvSpPr>
        <p:spPr>
          <a:xfrm>
            <a:off x="12899279" y="29115970"/>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10   </a:t>
            </a:r>
            <a:endParaRPr lang="en-US" sz="1900" dirty="0"/>
          </a:p>
        </p:txBody>
      </p:sp>
      <p:sp>
        <p:nvSpPr>
          <p:cNvPr id="449" name="TextBox 42"/>
          <p:cNvSpPr txBox="1"/>
          <p:nvPr/>
        </p:nvSpPr>
        <p:spPr>
          <a:xfrm>
            <a:off x="12899280" y="28546010"/>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20   </a:t>
            </a:r>
            <a:endParaRPr lang="en-US" sz="1900" dirty="0"/>
          </a:p>
        </p:txBody>
      </p:sp>
      <p:sp>
        <p:nvSpPr>
          <p:cNvPr id="450" name="TextBox 49"/>
          <p:cNvSpPr txBox="1"/>
          <p:nvPr/>
        </p:nvSpPr>
        <p:spPr>
          <a:xfrm>
            <a:off x="12899281" y="26848478"/>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50   </a:t>
            </a:r>
            <a:endParaRPr lang="en-US" sz="1900" dirty="0"/>
          </a:p>
        </p:txBody>
      </p:sp>
      <p:sp>
        <p:nvSpPr>
          <p:cNvPr id="451" name="TextBox 50"/>
          <p:cNvSpPr txBox="1"/>
          <p:nvPr/>
        </p:nvSpPr>
        <p:spPr>
          <a:xfrm>
            <a:off x="12899280" y="27982301"/>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30   </a:t>
            </a:r>
            <a:endParaRPr lang="en-US" sz="1900" dirty="0"/>
          </a:p>
        </p:txBody>
      </p:sp>
      <p:sp>
        <p:nvSpPr>
          <p:cNvPr id="452" name="TextBox 51"/>
          <p:cNvSpPr txBox="1"/>
          <p:nvPr/>
        </p:nvSpPr>
        <p:spPr>
          <a:xfrm>
            <a:off x="12899280" y="27416300"/>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40   </a:t>
            </a:r>
            <a:endParaRPr lang="en-US" sz="1900" dirty="0"/>
          </a:p>
        </p:txBody>
      </p:sp>
      <p:sp>
        <p:nvSpPr>
          <p:cNvPr id="453" name="TextBox 52"/>
          <p:cNvSpPr txBox="1"/>
          <p:nvPr/>
        </p:nvSpPr>
        <p:spPr>
          <a:xfrm>
            <a:off x="12899281" y="26284063"/>
            <a:ext cx="47448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60   </a:t>
            </a:r>
            <a:endParaRPr lang="en-US" sz="1900" dirty="0"/>
          </a:p>
        </p:txBody>
      </p:sp>
      <p:sp>
        <p:nvSpPr>
          <p:cNvPr id="659" name="Rectangle 658"/>
          <p:cNvSpPr/>
          <p:nvPr/>
        </p:nvSpPr>
        <p:spPr>
          <a:xfrm>
            <a:off x="12881712" y="25843018"/>
            <a:ext cx="1609724" cy="461665"/>
          </a:xfrm>
          <a:prstGeom prst="rect">
            <a:avLst/>
          </a:prstGeom>
        </p:spPr>
        <p:txBody>
          <a:bodyPr wrap="square">
            <a:spAutoFit/>
          </a:bodyPr>
          <a:lstStyle/>
          <a:p>
            <a:r>
              <a:rPr lang="en-US" sz="2400" dirty="0" smtClean="0"/>
              <a:t>Low </a:t>
            </a:r>
            <a:r>
              <a:rPr lang="en-US" sz="2400" i="1" dirty="0" err="1" smtClean="0"/>
              <a:t>Chla</a:t>
            </a:r>
            <a:endParaRPr lang="en-US" sz="2400" dirty="0"/>
          </a:p>
        </p:txBody>
      </p:sp>
      <p:sp>
        <p:nvSpPr>
          <p:cNvPr id="660" name="Rectangle 659"/>
          <p:cNvSpPr/>
          <p:nvPr/>
        </p:nvSpPr>
        <p:spPr>
          <a:xfrm>
            <a:off x="13430180" y="25940034"/>
            <a:ext cx="3400746" cy="461665"/>
          </a:xfrm>
          <a:prstGeom prst="rect">
            <a:avLst/>
          </a:prstGeom>
        </p:spPr>
        <p:txBody>
          <a:bodyPr wrap="square">
            <a:spAutoFit/>
          </a:bodyPr>
          <a:lstStyle/>
          <a:p>
            <a:pPr algn="ctr"/>
            <a:r>
              <a:rPr lang="en-US" sz="2400" i="1" dirty="0" err="1" smtClean="0"/>
              <a:t>R</a:t>
            </a:r>
            <a:r>
              <a:rPr lang="en-US" sz="2400" i="1" baseline="-25000" dirty="0" err="1" smtClean="0"/>
              <a:t>rs</a:t>
            </a:r>
            <a:r>
              <a:rPr lang="en-US" sz="2400" dirty="0" smtClean="0"/>
              <a:t>(412)</a:t>
            </a:r>
            <a:endParaRPr lang="en-US" sz="2400" dirty="0"/>
          </a:p>
        </p:txBody>
      </p:sp>
      <p:sp>
        <p:nvSpPr>
          <p:cNvPr id="661" name="Rectangle 660"/>
          <p:cNvSpPr/>
          <p:nvPr/>
        </p:nvSpPr>
        <p:spPr>
          <a:xfrm>
            <a:off x="21084427" y="25940034"/>
            <a:ext cx="3400746" cy="461665"/>
          </a:xfrm>
          <a:prstGeom prst="rect">
            <a:avLst/>
          </a:prstGeom>
        </p:spPr>
        <p:txBody>
          <a:bodyPr wrap="square">
            <a:spAutoFit/>
          </a:bodyPr>
          <a:lstStyle/>
          <a:p>
            <a:pPr algn="ctr"/>
            <a:r>
              <a:rPr lang="en-US" sz="2400" i="1" dirty="0" err="1" smtClean="0"/>
              <a:t>R</a:t>
            </a:r>
            <a:r>
              <a:rPr lang="en-US" sz="2400" i="1" baseline="-25000" dirty="0" err="1" smtClean="0"/>
              <a:t>rs</a:t>
            </a:r>
            <a:r>
              <a:rPr lang="en-US" sz="2400" dirty="0" smtClean="0"/>
              <a:t>(555)</a:t>
            </a:r>
            <a:endParaRPr lang="en-US" sz="2400" dirty="0"/>
          </a:p>
        </p:txBody>
      </p:sp>
      <p:sp>
        <p:nvSpPr>
          <p:cNvPr id="662" name="Rectangle 661"/>
          <p:cNvSpPr/>
          <p:nvPr/>
        </p:nvSpPr>
        <p:spPr>
          <a:xfrm>
            <a:off x="17252167" y="25940034"/>
            <a:ext cx="3390472" cy="461665"/>
          </a:xfrm>
          <a:prstGeom prst="rect">
            <a:avLst/>
          </a:prstGeom>
        </p:spPr>
        <p:txBody>
          <a:bodyPr wrap="square">
            <a:spAutoFit/>
          </a:bodyPr>
          <a:lstStyle/>
          <a:p>
            <a:pPr algn="ctr"/>
            <a:r>
              <a:rPr lang="en-US" sz="2400" i="1" dirty="0" err="1" smtClean="0"/>
              <a:t>R</a:t>
            </a:r>
            <a:r>
              <a:rPr lang="en-US" sz="2400" i="1" baseline="-25000" dirty="0" err="1" smtClean="0"/>
              <a:t>rs</a:t>
            </a:r>
            <a:r>
              <a:rPr lang="en-US" sz="2400" dirty="0" smtClean="0"/>
              <a:t>(488)</a:t>
            </a:r>
            <a:endParaRPr lang="en-US" sz="2400" dirty="0"/>
          </a:p>
        </p:txBody>
      </p:sp>
      <p:sp>
        <p:nvSpPr>
          <p:cNvPr id="666" name="TextBox 665"/>
          <p:cNvSpPr txBox="1"/>
          <p:nvPr/>
        </p:nvSpPr>
        <p:spPr>
          <a:xfrm>
            <a:off x="13446401" y="34297807"/>
            <a:ext cx="11018903" cy="461665"/>
          </a:xfrm>
          <a:prstGeom prst="rect">
            <a:avLst/>
          </a:prstGeom>
          <a:noFill/>
        </p:spPr>
        <p:txBody>
          <a:bodyPr wrap="square" rtlCol="0">
            <a:spAutoFit/>
          </a:bodyPr>
          <a:lstStyle/>
          <a:p>
            <a:pPr algn="ctr"/>
            <a:r>
              <a:rPr lang="en-US" sz="2400" dirty="0" smtClean="0"/>
              <a:t>MODIS SZA (°)</a:t>
            </a:r>
            <a:endParaRPr lang="en-US" sz="2400" dirty="0"/>
          </a:p>
        </p:txBody>
      </p:sp>
      <p:sp>
        <p:nvSpPr>
          <p:cNvPr id="667" name="TextBox 666"/>
          <p:cNvSpPr txBox="1"/>
          <p:nvPr/>
        </p:nvSpPr>
        <p:spPr>
          <a:xfrm rot="16200000">
            <a:off x="11143949" y="27882262"/>
            <a:ext cx="3478040" cy="461665"/>
          </a:xfrm>
          <a:prstGeom prst="rect">
            <a:avLst/>
          </a:prstGeom>
          <a:noFill/>
        </p:spPr>
        <p:txBody>
          <a:bodyPr wrap="square" rtlCol="0">
            <a:spAutoFit/>
          </a:bodyPr>
          <a:lstStyle/>
          <a:p>
            <a:pPr algn="ctr"/>
            <a:r>
              <a:rPr lang="en-US" sz="2400" dirty="0" smtClean="0"/>
              <a:t>VIIRS SZA (°)</a:t>
            </a:r>
            <a:endParaRPr lang="en-US" sz="2400" dirty="0"/>
          </a:p>
        </p:txBody>
      </p:sp>
      <p:sp>
        <p:nvSpPr>
          <p:cNvPr id="696" name="TextBox 40"/>
          <p:cNvSpPr txBox="1"/>
          <p:nvPr/>
        </p:nvSpPr>
        <p:spPr>
          <a:xfrm>
            <a:off x="13286722" y="29839826"/>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697" name="TextBox 41"/>
          <p:cNvSpPr txBox="1"/>
          <p:nvPr/>
        </p:nvSpPr>
        <p:spPr>
          <a:xfrm>
            <a:off x="13821885" y="29839863"/>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698" name="TextBox 42"/>
          <p:cNvSpPr txBox="1"/>
          <p:nvPr/>
        </p:nvSpPr>
        <p:spPr>
          <a:xfrm>
            <a:off x="14399444" y="29839852"/>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699" name="TextBox 49"/>
          <p:cNvSpPr txBox="1"/>
          <p:nvPr/>
        </p:nvSpPr>
        <p:spPr>
          <a:xfrm>
            <a:off x="16088651" y="29839831"/>
            <a:ext cx="34765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700" name="TextBox 50"/>
          <p:cNvSpPr txBox="1"/>
          <p:nvPr/>
        </p:nvSpPr>
        <p:spPr>
          <a:xfrm>
            <a:off x="14917399" y="29839852"/>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701" name="TextBox 51"/>
          <p:cNvSpPr txBox="1"/>
          <p:nvPr/>
        </p:nvSpPr>
        <p:spPr>
          <a:xfrm>
            <a:off x="15499647" y="29839852"/>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702" name="TextBox 52"/>
          <p:cNvSpPr txBox="1"/>
          <p:nvPr/>
        </p:nvSpPr>
        <p:spPr>
          <a:xfrm>
            <a:off x="16680325" y="29839852"/>
            <a:ext cx="2931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sp>
        <p:nvSpPr>
          <p:cNvPr id="689" name="TextBox 40"/>
          <p:cNvSpPr txBox="1"/>
          <p:nvPr/>
        </p:nvSpPr>
        <p:spPr>
          <a:xfrm>
            <a:off x="17122122" y="29833476"/>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690" name="TextBox 41"/>
          <p:cNvSpPr txBox="1"/>
          <p:nvPr/>
        </p:nvSpPr>
        <p:spPr>
          <a:xfrm>
            <a:off x="17657285" y="29833513"/>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691" name="TextBox 42"/>
          <p:cNvSpPr txBox="1"/>
          <p:nvPr/>
        </p:nvSpPr>
        <p:spPr>
          <a:xfrm>
            <a:off x="18234844" y="29833502"/>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692" name="TextBox 49"/>
          <p:cNvSpPr txBox="1"/>
          <p:nvPr/>
        </p:nvSpPr>
        <p:spPr>
          <a:xfrm>
            <a:off x="19924051" y="29833481"/>
            <a:ext cx="34765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693" name="TextBox 50"/>
          <p:cNvSpPr txBox="1"/>
          <p:nvPr/>
        </p:nvSpPr>
        <p:spPr>
          <a:xfrm>
            <a:off x="18752799" y="29833502"/>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694" name="TextBox 51"/>
          <p:cNvSpPr txBox="1"/>
          <p:nvPr/>
        </p:nvSpPr>
        <p:spPr>
          <a:xfrm>
            <a:off x="19335047" y="29833502"/>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695" name="TextBox 52"/>
          <p:cNvSpPr txBox="1"/>
          <p:nvPr/>
        </p:nvSpPr>
        <p:spPr>
          <a:xfrm>
            <a:off x="20515725" y="29833502"/>
            <a:ext cx="2931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sp>
        <p:nvSpPr>
          <p:cNvPr id="682" name="TextBox 40"/>
          <p:cNvSpPr txBox="1"/>
          <p:nvPr/>
        </p:nvSpPr>
        <p:spPr>
          <a:xfrm>
            <a:off x="20924016" y="29840219"/>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683" name="TextBox 41"/>
          <p:cNvSpPr txBox="1"/>
          <p:nvPr/>
        </p:nvSpPr>
        <p:spPr>
          <a:xfrm>
            <a:off x="21459179" y="29840256"/>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684" name="TextBox 42"/>
          <p:cNvSpPr txBox="1"/>
          <p:nvPr/>
        </p:nvSpPr>
        <p:spPr>
          <a:xfrm>
            <a:off x="22036738" y="29840245"/>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685" name="TextBox 49"/>
          <p:cNvSpPr txBox="1"/>
          <p:nvPr/>
        </p:nvSpPr>
        <p:spPr>
          <a:xfrm>
            <a:off x="23725945" y="29840224"/>
            <a:ext cx="34765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686" name="TextBox 50"/>
          <p:cNvSpPr txBox="1"/>
          <p:nvPr/>
        </p:nvSpPr>
        <p:spPr>
          <a:xfrm>
            <a:off x="22554693" y="29840245"/>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687" name="TextBox 51"/>
          <p:cNvSpPr txBox="1"/>
          <p:nvPr/>
        </p:nvSpPr>
        <p:spPr>
          <a:xfrm>
            <a:off x="23136941" y="29840245"/>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688" name="TextBox 52"/>
          <p:cNvSpPr txBox="1"/>
          <p:nvPr/>
        </p:nvSpPr>
        <p:spPr>
          <a:xfrm>
            <a:off x="24317619" y="29840245"/>
            <a:ext cx="293134"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sp>
        <p:nvSpPr>
          <p:cNvPr id="675" name="Rectangle 674"/>
          <p:cNvSpPr/>
          <p:nvPr/>
        </p:nvSpPr>
        <p:spPr>
          <a:xfrm>
            <a:off x="12881712" y="30096120"/>
            <a:ext cx="1609724" cy="461665"/>
          </a:xfrm>
          <a:prstGeom prst="rect">
            <a:avLst/>
          </a:prstGeom>
        </p:spPr>
        <p:txBody>
          <a:bodyPr wrap="square">
            <a:spAutoFit/>
          </a:bodyPr>
          <a:lstStyle/>
          <a:p>
            <a:r>
              <a:rPr lang="en-US" sz="2400" dirty="0" smtClean="0"/>
              <a:t>High </a:t>
            </a:r>
            <a:r>
              <a:rPr lang="en-US" sz="2400" i="1" dirty="0" err="1" smtClean="0"/>
              <a:t>Chla</a:t>
            </a:r>
            <a:endParaRPr lang="en-US" sz="2400" dirty="0"/>
          </a:p>
        </p:txBody>
      </p:sp>
      <p:sp>
        <p:nvSpPr>
          <p:cNvPr id="655" name="TextBox 654"/>
          <p:cNvSpPr txBox="1"/>
          <p:nvPr/>
        </p:nvSpPr>
        <p:spPr>
          <a:xfrm rot="16200000">
            <a:off x="11225476" y="32147035"/>
            <a:ext cx="3432813" cy="461665"/>
          </a:xfrm>
          <a:prstGeom prst="rect">
            <a:avLst/>
          </a:prstGeom>
          <a:noFill/>
        </p:spPr>
        <p:txBody>
          <a:bodyPr wrap="square" rtlCol="0">
            <a:spAutoFit/>
          </a:bodyPr>
          <a:lstStyle/>
          <a:p>
            <a:pPr algn="ctr"/>
            <a:r>
              <a:rPr lang="en-US" sz="2400" dirty="0" smtClean="0"/>
              <a:t>VIIRS SZA (°)</a:t>
            </a:r>
            <a:endParaRPr lang="en-US" sz="2400" dirty="0"/>
          </a:p>
        </p:txBody>
      </p:sp>
      <p:sp>
        <p:nvSpPr>
          <p:cNvPr id="774" name="Rectangle 773"/>
          <p:cNvSpPr/>
          <p:nvPr/>
        </p:nvSpPr>
        <p:spPr>
          <a:xfrm>
            <a:off x="448013" y="32384442"/>
            <a:ext cx="9883539" cy="2554545"/>
          </a:xfrm>
          <a:prstGeom prst="rect">
            <a:avLst/>
          </a:prstGeom>
        </p:spPr>
        <p:txBody>
          <a:bodyPr wrap="square">
            <a:spAutoFit/>
          </a:bodyPr>
          <a:lstStyle/>
          <a:p>
            <a:pPr>
              <a:buFont typeface="Arial" pitchFamily="34" charset="0"/>
              <a:buChar char="•"/>
            </a:pPr>
            <a:r>
              <a:rPr lang="en-US" sz="3200" dirty="0" smtClean="0"/>
              <a:t> No change in UPD with MODIS SZA, </a:t>
            </a:r>
          </a:p>
          <a:p>
            <a:r>
              <a:rPr lang="en-US" sz="3200" dirty="0" smtClean="0"/>
              <a:t>    except blue bands </a:t>
            </a:r>
            <a:r>
              <a:rPr lang="en-US" sz="3200" dirty="0" err="1" smtClean="0"/>
              <a:t>vs</a:t>
            </a:r>
            <a:r>
              <a:rPr lang="en-US" sz="3200" dirty="0" smtClean="0"/>
              <a:t> VIIRS</a:t>
            </a:r>
          </a:p>
          <a:p>
            <a:pPr>
              <a:buFont typeface="Arial" pitchFamily="34" charset="0"/>
              <a:buChar char="•"/>
            </a:pPr>
            <a:r>
              <a:rPr lang="en-US" sz="3200" dirty="0" smtClean="0"/>
              <a:t> General Increase in UPD with </a:t>
            </a:r>
            <a:r>
              <a:rPr lang="en-US" sz="3200" dirty="0" err="1" smtClean="0"/>
              <a:t>SeaWIFS</a:t>
            </a:r>
            <a:r>
              <a:rPr lang="en-US" sz="3200" dirty="0" smtClean="0"/>
              <a:t> &amp; VIIRS SZA</a:t>
            </a:r>
          </a:p>
          <a:p>
            <a:pPr>
              <a:buFont typeface="Arial" pitchFamily="34" charset="0"/>
              <a:buChar char="•"/>
            </a:pPr>
            <a:r>
              <a:rPr lang="en-US" sz="3200" dirty="0" smtClean="0"/>
              <a:t> Blue band agreement better in Low </a:t>
            </a:r>
            <a:r>
              <a:rPr lang="en-US" sz="3200" i="1" dirty="0" err="1" smtClean="0"/>
              <a:t>Chla</a:t>
            </a:r>
            <a:r>
              <a:rPr lang="en-US" sz="3200" dirty="0" smtClean="0"/>
              <a:t> conditions</a:t>
            </a:r>
          </a:p>
          <a:p>
            <a:pPr>
              <a:buFont typeface="Arial" pitchFamily="34" charset="0"/>
              <a:buChar char="•"/>
            </a:pPr>
            <a:r>
              <a:rPr lang="en-US" sz="3200" dirty="0" smtClean="0"/>
              <a:t> Red band agreement generally poor, better in High </a:t>
            </a:r>
            <a:r>
              <a:rPr lang="en-US" sz="3200" i="1" dirty="0" err="1" smtClean="0"/>
              <a:t>Chla</a:t>
            </a:r>
            <a:endParaRPr lang="en-US" sz="3200" i="1" dirty="0" smtClean="0"/>
          </a:p>
        </p:txBody>
      </p:sp>
      <p:sp>
        <p:nvSpPr>
          <p:cNvPr id="770" name="Rectangle 769"/>
          <p:cNvSpPr/>
          <p:nvPr/>
        </p:nvSpPr>
        <p:spPr>
          <a:xfrm>
            <a:off x="8193438" y="32160577"/>
            <a:ext cx="4293030" cy="461665"/>
          </a:xfrm>
          <a:prstGeom prst="rect">
            <a:avLst/>
          </a:prstGeom>
        </p:spPr>
        <p:txBody>
          <a:bodyPr wrap="square">
            <a:spAutoFit/>
          </a:bodyPr>
          <a:lstStyle/>
          <a:p>
            <a:pPr algn="ctr"/>
            <a:r>
              <a:rPr lang="en-US" sz="2400" dirty="0" smtClean="0"/>
              <a:t>UPD (%)</a:t>
            </a:r>
            <a:endParaRPr lang="en-US" sz="2400" dirty="0"/>
          </a:p>
        </p:txBody>
      </p:sp>
      <p:pic>
        <p:nvPicPr>
          <p:cNvPr id="771" name="Picture 770"/>
          <p:cNvPicPr>
            <a:picLocks noChangeAspect="1"/>
          </p:cNvPicPr>
          <p:nvPr/>
        </p:nvPicPr>
        <p:blipFill rotWithShape="1">
          <a:blip r:embed="rId30" cstate="print">
            <a:extLst>
              <a:ext uri="{28A0092B-C50C-407E-A947-70E740481C1C}">
                <a14:useLocalDpi xmlns:a14="http://schemas.microsoft.com/office/drawing/2010/main" val="0"/>
              </a:ext>
            </a:extLst>
          </a:blip>
          <a:srcRect l="69971" t="7891" r="24090" b="7891"/>
          <a:stretch/>
        </p:blipFill>
        <p:spPr>
          <a:xfrm rot="5400000">
            <a:off x="10151510" y="30431832"/>
            <a:ext cx="372656" cy="4529696"/>
          </a:xfrm>
          <a:prstGeom prst="rect">
            <a:avLst/>
          </a:prstGeom>
        </p:spPr>
      </p:pic>
      <p:sp>
        <p:nvSpPr>
          <p:cNvPr id="775" name="TextBox 40"/>
          <p:cNvSpPr txBox="1"/>
          <p:nvPr/>
        </p:nvSpPr>
        <p:spPr>
          <a:xfrm>
            <a:off x="8039467" y="32838826"/>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   </a:t>
            </a:r>
            <a:endParaRPr lang="en-US" sz="1900" dirty="0"/>
          </a:p>
        </p:txBody>
      </p:sp>
      <p:sp>
        <p:nvSpPr>
          <p:cNvPr id="776" name="TextBox 41"/>
          <p:cNvSpPr txBox="1"/>
          <p:nvPr/>
        </p:nvSpPr>
        <p:spPr>
          <a:xfrm>
            <a:off x="12310686" y="32838863"/>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25</a:t>
            </a:r>
            <a:endParaRPr lang="en-US" sz="1900" dirty="0"/>
          </a:p>
        </p:txBody>
      </p:sp>
      <p:sp>
        <p:nvSpPr>
          <p:cNvPr id="777" name="TextBox 42"/>
          <p:cNvSpPr txBox="1"/>
          <p:nvPr/>
        </p:nvSpPr>
        <p:spPr>
          <a:xfrm>
            <a:off x="9095847" y="32838852"/>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778" name="TextBox 50"/>
          <p:cNvSpPr txBox="1"/>
          <p:nvPr/>
        </p:nvSpPr>
        <p:spPr>
          <a:xfrm>
            <a:off x="10129084" y="32838852"/>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15   </a:t>
            </a:r>
            <a:endParaRPr lang="en-US" sz="1900" dirty="0"/>
          </a:p>
        </p:txBody>
      </p:sp>
      <p:sp>
        <p:nvSpPr>
          <p:cNvPr id="779" name="TextBox 51"/>
          <p:cNvSpPr txBox="1"/>
          <p:nvPr/>
        </p:nvSpPr>
        <p:spPr>
          <a:xfrm>
            <a:off x="11217828" y="32838852"/>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940" name="TextBox 939"/>
          <p:cNvSpPr txBox="1"/>
          <p:nvPr/>
        </p:nvSpPr>
        <p:spPr>
          <a:xfrm>
            <a:off x="280220" y="35405030"/>
            <a:ext cx="9188246" cy="1209973"/>
          </a:xfrm>
          <a:prstGeom prst="roundRect">
            <a:avLst>
              <a:gd name="adj" fmla="val 9063"/>
            </a:avLst>
          </a:prstGeom>
          <a:solidFill>
            <a:srgbClr val="055D44"/>
          </a:solidFill>
          <a:ln w="76200" cap="rnd">
            <a:solidFill>
              <a:srgbClr val="055D44"/>
            </a:solidFill>
          </a:ln>
        </p:spPr>
        <p:txBody>
          <a:bodyPr wrap="square" tIns="0" rtlCol="0">
            <a:spAutoFit/>
          </a:bodyPr>
          <a:lstStyle/>
          <a:p>
            <a:pPr algn="ctr"/>
            <a:r>
              <a:rPr lang="en-US" sz="3600" b="1" cap="small" dirty="0" smtClean="0">
                <a:solidFill>
                  <a:srgbClr val="BDAE74"/>
                </a:solidFill>
              </a:rPr>
              <a:t>Cross-Sensor Agreement – </a:t>
            </a:r>
            <a:r>
              <a:rPr lang="en-US" sz="3600" b="1" i="1" dirty="0" err="1" smtClean="0">
                <a:solidFill>
                  <a:srgbClr val="BDAE74"/>
                </a:solidFill>
              </a:rPr>
              <a:t>Chla</a:t>
            </a:r>
            <a:r>
              <a:rPr lang="en-US" sz="3600" b="1" cap="small" dirty="0" smtClean="0">
                <a:solidFill>
                  <a:srgbClr val="BDAE74"/>
                </a:solidFill>
              </a:rPr>
              <a:t>, QAA, &amp; </a:t>
            </a:r>
            <a:r>
              <a:rPr lang="en-US" sz="3600" b="1" i="1" dirty="0" err="1" smtClean="0">
                <a:solidFill>
                  <a:srgbClr val="BDAE74"/>
                </a:solidFill>
              </a:rPr>
              <a:t>K</a:t>
            </a:r>
            <a:r>
              <a:rPr lang="en-US" sz="3600" b="1" i="1" baseline="-25000" dirty="0" err="1" smtClean="0">
                <a:solidFill>
                  <a:srgbClr val="BDAE74"/>
                </a:solidFill>
              </a:rPr>
              <a:t>d</a:t>
            </a:r>
            <a:r>
              <a:rPr lang="en-US" sz="3600" b="1" cap="small" dirty="0" err="1" smtClean="0">
                <a:solidFill>
                  <a:srgbClr val="BDAE74"/>
                </a:solidFill>
              </a:rPr>
              <a:t>_lee</a:t>
            </a:r>
            <a:endParaRPr lang="en-US" sz="3600" b="1" cap="small" baseline="-25000" dirty="0" smtClean="0">
              <a:solidFill>
                <a:srgbClr val="BDAE74"/>
              </a:solidFill>
            </a:endParaRPr>
          </a:p>
          <a:p>
            <a:pPr algn="ctr"/>
            <a:endParaRPr lang="en-US" sz="3600" b="1" dirty="0" smtClean="0">
              <a:solidFill>
                <a:srgbClr val="BDAE74"/>
              </a:solidFill>
            </a:endParaRPr>
          </a:p>
        </p:txBody>
      </p:sp>
      <p:sp>
        <p:nvSpPr>
          <p:cNvPr id="941" name="TextBox 940"/>
          <p:cNvSpPr txBox="1"/>
          <p:nvPr/>
        </p:nvSpPr>
        <p:spPr>
          <a:xfrm>
            <a:off x="280217" y="36016566"/>
            <a:ext cx="24625151" cy="7578650"/>
          </a:xfrm>
          <a:prstGeom prst="rect">
            <a:avLst/>
          </a:prstGeom>
          <a:solidFill>
            <a:schemeClr val="bg1"/>
          </a:solidFill>
          <a:ln w="76200" cap="rnd">
            <a:solidFill>
              <a:srgbClr val="055D44"/>
            </a:solidFill>
          </a:ln>
        </p:spPr>
        <p:txBody>
          <a:bodyPr wrap="square" lIns="182880" tIns="182880" rIns="274320" bIns="45720" rtlCol="0">
            <a:noAutofit/>
          </a:bodyPr>
          <a:lstStyle/>
          <a:p>
            <a:pPr algn="just"/>
            <a:endParaRPr lang="en-US" sz="3200" dirty="0"/>
          </a:p>
        </p:txBody>
      </p:sp>
      <p:pic>
        <p:nvPicPr>
          <p:cNvPr id="220" name="Picture 219"/>
          <p:cNvPicPr>
            <a:picLocks noChangeAspect="1"/>
          </p:cNvPicPr>
          <p:nvPr/>
        </p:nvPicPr>
        <p:blipFill rotWithShape="1">
          <a:blip r:embed="rId31" cstate="print">
            <a:extLst>
              <a:ext uri="{28A0092B-C50C-407E-A947-70E740481C1C}">
                <a14:useLocalDpi xmlns:a14="http://schemas.microsoft.com/office/drawing/2010/main" val="0"/>
              </a:ext>
            </a:extLst>
          </a:blip>
          <a:srcRect l="8784" t="9158" r="28918" b="35466"/>
          <a:stretch/>
        </p:blipFill>
        <p:spPr>
          <a:xfrm>
            <a:off x="1153966" y="36603004"/>
            <a:ext cx="3523129" cy="2348753"/>
          </a:xfrm>
          <a:prstGeom prst="rect">
            <a:avLst/>
          </a:prstGeom>
          <a:noFill/>
          <a:ln>
            <a:noFill/>
          </a:ln>
        </p:spPr>
      </p:pic>
      <p:pic>
        <p:nvPicPr>
          <p:cNvPr id="221" name="Picture 220"/>
          <p:cNvPicPr>
            <a:picLocks noChangeAspect="1"/>
          </p:cNvPicPr>
          <p:nvPr/>
        </p:nvPicPr>
        <p:blipFill rotWithShape="1">
          <a:blip r:embed="rId32" cstate="print">
            <a:extLst>
              <a:ext uri="{28A0092B-C50C-407E-A947-70E740481C1C}">
                <a14:useLocalDpi xmlns:a14="http://schemas.microsoft.com/office/drawing/2010/main" val="0"/>
              </a:ext>
            </a:extLst>
          </a:blip>
          <a:srcRect l="8575" t="8947" r="28969" b="35255"/>
          <a:stretch/>
        </p:blipFill>
        <p:spPr>
          <a:xfrm>
            <a:off x="4965710" y="36596200"/>
            <a:ext cx="3532094" cy="2366683"/>
          </a:xfrm>
          <a:prstGeom prst="rect">
            <a:avLst/>
          </a:prstGeom>
          <a:noFill/>
          <a:ln>
            <a:noFill/>
          </a:ln>
        </p:spPr>
      </p:pic>
      <p:pic>
        <p:nvPicPr>
          <p:cNvPr id="224" name="Picture 223"/>
          <p:cNvPicPr>
            <a:picLocks noChangeAspect="1"/>
          </p:cNvPicPr>
          <p:nvPr/>
        </p:nvPicPr>
        <p:blipFill>
          <a:blip r:embed="rId33" cstate="print">
            <a:extLst>
              <a:ext uri="{28A0092B-C50C-407E-A947-70E740481C1C}">
                <a14:useLocalDpi xmlns:a14="http://schemas.microsoft.com/office/drawing/2010/main" val="0"/>
              </a:ext>
            </a:extLst>
          </a:blip>
          <a:srcRect l="8784" t="8469" r="28918" b="8468"/>
          <a:stretch>
            <a:fillRect/>
          </a:stretch>
        </p:blipFill>
        <p:spPr>
          <a:xfrm>
            <a:off x="1145801" y="39429607"/>
            <a:ext cx="3523129" cy="3523130"/>
          </a:xfrm>
          <a:prstGeom prst="rect">
            <a:avLst/>
          </a:prstGeom>
          <a:noFill/>
          <a:ln>
            <a:noFill/>
          </a:ln>
        </p:spPr>
      </p:pic>
      <p:pic>
        <p:nvPicPr>
          <p:cNvPr id="225" name="Picture 224"/>
          <p:cNvPicPr>
            <a:picLocks noChangeAspect="1"/>
          </p:cNvPicPr>
          <p:nvPr/>
        </p:nvPicPr>
        <p:blipFill rotWithShape="1">
          <a:blip r:embed="rId34" cstate="print">
            <a:extLst>
              <a:ext uri="{28A0092B-C50C-407E-A947-70E740481C1C}">
                <a14:useLocalDpi xmlns:a14="http://schemas.microsoft.com/office/drawing/2010/main" val="0"/>
              </a:ext>
            </a:extLst>
          </a:blip>
          <a:srcRect l="8577" t="8046" r="28809" b="8468"/>
          <a:stretch/>
        </p:blipFill>
        <p:spPr>
          <a:xfrm>
            <a:off x="4972163" y="39419843"/>
            <a:ext cx="3541058" cy="3541059"/>
          </a:xfrm>
          <a:prstGeom prst="rect">
            <a:avLst/>
          </a:prstGeom>
          <a:noFill/>
          <a:ln>
            <a:noFill/>
          </a:ln>
        </p:spPr>
      </p:pic>
      <p:sp>
        <p:nvSpPr>
          <p:cNvPr id="798" name="TextBox 797"/>
          <p:cNvSpPr txBox="1"/>
          <p:nvPr/>
        </p:nvSpPr>
        <p:spPr>
          <a:xfrm rot="16200000">
            <a:off x="-479234" y="37528689"/>
            <a:ext cx="2316944" cy="478648"/>
          </a:xfrm>
          <a:prstGeom prst="rect">
            <a:avLst/>
          </a:prstGeom>
          <a:noFill/>
        </p:spPr>
        <p:txBody>
          <a:bodyPr wrap="square" rtlCol="0">
            <a:spAutoFit/>
          </a:bodyPr>
          <a:lstStyle/>
          <a:p>
            <a:pPr algn="ctr"/>
            <a:r>
              <a:rPr lang="en-US" sz="2400" dirty="0" err="1" smtClean="0"/>
              <a:t>SeaWiFS</a:t>
            </a:r>
            <a:r>
              <a:rPr lang="en-US" sz="2400" dirty="0" smtClean="0"/>
              <a:t> SZA (°)</a:t>
            </a:r>
            <a:endParaRPr lang="en-US" sz="2400" dirty="0"/>
          </a:p>
        </p:txBody>
      </p:sp>
      <p:grpSp>
        <p:nvGrpSpPr>
          <p:cNvPr id="788" name="Group 736"/>
          <p:cNvGrpSpPr/>
          <p:nvPr/>
        </p:nvGrpSpPr>
        <p:grpSpPr>
          <a:xfrm rot="16200000">
            <a:off x="-918725" y="40942354"/>
            <a:ext cx="3685663" cy="474491"/>
            <a:chOff x="11431075" y="18564633"/>
            <a:chExt cx="7162103" cy="474491"/>
          </a:xfrm>
        </p:grpSpPr>
        <p:sp>
          <p:nvSpPr>
            <p:cNvPr id="853" name="TextBox 40"/>
            <p:cNvSpPr txBox="1"/>
            <p:nvPr/>
          </p:nvSpPr>
          <p:spPr>
            <a:xfrm rot="5400000">
              <a:off x="11546047" y="18579424"/>
              <a:ext cx="338234" cy="56817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0   </a:t>
              </a:r>
              <a:endParaRPr lang="en-US" sz="1900" dirty="0"/>
            </a:p>
          </p:txBody>
        </p:sp>
        <p:sp>
          <p:nvSpPr>
            <p:cNvPr id="854" name="TextBox 41"/>
            <p:cNvSpPr txBox="1"/>
            <p:nvPr/>
          </p:nvSpPr>
          <p:spPr>
            <a:xfrm rot="5400000">
              <a:off x="12568789" y="18517789"/>
              <a:ext cx="474489" cy="56817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10   </a:t>
              </a:r>
              <a:endParaRPr lang="en-US" sz="1900" dirty="0"/>
            </a:p>
          </p:txBody>
        </p:sp>
        <p:sp>
          <p:nvSpPr>
            <p:cNvPr id="855" name="TextBox 42"/>
            <p:cNvSpPr txBox="1"/>
            <p:nvPr/>
          </p:nvSpPr>
          <p:spPr>
            <a:xfrm rot="5400000">
              <a:off x="13676353" y="18517790"/>
              <a:ext cx="474489" cy="56817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20   </a:t>
              </a:r>
              <a:endParaRPr lang="en-US" sz="1900" dirty="0"/>
            </a:p>
          </p:txBody>
        </p:sp>
        <p:sp>
          <p:nvSpPr>
            <p:cNvPr id="856" name="TextBox 49"/>
            <p:cNvSpPr txBox="1"/>
            <p:nvPr/>
          </p:nvSpPr>
          <p:spPr>
            <a:xfrm rot="5400000">
              <a:off x="16975054" y="18517791"/>
              <a:ext cx="474489" cy="56817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50   </a:t>
              </a:r>
              <a:endParaRPr lang="en-US" sz="1900" dirty="0"/>
            </a:p>
          </p:txBody>
        </p:sp>
        <p:sp>
          <p:nvSpPr>
            <p:cNvPr id="857" name="TextBox 50"/>
            <p:cNvSpPr txBox="1"/>
            <p:nvPr/>
          </p:nvSpPr>
          <p:spPr>
            <a:xfrm rot="5400000">
              <a:off x="14771771" y="18517790"/>
              <a:ext cx="474489" cy="56817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30   </a:t>
              </a:r>
              <a:endParaRPr lang="en-US" sz="1900" dirty="0"/>
            </a:p>
          </p:txBody>
        </p:sp>
        <p:sp>
          <p:nvSpPr>
            <p:cNvPr id="858" name="TextBox 51"/>
            <p:cNvSpPr txBox="1"/>
            <p:nvPr/>
          </p:nvSpPr>
          <p:spPr>
            <a:xfrm rot="5400000">
              <a:off x="15871644" y="18517790"/>
              <a:ext cx="474489" cy="56817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40   </a:t>
              </a:r>
              <a:endParaRPr lang="en-US" sz="1900" dirty="0"/>
            </a:p>
          </p:txBody>
        </p:sp>
        <p:sp>
          <p:nvSpPr>
            <p:cNvPr id="859" name="TextBox 52"/>
            <p:cNvSpPr txBox="1"/>
            <p:nvPr/>
          </p:nvSpPr>
          <p:spPr>
            <a:xfrm rot="5400000">
              <a:off x="18071844" y="18517791"/>
              <a:ext cx="474489" cy="56817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60   </a:t>
              </a:r>
              <a:endParaRPr lang="en-US" sz="1900" dirty="0"/>
            </a:p>
          </p:txBody>
        </p:sp>
      </p:grpSp>
      <p:grpSp>
        <p:nvGrpSpPr>
          <p:cNvPr id="789" name="Group 469"/>
          <p:cNvGrpSpPr/>
          <p:nvPr/>
        </p:nvGrpSpPr>
        <p:grpSpPr>
          <a:xfrm>
            <a:off x="1074305" y="42892531"/>
            <a:ext cx="3686737" cy="292425"/>
            <a:chOff x="11429698" y="18207160"/>
            <a:chExt cx="7164179" cy="292425"/>
          </a:xfrm>
        </p:grpSpPr>
        <p:sp>
          <p:nvSpPr>
            <p:cNvPr id="846" name="TextBox 40"/>
            <p:cNvSpPr txBox="1"/>
            <p:nvPr/>
          </p:nvSpPr>
          <p:spPr>
            <a:xfrm>
              <a:off x="11429698" y="18207160"/>
              <a:ext cx="570892"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847" name="TextBox 41"/>
            <p:cNvSpPr txBox="1"/>
            <p:nvPr/>
          </p:nvSpPr>
          <p:spPr>
            <a:xfrm>
              <a:off x="12469643" y="18207197"/>
              <a:ext cx="67273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848" name="TextBox 42"/>
            <p:cNvSpPr txBox="1"/>
            <p:nvPr/>
          </p:nvSpPr>
          <p:spPr>
            <a:xfrm>
              <a:off x="13591973" y="18207186"/>
              <a:ext cx="6432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849" name="TextBox 49"/>
            <p:cNvSpPr txBox="1"/>
            <p:nvPr/>
          </p:nvSpPr>
          <p:spPr>
            <a:xfrm>
              <a:off x="16874491" y="18207165"/>
              <a:ext cx="675568"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850" name="TextBox 50"/>
            <p:cNvSpPr txBox="1"/>
            <p:nvPr/>
          </p:nvSpPr>
          <p:spPr>
            <a:xfrm>
              <a:off x="14598479" y="18207186"/>
              <a:ext cx="82103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851" name="TextBox 51"/>
            <p:cNvSpPr txBox="1"/>
            <p:nvPr/>
          </p:nvSpPr>
          <p:spPr>
            <a:xfrm>
              <a:off x="15729921" y="18207186"/>
              <a:ext cx="757893"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852" name="TextBox 52"/>
            <p:cNvSpPr txBox="1"/>
            <p:nvPr/>
          </p:nvSpPr>
          <p:spPr>
            <a:xfrm>
              <a:off x="18024250" y="18207186"/>
              <a:ext cx="56962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grpSp>
      <p:grpSp>
        <p:nvGrpSpPr>
          <p:cNvPr id="790" name="Group 477"/>
          <p:cNvGrpSpPr/>
          <p:nvPr/>
        </p:nvGrpSpPr>
        <p:grpSpPr>
          <a:xfrm>
            <a:off x="4909705" y="42894273"/>
            <a:ext cx="3686737" cy="292425"/>
            <a:chOff x="11429698" y="18207160"/>
            <a:chExt cx="7164179" cy="292425"/>
          </a:xfrm>
        </p:grpSpPr>
        <p:sp>
          <p:nvSpPr>
            <p:cNvPr id="839" name="TextBox 40"/>
            <p:cNvSpPr txBox="1"/>
            <p:nvPr/>
          </p:nvSpPr>
          <p:spPr>
            <a:xfrm>
              <a:off x="11429698" y="18207160"/>
              <a:ext cx="570892"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840" name="TextBox 41"/>
            <p:cNvSpPr txBox="1"/>
            <p:nvPr/>
          </p:nvSpPr>
          <p:spPr>
            <a:xfrm>
              <a:off x="12469643" y="18207197"/>
              <a:ext cx="67273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841" name="TextBox 42"/>
            <p:cNvSpPr txBox="1"/>
            <p:nvPr/>
          </p:nvSpPr>
          <p:spPr>
            <a:xfrm>
              <a:off x="13591973" y="18207186"/>
              <a:ext cx="6432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842" name="TextBox 49"/>
            <p:cNvSpPr txBox="1"/>
            <p:nvPr/>
          </p:nvSpPr>
          <p:spPr>
            <a:xfrm>
              <a:off x="16874491" y="18207165"/>
              <a:ext cx="675568"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843" name="TextBox 50"/>
            <p:cNvSpPr txBox="1"/>
            <p:nvPr/>
          </p:nvSpPr>
          <p:spPr>
            <a:xfrm>
              <a:off x="14598479" y="18207186"/>
              <a:ext cx="82103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844" name="TextBox 51"/>
            <p:cNvSpPr txBox="1"/>
            <p:nvPr/>
          </p:nvSpPr>
          <p:spPr>
            <a:xfrm>
              <a:off x="15729921" y="18207186"/>
              <a:ext cx="757893"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845" name="TextBox 52"/>
            <p:cNvSpPr txBox="1"/>
            <p:nvPr/>
          </p:nvSpPr>
          <p:spPr>
            <a:xfrm>
              <a:off x="18024250" y="18207186"/>
              <a:ext cx="56962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grpSp>
      <p:grpSp>
        <p:nvGrpSpPr>
          <p:cNvPr id="792" name="Group 445"/>
          <p:cNvGrpSpPr/>
          <p:nvPr/>
        </p:nvGrpSpPr>
        <p:grpSpPr>
          <a:xfrm rot="16200000">
            <a:off x="-352412" y="37530139"/>
            <a:ext cx="2553426" cy="474490"/>
            <a:chOff x="11431075" y="18564633"/>
            <a:chExt cx="4961903" cy="474490"/>
          </a:xfrm>
        </p:grpSpPr>
        <p:sp>
          <p:nvSpPr>
            <p:cNvPr id="825" name="TextBox 40"/>
            <p:cNvSpPr txBox="1"/>
            <p:nvPr/>
          </p:nvSpPr>
          <p:spPr>
            <a:xfrm rot="5400000">
              <a:off x="11546047" y="18579424"/>
              <a:ext cx="338234" cy="56817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20   </a:t>
              </a:r>
              <a:endParaRPr lang="en-US" sz="1900" dirty="0"/>
            </a:p>
          </p:txBody>
        </p:sp>
        <p:sp>
          <p:nvSpPr>
            <p:cNvPr id="826" name="TextBox 41"/>
            <p:cNvSpPr txBox="1"/>
            <p:nvPr/>
          </p:nvSpPr>
          <p:spPr>
            <a:xfrm rot="5400000">
              <a:off x="12568789" y="18517789"/>
              <a:ext cx="474489" cy="56817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30   </a:t>
              </a:r>
              <a:endParaRPr lang="en-US" sz="1900" dirty="0"/>
            </a:p>
          </p:txBody>
        </p:sp>
        <p:sp>
          <p:nvSpPr>
            <p:cNvPr id="827" name="TextBox 42"/>
            <p:cNvSpPr txBox="1"/>
            <p:nvPr/>
          </p:nvSpPr>
          <p:spPr>
            <a:xfrm rot="5400000">
              <a:off x="13676353" y="18517790"/>
              <a:ext cx="474489" cy="56817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40   </a:t>
              </a:r>
              <a:endParaRPr lang="en-US" sz="1900" dirty="0"/>
            </a:p>
          </p:txBody>
        </p:sp>
        <p:sp>
          <p:nvSpPr>
            <p:cNvPr id="829" name="TextBox 50"/>
            <p:cNvSpPr txBox="1"/>
            <p:nvPr/>
          </p:nvSpPr>
          <p:spPr>
            <a:xfrm rot="5400000">
              <a:off x="14771771" y="18517790"/>
              <a:ext cx="474489" cy="56817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50   </a:t>
              </a:r>
              <a:endParaRPr lang="en-US" sz="1900" dirty="0"/>
            </a:p>
          </p:txBody>
        </p:sp>
        <p:sp>
          <p:nvSpPr>
            <p:cNvPr id="830" name="TextBox 51"/>
            <p:cNvSpPr txBox="1"/>
            <p:nvPr/>
          </p:nvSpPr>
          <p:spPr>
            <a:xfrm rot="5400000">
              <a:off x="15871644" y="18517790"/>
              <a:ext cx="474489" cy="56817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900" dirty="0" smtClean="0"/>
                <a:t>60   </a:t>
              </a:r>
              <a:endParaRPr lang="en-US" sz="1900" dirty="0"/>
            </a:p>
          </p:txBody>
        </p:sp>
      </p:grpSp>
      <p:sp>
        <p:nvSpPr>
          <p:cNvPr id="794" name="Rectangle 793"/>
          <p:cNvSpPr/>
          <p:nvPr/>
        </p:nvSpPr>
        <p:spPr>
          <a:xfrm>
            <a:off x="1217958" y="36168600"/>
            <a:ext cx="3400746" cy="461665"/>
          </a:xfrm>
          <a:prstGeom prst="rect">
            <a:avLst/>
          </a:prstGeom>
        </p:spPr>
        <p:txBody>
          <a:bodyPr wrap="square">
            <a:spAutoFit/>
          </a:bodyPr>
          <a:lstStyle/>
          <a:p>
            <a:pPr algn="ctr"/>
            <a:r>
              <a:rPr lang="en-US" sz="2400" i="1" dirty="0" smtClean="0"/>
              <a:t>a</a:t>
            </a:r>
            <a:r>
              <a:rPr lang="en-US" sz="2400" i="1" baseline="-25000" dirty="0" smtClean="0"/>
              <a:t>t</a:t>
            </a:r>
            <a:r>
              <a:rPr lang="en-US" sz="2400" dirty="0" smtClean="0"/>
              <a:t>(488)</a:t>
            </a:r>
            <a:endParaRPr lang="en-US" sz="2400" dirty="0"/>
          </a:p>
        </p:txBody>
      </p:sp>
      <p:sp>
        <p:nvSpPr>
          <p:cNvPr id="796" name="Rectangle 795"/>
          <p:cNvSpPr/>
          <p:nvPr/>
        </p:nvSpPr>
        <p:spPr>
          <a:xfrm>
            <a:off x="5039945" y="36168600"/>
            <a:ext cx="3390472" cy="461665"/>
          </a:xfrm>
          <a:prstGeom prst="rect">
            <a:avLst/>
          </a:prstGeom>
        </p:spPr>
        <p:txBody>
          <a:bodyPr wrap="square">
            <a:spAutoFit/>
          </a:bodyPr>
          <a:lstStyle/>
          <a:p>
            <a:pPr algn="ctr"/>
            <a:r>
              <a:rPr lang="en-US" sz="2400" i="1" dirty="0" smtClean="0"/>
              <a:t>b</a:t>
            </a:r>
            <a:r>
              <a:rPr lang="en-US" sz="2400" i="1" baseline="-25000" dirty="0" smtClean="0"/>
              <a:t>b</a:t>
            </a:r>
            <a:r>
              <a:rPr lang="en-US" sz="2400" dirty="0" smtClean="0"/>
              <a:t>(488)</a:t>
            </a:r>
            <a:endParaRPr lang="en-US" sz="2400" dirty="0"/>
          </a:p>
        </p:txBody>
      </p:sp>
      <p:grpSp>
        <p:nvGrpSpPr>
          <p:cNvPr id="799" name="Group 469"/>
          <p:cNvGrpSpPr/>
          <p:nvPr/>
        </p:nvGrpSpPr>
        <p:grpSpPr>
          <a:xfrm>
            <a:off x="1074500" y="38914196"/>
            <a:ext cx="3686737" cy="292425"/>
            <a:chOff x="11429698" y="18207160"/>
            <a:chExt cx="7164179" cy="292425"/>
          </a:xfrm>
        </p:grpSpPr>
        <p:sp>
          <p:nvSpPr>
            <p:cNvPr id="818" name="TextBox 40"/>
            <p:cNvSpPr txBox="1"/>
            <p:nvPr/>
          </p:nvSpPr>
          <p:spPr>
            <a:xfrm>
              <a:off x="11429698" y="18207160"/>
              <a:ext cx="570892"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819" name="TextBox 41"/>
            <p:cNvSpPr txBox="1"/>
            <p:nvPr/>
          </p:nvSpPr>
          <p:spPr>
            <a:xfrm>
              <a:off x="12469643" y="18207197"/>
              <a:ext cx="67273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820" name="TextBox 42"/>
            <p:cNvSpPr txBox="1"/>
            <p:nvPr/>
          </p:nvSpPr>
          <p:spPr>
            <a:xfrm>
              <a:off x="13591973" y="18207186"/>
              <a:ext cx="6432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821" name="TextBox 49"/>
            <p:cNvSpPr txBox="1"/>
            <p:nvPr/>
          </p:nvSpPr>
          <p:spPr>
            <a:xfrm>
              <a:off x="16874491" y="18207165"/>
              <a:ext cx="675568"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822" name="TextBox 50"/>
            <p:cNvSpPr txBox="1"/>
            <p:nvPr/>
          </p:nvSpPr>
          <p:spPr>
            <a:xfrm>
              <a:off x="14598479" y="18207186"/>
              <a:ext cx="82103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823" name="TextBox 51"/>
            <p:cNvSpPr txBox="1"/>
            <p:nvPr/>
          </p:nvSpPr>
          <p:spPr>
            <a:xfrm>
              <a:off x="15729921" y="18207186"/>
              <a:ext cx="757893"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824" name="TextBox 52"/>
            <p:cNvSpPr txBox="1"/>
            <p:nvPr/>
          </p:nvSpPr>
          <p:spPr>
            <a:xfrm>
              <a:off x="18024250" y="18207186"/>
              <a:ext cx="56962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grpSp>
      <p:grpSp>
        <p:nvGrpSpPr>
          <p:cNvPr id="800" name="Group 477"/>
          <p:cNvGrpSpPr/>
          <p:nvPr/>
        </p:nvGrpSpPr>
        <p:grpSpPr>
          <a:xfrm>
            <a:off x="4909900" y="38907846"/>
            <a:ext cx="3686737" cy="292425"/>
            <a:chOff x="11429698" y="18207160"/>
            <a:chExt cx="7164179" cy="292425"/>
          </a:xfrm>
        </p:grpSpPr>
        <p:sp>
          <p:nvSpPr>
            <p:cNvPr id="811" name="TextBox 40"/>
            <p:cNvSpPr txBox="1"/>
            <p:nvPr/>
          </p:nvSpPr>
          <p:spPr>
            <a:xfrm>
              <a:off x="11429698" y="18207160"/>
              <a:ext cx="570892"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812" name="TextBox 41"/>
            <p:cNvSpPr txBox="1"/>
            <p:nvPr/>
          </p:nvSpPr>
          <p:spPr>
            <a:xfrm>
              <a:off x="12469643" y="18207197"/>
              <a:ext cx="67273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813" name="TextBox 42"/>
            <p:cNvSpPr txBox="1"/>
            <p:nvPr/>
          </p:nvSpPr>
          <p:spPr>
            <a:xfrm>
              <a:off x="13591973" y="18207186"/>
              <a:ext cx="6432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814" name="TextBox 49"/>
            <p:cNvSpPr txBox="1"/>
            <p:nvPr/>
          </p:nvSpPr>
          <p:spPr>
            <a:xfrm>
              <a:off x="16874491" y="18207165"/>
              <a:ext cx="675568"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815" name="TextBox 50"/>
            <p:cNvSpPr txBox="1"/>
            <p:nvPr/>
          </p:nvSpPr>
          <p:spPr>
            <a:xfrm>
              <a:off x="14598479" y="18207186"/>
              <a:ext cx="82103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816" name="TextBox 51"/>
            <p:cNvSpPr txBox="1"/>
            <p:nvPr/>
          </p:nvSpPr>
          <p:spPr>
            <a:xfrm>
              <a:off x="15729921" y="18207186"/>
              <a:ext cx="757893"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817" name="TextBox 52"/>
            <p:cNvSpPr txBox="1"/>
            <p:nvPr/>
          </p:nvSpPr>
          <p:spPr>
            <a:xfrm>
              <a:off x="18024250" y="18207186"/>
              <a:ext cx="56962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grpSp>
      <p:sp>
        <p:nvSpPr>
          <p:cNvPr id="803" name="TextBox 802"/>
          <p:cNvSpPr txBox="1"/>
          <p:nvPr/>
        </p:nvSpPr>
        <p:spPr>
          <a:xfrm rot="16200000">
            <a:off x="-986746" y="40947085"/>
            <a:ext cx="3432813" cy="461665"/>
          </a:xfrm>
          <a:prstGeom prst="rect">
            <a:avLst/>
          </a:prstGeom>
          <a:noFill/>
        </p:spPr>
        <p:txBody>
          <a:bodyPr wrap="square" rtlCol="0">
            <a:spAutoFit/>
          </a:bodyPr>
          <a:lstStyle/>
          <a:p>
            <a:pPr algn="ctr"/>
            <a:r>
              <a:rPr lang="en-US" sz="2400" dirty="0" smtClean="0"/>
              <a:t>VIIRS SZA (°)</a:t>
            </a:r>
            <a:endParaRPr lang="en-US" sz="2400" dirty="0"/>
          </a:p>
        </p:txBody>
      </p:sp>
      <p:pic>
        <p:nvPicPr>
          <p:cNvPr id="862" name="Picture 861"/>
          <p:cNvPicPr>
            <a:picLocks noChangeAspect="1"/>
          </p:cNvPicPr>
          <p:nvPr/>
        </p:nvPicPr>
        <p:blipFill>
          <a:blip r:embed="rId35" cstate="print">
            <a:extLst>
              <a:ext uri="{28A0092B-C50C-407E-A947-70E740481C1C}">
                <a14:useLocalDpi xmlns:a14="http://schemas.microsoft.com/office/drawing/2010/main" val="0"/>
              </a:ext>
            </a:extLst>
          </a:blip>
          <a:srcRect l="8699" t="8235" r="28528" b="34910"/>
          <a:stretch>
            <a:fillRect/>
          </a:stretch>
        </p:blipFill>
        <p:spPr>
          <a:xfrm>
            <a:off x="8793663" y="36556909"/>
            <a:ext cx="3550023" cy="2411506"/>
          </a:xfrm>
          <a:prstGeom prst="rect">
            <a:avLst/>
          </a:prstGeom>
          <a:noFill/>
          <a:ln>
            <a:noFill/>
          </a:ln>
        </p:spPr>
      </p:pic>
      <p:pic>
        <p:nvPicPr>
          <p:cNvPr id="863" name="Picture 862"/>
          <p:cNvPicPr>
            <a:picLocks noChangeAspect="1"/>
          </p:cNvPicPr>
          <p:nvPr/>
        </p:nvPicPr>
        <p:blipFill>
          <a:blip r:embed="rId36" cstate="print">
            <a:extLst>
              <a:ext uri="{28A0092B-C50C-407E-A947-70E740481C1C}">
                <a14:useLocalDpi xmlns:a14="http://schemas.microsoft.com/office/drawing/2010/main" val="0"/>
              </a:ext>
            </a:extLst>
          </a:blip>
          <a:srcRect l="8415" t="8658" r="28812" b="34910"/>
          <a:stretch>
            <a:fillRect/>
          </a:stretch>
        </p:blipFill>
        <p:spPr>
          <a:xfrm>
            <a:off x="12594879" y="36580086"/>
            <a:ext cx="3550024" cy="2393577"/>
          </a:xfrm>
          <a:prstGeom prst="rect">
            <a:avLst/>
          </a:prstGeom>
          <a:noFill/>
          <a:ln>
            <a:noFill/>
          </a:ln>
        </p:spPr>
      </p:pic>
      <p:pic>
        <p:nvPicPr>
          <p:cNvPr id="864" name="Picture 863"/>
          <p:cNvPicPr>
            <a:picLocks noChangeAspect="1"/>
          </p:cNvPicPr>
          <p:nvPr/>
        </p:nvPicPr>
        <p:blipFill rotWithShape="1">
          <a:blip r:embed="rId37" cstate="print">
            <a:extLst>
              <a:ext uri="{28A0092B-C50C-407E-A947-70E740481C1C}">
                <a14:useLocalDpi xmlns:a14="http://schemas.microsoft.com/office/drawing/2010/main" val="0"/>
              </a:ext>
            </a:extLst>
          </a:blip>
          <a:srcRect l="8915" t="8603" r="28629" b="34542"/>
          <a:stretch/>
        </p:blipFill>
        <p:spPr>
          <a:xfrm>
            <a:off x="16420747" y="36579278"/>
            <a:ext cx="3532094" cy="2411506"/>
          </a:xfrm>
          <a:prstGeom prst="rect">
            <a:avLst/>
          </a:prstGeom>
          <a:noFill/>
          <a:ln>
            <a:noFill/>
          </a:ln>
        </p:spPr>
      </p:pic>
      <p:pic>
        <p:nvPicPr>
          <p:cNvPr id="865" name="Picture 864"/>
          <p:cNvPicPr>
            <a:picLocks noChangeAspect="1"/>
          </p:cNvPicPr>
          <p:nvPr/>
        </p:nvPicPr>
        <p:blipFill>
          <a:blip r:embed="rId38" cstate="print">
            <a:extLst>
              <a:ext uri="{28A0092B-C50C-407E-A947-70E740481C1C}">
                <a14:useLocalDpi xmlns:a14="http://schemas.microsoft.com/office/drawing/2010/main" val="0"/>
              </a:ext>
            </a:extLst>
          </a:blip>
          <a:srcRect l="8699" t="7256" r="27894" b="8412"/>
          <a:stretch>
            <a:fillRect/>
          </a:stretch>
        </p:blipFill>
        <p:spPr>
          <a:xfrm>
            <a:off x="8761414" y="39380905"/>
            <a:ext cx="3585882" cy="3576917"/>
          </a:xfrm>
          <a:prstGeom prst="rect">
            <a:avLst/>
          </a:prstGeom>
          <a:noFill/>
          <a:ln>
            <a:noFill/>
          </a:ln>
        </p:spPr>
      </p:pic>
      <p:pic>
        <p:nvPicPr>
          <p:cNvPr id="866" name="Picture 865"/>
          <p:cNvPicPr>
            <a:picLocks noChangeAspect="1"/>
          </p:cNvPicPr>
          <p:nvPr/>
        </p:nvPicPr>
        <p:blipFill>
          <a:blip r:embed="rId39" cstate="print">
            <a:extLst>
              <a:ext uri="{28A0092B-C50C-407E-A947-70E740481C1C}">
                <a14:useLocalDpi xmlns:a14="http://schemas.microsoft.com/office/drawing/2010/main" val="0"/>
              </a:ext>
            </a:extLst>
          </a:blip>
          <a:srcRect l="8615" t="8104" r="28453" b="8410"/>
          <a:stretch>
            <a:fillRect/>
          </a:stretch>
        </p:blipFill>
        <p:spPr>
          <a:xfrm>
            <a:off x="12605480" y="39419903"/>
            <a:ext cx="3558988" cy="3541058"/>
          </a:xfrm>
          <a:prstGeom prst="rect">
            <a:avLst/>
          </a:prstGeom>
          <a:noFill/>
          <a:ln>
            <a:noFill/>
          </a:ln>
        </p:spPr>
      </p:pic>
      <p:pic>
        <p:nvPicPr>
          <p:cNvPr id="867" name="Picture 866"/>
          <p:cNvPicPr>
            <a:picLocks noChangeAspect="1"/>
          </p:cNvPicPr>
          <p:nvPr/>
        </p:nvPicPr>
        <p:blipFill rotWithShape="1">
          <a:blip r:embed="rId40" cstate="print">
            <a:extLst>
              <a:ext uri="{28A0092B-C50C-407E-A947-70E740481C1C}">
                <a14:useLocalDpi xmlns:a14="http://schemas.microsoft.com/office/drawing/2010/main" val="0"/>
              </a:ext>
            </a:extLst>
          </a:blip>
          <a:srcRect l="8757" t="8652" r="28629" b="8496"/>
          <a:stretch/>
        </p:blipFill>
        <p:spPr>
          <a:xfrm>
            <a:off x="16420545" y="39445273"/>
            <a:ext cx="3541059" cy="3514164"/>
          </a:xfrm>
          <a:prstGeom prst="rect">
            <a:avLst/>
          </a:prstGeom>
          <a:noFill/>
          <a:ln>
            <a:noFill/>
          </a:ln>
        </p:spPr>
      </p:pic>
      <p:grpSp>
        <p:nvGrpSpPr>
          <p:cNvPr id="869" name="Group 469"/>
          <p:cNvGrpSpPr/>
          <p:nvPr/>
        </p:nvGrpSpPr>
        <p:grpSpPr>
          <a:xfrm>
            <a:off x="8706957" y="42897471"/>
            <a:ext cx="3686737" cy="292425"/>
            <a:chOff x="11429698" y="18207160"/>
            <a:chExt cx="7164179" cy="292425"/>
          </a:xfrm>
        </p:grpSpPr>
        <p:sp>
          <p:nvSpPr>
            <p:cNvPr id="921" name="TextBox 40"/>
            <p:cNvSpPr txBox="1"/>
            <p:nvPr/>
          </p:nvSpPr>
          <p:spPr>
            <a:xfrm>
              <a:off x="11429698" y="18207160"/>
              <a:ext cx="570892"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922" name="TextBox 41"/>
            <p:cNvSpPr txBox="1"/>
            <p:nvPr/>
          </p:nvSpPr>
          <p:spPr>
            <a:xfrm>
              <a:off x="12469643" y="18207197"/>
              <a:ext cx="67273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923" name="TextBox 42"/>
            <p:cNvSpPr txBox="1"/>
            <p:nvPr/>
          </p:nvSpPr>
          <p:spPr>
            <a:xfrm>
              <a:off x="13591973" y="18207186"/>
              <a:ext cx="6432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924" name="TextBox 49"/>
            <p:cNvSpPr txBox="1"/>
            <p:nvPr/>
          </p:nvSpPr>
          <p:spPr>
            <a:xfrm>
              <a:off x="16874491" y="18207165"/>
              <a:ext cx="675568"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925" name="TextBox 50"/>
            <p:cNvSpPr txBox="1"/>
            <p:nvPr/>
          </p:nvSpPr>
          <p:spPr>
            <a:xfrm>
              <a:off x="14598479" y="18207186"/>
              <a:ext cx="82103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926" name="TextBox 51"/>
            <p:cNvSpPr txBox="1"/>
            <p:nvPr/>
          </p:nvSpPr>
          <p:spPr>
            <a:xfrm>
              <a:off x="15729921" y="18207186"/>
              <a:ext cx="757893"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927" name="TextBox 52"/>
            <p:cNvSpPr txBox="1"/>
            <p:nvPr/>
          </p:nvSpPr>
          <p:spPr>
            <a:xfrm>
              <a:off x="18024250" y="18207186"/>
              <a:ext cx="56962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grpSp>
      <p:grpSp>
        <p:nvGrpSpPr>
          <p:cNvPr id="870" name="Group 477"/>
          <p:cNvGrpSpPr/>
          <p:nvPr/>
        </p:nvGrpSpPr>
        <p:grpSpPr>
          <a:xfrm>
            <a:off x="12542357" y="42899213"/>
            <a:ext cx="3686737" cy="292425"/>
            <a:chOff x="11429698" y="18207160"/>
            <a:chExt cx="7164179" cy="292425"/>
          </a:xfrm>
        </p:grpSpPr>
        <p:sp>
          <p:nvSpPr>
            <p:cNvPr id="914" name="TextBox 40"/>
            <p:cNvSpPr txBox="1"/>
            <p:nvPr/>
          </p:nvSpPr>
          <p:spPr>
            <a:xfrm>
              <a:off x="11429698" y="18207160"/>
              <a:ext cx="570892"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915" name="TextBox 41"/>
            <p:cNvSpPr txBox="1"/>
            <p:nvPr/>
          </p:nvSpPr>
          <p:spPr>
            <a:xfrm>
              <a:off x="12469643" y="18207197"/>
              <a:ext cx="67273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916" name="TextBox 42"/>
            <p:cNvSpPr txBox="1"/>
            <p:nvPr/>
          </p:nvSpPr>
          <p:spPr>
            <a:xfrm>
              <a:off x="13591973" y="18207186"/>
              <a:ext cx="6432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917" name="TextBox 49"/>
            <p:cNvSpPr txBox="1"/>
            <p:nvPr/>
          </p:nvSpPr>
          <p:spPr>
            <a:xfrm>
              <a:off x="16874491" y="18207165"/>
              <a:ext cx="675568"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918" name="TextBox 50"/>
            <p:cNvSpPr txBox="1"/>
            <p:nvPr/>
          </p:nvSpPr>
          <p:spPr>
            <a:xfrm>
              <a:off x="14598479" y="18207186"/>
              <a:ext cx="82103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919" name="TextBox 51"/>
            <p:cNvSpPr txBox="1"/>
            <p:nvPr/>
          </p:nvSpPr>
          <p:spPr>
            <a:xfrm>
              <a:off x="15729921" y="18207186"/>
              <a:ext cx="757893"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920" name="TextBox 52"/>
            <p:cNvSpPr txBox="1"/>
            <p:nvPr/>
          </p:nvSpPr>
          <p:spPr>
            <a:xfrm>
              <a:off x="18024250" y="18207186"/>
              <a:ext cx="56962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grpSp>
      <p:grpSp>
        <p:nvGrpSpPr>
          <p:cNvPr id="871" name="Group 485"/>
          <p:cNvGrpSpPr/>
          <p:nvPr/>
        </p:nvGrpSpPr>
        <p:grpSpPr>
          <a:xfrm>
            <a:off x="16344251" y="42897864"/>
            <a:ext cx="3686737" cy="292425"/>
            <a:chOff x="11429698" y="18207160"/>
            <a:chExt cx="7164179" cy="292425"/>
          </a:xfrm>
        </p:grpSpPr>
        <p:sp>
          <p:nvSpPr>
            <p:cNvPr id="907" name="TextBox 40"/>
            <p:cNvSpPr txBox="1"/>
            <p:nvPr/>
          </p:nvSpPr>
          <p:spPr>
            <a:xfrm>
              <a:off x="11429698" y="18207160"/>
              <a:ext cx="570892"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908" name="TextBox 41"/>
            <p:cNvSpPr txBox="1"/>
            <p:nvPr/>
          </p:nvSpPr>
          <p:spPr>
            <a:xfrm>
              <a:off x="12469643" y="18207197"/>
              <a:ext cx="67273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909" name="TextBox 42"/>
            <p:cNvSpPr txBox="1"/>
            <p:nvPr/>
          </p:nvSpPr>
          <p:spPr>
            <a:xfrm>
              <a:off x="13591973" y="18207186"/>
              <a:ext cx="6432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910" name="TextBox 49"/>
            <p:cNvSpPr txBox="1"/>
            <p:nvPr/>
          </p:nvSpPr>
          <p:spPr>
            <a:xfrm>
              <a:off x="16874491" y="18207165"/>
              <a:ext cx="675568"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911" name="TextBox 50"/>
            <p:cNvSpPr txBox="1"/>
            <p:nvPr/>
          </p:nvSpPr>
          <p:spPr>
            <a:xfrm>
              <a:off x="14598479" y="18207186"/>
              <a:ext cx="82103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912" name="TextBox 51"/>
            <p:cNvSpPr txBox="1"/>
            <p:nvPr/>
          </p:nvSpPr>
          <p:spPr>
            <a:xfrm>
              <a:off x="15729921" y="18207186"/>
              <a:ext cx="757893"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913" name="TextBox 52"/>
            <p:cNvSpPr txBox="1"/>
            <p:nvPr/>
          </p:nvSpPr>
          <p:spPr>
            <a:xfrm>
              <a:off x="18024250" y="18207186"/>
              <a:ext cx="56962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grpSp>
      <p:sp>
        <p:nvSpPr>
          <p:cNvPr id="873" name="Rectangle 872"/>
          <p:cNvSpPr/>
          <p:nvPr/>
        </p:nvSpPr>
        <p:spPr>
          <a:xfrm>
            <a:off x="8850610" y="36165448"/>
            <a:ext cx="3400746" cy="461665"/>
          </a:xfrm>
          <a:prstGeom prst="rect">
            <a:avLst/>
          </a:prstGeom>
        </p:spPr>
        <p:txBody>
          <a:bodyPr wrap="square">
            <a:spAutoFit/>
          </a:bodyPr>
          <a:lstStyle/>
          <a:p>
            <a:pPr algn="ctr"/>
            <a:r>
              <a:rPr lang="en-US" sz="2400" i="1" dirty="0" smtClean="0"/>
              <a:t>a</a:t>
            </a:r>
            <a:r>
              <a:rPr lang="en-US" sz="2400" i="1" baseline="-25000" dirty="0" smtClean="0"/>
              <a:t>t</a:t>
            </a:r>
            <a:r>
              <a:rPr lang="en-US" sz="2400" dirty="0" smtClean="0"/>
              <a:t>(488)</a:t>
            </a:r>
            <a:endParaRPr lang="en-US" sz="2400" dirty="0"/>
          </a:p>
        </p:txBody>
      </p:sp>
      <p:sp>
        <p:nvSpPr>
          <p:cNvPr id="874" name="Rectangle 873"/>
          <p:cNvSpPr/>
          <p:nvPr/>
        </p:nvSpPr>
        <p:spPr>
          <a:xfrm>
            <a:off x="16504857" y="36165448"/>
            <a:ext cx="3400746" cy="461665"/>
          </a:xfrm>
          <a:prstGeom prst="rect">
            <a:avLst/>
          </a:prstGeom>
        </p:spPr>
        <p:txBody>
          <a:bodyPr wrap="square">
            <a:spAutoFit/>
          </a:bodyPr>
          <a:lstStyle/>
          <a:p>
            <a:pPr algn="ctr"/>
            <a:r>
              <a:rPr lang="en-US" sz="2400" i="1" dirty="0" err="1" smtClean="0"/>
              <a:t>K</a:t>
            </a:r>
            <a:r>
              <a:rPr lang="en-US" sz="2400" i="1" baseline="-25000" dirty="0" err="1" smtClean="0"/>
              <a:t>d</a:t>
            </a:r>
            <a:r>
              <a:rPr lang="en-US" sz="2400" dirty="0" err="1" smtClean="0"/>
              <a:t>_lee</a:t>
            </a:r>
            <a:r>
              <a:rPr lang="en-US" sz="2400" dirty="0" smtClean="0"/>
              <a:t>(488)</a:t>
            </a:r>
            <a:endParaRPr lang="en-US" sz="2400" dirty="0"/>
          </a:p>
        </p:txBody>
      </p:sp>
      <p:sp>
        <p:nvSpPr>
          <p:cNvPr id="875" name="Rectangle 874"/>
          <p:cNvSpPr/>
          <p:nvPr/>
        </p:nvSpPr>
        <p:spPr>
          <a:xfrm>
            <a:off x="12672597" y="36165448"/>
            <a:ext cx="3390472" cy="461665"/>
          </a:xfrm>
          <a:prstGeom prst="rect">
            <a:avLst/>
          </a:prstGeom>
        </p:spPr>
        <p:txBody>
          <a:bodyPr wrap="square">
            <a:spAutoFit/>
          </a:bodyPr>
          <a:lstStyle/>
          <a:p>
            <a:pPr algn="ctr"/>
            <a:r>
              <a:rPr lang="en-US" sz="2400" i="1" dirty="0" smtClean="0"/>
              <a:t>b</a:t>
            </a:r>
            <a:r>
              <a:rPr lang="en-US" sz="2400" i="1" baseline="-25000" dirty="0" smtClean="0"/>
              <a:t>b</a:t>
            </a:r>
            <a:r>
              <a:rPr lang="en-US" sz="2400" dirty="0" smtClean="0"/>
              <a:t>(488)</a:t>
            </a:r>
            <a:endParaRPr lang="en-US" sz="2400" dirty="0"/>
          </a:p>
        </p:txBody>
      </p:sp>
      <p:sp>
        <p:nvSpPr>
          <p:cNvPr id="876" name="TextBox 875"/>
          <p:cNvSpPr txBox="1"/>
          <p:nvPr/>
        </p:nvSpPr>
        <p:spPr>
          <a:xfrm>
            <a:off x="1113635" y="43094705"/>
            <a:ext cx="18772100" cy="461665"/>
          </a:xfrm>
          <a:prstGeom prst="rect">
            <a:avLst/>
          </a:prstGeom>
          <a:noFill/>
        </p:spPr>
        <p:txBody>
          <a:bodyPr wrap="square" rtlCol="0">
            <a:spAutoFit/>
          </a:bodyPr>
          <a:lstStyle/>
          <a:p>
            <a:pPr algn="ctr"/>
            <a:r>
              <a:rPr lang="en-US" sz="2400" dirty="0" smtClean="0"/>
              <a:t>MODIS SZA (°)</a:t>
            </a:r>
            <a:endParaRPr lang="en-US" sz="2400" dirty="0"/>
          </a:p>
        </p:txBody>
      </p:sp>
      <p:grpSp>
        <p:nvGrpSpPr>
          <p:cNvPr id="877" name="Group 469"/>
          <p:cNvGrpSpPr/>
          <p:nvPr/>
        </p:nvGrpSpPr>
        <p:grpSpPr>
          <a:xfrm>
            <a:off x="8707152" y="38902952"/>
            <a:ext cx="3686737" cy="292425"/>
            <a:chOff x="11429698" y="18207160"/>
            <a:chExt cx="7164179" cy="292425"/>
          </a:xfrm>
        </p:grpSpPr>
        <p:sp>
          <p:nvSpPr>
            <p:cNvPr id="895" name="TextBox 40"/>
            <p:cNvSpPr txBox="1"/>
            <p:nvPr/>
          </p:nvSpPr>
          <p:spPr>
            <a:xfrm>
              <a:off x="11429698" y="18207160"/>
              <a:ext cx="570892"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896" name="TextBox 41"/>
            <p:cNvSpPr txBox="1"/>
            <p:nvPr/>
          </p:nvSpPr>
          <p:spPr>
            <a:xfrm>
              <a:off x="12469643" y="18207197"/>
              <a:ext cx="67273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897" name="TextBox 42"/>
            <p:cNvSpPr txBox="1"/>
            <p:nvPr/>
          </p:nvSpPr>
          <p:spPr>
            <a:xfrm>
              <a:off x="13591973" y="18207186"/>
              <a:ext cx="6432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898" name="TextBox 49"/>
            <p:cNvSpPr txBox="1"/>
            <p:nvPr/>
          </p:nvSpPr>
          <p:spPr>
            <a:xfrm>
              <a:off x="16874491" y="18207165"/>
              <a:ext cx="675568"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899" name="TextBox 50"/>
            <p:cNvSpPr txBox="1"/>
            <p:nvPr/>
          </p:nvSpPr>
          <p:spPr>
            <a:xfrm>
              <a:off x="14598479" y="18207186"/>
              <a:ext cx="82103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900" name="TextBox 51"/>
            <p:cNvSpPr txBox="1"/>
            <p:nvPr/>
          </p:nvSpPr>
          <p:spPr>
            <a:xfrm>
              <a:off x="15729921" y="18207186"/>
              <a:ext cx="757893"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901" name="TextBox 52"/>
            <p:cNvSpPr txBox="1"/>
            <p:nvPr/>
          </p:nvSpPr>
          <p:spPr>
            <a:xfrm>
              <a:off x="18024250" y="18207186"/>
              <a:ext cx="56962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grpSp>
      <p:grpSp>
        <p:nvGrpSpPr>
          <p:cNvPr id="878" name="Group 477"/>
          <p:cNvGrpSpPr/>
          <p:nvPr/>
        </p:nvGrpSpPr>
        <p:grpSpPr>
          <a:xfrm>
            <a:off x="12542552" y="38904694"/>
            <a:ext cx="3686737" cy="292425"/>
            <a:chOff x="11429698" y="18207160"/>
            <a:chExt cx="7164179" cy="292425"/>
          </a:xfrm>
        </p:grpSpPr>
        <p:sp>
          <p:nvSpPr>
            <p:cNvPr id="888" name="TextBox 40"/>
            <p:cNvSpPr txBox="1"/>
            <p:nvPr/>
          </p:nvSpPr>
          <p:spPr>
            <a:xfrm>
              <a:off x="11429698" y="18207160"/>
              <a:ext cx="570892"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889" name="TextBox 41"/>
            <p:cNvSpPr txBox="1"/>
            <p:nvPr/>
          </p:nvSpPr>
          <p:spPr>
            <a:xfrm>
              <a:off x="12469643" y="18207197"/>
              <a:ext cx="67273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890" name="TextBox 42"/>
            <p:cNvSpPr txBox="1"/>
            <p:nvPr/>
          </p:nvSpPr>
          <p:spPr>
            <a:xfrm>
              <a:off x="13591973" y="18207186"/>
              <a:ext cx="6432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891" name="TextBox 49"/>
            <p:cNvSpPr txBox="1"/>
            <p:nvPr/>
          </p:nvSpPr>
          <p:spPr>
            <a:xfrm>
              <a:off x="16874491" y="18207165"/>
              <a:ext cx="675568"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892" name="TextBox 50"/>
            <p:cNvSpPr txBox="1"/>
            <p:nvPr/>
          </p:nvSpPr>
          <p:spPr>
            <a:xfrm>
              <a:off x="14598479" y="18207186"/>
              <a:ext cx="82103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893" name="TextBox 51"/>
            <p:cNvSpPr txBox="1"/>
            <p:nvPr/>
          </p:nvSpPr>
          <p:spPr>
            <a:xfrm>
              <a:off x="15729921" y="18207186"/>
              <a:ext cx="757893"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894" name="TextBox 52"/>
            <p:cNvSpPr txBox="1"/>
            <p:nvPr/>
          </p:nvSpPr>
          <p:spPr>
            <a:xfrm>
              <a:off x="18024250" y="18207186"/>
              <a:ext cx="56962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grpSp>
      <p:grpSp>
        <p:nvGrpSpPr>
          <p:cNvPr id="879" name="Group 485"/>
          <p:cNvGrpSpPr/>
          <p:nvPr/>
        </p:nvGrpSpPr>
        <p:grpSpPr>
          <a:xfrm>
            <a:off x="16344446" y="38903345"/>
            <a:ext cx="3686737" cy="292425"/>
            <a:chOff x="11429698" y="18207160"/>
            <a:chExt cx="7164179" cy="292425"/>
          </a:xfrm>
        </p:grpSpPr>
        <p:sp>
          <p:nvSpPr>
            <p:cNvPr id="881" name="TextBox 40"/>
            <p:cNvSpPr txBox="1"/>
            <p:nvPr/>
          </p:nvSpPr>
          <p:spPr>
            <a:xfrm>
              <a:off x="11429698" y="18207160"/>
              <a:ext cx="570892"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0   </a:t>
              </a:r>
              <a:endParaRPr lang="en-US" sz="1900" dirty="0"/>
            </a:p>
          </p:txBody>
        </p:sp>
        <p:sp>
          <p:nvSpPr>
            <p:cNvPr id="882" name="TextBox 41"/>
            <p:cNvSpPr txBox="1"/>
            <p:nvPr/>
          </p:nvSpPr>
          <p:spPr>
            <a:xfrm>
              <a:off x="12469643" y="18207197"/>
              <a:ext cx="67273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883" name="TextBox 42"/>
            <p:cNvSpPr txBox="1"/>
            <p:nvPr/>
          </p:nvSpPr>
          <p:spPr>
            <a:xfrm>
              <a:off x="13591973" y="18207186"/>
              <a:ext cx="6432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sp>
          <p:nvSpPr>
            <p:cNvPr id="884" name="TextBox 49"/>
            <p:cNvSpPr txBox="1"/>
            <p:nvPr/>
          </p:nvSpPr>
          <p:spPr>
            <a:xfrm>
              <a:off x="16874491" y="18207165"/>
              <a:ext cx="675568"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50   </a:t>
              </a:r>
              <a:endParaRPr lang="en-US" sz="1900" dirty="0"/>
            </a:p>
          </p:txBody>
        </p:sp>
        <p:sp>
          <p:nvSpPr>
            <p:cNvPr id="885" name="TextBox 50"/>
            <p:cNvSpPr txBox="1"/>
            <p:nvPr/>
          </p:nvSpPr>
          <p:spPr>
            <a:xfrm>
              <a:off x="14598479" y="18207186"/>
              <a:ext cx="821032"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30   </a:t>
              </a:r>
              <a:endParaRPr lang="en-US" sz="1900" dirty="0"/>
            </a:p>
          </p:txBody>
        </p:sp>
        <p:sp>
          <p:nvSpPr>
            <p:cNvPr id="886" name="TextBox 51"/>
            <p:cNvSpPr txBox="1"/>
            <p:nvPr/>
          </p:nvSpPr>
          <p:spPr>
            <a:xfrm>
              <a:off x="15729921" y="18207186"/>
              <a:ext cx="757893"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40   </a:t>
              </a:r>
              <a:endParaRPr lang="en-US" sz="1900" dirty="0"/>
            </a:p>
          </p:txBody>
        </p:sp>
        <p:sp>
          <p:nvSpPr>
            <p:cNvPr id="887" name="TextBox 52"/>
            <p:cNvSpPr txBox="1"/>
            <p:nvPr/>
          </p:nvSpPr>
          <p:spPr>
            <a:xfrm>
              <a:off x="18024250" y="18207186"/>
              <a:ext cx="56962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60   </a:t>
              </a:r>
              <a:endParaRPr lang="en-US" sz="1900" dirty="0"/>
            </a:p>
          </p:txBody>
        </p:sp>
      </p:grpSp>
      <p:sp>
        <p:nvSpPr>
          <p:cNvPr id="942" name="TextBox 941"/>
          <p:cNvSpPr txBox="1"/>
          <p:nvPr/>
        </p:nvSpPr>
        <p:spPr>
          <a:xfrm>
            <a:off x="22096092" y="37456700"/>
            <a:ext cx="2368941" cy="830997"/>
          </a:xfrm>
          <a:prstGeom prst="rect">
            <a:avLst/>
          </a:prstGeom>
          <a:solidFill>
            <a:schemeClr val="bg1"/>
          </a:solidFill>
          <a:ln w="25400" cap="rnd">
            <a:solidFill>
              <a:schemeClr val="tx1"/>
            </a:solidFill>
          </a:ln>
        </p:spPr>
        <p:txBody>
          <a:bodyPr wrap="square" lIns="45720" tIns="45720" rIns="45720" bIns="45720" rtlCol="0">
            <a:spAutoFit/>
          </a:bodyPr>
          <a:lstStyle/>
          <a:p>
            <a:r>
              <a:rPr lang="en-US" sz="2400" dirty="0" smtClean="0"/>
              <a:t>+ / - = MRD &gt; 5% </a:t>
            </a:r>
          </a:p>
          <a:p>
            <a:r>
              <a:rPr lang="en-US" sz="2400" b="1" dirty="0" smtClean="0"/>
              <a:t>+</a:t>
            </a:r>
            <a:r>
              <a:rPr lang="en-US" sz="2400" dirty="0" smtClean="0"/>
              <a:t> / </a:t>
            </a:r>
            <a:r>
              <a:rPr lang="en-US" sz="2400" b="1" dirty="0" smtClean="0"/>
              <a:t>-</a:t>
            </a:r>
            <a:r>
              <a:rPr lang="en-US" sz="2400" dirty="0" smtClean="0"/>
              <a:t> = MRD &gt; 10%</a:t>
            </a:r>
            <a:endParaRPr lang="en-US" sz="2400" dirty="0"/>
          </a:p>
        </p:txBody>
      </p:sp>
      <p:grpSp>
        <p:nvGrpSpPr>
          <p:cNvPr id="943" name="Group 942"/>
          <p:cNvGrpSpPr/>
          <p:nvPr/>
        </p:nvGrpSpPr>
        <p:grpSpPr>
          <a:xfrm>
            <a:off x="20020072" y="36410347"/>
            <a:ext cx="4617414" cy="970674"/>
            <a:chOff x="8039467" y="32403310"/>
            <a:chExt cx="4617414" cy="970674"/>
          </a:xfrm>
        </p:grpSpPr>
        <p:sp>
          <p:nvSpPr>
            <p:cNvPr id="944" name="Rectangle 943"/>
            <p:cNvSpPr/>
            <p:nvPr/>
          </p:nvSpPr>
          <p:spPr>
            <a:xfrm>
              <a:off x="8193438" y="32403310"/>
              <a:ext cx="4293030" cy="461665"/>
            </a:xfrm>
            <a:prstGeom prst="rect">
              <a:avLst/>
            </a:prstGeom>
          </p:spPr>
          <p:txBody>
            <a:bodyPr wrap="square">
              <a:spAutoFit/>
            </a:bodyPr>
            <a:lstStyle/>
            <a:p>
              <a:pPr algn="ctr"/>
              <a:r>
                <a:rPr lang="en-US" sz="2400" dirty="0" smtClean="0"/>
                <a:t>UPD (%)</a:t>
              </a:r>
              <a:endParaRPr lang="en-US" sz="2400" dirty="0"/>
            </a:p>
          </p:txBody>
        </p:sp>
        <p:pic>
          <p:nvPicPr>
            <p:cNvPr id="945" name="Picture 944"/>
            <p:cNvPicPr>
              <a:picLocks noChangeAspect="1"/>
            </p:cNvPicPr>
            <p:nvPr/>
          </p:nvPicPr>
          <p:blipFill rotWithShape="1">
            <a:blip r:embed="rId30" cstate="print">
              <a:extLst>
                <a:ext uri="{28A0092B-C50C-407E-A947-70E740481C1C}">
                  <a14:useLocalDpi xmlns:a14="http://schemas.microsoft.com/office/drawing/2010/main" val="0"/>
                </a:ext>
              </a:extLst>
            </a:blip>
            <a:srcRect l="69971" t="7891" r="24090" b="7891"/>
            <a:stretch/>
          </p:blipFill>
          <p:spPr>
            <a:xfrm rot="5400000">
              <a:off x="10151510" y="30674565"/>
              <a:ext cx="372656" cy="4529696"/>
            </a:xfrm>
            <a:prstGeom prst="rect">
              <a:avLst/>
            </a:prstGeom>
          </p:spPr>
        </p:pic>
        <p:sp>
          <p:nvSpPr>
            <p:cNvPr id="946" name="TextBox 40"/>
            <p:cNvSpPr txBox="1"/>
            <p:nvPr/>
          </p:nvSpPr>
          <p:spPr>
            <a:xfrm>
              <a:off x="8039467" y="33081559"/>
              <a:ext cx="293785" cy="29238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5   </a:t>
              </a:r>
              <a:endParaRPr lang="en-US" sz="1900" dirty="0"/>
            </a:p>
          </p:txBody>
        </p:sp>
        <p:sp>
          <p:nvSpPr>
            <p:cNvPr id="947" name="TextBox 41"/>
            <p:cNvSpPr txBox="1"/>
            <p:nvPr/>
          </p:nvSpPr>
          <p:spPr>
            <a:xfrm>
              <a:off x="12310686" y="33081596"/>
              <a:ext cx="346195"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25</a:t>
              </a:r>
              <a:endParaRPr lang="en-US" sz="1900" dirty="0"/>
            </a:p>
          </p:txBody>
        </p:sp>
        <p:sp>
          <p:nvSpPr>
            <p:cNvPr id="948" name="TextBox 42"/>
            <p:cNvSpPr txBox="1"/>
            <p:nvPr/>
          </p:nvSpPr>
          <p:spPr>
            <a:xfrm>
              <a:off x="9095847" y="33081585"/>
              <a:ext cx="331000"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10   </a:t>
              </a:r>
              <a:endParaRPr lang="en-US" sz="1900" dirty="0"/>
            </a:p>
          </p:txBody>
        </p:sp>
        <p:sp>
          <p:nvSpPr>
            <p:cNvPr id="949" name="TextBox 50"/>
            <p:cNvSpPr txBox="1"/>
            <p:nvPr/>
          </p:nvSpPr>
          <p:spPr>
            <a:xfrm>
              <a:off x="10129084" y="33081585"/>
              <a:ext cx="422509"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15   </a:t>
              </a:r>
              <a:endParaRPr lang="en-US" sz="1900" dirty="0"/>
            </a:p>
          </p:txBody>
        </p:sp>
        <p:sp>
          <p:nvSpPr>
            <p:cNvPr id="950" name="TextBox 51"/>
            <p:cNvSpPr txBox="1"/>
            <p:nvPr/>
          </p:nvSpPr>
          <p:spPr>
            <a:xfrm>
              <a:off x="11217828" y="33081585"/>
              <a:ext cx="390017" cy="29238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900" dirty="0" smtClean="0"/>
                <a:t>20   </a:t>
              </a:r>
              <a:endParaRPr lang="en-US" sz="1900" dirty="0"/>
            </a:p>
          </p:txBody>
        </p:sp>
      </p:grpSp>
      <p:sp>
        <p:nvSpPr>
          <p:cNvPr id="960" name="Rectangle 959"/>
          <p:cNvSpPr/>
          <p:nvPr/>
        </p:nvSpPr>
        <p:spPr>
          <a:xfrm>
            <a:off x="20167112" y="38367471"/>
            <a:ext cx="4593877" cy="5016758"/>
          </a:xfrm>
          <a:prstGeom prst="rect">
            <a:avLst/>
          </a:prstGeom>
        </p:spPr>
        <p:txBody>
          <a:bodyPr wrap="square">
            <a:spAutoFit/>
          </a:bodyPr>
          <a:lstStyle/>
          <a:p>
            <a:pPr>
              <a:buFont typeface="Arial" pitchFamily="34" charset="0"/>
              <a:buChar char="•"/>
            </a:pPr>
            <a:r>
              <a:rPr lang="en-US" sz="3200" dirty="0" smtClean="0"/>
              <a:t> Severe </a:t>
            </a:r>
            <a:r>
              <a:rPr lang="en-US" sz="3200" dirty="0" err="1" smtClean="0"/>
              <a:t>CHL</a:t>
            </a:r>
            <a:r>
              <a:rPr lang="en-US" sz="3200" baseline="-25000" dirty="0" err="1" smtClean="0"/>
              <a:t>OCx</a:t>
            </a:r>
            <a:r>
              <a:rPr lang="en-US" sz="3200" dirty="0" smtClean="0"/>
              <a:t> angular</a:t>
            </a:r>
          </a:p>
          <a:p>
            <a:r>
              <a:rPr lang="en-US" sz="3200" dirty="0" smtClean="0"/>
              <a:t>   dependence, not CHL</a:t>
            </a:r>
            <a:r>
              <a:rPr lang="en-US" sz="3200" baseline="-25000" dirty="0" smtClean="0"/>
              <a:t>OCI</a:t>
            </a:r>
          </a:p>
          <a:p>
            <a:pPr>
              <a:buFont typeface="Arial" pitchFamily="34" charset="0"/>
              <a:buChar char="•"/>
            </a:pPr>
            <a:r>
              <a:rPr lang="en-US" sz="3200" dirty="0" smtClean="0">
                <a:solidFill>
                  <a:srgbClr val="FF0000"/>
                </a:solidFill>
              </a:rPr>
              <a:t> (circle) </a:t>
            </a:r>
            <a:r>
              <a:rPr lang="en-US" sz="3200" dirty="0" smtClean="0"/>
              <a:t>Due to recent </a:t>
            </a:r>
          </a:p>
          <a:p>
            <a:r>
              <a:rPr lang="en-US" sz="3200" dirty="0" smtClean="0"/>
              <a:t>   MODIS degradation?</a:t>
            </a:r>
          </a:p>
          <a:p>
            <a:pPr>
              <a:buFont typeface="Arial" pitchFamily="34" charset="0"/>
              <a:buChar char="•"/>
            </a:pPr>
            <a:r>
              <a:rPr lang="en-US" sz="3200" i="1" dirty="0" smtClean="0"/>
              <a:t> </a:t>
            </a:r>
            <a:r>
              <a:rPr lang="en-US" sz="3200" i="1" dirty="0" err="1" smtClean="0"/>
              <a:t>K</a:t>
            </a:r>
            <a:r>
              <a:rPr lang="en-US" sz="3200" i="1" baseline="-25000" dirty="0" err="1" smtClean="0"/>
              <a:t>d</a:t>
            </a:r>
            <a:r>
              <a:rPr lang="en-US" sz="3200" dirty="0" err="1" smtClean="0"/>
              <a:t>_lee</a:t>
            </a:r>
            <a:r>
              <a:rPr lang="en-US" sz="3200" dirty="0" smtClean="0"/>
              <a:t> and </a:t>
            </a:r>
            <a:r>
              <a:rPr lang="en-US" sz="3200" i="1" dirty="0" smtClean="0"/>
              <a:t>a</a:t>
            </a:r>
            <a:r>
              <a:rPr lang="en-US" sz="3200" i="1" baseline="-25000" dirty="0" smtClean="0"/>
              <a:t>t</a:t>
            </a:r>
            <a:r>
              <a:rPr lang="en-US" sz="3200" dirty="0" smtClean="0"/>
              <a:t> errors less</a:t>
            </a:r>
          </a:p>
          <a:p>
            <a:r>
              <a:rPr lang="en-US" sz="3200" dirty="0" smtClean="0"/>
              <a:t>   than input </a:t>
            </a:r>
            <a:r>
              <a:rPr lang="en-US" sz="3200" i="1" dirty="0" err="1" smtClean="0"/>
              <a:t>R</a:t>
            </a:r>
            <a:r>
              <a:rPr lang="en-US" sz="3200" i="1" baseline="-25000" dirty="0" err="1" smtClean="0"/>
              <a:t>rs</a:t>
            </a:r>
            <a:r>
              <a:rPr lang="en-US" sz="3200" dirty="0" smtClean="0"/>
              <a:t> (except</a:t>
            </a:r>
          </a:p>
          <a:p>
            <a:r>
              <a:rPr lang="en-US" sz="3200" dirty="0" smtClean="0"/>
              <a:t>   488nm) and more</a:t>
            </a:r>
          </a:p>
          <a:p>
            <a:r>
              <a:rPr lang="en-US" sz="3200" dirty="0" smtClean="0"/>
              <a:t>   resilient to SZA changes</a:t>
            </a:r>
          </a:p>
          <a:p>
            <a:pPr>
              <a:buFont typeface="Arial" pitchFamily="34" charset="0"/>
              <a:buChar char="•"/>
            </a:pPr>
            <a:r>
              <a:rPr lang="en-US" sz="3200" i="1" dirty="0" smtClean="0"/>
              <a:t>b</a:t>
            </a:r>
            <a:r>
              <a:rPr lang="en-US" sz="3200" i="1" baseline="-25000" dirty="0" smtClean="0"/>
              <a:t>b</a:t>
            </a:r>
            <a:r>
              <a:rPr lang="en-US" sz="3200" dirty="0" smtClean="0"/>
              <a:t> errors largest, but not</a:t>
            </a:r>
          </a:p>
          <a:p>
            <a:r>
              <a:rPr lang="en-US" sz="3200" dirty="0" smtClean="0"/>
              <a:t>   propagated to </a:t>
            </a:r>
            <a:r>
              <a:rPr lang="en-US" sz="3200" i="1" dirty="0" err="1" smtClean="0"/>
              <a:t>K</a:t>
            </a:r>
            <a:r>
              <a:rPr lang="en-US" sz="3200" i="1" baseline="-25000" dirty="0" err="1" smtClean="0"/>
              <a:t>d</a:t>
            </a:r>
            <a:r>
              <a:rPr lang="en-US" sz="3200" dirty="0" err="1" smtClean="0"/>
              <a:t>_lee</a:t>
            </a:r>
            <a:r>
              <a:rPr lang="en-US" sz="3200" dirty="0" smtClean="0"/>
              <a:t> </a:t>
            </a:r>
          </a:p>
        </p:txBody>
      </p:sp>
      <p:sp>
        <p:nvSpPr>
          <p:cNvPr id="961" name="TextBox 960"/>
          <p:cNvSpPr txBox="1"/>
          <p:nvPr/>
        </p:nvSpPr>
        <p:spPr>
          <a:xfrm>
            <a:off x="308224" y="43189220"/>
            <a:ext cx="6583680" cy="369332"/>
          </a:xfrm>
          <a:prstGeom prst="rect">
            <a:avLst/>
          </a:prstGeom>
          <a:noFill/>
        </p:spPr>
        <p:txBody>
          <a:bodyPr wrap="square" rtlCol="0">
            <a:spAutoFit/>
          </a:bodyPr>
          <a:lstStyle/>
          <a:p>
            <a:r>
              <a:rPr lang="en-US" sz="1800" dirty="0" smtClean="0"/>
              <a:t>Low CHLA subset</a:t>
            </a:r>
            <a:endParaRPr lang="en-US" sz="1800" dirty="0"/>
          </a:p>
        </p:txBody>
      </p:sp>
      <p:sp>
        <p:nvSpPr>
          <p:cNvPr id="969" name="Rectangle 968"/>
          <p:cNvSpPr/>
          <p:nvPr/>
        </p:nvSpPr>
        <p:spPr>
          <a:xfrm>
            <a:off x="26132589" y="33723058"/>
            <a:ext cx="11149993" cy="584775"/>
          </a:xfrm>
          <a:prstGeom prst="rect">
            <a:avLst/>
          </a:prstGeom>
        </p:spPr>
        <p:txBody>
          <a:bodyPr wrap="square">
            <a:spAutoFit/>
          </a:bodyPr>
          <a:lstStyle/>
          <a:p>
            <a:r>
              <a:rPr lang="en-US" sz="3200" dirty="0" smtClean="0"/>
              <a:t>MODIS angular dependence may be increasing with time</a:t>
            </a:r>
            <a:endParaRPr lang="en-US" sz="3200" dirty="0"/>
          </a:p>
        </p:txBody>
      </p:sp>
      <p:sp>
        <p:nvSpPr>
          <p:cNvPr id="970" name="TextBox 969"/>
          <p:cNvSpPr txBox="1"/>
          <p:nvPr/>
        </p:nvSpPr>
        <p:spPr>
          <a:xfrm>
            <a:off x="25220587" y="34922328"/>
            <a:ext cx="4733549" cy="1209973"/>
          </a:xfrm>
          <a:prstGeom prst="roundRect">
            <a:avLst>
              <a:gd name="adj" fmla="val 9063"/>
            </a:avLst>
          </a:prstGeom>
          <a:solidFill>
            <a:srgbClr val="055D44"/>
          </a:solidFill>
          <a:ln w="76200" cap="rnd">
            <a:solidFill>
              <a:srgbClr val="055D44"/>
            </a:solidFill>
          </a:ln>
        </p:spPr>
        <p:txBody>
          <a:bodyPr wrap="square" tIns="0" rtlCol="0">
            <a:spAutoFit/>
          </a:bodyPr>
          <a:lstStyle/>
          <a:p>
            <a:pPr algn="ctr"/>
            <a:r>
              <a:rPr lang="en-US" sz="3600" b="1" cap="small" dirty="0" smtClean="0">
                <a:solidFill>
                  <a:srgbClr val="BDAE74"/>
                </a:solidFill>
              </a:rPr>
              <a:t>Summary &amp; Conclusions</a:t>
            </a:r>
          </a:p>
          <a:p>
            <a:pPr algn="ctr"/>
            <a:endParaRPr lang="en-US" sz="3600" b="1" dirty="0" smtClean="0">
              <a:solidFill>
                <a:srgbClr val="BDAE74"/>
              </a:solidFill>
            </a:endParaRPr>
          </a:p>
        </p:txBody>
      </p:sp>
      <p:sp>
        <p:nvSpPr>
          <p:cNvPr id="971" name="TextBox 970"/>
          <p:cNvSpPr txBox="1"/>
          <p:nvPr/>
        </p:nvSpPr>
        <p:spPr>
          <a:xfrm>
            <a:off x="25220589" y="35563049"/>
            <a:ext cx="12842568" cy="4587423"/>
          </a:xfrm>
          <a:prstGeom prst="rect">
            <a:avLst/>
          </a:prstGeom>
          <a:solidFill>
            <a:schemeClr val="bg1"/>
          </a:solidFill>
          <a:ln w="76200" cap="rnd">
            <a:solidFill>
              <a:srgbClr val="055D44"/>
            </a:solidFill>
          </a:ln>
        </p:spPr>
        <p:txBody>
          <a:bodyPr wrap="square" lIns="91440" tIns="91440" rIns="91440" bIns="0" rtlCol="0">
            <a:noAutofit/>
          </a:bodyPr>
          <a:lstStyle/>
          <a:p>
            <a:pPr marL="241300">
              <a:buFont typeface="Arial" pitchFamily="34" charset="0"/>
              <a:buChar char="•"/>
            </a:pPr>
            <a:r>
              <a:rPr lang="en-US" sz="3200" dirty="0" smtClean="0"/>
              <a:t> Angular dependence observed for all sensors</a:t>
            </a:r>
          </a:p>
          <a:p>
            <a:pPr marL="698500" lvl="1">
              <a:buFont typeface="Arial" pitchFamily="34" charset="0"/>
              <a:buChar char="•"/>
            </a:pPr>
            <a:r>
              <a:rPr lang="en-US" sz="3200" dirty="0" smtClean="0"/>
              <a:t> Potentially due to sun glint (MODIS &amp; VIIRS) and BRDF (</a:t>
            </a:r>
            <a:r>
              <a:rPr lang="en-US" sz="3200" dirty="0" err="1" smtClean="0"/>
              <a:t>SeaWiFS</a:t>
            </a:r>
            <a:r>
              <a:rPr lang="en-US" sz="3200" dirty="0" smtClean="0"/>
              <a:t>)</a:t>
            </a:r>
          </a:p>
          <a:p>
            <a:pPr marL="241300">
              <a:buFont typeface="Arial" pitchFamily="34" charset="0"/>
              <a:buChar char="•"/>
            </a:pPr>
            <a:r>
              <a:rPr lang="en-US" sz="3200" dirty="0" smtClean="0"/>
              <a:t> Impressive overall continuity for </a:t>
            </a:r>
            <a:r>
              <a:rPr lang="en-US" sz="3200" i="1" dirty="0" err="1" smtClean="0"/>
              <a:t>R</a:t>
            </a:r>
            <a:r>
              <a:rPr lang="en-US" sz="3200" i="1" baseline="-25000" dirty="0" err="1" smtClean="0"/>
              <a:t>rs</a:t>
            </a:r>
            <a:r>
              <a:rPr lang="en-US" sz="3200" dirty="0" smtClean="0"/>
              <a:t>, with UPD generally &lt; 10% </a:t>
            </a:r>
          </a:p>
          <a:p>
            <a:pPr marL="241300">
              <a:buFont typeface="Arial" pitchFamily="34" charset="0"/>
              <a:buChar char="•"/>
            </a:pPr>
            <a:r>
              <a:rPr lang="en-US" sz="3200" dirty="0" smtClean="0"/>
              <a:t> MRD for </a:t>
            </a:r>
            <a:r>
              <a:rPr lang="en-US" sz="3200" i="1" dirty="0" err="1" smtClean="0"/>
              <a:t>R</a:t>
            </a:r>
            <a:r>
              <a:rPr lang="en-US" sz="3200" i="1" baseline="-25000" dirty="0" err="1" smtClean="0"/>
              <a:t>rs</a:t>
            </a:r>
            <a:r>
              <a:rPr lang="en-US" sz="3200" dirty="0" smtClean="0"/>
              <a:t> generally &lt; 5%, with </a:t>
            </a:r>
            <a:r>
              <a:rPr lang="en-US" sz="3200" dirty="0" err="1" smtClean="0"/>
              <a:t>SeaWiFS</a:t>
            </a:r>
            <a:r>
              <a:rPr lang="en-US" sz="3200" dirty="0" smtClean="0"/>
              <a:t> &gt; MODIS &gt; VIIRS</a:t>
            </a:r>
          </a:p>
          <a:p>
            <a:pPr marL="241300">
              <a:buFont typeface="Arial" pitchFamily="34" charset="0"/>
              <a:buChar char="•"/>
            </a:pPr>
            <a:r>
              <a:rPr lang="en-US" sz="3200" dirty="0" smtClean="0"/>
              <a:t> Most angular dependence for SZA &gt; 40°</a:t>
            </a:r>
          </a:p>
          <a:p>
            <a:pPr marL="241300">
              <a:buFont typeface="Arial" pitchFamily="34" charset="0"/>
              <a:buChar char="•"/>
            </a:pPr>
            <a:r>
              <a:rPr lang="en-US" sz="3200" dirty="0" smtClean="0"/>
              <a:t> CHL</a:t>
            </a:r>
            <a:r>
              <a:rPr lang="en-US" sz="3200" baseline="-25000" dirty="0" smtClean="0"/>
              <a:t>OCI</a:t>
            </a:r>
            <a:r>
              <a:rPr lang="en-US" sz="3200" dirty="0" smtClean="0"/>
              <a:t> much more resilient to angular dependence than </a:t>
            </a:r>
            <a:r>
              <a:rPr lang="en-US" sz="3200" dirty="0" err="1" smtClean="0"/>
              <a:t>CHL</a:t>
            </a:r>
            <a:r>
              <a:rPr lang="en-US" sz="3200" baseline="-25000" dirty="0" err="1" smtClean="0"/>
              <a:t>OCx</a:t>
            </a:r>
            <a:endParaRPr lang="en-US" sz="3200" baseline="-25000" dirty="0" smtClean="0"/>
          </a:p>
          <a:p>
            <a:pPr marL="698500" lvl="1">
              <a:buFont typeface="Arial" pitchFamily="34" charset="0"/>
              <a:buChar char="•"/>
            </a:pPr>
            <a:r>
              <a:rPr lang="en-US" sz="3200" dirty="0" smtClean="0"/>
              <a:t> Recent MODIS degradation may reduce continuity with VIIRS</a:t>
            </a:r>
          </a:p>
          <a:p>
            <a:pPr marL="698500" lvl="1">
              <a:buFont typeface="Arial" pitchFamily="34" charset="0"/>
              <a:buChar char="•"/>
            </a:pPr>
            <a:r>
              <a:rPr lang="en-US" sz="3200" dirty="0" smtClean="0"/>
              <a:t> Consider validating MODIS </a:t>
            </a:r>
            <a:r>
              <a:rPr lang="en-US" sz="3200" dirty="0" err="1" smtClean="0"/>
              <a:t>Rrs</a:t>
            </a:r>
            <a:r>
              <a:rPr lang="en-US" sz="3200" dirty="0" smtClean="0"/>
              <a:t> with VIIRS </a:t>
            </a:r>
          </a:p>
          <a:p>
            <a:pPr marL="241300">
              <a:buFont typeface="Arial" pitchFamily="34" charset="0"/>
              <a:buChar char="•"/>
            </a:pPr>
            <a:r>
              <a:rPr lang="en-US" sz="3200" dirty="0" smtClean="0"/>
              <a:t> SZA dependence in </a:t>
            </a:r>
            <a:r>
              <a:rPr lang="en-US" sz="3200" i="1" dirty="0" err="1" smtClean="0"/>
              <a:t>R</a:t>
            </a:r>
            <a:r>
              <a:rPr lang="en-US" sz="3200" i="1" baseline="-25000" dirty="0" err="1" smtClean="0"/>
              <a:t>rs</a:t>
            </a:r>
            <a:r>
              <a:rPr lang="en-US" sz="3200" dirty="0" smtClean="0"/>
              <a:t> does not propagate to QAA and </a:t>
            </a:r>
            <a:r>
              <a:rPr lang="en-US" sz="3200" i="1" dirty="0" err="1" smtClean="0"/>
              <a:t>K</a:t>
            </a:r>
            <a:r>
              <a:rPr lang="en-US" sz="3200" i="1" baseline="-25000" dirty="0" err="1" smtClean="0"/>
              <a:t>d</a:t>
            </a:r>
            <a:r>
              <a:rPr lang="en-US" sz="3200" dirty="0" err="1" smtClean="0"/>
              <a:t>_lee</a:t>
            </a:r>
            <a:r>
              <a:rPr lang="en-US" sz="3200" dirty="0" smtClean="0"/>
              <a:t> products </a:t>
            </a:r>
          </a:p>
          <a:p>
            <a:pPr>
              <a:buFont typeface="Arial" pitchFamily="34" charset="0"/>
              <a:buChar char="•"/>
            </a:pPr>
            <a:endParaRPr lang="en-US" sz="3200" dirty="0" smtClean="0"/>
          </a:p>
        </p:txBody>
      </p:sp>
      <p:sp>
        <p:nvSpPr>
          <p:cNvPr id="973" name="TextBox 972"/>
          <p:cNvSpPr txBox="1"/>
          <p:nvPr/>
        </p:nvSpPr>
        <p:spPr>
          <a:xfrm>
            <a:off x="25190107" y="40401112"/>
            <a:ext cx="6173813" cy="1209973"/>
          </a:xfrm>
          <a:prstGeom prst="roundRect">
            <a:avLst>
              <a:gd name="adj" fmla="val 9063"/>
            </a:avLst>
          </a:prstGeom>
          <a:solidFill>
            <a:srgbClr val="055D44"/>
          </a:solidFill>
          <a:ln w="76200" cap="rnd">
            <a:solidFill>
              <a:srgbClr val="055D44"/>
            </a:solidFill>
          </a:ln>
        </p:spPr>
        <p:txBody>
          <a:bodyPr wrap="square" tIns="0" rtlCol="0">
            <a:spAutoFit/>
          </a:bodyPr>
          <a:lstStyle/>
          <a:p>
            <a:pPr algn="ctr"/>
            <a:r>
              <a:rPr lang="en-US" sz="3600" b="1" cap="small" dirty="0" smtClean="0">
                <a:solidFill>
                  <a:srgbClr val="BDAE74"/>
                </a:solidFill>
              </a:rPr>
              <a:t>Acknowledgment &amp; References</a:t>
            </a:r>
          </a:p>
          <a:p>
            <a:pPr algn="ctr"/>
            <a:endParaRPr lang="en-US" sz="3600" b="1" dirty="0" smtClean="0">
              <a:solidFill>
                <a:srgbClr val="BDAE74"/>
              </a:solidFill>
            </a:endParaRPr>
          </a:p>
        </p:txBody>
      </p:sp>
      <p:sp>
        <p:nvSpPr>
          <p:cNvPr id="974" name="TextBox 973"/>
          <p:cNvSpPr txBox="1"/>
          <p:nvPr/>
        </p:nvSpPr>
        <p:spPr>
          <a:xfrm>
            <a:off x="25190109" y="41041834"/>
            <a:ext cx="12842568" cy="2552186"/>
          </a:xfrm>
          <a:prstGeom prst="rect">
            <a:avLst/>
          </a:prstGeom>
          <a:solidFill>
            <a:schemeClr val="bg1"/>
          </a:solidFill>
          <a:ln w="76200" cap="rnd">
            <a:solidFill>
              <a:srgbClr val="055D44"/>
            </a:solidFill>
          </a:ln>
        </p:spPr>
        <p:txBody>
          <a:bodyPr wrap="square" lIns="182880" tIns="91440" rIns="548640" bIns="0" numCol="2" rtlCol="0">
            <a:noAutofit/>
          </a:bodyPr>
          <a:lstStyle/>
          <a:p>
            <a:endParaRPr lang="en-US" sz="2800" dirty="0" smtClean="0"/>
          </a:p>
        </p:txBody>
      </p:sp>
      <p:sp>
        <p:nvSpPr>
          <p:cNvPr id="975" name="Rectangle 974"/>
          <p:cNvSpPr/>
          <p:nvPr/>
        </p:nvSpPr>
        <p:spPr>
          <a:xfrm>
            <a:off x="25237440" y="41095523"/>
            <a:ext cx="12748260" cy="2308324"/>
          </a:xfrm>
          <a:prstGeom prst="rect">
            <a:avLst/>
          </a:prstGeom>
        </p:spPr>
        <p:txBody>
          <a:bodyPr wrap="square">
            <a:spAutoFit/>
          </a:bodyPr>
          <a:lstStyle/>
          <a:p>
            <a:r>
              <a:rPr lang="en-US" sz="2400" dirty="0" smtClean="0"/>
              <a:t>This work was supported by the NASA OBB program and Water </a:t>
            </a:r>
            <a:r>
              <a:rPr lang="en-US" sz="2400" smtClean="0"/>
              <a:t>Quality </a:t>
            </a:r>
            <a:r>
              <a:rPr lang="en-US" sz="2400" smtClean="0"/>
              <a:t>program, and by the VIIRS cal/val program of NOAA NESDIS.</a:t>
            </a:r>
            <a:endParaRPr lang="en-US" sz="2400" dirty="0" smtClean="0"/>
          </a:p>
          <a:p>
            <a:pPr marL="914400" lvl="0" indent="-914400"/>
            <a:r>
              <a:rPr lang="en-US" sz="2400" dirty="0" smtClean="0">
                <a:solidFill>
                  <a:prstClr val="black"/>
                </a:solidFill>
              </a:rPr>
              <a:t>	[1] Hu et al.(2012) </a:t>
            </a:r>
            <a:r>
              <a:rPr lang="en-US" sz="2400" i="1" dirty="0" smtClean="0">
                <a:solidFill>
                  <a:prstClr val="black"/>
                </a:solidFill>
              </a:rPr>
              <a:t>J. </a:t>
            </a:r>
            <a:r>
              <a:rPr lang="en-US" sz="2400" i="1" dirty="0" err="1" smtClean="0">
                <a:solidFill>
                  <a:prstClr val="black"/>
                </a:solidFill>
              </a:rPr>
              <a:t>Geophys</a:t>
            </a:r>
            <a:r>
              <a:rPr lang="en-US" sz="2400" i="1" dirty="0" smtClean="0">
                <a:solidFill>
                  <a:prstClr val="black"/>
                </a:solidFill>
              </a:rPr>
              <a:t>. Res.</a:t>
            </a:r>
            <a:r>
              <a:rPr lang="en-US" sz="2400" dirty="0" smtClean="0">
                <a:solidFill>
                  <a:prstClr val="black"/>
                </a:solidFill>
              </a:rPr>
              <a:t>, </a:t>
            </a:r>
            <a:r>
              <a:rPr lang="en-US" sz="2400" b="1" dirty="0" smtClean="0">
                <a:solidFill>
                  <a:prstClr val="black"/>
                </a:solidFill>
              </a:rPr>
              <a:t>117</a:t>
            </a:r>
            <a:r>
              <a:rPr lang="en-US" sz="2400" dirty="0" smtClean="0">
                <a:solidFill>
                  <a:prstClr val="black"/>
                </a:solidFill>
              </a:rPr>
              <a:t>:C01011</a:t>
            </a:r>
          </a:p>
          <a:p>
            <a:pPr marL="914400" lvl="0" indent="-914400"/>
            <a:r>
              <a:rPr lang="en-US" sz="2400" dirty="0" smtClean="0">
                <a:solidFill>
                  <a:prstClr val="black"/>
                </a:solidFill>
              </a:rPr>
              <a:t>	[2] O’Reilly et al (2000) NASA Technical Memorandum 2000-206892</a:t>
            </a:r>
            <a:endParaRPr lang="en-US" sz="2400" dirty="0" smtClean="0"/>
          </a:p>
          <a:p>
            <a:pPr marL="914400" indent="-914400"/>
            <a:r>
              <a:rPr lang="en-US" sz="2400" dirty="0" smtClean="0"/>
              <a:t>	[3] Z. Lee et al. (2005) </a:t>
            </a:r>
            <a:r>
              <a:rPr lang="en-US" sz="2400" i="1" dirty="0" smtClean="0"/>
              <a:t>J. </a:t>
            </a:r>
            <a:r>
              <a:rPr lang="en-US" sz="2400" i="1" dirty="0" err="1" smtClean="0"/>
              <a:t>Geophys</a:t>
            </a:r>
            <a:r>
              <a:rPr lang="en-US" sz="2400" i="1" dirty="0" smtClean="0"/>
              <a:t>. Res.</a:t>
            </a:r>
            <a:r>
              <a:rPr lang="en-US" sz="2400" dirty="0" smtClean="0"/>
              <a:t>, </a:t>
            </a:r>
            <a:r>
              <a:rPr lang="en-US" sz="2400" b="1" dirty="0" smtClean="0"/>
              <a:t>110</a:t>
            </a:r>
            <a:r>
              <a:rPr lang="en-US" sz="2400" dirty="0" smtClean="0"/>
              <a:t>:C02016</a:t>
            </a:r>
          </a:p>
          <a:p>
            <a:pPr marL="914400" indent="-914400"/>
            <a:r>
              <a:rPr lang="en-US" sz="2400" dirty="0" smtClean="0"/>
              <a:t>	[4] Z. Lee et al. (2002) </a:t>
            </a:r>
            <a:r>
              <a:rPr lang="en-US" sz="2400" i="1" dirty="0" smtClean="0"/>
              <a:t>Appl. Optics, </a:t>
            </a:r>
            <a:r>
              <a:rPr lang="en-US" sz="2400" b="1" i="1" dirty="0" smtClean="0"/>
              <a:t>41</a:t>
            </a:r>
            <a:r>
              <a:rPr lang="en-US" sz="2400" i="1" dirty="0" smtClean="0"/>
              <a:t>:5755-5772</a:t>
            </a:r>
            <a:endParaRPr lang="en-US" sz="2400" dirty="0" smtClean="0"/>
          </a:p>
        </p:txBody>
      </p:sp>
      <p:sp>
        <p:nvSpPr>
          <p:cNvPr id="233" name="Oval 232"/>
          <p:cNvSpPr/>
          <p:nvPr/>
        </p:nvSpPr>
        <p:spPr>
          <a:xfrm>
            <a:off x="7658276" y="39406286"/>
            <a:ext cx="877977" cy="3559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978" name="Straight Arrow Connector 977"/>
          <p:cNvCxnSpPr/>
          <p:nvPr/>
        </p:nvCxnSpPr>
        <p:spPr>
          <a:xfrm>
            <a:off x="32007901" y="14962978"/>
            <a:ext cx="0" cy="865928"/>
          </a:xfrm>
          <a:prstGeom prst="straightConnector1">
            <a:avLst/>
          </a:prstGeom>
          <a:ln w="57150">
            <a:solidFill>
              <a:srgbClr val="FF4A00"/>
            </a:solidFill>
            <a:tailEnd type="triangle"/>
          </a:ln>
        </p:spPr>
        <p:style>
          <a:lnRef idx="1">
            <a:schemeClr val="accent1"/>
          </a:lnRef>
          <a:fillRef idx="0">
            <a:schemeClr val="accent1"/>
          </a:fillRef>
          <a:effectRef idx="0">
            <a:schemeClr val="accent1"/>
          </a:effectRef>
          <a:fontRef idx="minor">
            <a:schemeClr val="tx1"/>
          </a:fontRef>
        </p:style>
      </p:cxnSp>
      <p:cxnSp>
        <p:nvCxnSpPr>
          <p:cNvPr id="979" name="Straight Arrow Connector 978"/>
          <p:cNvCxnSpPr/>
          <p:nvPr/>
        </p:nvCxnSpPr>
        <p:spPr>
          <a:xfrm>
            <a:off x="32261175" y="15008915"/>
            <a:ext cx="514350" cy="1000125"/>
          </a:xfrm>
          <a:prstGeom prst="straightConnector1">
            <a:avLst/>
          </a:prstGeom>
          <a:ln w="57150">
            <a:solidFill>
              <a:srgbClr val="FF4A00"/>
            </a:solidFill>
            <a:tailEnd type="triangle"/>
          </a:ln>
        </p:spPr>
        <p:style>
          <a:lnRef idx="1">
            <a:schemeClr val="accent1"/>
          </a:lnRef>
          <a:fillRef idx="0">
            <a:schemeClr val="accent1"/>
          </a:fillRef>
          <a:effectRef idx="0">
            <a:schemeClr val="accent1"/>
          </a:effectRef>
          <a:fontRef idx="minor">
            <a:schemeClr val="tx1"/>
          </a:fontRef>
        </p:style>
      </p:cxnSp>
      <p:cxnSp>
        <p:nvCxnSpPr>
          <p:cNvPr id="986" name="Straight Arrow Connector 985"/>
          <p:cNvCxnSpPr/>
          <p:nvPr/>
        </p:nvCxnSpPr>
        <p:spPr>
          <a:xfrm>
            <a:off x="31917233" y="20150365"/>
            <a:ext cx="0" cy="865928"/>
          </a:xfrm>
          <a:prstGeom prst="straightConnector1">
            <a:avLst/>
          </a:prstGeom>
          <a:ln w="57150">
            <a:solidFill>
              <a:srgbClr val="FF4A00"/>
            </a:solidFill>
            <a:tailEnd type="triangle"/>
          </a:ln>
        </p:spPr>
        <p:style>
          <a:lnRef idx="1">
            <a:schemeClr val="accent1"/>
          </a:lnRef>
          <a:fillRef idx="0">
            <a:schemeClr val="accent1"/>
          </a:fillRef>
          <a:effectRef idx="0">
            <a:schemeClr val="accent1"/>
          </a:effectRef>
          <a:fontRef idx="minor">
            <a:schemeClr val="tx1"/>
          </a:fontRef>
        </p:style>
      </p:cxnSp>
      <p:cxnSp>
        <p:nvCxnSpPr>
          <p:cNvPr id="989" name="Straight Arrow Connector 988"/>
          <p:cNvCxnSpPr/>
          <p:nvPr/>
        </p:nvCxnSpPr>
        <p:spPr>
          <a:xfrm>
            <a:off x="32521046" y="21182441"/>
            <a:ext cx="0" cy="865928"/>
          </a:xfrm>
          <a:prstGeom prst="straightConnector1">
            <a:avLst/>
          </a:prstGeom>
          <a:ln w="57150">
            <a:solidFill>
              <a:srgbClr val="FF4A00"/>
            </a:solidFill>
            <a:tailEnd type="triangle"/>
          </a:ln>
        </p:spPr>
        <p:style>
          <a:lnRef idx="1">
            <a:schemeClr val="accent1"/>
          </a:lnRef>
          <a:fillRef idx="0">
            <a:schemeClr val="accent1"/>
          </a:fillRef>
          <a:effectRef idx="0">
            <a:schemeClr val="accent1"/>
          </a:effectRef>
          <a:fontRef idx="minor">
            <a:schemeClr val="tx1"/>
          </a:fontRef>
        </p:style>
      </p:cxnSp>
      <p:cxnSp>
        <p:nvCxnSpPr>
          <p:cNvPr id="990" name="Straight Arrow Connector 989"/>
          <p:cNvCxnSpPr/>
          <p:nvPr/>
        </p:nvCxnSpPr>
        <p:spPr>
          <a:xfrm>
            <a:off x="33074701" y="14673944"/>
            <a:ext cx="0" cy="865928"/>
          </a:xfrm>
          <a:prstGeom prst="straightConnector1">
            <a:avLst/>
          </a:prstGeom>
          <a:ln w="57150">
            <a:solidFill>
              <a:srgbClr val="0021A5"/>
            </a:solidFill>
            <a:tailEnd type="triangle"/>
          </a:ln>
        </p:spPr>
        <p:style>
          <a:lnRef idx="1">
            <a:schemeClr val="accent1"/>
          </a:lnRef>
          <a:fillRef idx="0">
            <a:schemeClr val="accent1"/>
          </a:fillRef>
          <a:effectRef idx="0">
            <a:schemeClr val="accent1"/>
          </a:effectRef>
          <a:fontRef idx="minor">
            <a:schemeClr val="tx1"/>
          </a:fontRef>
        </p:style>
      </p:cxnSp>
      <p:cxnSp>
        <p:nvCxnSpPr>
          <p:cNvPr id="991" name="Straight Arrow Connector 990"/>
          <p:cNvCxnSpPr/>
          <p:nvPr/>
        </p:nvCxnSpPr>
        <p:spPr>
          <a:xfrm flipV="1">
            <a:off x="32974853" y="16795858"/>
            <a:ext cx="1" cy="659668"/>
          </a:xfrm>
          <a:prstGeom prst="straightConnector1">
            <a:avLst/>
          </a:prstGeom>
          <a:ln w="57150">
            <a:solidFill>
              <a:srgbClr val="0021A5"/>
            </a:solidFill>
            <a:tailEnd type="triangle"/>
          </a:ln>
        </p:spPr>
        <p:style>
          <a:lnRef idx="1">
            <a:schemeClr val="accent1"/>
          </a:lnRef>
          <a:fillRef idx="0">
            <a:schemeClr val="accent1"/>
          </a:fillRef>
          <a:effectRef idx="0">
            <a:schemeClr val="accent1"/>
          </a:effectRef>
          <a:fontRef idx="minor">
            <a:schemeClr val="tx1"/>
          </a:fontRef>
        </p:style>
      </p:cxnSp>
      <p:cxnSp>
        <p:nvCxnSpPr>
          <p:cNvPr id="994" name="Straight Arrow Connector 993"/>
          <p:cNvCxnSpPr/>
          <p:nvPr/>
        </p:nvCxnSpPr>
        <p:spPr>
          <a:xfrm>
            <a:off x="33100977" y="19240688"/>
            <a:ext cx="0" cy="865928"/>
          </a:xfrm>
          <a:prstGeom prst="straightConnector1">
            <a:avLst/>
          </a:prstGeom>
          <a:ln w="57150">
            <a:solidFill>
              <a:srgbClr val="0021A5"/>
            </a:solidFill>
            <a:tailEnd type="triangle"/>
          </a:ln>
        </p:spPr>
        <p:style>
          <a:lnRef idx="1">
            <a:schemeClr val="accent1"/>
          </a:lnRef>
          <a:fillRef idx="0">
            <a:schemeClr val="accent1"/>
          </a:fillRef>
          <a:effectRef idx="0">
            <a:schemeClr val="accent1"/>
          </a:effectRef>
          <a:fontRef idx="minor">
            <a:schemeClr val="tx1"/>
          </a:fontRef>
        </p:style>
      </p:cxnSp>
      <p:cxnSp>
        <p:nvCxnSpPr>
          <p:cNvPr id="995" name="Straight Arrow Connector 994"/>
          <p:cNvCxnSpPr/>
          <p:nvPr/>
        </p:nvCxnSpPr>
        <p:spPr>
          <a:xfrm>
            <a:off x="33001130" y="20577099"/>
            <a:ext cx="0" cy="627848"/>
          </a:xfrm>
          <a:prstGeom prst="straightConnector1">
            <a:avLst/>
          </a:prstGeom>
          <a:ln w="57150">
            <a:solidFill>
              <a:srgbClr val="0021A5"/>
            </a:solidFill>
            <a:tailEnd type="triangle"/>
          </a:ln>
        </p:spPr>
        <p:style>
          <a:lnRef idx="1">
            <a:schemeClr val="accent1"/>
          </a:lnRef>
          <a:fillRef idx="0">
            <a:schemeClr val="accent1"/>
          </a:fillRef>
          <a:effectRef idx="0">
            <a:schemeClr val="accent1"/>
          </a:effectRef>
          <a:fontRef idx="minor">
            <a:schemeClr val="tx1"/>
          </a:fontRef>
        </p:style>
      </p:cxnSp>
      <p:cxnSp>
        <p:nvCxnSpPr>
          <p:cNvPr id="997" name="Straight Arrow Connector 996"/>
          <p:cNvCxnSpPr/>
          <p:nvPr/>
        </p:nvCxnSpPr>
        <p:spPr>
          <a:xfrm>
            <a:off x="25092094" y="21384799"/>
            <a:ext cx="0" cy="865928"/>
          </a:xfrm>
          <a:prstGeom prst="straightConnector1">
            <a:avLst/>
          </a:prstGeom>
          <a:ln w="57150">
            <a:solidFill>
              <a:srgbClr val="0021A5"/>
            </a:solidFill>
            <a:tailEnd type="triangle"/>
          </a:ln>
        </p:spPr>
        <p:style>
          <a:lnRef idx="1">
            <a:schemeClr val="accent1"/>
          </a:lnRef>
          <a:fillRef idx="0">
            <a:schemeClr val="accent1"/>
          </a:fillRef>
          <a:effectRef idx="0">
            <a:schemeClr val="accent1"/>
          </a:effectRef>
          <a:fontRef idx="minor">
            <a:schemeClr val="tx1"/>
          </a:fontRef>
        </p:style>
      </p:cxnSp>
      <p:cxnSp>
        <p:nvCxnSpPr>
          <p:cNvPr id="998" name="Straight Arrow Connector 997"/>
          <p:cNvCxnSpPr/>
          <p:nvPr/>
        </p:nvCxnSpPr>
        <p:spPr>
          <a:xfrm flipV="1">
            <a:off x="25339088" y="21078823"/>
            <a:ext cx="1" cy="659668"/>
          </a:xfrm>
          <a:prstGeom prst="straightConnector1">
            <a:avLst/>
          </a:prstGeom>
          <a:ln w="57150">
            <a:solidFill>
              <a:srgbClr val="0021A5"/>
            </a:solidFill>
            <a:tailEnd type="triangle"/>
          </a:ln>
        </p:spPr>
        <p:style>
          <a:lnRef idx="1">
            <a:schemeClr val="accent1"/>
          </a:lnRef>
          <a:fillRef idx="0">
            <a:schemeClr val="accent1"/>
          </a:fillRef>
          <a:effectRef idx="0">
            <a:schemeClr val="accent1"/>
          </a:effectRef>
          <a:fontRef idx="minor">
            <a:schemeClr val="tx1"/>
          </a:fontRef>
        </p:style>
      </p:cxnSp>
      <p:cxnSp>
        <p:nvCxnSpPr>
          <p:cNvPr id="999" name="Straight Arrow Connector 998"/>
          <p:cNvCxnSpPr/>
          <p:nvPr/>
        </p:nvCxnSpPr>
        <p:spPr>
          <a:xfrm>
            <a:off x="24992246" y="17028261"/>
            <a:ext cx="0" cy="865928"/>
          </a:xfrm>
          <a:prstGeom prst="straightConnector1">
            <a:avLst/>
          </a:prstGeom>
          <a:ln w="57150">
            <a:solidFill>
              <a:srgbClr val="0021A5"/>
            </a:solidFill>
            <a:tailEnd type="triangle"/>
          </a:ln>
        </p:spPr>
        <p:style>
          <a:lnRef idx="1">
            <a:schemeClr val="accent1"/>
          </a:lnRef>
          <a:fillRef idx="0">
            <a:schemeClr val="accent1"/>
          </a:fillRef>
          <a:effectRef idx="0">
            <a:schemeClr val="accent1"/>
          </a:effectRef>
          <a:fontRef idx="minor">
            <a:schemeClr val="tx1"/>
          </a:fontRef>
        </p:style>
      </p:cxnSp>
      <p:cxnSp>
        <p:nvCxnSpPr>
          <p:cNvPr id="1000" name="Straight Arrow Connector 999"/>
          <p:cNvCxnSpPr/>
          <p:nvPr/>
        </p:nvCxnSpPr>
        <p:spPr>
          <a:xfrm>
            <a:off x="25050054" y="14869982"/>
            <a:ext cx="0" cy="685655"/>
          </a:xfrm>
          <a:prstGeom prst="straightConnector1">
            <a:avLst/>
          </a:prstGeom>
          <a:ln w="57150">
            <a:solidFill>
              <a:srgbClr val="0021A5"/>
            </a:solidFill>
            <a:tailEnd type="triangle"/>
          </a:ln>
        </p:spPr>
        <p:style>
          <a:lnRef idx="1">
            <a:schemeClr val="accent1"/>
          </a:lnRef>
          <a:fillRef idx="0">
            <a:schemeClr val="accent1"/>
          </a:fillRef>
          <a:effectRef idx="0">
            <a:schemeClr val="accent1"/>
          </a:effectRef>
          <a:fontRef idx="minor">
            <a:schemeClr val="tx1"/>
          </a:fontRef>
        </p:style>
      </p:cxnSp>
      <p:sp>
        <p:nvSpPr>
          <p:cNvPr id="1002" name="Rectangle 1001"/>
          <p:cNvSpPr/>
          <p:nvPr/>
        </p:nvSpPr>
        <p:spPr>
          <a:xfrm>
            <a:off x="14262041" y="7660331"/>
            <a:ext cx="5139706" cy="1703872"/>
          </a:xfrm>
          <a:prstGeom prst="rect">
            <a:avLst/>
          </a:prstGeom>
          <a:noFill/>
          <a:ln w="762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TextBox 1003"/>
          <p:cNvSpPr txBox="1"/>
          <p:nvPr/>
        </p:nvSpPr>
        <p:spPr>
          <a:xfrm>
            <a:off x="15561940" y="7591895"/>
            <a:ext cx="4055165" cy="584775"/>
          </a:xfrm>
          <a:prstGeom prst="rect">
            <a:avLst/>
          </a:prstGeom>
          <a:noFill/>
        </p:spPr>
        <p:txBody>
          <a:bodyPr wrap="square" rtlCol="0">
            <a:spAutoFit/>
          </a:bodyPr>
          <a:lstStyle/>
          <a:p>
            <a:r>
              <a:rPr lang="en-US" sz="3200" dirty="0" smtClean="0">
                <a:solidFill>
                  <a:srgbClr val="C00000"/>
                </a:solidFill>
              </a:rPr>
              <a:t>Offshore water subset</a:t>
            </a:r>
            <a:endParaRPr lang="en-US" sz="3200" dirty="0">
              <a:solidFill>
                <a:srgbClr val="C00000"/>
              </a:solidFill>
            </a:endParaRPr>
          </a:p>
        </p:txBody>
      </p:sp>
    </p:spTree>
    <p:extLst>
      <p:ext uri="{BB962C8B-B14F-4D97-AF65-F5344CB8AC3E}">
        <p14:creationId xmlns:p14="http://schemas.microsoft.com/office/powerpoint/2010/main" val="582269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33280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1644</TotalTime>
  <Words>1183</Words>
  <Application>Microsoft Office PowerPoint</Application>
  <PresentationFormat>Custom</PresentationFormat>
  <Paragraphs>377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Calibri</vt:lpstr>
      <vt:lpstr>Calibri Light</vt:lpstr>
      <vt:lpstr>Office Theme</vt:lpstr>
      <vt:lpstr>PowerPoint Presentation</vt:lpstr>
      <vt:lpstr>PowerPoint Presentation</vt:lpstr>
    </vt:vector>
  </TitlesOfParts>
  <Company>USF College of Marine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Hu, Chuanmin</cp:lastModifiedBy>
  <cp:revision>15</cp:revision>
  <dcterms:created xsi:type="dcterms:W3CDTF">2015-06-01T16:25:46Z</dcterms:created>
  <dcterms:modified xsi:type="dcterms:W3CDTF">2015-08-18T14:53:55Z</dcterms:modified>
</cp:coreProperties>
</file>