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embeddings/oleObject1.bin" ContentType="application/vnd.openxmlformats-officedocument.oleObject"/>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4" r:id="rId2"/>
    <p:sldMasterId id="2147483694" r:id="rId3"/>
    <p:sldMasterId id="2147483708" r:id="rId4"/>
  </p:sldMasterIdLst>
  <p:notesMasterIdLst>
    <p:notesMasterId r:id="rId22"/>
  </p:notesMasterIdLst>
  <p:sldIdLst>
    <p:sldId id="279" r:id="rId5"/>
    <p:sldId id="260" r:id="rId6"/>
    <p:sldId id="257" r:id="rId7"/>
    <p:sldId id="258" r:id="rId8"/>
    <p:sldId id="267" r:id="rId9"/>
    <p:sldId id="266" r:id="rId10"/>
    <p:sldId id="270" r:id="rId11"/>
    <p:sldId id="271" r:id="rId12"/>
    <p:sldId id="272" r:id="rId13"/>
    <p:sldId id="274" r:id="rId14"/>
    <p:sldId id="275" r:id="rId15"/>
    <p:sldId id="276" r:id="rId16"/>
    <p:sldId id="278" r:id="rId17"/>
    <p:sldId id="280" r:id="rId18"/>
    <p:sldId id="268" r:id="rId19"/>
    <p:sldId id="273" r:id="rId20"/>
    <p:sldId id="277" r:id="rId21"/>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208" y="-11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C8F9A-8FDD-4E47-AB24-CDE2797AD5B5}" type="datetimeFigureOut">
              <a:rPr kumimoji="1" lang="ja-JP" altLang="en-US" smtClean="0"/>
              <a:t>8/31/15</a:t>
            </a:fld>
            <a:endParaRPr kumimoji="1" lang="ja-JP"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ABD62F-813D-1E4E-9F24-7EDFB626B85F}" type="slidenum">
              <a:rPr kumimoji="1" lang="ja-JP" altLang="en-US" smtClean="0"/>
              <a:t>‹#›</a:t>
            </a:fld>
            <a:endParaRPr kumimoji="1" lang="ja-JP" altLang="en-US"/>
          </a:p>
        </p:txBody>
      </p:sp>
    </p:spTree>
    <p:extLst>
      <p:ext uri="{BB962C8B-B14F-4D97-AF65-F5344CB8AC3E}">
        <p14:creationId xmlns:p14="http://schemas.microsoft.com/office/powerpoint/2010/main" val="80524590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51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latin typeface="Calibri" charset="0"/>
              </a:rPr>
              <a:t>The limitation of GEO view is the lack of a global perspective</a:t>
            </a:r>
          </a:p>
          <a:p>
            <a:endParaRPr lang="en-US" altLang="ja-JP">
              <a:latin typeface="Calibri" charset="0"/>
            </a:endParaRPr>
          </a:p>
          <a:p>
            <a:r>
              <a:rPr lang="en-US" altLang="ja-JP">
                <a:latin typeface="Calibri" charset="0"/>
              </a:rPr>
              <a:t>This can be mitigated through international cooperation to form a constellation from GEO</a:t>
            </a:r>
          </a:p>
          <a:p>
            <a:endParaRPr lang="en-US" altLang="ja-JP">
              <a:latin typeface="Calibri" charset="0"/>
            </a:endParaRPr>
          </a:p>
          <a:p>
            <a:r>
              <a:rPr lang="en-US" altLang="ja-JP">
                <a:latin typeface="Calibri" charset="0"/>
              </a:rPr>
              <a:t>Timing and payloads demonstrate that threshold capability is ready</a:t>
            </a:r>
          </a:p>
          <a:p>
            <a:endParaRPr lang="en-US" altLang="ja-JP">
              <a:latin typeface="Calibri" charset="0"/>
            </a:endParaRPr>
          </a:p>
          <a:p>
            <a:r>
              <a:rPr lang="en-US" altLang="ja-JP">
                <a:latin typeface="Calibri" charset="0"/>
              </a:rPr>
              <a:t>N. America-Europe-Asia covers the three primary economic/population/emissions regions</a:t>
            </a: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4F0B54E8-F65D-3643-87BC-B76EAF410C78}" type="slidenum">
              <a:rPr lang="en-US" altLang="ja-JP" sz="1200">
                <a:solidFill>
                  <a:srgbClr val="000000"/>
                </a:solidFill>
              </a:rPr>
              <a:pPr eaLnBrk="1" fontAlgn="base" hangingPunct="1">
                <a:spcBef>
                  <a:spcPct val="0"/>
                </a:spcBef>
                <a:spcAft>
                  <a:spcPct val="0"/>
                </a:spcAft>
              </a:pPr>
              <a:t>3</a:t>
            </a:fld>
            <a:endParaRPr lang="en-US" altLang="ja-JP"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Formaldehyde (HCHO) is important as a tracer for </a:t>
            </a:r>
            <a:r>
              <a:rPr lang="en-US" dirty="0" err="1" smtClean="0"/>
              <a:t>HOx</a:t>
            </a:r>
            <a:r>
              <a:rPr lang="en-US" dirty="0" smtClean="0"/>
              <a:t> production,1 and has the potential to provide insight into the nature of convective events. It is one of the most abundant gas phase carbonyls in the atmosphere;2 tropospheric mixing ratios vary typically from 0.2 parts per billion by volume (</a:t>
            </a:r>
            <a:r>
              <a:rPr lang="en-US" dirty="0" err="1" smtClean="0"/>
              <a:t>ppbv</a:t>
            </a:r>
            <a:r>
              <a:rPr lang="en-US" dirty="0" smtClean="0"/>
              <a:t>) to 20 ppbv,3 depending on elevation and geography, and can reach as high as 60 ppbv.4 Stratospheric HCHO background concentrations are estimated to be much lower (~0.02 </a:t>
            </a:r>
            <a:r>
              <a:rPr lang="en-US" dirty="0" err="1" smtClean="0"/>
              <a:t>ppbv</a:t>
            </a:r>
            <a:r>
              <a:rPr lang="en-US" dirty="0" smtClean="0"/>
              <a:t>), but current methods lack sufficient sensitivity for a direct measurement. The dominant sources in urban areas include primary emissions from combustion and industrial processing and photochemical oxidation of numerous anthropogenic volatile organic compounds (AVOCs).2,5 Oxidation of biogenic VOCs (BVOCs) becomes important as a source in rural areas,2,5 while methane oxidation provides a source of HCHO (Fig. 1) in the remote troposphere and in the stratosphere.5</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HCHO is fairly short-lived (</a:t>
            </a:r>
            <a:r>
              <a:rPr lang="en-US" dirty="0" err="1" smtClean="0"/>
              <a:t>τ</a:t>
            </a:r>
            <a:r>
              <a:rPr lang="en-US" dirty="0" smtClean="0"/>
              <a:t> ≈ 3 hours)6,7 and is removed from the atmosphere primarily by reaction with OH and by photolysis.2,3 Both of these processes produce HO2,3,6,8,9 and result in a net production of ozone (O3) in the presence of </a:t>
            </a:r>
            <a:r>
              <a:rPr lang="en-US" dirty="0" err="1" smtClean="0"/>
              <a:t>NOx</a:t>
            </a:r>
            <a:r>
              <a:rPr lang="en-US" dirty="0" smtClean="0"/>
              <a:t> (such as found in polluted urban areas).2 The interaction of HCHO in </a:t>
            </a:r>
            <a:r>
              <a:rPr lang="en-US" dirty="0" err="1" smtClean="0"/>
              <a:t>HOx</a:t>
            </a:r>
            <a:r>
              <a:rPr lang="en-US" dirty="0" smtClean="0"/>
              <a:t> chemistry has wide-reaching significance. </a:t>
            </a:r>
            <a:r>
              <a:rPr lang="en-US" dirty="0" err="1" smtClean="0"/>
              <a:t>HOx</a:t>
            </a:r>
            <a:r>
              <a:rPr lang="en-US" dirty="0" smtClean="0"/>
              <a:t> is a major oxidizer throughout the entire atmosphere and is central to catalytic cycles generating O3 in the troposphere and as well as those destroying O3 in the stratosphere, making accurate estimates of these species crucial to atmospheric modeling on both local and global scales.</a:t>
            </a:r>
          </a:p>
          <a:p>
            <a:pPr marL="0" marR="0" indent="0" algn="l" defTabSz="914400" rtl="0" eaLnBrk="1" fontAlgn="auto" latinLnBrk="1"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Because of its implication in </a:t>
            </a:r>
            <a:r>
              <a:rPr lang="en-US" dirty="0" err="1" smtClean="0"/>
              <a:t>HOx</a:t>
            </a:r>
            <a:r>
              <a:rPr lang="en-US" dirty="0" smtClean="0"/>
              <a:t> cycling, as well as its role as an intermediate in the oxidation of numerous VOCs, HCHO is a useful tracer of the oxidative capacity of the atmosphere. HCHO may provide insight into oxidation processes in complex environments such as the atmosphere above snow-pack, where unexpectedly high OH concentrations have been observed,10 and that within forest canopies.11,12 For the second application, knowledge of HCHO fluxes would be especially useful. Fluxes can be approximated using </a:t>
            </a:r>
            <a:r>
              <a:rPr lang="en-US" dirty="0" err="1" smtClean="0"/>
              <a:t>Monin-Obukhov</a:t>
            </a:r>
            <a:r>
              <a:rPr lang="en-US" dirty="0" smtClean="0"/>
              <a:t> similarity theory,13 but because of the assumptions required for similarity theory direct HCHO flux measurement by eddy correlation is more desirable, leading to a more accurate closed budget of the species of interest.14–17</a:t>
            </a:r>
            <a:endParaRPr lang="en-US" dirty="0"/>
          </a:p>
        </p:txBody>
      </p:sp>
      <p:sp>
        <p:nvSpPr>
          <p:cNvPr id="4" name="Slide Number Placeholder 3"/>
          <p:cNvSpPr>
            <a:spLocks noGrp="1"/>
          </p:cNvSpPr>
          <p:nvPr>
            <p:ph type="sldNum" sz="quarter" idx="10"/>
          </p:nvPr>
        </p:nvSpPr>
        <p:spPr/>
        <p:txBody>
          <a:bodyPr/>
          <a:lstStyle/>
          <a:p>
            <a:fld id="{8BA88237-1F84-4AFC-9F5D-C3790152E9AB}" type="slidenum">
              <a:rPr lang="ko-KR" altLang="en-US" smtClean="0">
                <a:solidFill>
                  <a:prstClr val="black"/>
                </a:solidFill>
                <a:latin typeface="Calibri"/>
                <a:ea typeface="맑은 고딕"/>
              </a:rPr>
              <a:pPr/>
              <a:t>5</a:t>
            </a:fld>
            <a:endParaRPr lang="ko-KR" altLang="en-US">
              <a:solidFill>
                <a:prstClr val="black"/>
              </a:solidFill>
              <a:latin typeface="Calibri"/>
              <a:ea typeface="맑은 고딕"/>
            </a:endParaRPr>
          </a:p>
        </p:txBody>
      </p:sp>
    </p:spTree>
    <p:extLst>
      <p:ext uri="{BB962C8B-B14F-4D97-AF65-F5344CB8AC3E}">
        <p14:creationId xmlns:p14="http://schemas.microsoft.com/office/powerpoint/2010/main" val="198105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41076-EE35-49D6-B3EF-0D773D8CBB0D}" type="slidenum">
              <a:rPr lang="en-US" altLang="ko-KR">
                <a:solidFill>
                  <a:prstClr val="black"/>
                </a:solidFill>
                <a:latin typeface="Calibri"/>
                <a:ea typeface="맑은 고딕"/>
              </a:rPr>
              <a:pPr fontAlgn="base">
                <a:spcBef>
                  <a:spcPct val="0"/>
                </a:spcBef>
                <a:spcAft>
                  <a:spcPct val="0"/>
                </a:spcAft>
                <a:defRPr/>
              </a:pPr>
              <a:t>15</a:t>
            </a:fld>
            <a:endParaRPr lang="en-US" altLang="ko-KR">
              <a:solidFill>
                <a:prstClr val="black"/>
              </a:solidFill>
              <a:latin typeface="Calibri"/>
              <a:ea typeface="맑은 고딕"/>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ko-K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oleObject" Target="../embeddings/oleObject1.bin"/><Relationship Id="rId5" Type="http://schemas.openxmlformats.org/officeDocument/2006/relationships/image" Target="../media/image11.jpeg"/><Relationship Id="rId1" Type="http://schemas.openxmlformats.org/officeDocument/2006/relationships/vmlDrawing" Target="../drawings/vmlDrawing1.vml"/><Relationship Id="rId2"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jpeg"/><Relationship Id="rId3"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659184"/>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123826"/>
            <a:ext cx="2151062" cy="61420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23826"/>
            <a:ext cx="6300788" cy="6142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7584185"/>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23849"/>
            <a:ext cx="8604250" cy="6381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43002"/>
            <a:ext cx="8351838" cy="5122863"/>
          </a:xfrm>
        </p:spPr>
        <p:txBody>
          <a:bodyPr/>
          <a:lstStyle/>
          <a:p>
            <a:pPr lvl="0"/>
            <a:endParaRPr lang="en-US" noProof="0" smtClean="0"/>
          </a:p>
        </p:txBody>
      </p:sp>
    </p:spTree>
    <p:extLst>
      <p:ext uri="{BB962C8B-B14F-4D97-AF65-F5344CB8AC3E}">
        <p14:creationId xmlns:p14="http://schemas.microsoft.com/office/powerpoint/2010/main" val="136740576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smtClean="0"/>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ja-JP" smtClean="0"/>
              <a:t>Click to edit Master subtitle style</a:t>
            </a:r>
            <a:endParaRPr lang="ja-JP" alt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fld id="{01B8D802-2D12-6744-BBE2-CC0AF0B6262A}" type="datetimeFigureOut">
              <a:rPr lang="ja-JP" altLang="en-US"/>
              <a:pPr>
                <a:defRPr/>
              </a:pPr>
              <a:t>8/31/15</a:t>
            </a:fld>
            <a:endParaRPr lang="ja-JP" alt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endParaRPr lang="ja-JP" alt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kumimoji="1">
                <a:solidFill>
                  <a:srgbClr val="000000"/>
                </a:solidFill>
                <a:latin typeface="Arial"/>
                <a:ea typeface="+mn-ea"/>
                <a:cs typeface="+mn-cs"/>
              </a:defRPr>
            </a:lvl1pPr>
          </a:lstStyle>
          <a:p>
            <a:pPr>
              <a:defRPr/>
            </a:pPr>
            <a:fld id="{0CCE9A61-D8E4-334E-BAB3-E50A00A68ACA}" type="slidenum">
              <a:rPr lang="ja-JP" altLang="en-US"/>
              <a:pPr>
                <a:defRPr/>
              </a:pPr>
              <a:t>‹#›</a:t>
            </a:fld>
            <a:endParaRPr lang="ja-JP" altLang="en-US"/>
          </a:p>
        </p:txBody>
      </p:sp>
    </p:spTree>
    <p:extLst>
      <p:ext uri="{BB962C8B-B14F-4D97-AF65-F5344CB8AC3E}">
        <p14:creationId xmlns:p14="http://schemas.microsoft.com/office/powerpoint/2010/main" val="3594864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10" name="Date Placeholder 9"/>
          <p:cNvSpPr>
            <a:spLocks noGrp="1"/>
          </p:cNvSpPr>
          <p:nvPr>
            <p:ph type="dt" sz="half" idx="10"/>
          </p:nvPr>
        </p:nvSpPr>
        <p:spPr>
          <a:xfrm>
            <a:off x="0" y="6623554"/>
            <a:ext cx="2133600" cy="234446"/>
          </a:xfrm>
          <a:prstGeom prst="rect">
            <a:avLst/>
          </a:prstGeom>
        </p:spPr>
        <p:txBody>
          <a:bodyPr/>
          <a:lstStyle/>
          <a:p>
            <a:r>
              <a:rPr lang="en-US" smtClean="0">
                <a:solidFill>
                  <a:prstClr val="black">
                    <a:tint val="75000"/>
                  </a:prstClr>
                </a:solidFill>
                <a:latin typeface="Calibri"/>
              </a:rPr>
              <a:t>15 September 2015</a:t>
            </a:r>
            <a:endParaRPr lang="en-US" dirty="0">
              <a:solidFill>
                <a:prstClr val="black">
                  <a:tint val="75000"/>
                </a:prstClr>
              </a:solidFill>
              <a:latin typeface="Calibri"/>
            </a:endParaRPr>
          </a:p>
        </p:txBody>
      </p:sp>
      <p:sp>
        <p:nvSpPr>
          <p:cNvPr id="11" name="Footer Placeholder 10"/>
          <p:cNvSpPr>
            <a:spLocks noGrp="1"/>
          </p:cNvSpPr>
          <p:nvPr>
            <p:ph type="ftr" sz="quarter" idx="11"/>
          </p:nvPr>
        </p:nvSpPr>
        <p:spPr>
          <a:xfrm>
            <a:off x="3124200" y="6623554"/>
            <a:ext cx="2895600" cy="234446"/>
          </a:xfrm>
          <a:prstGeom prst="rect">
            <a:avLst/>
          </a:prstGeom>
        </p:spPr>
        <p:txBody>
          <a:bodyPr/>
          <a:lstStyle/>
          <a:p>
            <a:r>
              <a:rPr lang="da-DK" smtClean="0">
                <a:solidFill>
                  <a:prstClr val="black">
                    <a:tint val="75000"/>
                  </a:prstClr>
                </a:solidFill>
                <a:latin typeface="Calibri"/>
              </a:rPr>
              <a:t>TEMPO CDR Outbrief</a:t>
            </a:r>
            <a:endParaRPr lang="en-US" dirty="0">
              <a:solidFill>
                <a:prstClr val="black">
                  <a:tint val="75000"/>
                </a:prstClr>
              </a:solidFill>
              <a:latin typeface="Calibri"/>
            </a:endParaRPr>
          </a:p>
        </p:txBody>
      </p:sp>
      <p:sp>
        <p:nvSpPr>
          <p:cNvPr id="12" name="Slide Number Placeholder 11"/>
          <p:cNvSpPr>
            <a:spLocks noGrp="1"/>
          </p:cNvSpPr>
          <p:nvPr>
            <p:ph type="sldNum" sz="quarter" idx="12"/>
          </p:nvPr>
        </p:nvSpPr>
        <p:spPr>
          <a:xfrm>
            <a:off x="7010400" y="6623554"/>
            <a:ext cx="2133600" cy="228989"/>
          </a:xfrm>
          <a:prstGeom prst="rect">
            <a:avLst/>
          </a:prstGeom>
        </p:spPr>
        <p:txBody>
          <a:bodyPr/>
          <a:lstStyle/>
          <a:p>
            <a:fld id="{AEC11D65-9821-2B49-88CD-D477606C3EDA}"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1303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19415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416930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833273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733069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9" name="슬라이드 번호 개체 틀 8"/>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656176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5" name="슬라이드 번호 개체 틀 4"/>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687833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7"/>
            <a:ext cx="7772400" cy="1500187"/>
          </a:xfrm>
        </p:spPr>
        <p:txBody>
          <a:bodyPr anchor="b"/>
          <a:lstStyle>
            <a:lvl1pPr marL="0" indent="0">
              <a:buNone/>
              <a:defRPr sz="2000"/>
            </a:lvl1pPr>
            <a:lvl2pPr marL="456633" indent="0">
              <a:buNone/>
              <a:defRPr sz="1800"/>
            </a:lvl2pPr>
            <a:lvl3pPr marL="913274" indent="0">
              <a:buNone/>
              <a:defRPr sz="1600"/>
            </a:lvl3pPr>
            <a:lvl4pPr marL="1369920" indent="0">
              <a:buNone/>
              <a:defRPr sz="1400"/>
            </a:lvl4pPr>
            <a:lvl5pPr marL="1826557" indent="0">
              <a:buNone/>
              <a:defRPr sz="1400"/>
            </a:lvl5pPr>
            <a:lvl6pPr marL="2283192" indent="0">
              <a:buNone/>
              <a:defRPr sz="1400"/>
            </a:lvl6pPr>
            <a:lvl7pPr marL="2739836" indent="0">
              <a:buNone/>
              <a:defRPr sz="1400"/>
            </a:lvl7pPr>
            <a:lvl8pPr marL="3196470" indent="0">
              <a:buNone/>
              <a:defRPr sz="1400"/>
            </a:lvl8pPr>
            <a:lvl9pPr marL="3653112" indent="0">
              <a:buNone/>
              <a:defRPr sz="1400"/>
            </a:lvl9pPr>
          </a:lstStyle>
          <a:p>
            <a:pPr lvl="0"/>
            <a:r>
              <a:rPr lang="en-US" smtClean="0"/>
              <a:t>Click to edit Master text styles</a:t>
            </a:r>
          </a:p>
        </p:txBody>
      </p:sp>
    </p:spTree>
    <p:extLst>
      <p:ext uri="{BB962C8B-B14F-4D97-AF65-F5344CB8AC3E}">
        <p14:creationId xmlns:p14="http://schemas.microsoft.com/office/powerpoint/2010/main" val="3756154119"/>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4" name="슬라이드 번호 개체 틀 3"/>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1283653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211180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7" name="슬라이드 번호 개체 틀 6"/>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70071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499056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BAFF9E47-AE77-4360-BF25-B4D4AC629A46}" type="datetimeFigureOut">
              <a:rPr lang="ko-KR" altLang="en-US" smtClean="0">
                <a:solidFill>
                  <a:prstClr val="black">
                    <a:tint val="75000"/>
                  </a:prstClr>
                </a:solidFill>
                <a:latin typeface="맑은 고딕"/>
                <a:ea typeface="맑은 고딕"/>
              </a:rPr>
              <a:pPr/>
              <a:t>8/31/15</a:t>
            </a:fld>
            <a:endParaRPr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12"/>
          </p:nvPr>
        </p:nvSpPr>
        <p:spPr/>
        <p:txBody>
          <a:bodyPr/>
          <a:lstStyle/>
          <a:p>
            <a:fld id="{8F4D35CD-5A09-4AC5-A793-CA393AEA06DD}" type="slidenum">
              <a:rPr lang="ko-KR" altLang="en-US" smtClean="0">
                <a:solidFill>
                  <a:prstClr val="black">
                    <a:tint val="75000"/>
                  </a:prstClr>
                </a:solidFill>
                <a:latin typeface="맑은 고딕"/>
                <a:ea typeface="맑은 고딕"/>
              </a:rPr>
              <a:pPr/>
              <a:t>‹#›</a:t>
            </a:fld>
            <a:endParaRPr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3992724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간지">
    <p:spTree>
      <p:nvGrpSpPr>
        <p:cNvPr id="1" name=""/>
        <p:cNvGrpSpPr/>
        <p:nvPr/>
      </p:nvGrpSpPr>
      <p:grpSpPr>
        <a:xfrm>
          <a:off x="0" y="0"/>
          <a:ext cx="0" cy="0"/>
          <a:chOff x="0" y="0"/>
          <a:chExt cx="0" cy="0"/>
        </a:xfrm>
      </p:grpSpPr>
      <p:pic>
        <p:nvPicPr>
          <p:cNvPr id="3" name="Picture 3" descr="E:\[최은아]\기상청\매뉴얼\AS\Outline\C-2.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제목 1"/>
          <p:cNvSpPr>
            <a:spLocks/>
          </p:cNvSpPr>
          <p:nvPr userDrawn="1"/>
        </p:nvSpPr>
        <p:spPr bwMode="auto">
          <a:xfrm>
            <a:off x="5072063" y="2071688"/>
            <a:ext cx="3571875" cy="1143000"/>
          </a:xfrm>
          <a:prstGeom prst="rect">
            <a:avLst/>
          </a:prstGeom>
          <a:noFill/>
          <a:ln w="9525">
            <a:noFill/>
            <a:miter lim="800000"/>
            <a:headEnd/>
            <a:tailEnd/>
          </a:ln>
        </p:spPr>
        <p:txBody>
          <a:bodyPr anchor="ctr"/>
          <a:lstStyle/>
          <a:p>
            <a:pPr defTabSz="914400" fontAlgn="base" latinLnBrk="1">
              <a:spcBef>
                <a:spcPct val="0"/>
              </a:spcBef>
              <a:spcAft>
                <a:spcPct val="0"/>
              </a:spcAft>
            </a:pPr>
            <a:endParaRPr kumimoji="0" lang="ko-KR" altLang="en-US" sz="3600">
              <a:solidFill>
                <a:srgbClr val="0F298F"/>
              </a:solidFill>
              <a:latin typeface="Cre고딕 B" pitchFamily="18" charset="-127"/>
              <a:ea typeface="Cre고딕 B" pitchFamily="18" charset="-127"/>
            </a:endParaRPr>
          </a:p>
        </p:txBody>
      </p:sp>
      <p:pic>
        <p:nvPicPr>
          <p:cNvPr id="5" name="Picture 6" descr="E:\[최은아]\기상청\매뉴얼\AS\Outline\C-simbol_2.gif"/>
          <p:cNvPicPr>
            <a:picLocks noChangeAspect="1" noChangeArrowheads="1"/>
          </p:cNvPicPr>
          <p:nvPr userDrawn="1"/>
        </p:nvPicPr>
        <p:blipFill>
          <a:blip r:embed="rId3" cstate="print"/>
          <a:srcRect/>
          <a:stretch>
            <a:fillRect/>
          </a:stretch>
        </p:blipFill>
        <p:spPr bwMode="auto">
          <a:xfrm>
            <a:off x="8143875" y="434975"/>
            <a:ext cx="719138" cy="706438"/>
          </a:xfrm>
          <a:prstGeom prst="rect">
            <a:avLst/>
          </a:prstGeom>
          <a:noFill/>
          <a:ln w="9525">
            <a:noFill/>
            <a:miter lim="800000"/>
            <a:headEnd/>
            <a:tailEnd/>
          </a:ln>
        </p:spPr>
      </p:pic>
      <p:sp>
        <p:nvSpPr>
          <p:cNvPr id="12" name="제목 1"/>
          <p:cNvSpPr>
            <a:spLocks noGrp="1"/>
          </p:cNvSpPr>
          <p:nvPr>
            <p:ph type="ctrTitle"/>
          </p:nvPr>
        </p:nvSpPr>
        <p:spPr>
          <a:xfrm>
            <a:off x="5072066" y="2071678"/>
            <a:ext cx="3571900" cy="1143008"/>
          </a:xfrm>
        </p:spPr>
        <p:txBody>
          <a:bodyPr>
            <a:noAutofit/>
          </a:bodyPr>
          <a:lstStyle>
            <a:lvl1pPr algn="l">
              <a:defRPr sz="3600">
                <a:solidFill>
                  <a:schemeClr val="tx2"/>
                </a:solidFill>
                <a:latin typeface="Cre고딕 B" pitchFamily="18" charset="-127"/>
                <a:ea typeface="Cre고딕 B" pitchFamily="18" charset="-127"/>
              </a:defRPr>
            </a:lvl1pPr>
          </a:lstStyle>
          <a:p>
            <a:r>
              <a:rPr lang="ko-KR" altLang="en-US" dirty="0" smtClean="0"/>
              <a:t>마스터 제목 스타일 편집</a:t>
            </a:r>
            <a:endParaRPr lang="ko-KR" altLang="en-US" dirty="0"/>
          </a:p>
        </p:txBody>
      </p:sp>
    </p:spTree>
    <p:extLst>
      <p:ext uri="{BB962C8B-B14F-4D97-AF65-F5344CB8AC3E}">
        <p14:creationId xmlns:p14="http://schemas.microsoft.com/office/powerpoint/2010/main" val="37939738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마지막 슬라이드">
    <p:spTree>
      <p:nvGrpSpPr>
        <p:cNvPr id="1" name=""/>
        <p:cNvGrpSpPr/>
        <p:nvPr/>
      </p:nvGrpSpPr>
      <p:grpSpPr>
        <a:xfrm>
          <a:off x="0" y="0"/>
          <a:ext cx="0" cy="0"/>
          <a:chOff x="0" y="0"/>
          <a:chExt cx="0" cy="0"/>
        </a:xfrm>
      </p:grpSpPr>
      <p:pic>
        <p:nvPicPr>
          <p:cNvPr id="2" name="Picture 2" descr="E:\[최은아]\기상청\매뉴얼\AS\Outline\C-3.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299540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간지">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114300" y="6554789"/>
            <a:ext cx="3314700" cy="257175"/>
          </a:xfrm>
          <a:prstGeom prst="rect">
            <a:avLst/>
          </a:prstGeom>
          <a:noFill/>
          <a:ln w="9525">
            <a:noFill/>
            <a:miter lim="800000"/>
            <a:headEnd/>
            <a:tailEnd/>
          </a:ln>
        </p:spPr>
      </p:pic>
      <p:sp>
        <p:nvSpPr>
          <p:cNvPr id="4" name="슬라이드 번호 개체 틀 5"/>
          <p:cNvSpPr>
            <a:spLocks noGrp="1"/>
          </p:cNvSpPr>
          <p:nvPr>
            <p:ph type="sldNum" sz="quarter" idx="10"/>
          </p:nvPr>
        </p:nvSpPr>
        <p:spPr>
          <a:xfrm>
            <a:off x="8215314" y="6492876"/>
            <a:ext cx="928687" cy="365125"/>
          </a:xfrm>
          <a:prstGeom prst="rect">
            <a:avLst/>
          </a:prstGeom>
        </p:spPr>
        <p:txBody>
          <a:bodyPr lIns="80147" tIns="40074" rIns="80147" bIns="40074"/>
          <a:lstStyle>
            <a:lvl1pPr algn="r" fontAlgn="auto">
              <a:spcBef>
                <a:spcPts val="0"/>
              </a:spcBef>
              <a:spcAft>
                <a:spcPts val="0"/>
              </a:spcAft>
              <a:defRPr kumimoji="0" sz="1200">
                <a:solidFill>
                  <a:schemeClr val="tx1"/>
                </a:solidFill>
                <a:latin typeface="+mn-lt"/>
                <a:ea typeface="+mn-ea"/>
              </a:defRPr>
            </a:lvl1pPr>
          </a:lstStyle>
          <a:p>
            <a:pPr defTabSz="914400" latinLnBrk="1">
              <a:defRPr/>
            </a:pPr>
            <a:fld id="{4EF66F79-93AE-4102-B176-C409B3A67178}" type="slidenum">
              <a:rPr lang="ko-KR" altLang="en-US">
                <a:solidFill>
                  <a:prstClr val="black"/>
                </a:solidFill>
                <a:latin typeface="맑은 고딕"/>
                <a:ea typeface="맑은 고딕"/>
              </a:rPr>
              <a:pPr defTabSz="914400" latinLnBrk="1">
                <a:defRPr/>
              </a:pPr>
              <a:t>‹#›</a:t>
            </a:fld>
            <a:endParaRPr lang="ko-KR" altLang="en-US" dirty="0">
              <a:solidFill>
                <a:prstClr val="black"/>
              </a:solidFill>
              <a:latin typeface="맑은 고딕"/>
              <a:ea typeface="맑은 고딕"/>
            </a:endParaRPr>
          </a:p>
        </p:txBody>
      </p:sp>
      <p:pic>
        <p:nvPicPr>
          <p:cNvPr id="5" name="그림 19" descr="천리안위성111.png"/>
          <p:cNvPicPr>
            <a:picLocks noChangeAspect="1"/>
          </p:cNvPicPr>
          <p:nvPr userDrawn="1"/>
        </p:nvPicPr>
        <p:blipFill>
          <a:blip r:embed="rId3" cstate="print"/>
          <a:srcRect l="53481" t="34000" r="8511" b="10767"/>
          <a:stretch>
            <a:fillRect/>
          </a:stretch>
        </p:blipFill>
        <p:spPr bwMode="auto">
          <a:xfrm>
            <a:off x="0" y="1052513"/>
            <a:ext cx="3602038" cy="4906962"/>
          </a:xfrm>
          <a:prstGeom prst="rect">
            <a:avLst/>
          </a:prstGeom>
          <a:noFill/>
          <a:ln w="9525">
            <a:noFill/>
            <a:miter lim="800000"/>
            <a:headEnd/>
            <a:tailEnd/>
          </a:ln>
        </p:spPr>
      </p:pic>
    </p:spTree>
    <p:extLst>
      <p:ext uri="{BB962C8B-B14F-4D97-AF65-F5344CB8AC3E}">
        <p14:creationId xmlns:p14="http://schemas.microsoft.com/office/powerpoint/2010/main" val="992162224"/>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283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73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143002"/>
            <a:ext cx="4098925"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8549" y="1143002"/>
            <a:ext cx="4100513" cy="5122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3222810"/>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제목만">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862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698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사용자 지정 레이아웃">
    <p:spTree>
      <p:nvGrpSpPr>
        <p:cNvPr id="1" name=""/>
        <p:cNvGrpSpPr/>
        <p:nvPr/>
      </p:nvGrpSpPr>
      <p:grpSpPr>
        <a:xfrm>
          <a:off x="0" y="0"/>
          <a:ext cx="0" cy="0"/>
          <a:chOff x="0" y="0"/>
          <a:chExt cx="0" cy="0"/>
        </a:xfrm>
      </p:grpSpPr>
      <p:sp>
        <p:nvSpPr>
          <p:cNvPr id="2" name="제목 1"/>
          <p:cNvSpPr>
            <a:spLocks noGrp="1"/>
          </p:cNvSpPr>
          <p:nvPr>
            <p:ph type="title" hasCustomPrompt="1"/>
          </p:nvPr>
        </p:nvSpPr>
        <p:spPr/>
        <p:txBody>
          <a:bodyPr/>
          <a:lstStyle>
            <a:lvl1pPr>
              <a:defRPr sz="2800">
                <a:latin typeface="+mj-lt"/>
                <a:ea typeface="맑은 고딕" pitchFamily="50" charset="-127"/>
              </a:defRPr>
            </a:lvl1pPr>
          </a:lstStyle>
          <a:p>
            <a:r>
              <a:rPr lang="en-US" altLang="ko-KR" dirty="0" smtClean="0"/>
              <a:t>Arial </a:t>
            </a:r>
            <a:r>
              <a:rPr lang="ko-KR" altLang="en-US" dirty="0" smtClean="0"/>
              <a:t>마스터 제목 스타일 편집</a:t>
            </a:r>
            <a:endParaRPr lang="ko-KR" altLang="en-US" dirty="0"/>
          </a:p>
        </p:txBody>
      </p:sp>
      <p:sp>
        <p:nvSpPr>
          <p:cNvPr id="3" name="슬라이드 번호 개체 틀 2"/>
          <p:cNvSpPr>
            <a:spLocks noGrp="1"/>
          </p:cNvSpPr>
          <p:nvPr>
            <p:ph type="sldNum" sz="quarter" idx="10"/>
          </p:nvPr>
        </p:nvSpPr>
        <p:spPr/>
        <p:txBody>
          <a:bodyPr/>
          <a:lstStyle/>
          <a:p>
            <a:r>
              <a:rPr lang="en-US" altLang="ko-KR" dirty="0" smtClean="0">
                <a:solidFill>
                  <a:prstClr val="black">
                    <a:tint val="75000"/>
                  </a:prstClr>
                </a:solidFill>
                <a:latin typeface="맑은 고딕"/>
                <a:ea typeface="맑은 고딕"/>
              </a:rPr>
              <a:t>GK2-∆SDR-01-</a:t>
            </a:r>
            <a:fld id="{5FF3941A-8195-4E1C-AD48-53675AE8B136}" type="slidenum">
              <a:rPr lang="en-US" altLang="ko-KR" smtClean="0">
                <a:solidFill>
                  <a:prstClr val="black">
                    <a:tint val="75000"/>
                  </a:prstClr>
                </a:solidFill>
                <a:latin typeface="맑은 고딕"/>
                <a:ea typeface="맑은 고딕"/>
              </a:rPr>
              <a:pPr/>
              <a:t>‹#›</a:t>
            </a:fld>
            <a:endParaRPr lang="en-US" altLang="ko-KR" sz="1400" dirty="0">
              <a:solidFill>
                <a:prstClr val="black">
                  <a:tint val="75000"/>
                </a:prstClr>
              </a:solidFill>
              <a:latin typeface="맑은 고딕"/>
              <a:ea typeface="맑은 고딕"/>
            </a:endParaRPr>
          </a:p>
        </p:txBody>
      </p:sp>
      <p:sp>
        <p:nvSpPr>
          <p:cNvPr id="4" name="내용 개체 틀 2"/>
          <p:cNvSpPr>
            <a:spLocks noGrp="1"/>
          </p:cNvSpPr>
          <p:nvPr>
            <p:ph idx="1"/>
          </p:nvPr>
        </p:nvSpPr>
        <p:spPr>
          <a:xfrm>
            <a:off x="232997" y="981076"/>
            <a:ext cx="8666285" cy="52482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dirty="0"/>
          </a:p>
        </p:txBody>
      </p:sp>
    </p:spTree>
    <p:extLst>
      <p:ext uri="{BB962C8B-B14F-4D97-AF65-F5344CB8AC3E}">
        <p14:creationId xmlns:p14="http://schemas.microsoft.com/office/powerpoint/2010/main" val="4205713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5" descr="PPT_Header01"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PPT_Head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Rectangle 27"/>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7190" r:id="rId4" imgW="0" imgH="0" progId="">
                  <p:embed/>
                </p:oleObj>
              </mc:Choice>
              <mc:Fallback>
                <p:oleObj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13" name="object 2"/>
          <p:cNvSpPr>
            <a:spLocks noChangeAspect="1"/>
          </p:cNvSpPr>
          <p:nvPr userDrawn="1"/>
        </p:nvSpPr>
        <p:spPr>
          <a:xfrm>
            <a:off x="7340402" y="6254721"/>
            <a:ext cx="1537404" cy="533440"/>
          </a:xfrm>
          <a:prstGeom prst="rect">
            <a:avLst/>
          </a:prstGeom>
          <a:blipFill>
            <a:blip r:embed="rId5" cstate="print"/>
            <a:stretch>
              <a:fillRect/>
            </a:stretch>
          </a:blipFill>
        </p:spPr>
        <p:txBody>
          <a:bodyPr wrap="square" lIns="0" tIns="0" rIns="0" bIns="0" rtlCol="0">
            <a:noAutofit/>
          </a:bodyPr>
          <a:lstStyle/>
          <a:p>
            <a:pPr defTabSz="914400" fontAlgn="base">
              <a:spcBef>
                <a:spcPct val="0"/>
              </a:spcBef>
              <a:spcAft>
                <a:spcPct val="0"/>
              </a:spcAft>
            </a:pPr>
            <a:endParaRPr kumimoji="0" b="1">
              <a:solidFill>
                <a:srgbClr val="000000"/>
              </a:solidFill>
              <a:latin typeface="Verdana" pitchFamily="34" charset="0"/>
            </a:endParaRPr>
          </a:p>
        </p:txBody>
      </p:sp>
    </p:spTree>
    <p:extLst>
      <p:ext uri="{BB962C8B-B14F-4D97-AF65-F5344CB8AC3E}">
        <p14:creationId xmlns:p14="http://schemas.microsoft.com/office/powerpoint/2010/main" val="3543350568"/>
      </p:ext>
    </p:extLst>
  </p:cSld>
  <p:clrMapOvr>
    <a:masterClrMapping/>
  </p:clrMapOvr>
  <p:timing>
    <p:tnLst>
      <p:par>
        <p:cTn xmlns:p14="http://schemas.microsoft.com/office/powerpoint/2010/main" id="1" dur="indefinite" restart="never" nodeType="tmRoot"/>
      </p:par>
    </p:tnLst>
  </p:timing>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a:buFont typeface="Verdana" panose="020B0604030504040204" pitchFamily="34" charset="0"/>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225538806"/>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87498355"/>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91288610"/>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649904178"/>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7538481"/>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1515087"/>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33" indent="0">
              <a:buNone/>
              <a:defRPr sz="2000" b="1"/>
            </a:lvl2pPr>
            <a:lvl3pPr marL="913274" indent="0">
              <a:buNone/>
              <a:defRPr sz="1800" b="1"/>
            </a:lvl3pPr>
            <a:lvl4pPr marL="1369920" indent="0">
              <a:buNone/>
              <a:defRPr sz="1600" b="1"/>
            </a:lvl4pPr>
            <a:lvl5pPr marL="1826557" indent="0">
              <a:buNone/>
              <a:defRPr sz="1600" b="1"/>
            </a:lvl5pPr>
            <a:lvl6pPr marL="2283192" indent="0">
              <a:buNone/>
              <a:defRPr sz="1600" b="1"/>
            </a:lvl6pPr>
            <a:lvl7pPr marL="2739836" indent="0">
              <a:buNone/>
              <a:defRPr sz="1600" b="1"/>
            </a:lvl7pPr>
            <a:lvl8pPr marL="3196470" indent="0">
              <a:buNone/>
              <a:defRPr sz="1600" b="1"/>
            </a:lvl8pPr>
            <a:lvl9pPr marL="365311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633" indent="0">
              <a:buNone/>
              <a:defRPr sz="2000" b="1"/>
            </a:lvl2pPr>
            <a:lvl3pPr marL="913274" indent="0">
              <a:buNone/>
              <a:defRPr sz="1800" b="1"/>
            </a:lvl3pPr>
            <a:lvl4pPr marL="1369920" indent="0">
              <a:buNone/>
              <a:defRPr sz="1600" b="1"/>
            </a:lvl4pPr>
            <a:lvl5pPr marL="1826557" indent="0">
              <a:buNone/>
              <a:defRPr sz="1600" b="1"/>
            </a:lvl5pPr>
            <a:lvl6pPr marL="2283192" indent="0">
              <a:buNone/>
              <a:defRPr sz="1600" b="1"/>
            </a:lvl6pPr>
            <a:lvl7pPr marL="2739836" indent="0">
              <a:buNone/>
              <a:defRPr sz="1600" b="1"/>
            </a:lvl7pPr>
            <a:lvl8pPr marL="3196470" indent="0">
              <a:buNone/>
              <a:defRPr sz="1600" b="1"/>
            </a:lvl8pPr>
            <a:lvl9pPr marL="365311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515694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6332459"/>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68365575"/>
      </p:ext>
    </p:extLst>
  </p:cSld>
  <p:clrMapOvr>
    <a:masterClrMapping/>
  </p:clrMapOvr>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53947123"/>
      </p:ext>
    </p:extLst>
  </p:cSld>
  <p:clrMapOvr>
    <a:masterClrMapping/>
  </p:clrMapOvr>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15950" y="1673225"/>
            <a:ext cx="7653338" cy="4318000"/>
          </a:xfrm>
        </p:spPr>
        <p:txBody>
          <a:bodyPr/>
          <a:lstStyle/>
          <a:p>
            <a:pPr lvl="0"/>
            <a:endParaRPr lang="en-GB" noProof="0" smtClean="0"/>
          </a:p>
        </p:txBody>
      </p:sp>
    </p:spTree>
    <p:extLst>
      <p:ext uri="{BB962C8B-B14F-4D97-AF65-F5344CB8AC3E}">
        <p14:creationId xmlns:p14="http://schemas.microsoft.com/office/powerpoint/2010/main" val="2329120070"/>
      </p:ext>
    </p:extLst>
  </p:cSld>
  <p:clrMapOvr>
    <a:masterClrMapping/>
  </p:clrMapOvr>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7627522"/>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Tree>
    <p:extLst>
      <p:ext uri="{BB962C8B-B14F-4D97-AF65-F5344CB8AC3E}">
        <p14:creationId xmlns:p14="http://schemas.microsoft.com/office/powerpoint/2010/main" val="1763152679"/>
      </p:ext>
    </p:extLst>
  </p:cSld>
  <p:clrMapOvr>
    <a:masterClrMapping/>
  </p:clrMapOvr>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3124200" y="168275"/>
            <a:ext cx="25908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Tropomi_partners2015_CMYK.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5800" y="5651500"/>
            <a:ext cx="76342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248025"/>
            <a:ext cx="7772400" cy="117157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584700"/>
            <a:ext cx="6400800" cy="812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D8A5DC3A-88F9-C343-A52E-1DD2B808A0D4}"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8" name="Slide Number Placeholder 5"/>
          <p:cNvSpPr>
            <a:spLocks noGrp="1"/>
          </p:cNvSpPr>
          <p:nvPr>
            <p:ph type="sldNum" sz="quarter" idx="12"/>
          </p:nvPr>
        </p:nvSpPr>
        <p:spPr/>
        <p:txBody>
          <a:bodyPr/>
          <a:lstStyle>
            <a:lvl1pPr>
              <a:defRPr/>
            </a:lvl1pPr>
          </a:lstStyle>
          <a:p>
            <a:pPr>
              <a:defRPr/>
            </a:pPr>
            <a:fld id="{CB5CAC27-6A89-E54F-8FF8-204B4DB4CD32}"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3667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1E4B358-88A2-F04C-AED7-1C764BD9B9DD}"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69EAC36-C9CF-6E41-B317-48223A3110AF}"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8341569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D4B610-6E45-014A-9810-4D86CED21EE6}"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D9022D0-B26C-0245-AADD-02EDAE21572D}"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579092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FD978949-8783-CD4B-8B21-F4CF7D6F7ACA}"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8" name="Slide Number Placeholder 6"/>
          <p:cNvSpPr>
            <a:spLocks noGrp="1"/>
          </p:cNvSpPr>
          <p:nvPr>
            <p:ph type="sldNum" sz="quarter" idx="12"/>
          </p:nvPr>
        </p:nvSpPr>
        <p:spPr/>
        <p:txBody>
          <a:bodyPr/>
          <a:lstStyle>
            <a:lvl1pPr>
              <a:defRPr/>
            </a:lvl1pPr>
          </a:lstStyle>
          <a:p>
            <a:pPr>
              <a:defRPr/>
            </a:pPr>
            <a:fld id="{7B63F696-F8CA-064C-B652-188F8325C36A}"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34183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0986392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3C4EE3B-AD91-464D-9557-6BCD1EC01A15}"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E1D8E567-F513-7147-AC97-58FD63864179}"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7117741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5406AED6-5DEE-5B40-BEA2-3E2427C2026C}"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6" name="Slide Number Placeholder 4"/>
          <p:cNvSpPr>
            <a:spLocks noGrp="1"/>
          </p:cNvSpPr>
          <p:nvPr>
            <p:ph type="sldNum" sz="quarter" idx="12"/>
          </p:nvPr>
        </p:nvSpPr>
        <p:spPr/>
        <p:txBody>
          <a:bodyPr/>
          <a:lstStyle>
            <a:lvl1pPr>
              <a:defRPr/>
            </a:lvl1pPr>
          </a:lstStyle>
          <a:p>
            <a:pPr>
              <a:defRPr/>
            </a:pPr>
            <a:fld id="{05E1107D-D335-7441-986E-7EFF9B4809CA}"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922670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9292A32C-E416-6F41-A33E-5979E54AA77E}"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5" name="Slide Number Placeholder 3"/>
          <p:cNvSpPr>
            <a:spLocks noGrp="1"/>
          </p:cNvSpPr>
          <p:nvPr>
            <p:ph type="sldNum" sz="quarter" idx="12"/>
          </p:nvPr>
        </p:nvSpPr>
        <p:spPr/>
        <p:txBody>
          <a:bodyPr/>
          <a:lstStyle>
            <a:lvl1pPr>
              <a:defRPr/>
            </a:lvl1pPr>
          </a:lstStyle>
          <a:p>
            <a:pPr>
              <a:defRPr/>
            </a:pPr>
            <a:fld id="{12403345-FA31-D747-B5A5-D1E928D0FC4F}"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220024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4714816-3056-8146-A7C7-6461DEB9280F}"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8" name="Slide Number Placeholder 6"/>
          <p:cNvSpPr>
            <a:spLocks noGrp="1"/>
          </p:cNvSpPr>
          <p:nvPr>
            <p:ph type="sldNum" sz="quarter" idx="12"/>
          </p:nvPr>
        </p:nvSpPr>
        <p:spPr/>
        <p:txBody>
          <a:bodyPr/>
          <a:lstStyle>
            <a:lvl1pPr>
              <a:defRPr/>
            </a:lvl1pPr>
          </a:lstStyle>
          <a:p>
            <a:pPr>
              <a:defRPr/>
            </a:pPr>
            <a:fld id="{2F80625B-BAAA-114C-9265-1FC7FF00B259}"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052909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6248D46-7BC2-2E4A-9F4D-7822A1DDD0D4}"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7" name="Footer Placeholder 5"/>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8" name="Slide Number Placeholder 6"/>
          <p:cNvSpPr>
            <a:spLocks noGrp="1"/>
          </p:cNvSpPr>
          <p:nvPr>
            <p:ph type="sldNum" sz="quarter" idx="12"/>
          </p:nvPr>
        </p:nvSpPr>
        <p:spPr/>
        <p:txBody>
          <a:bodyPr/>
          <a:lstStyle>
            <a:lvl1pPr>
              <a:defRPr/>
            </a:lvl1pPr>
          </a:lstStyle>
          <a:p>
            <a:pPr>
              <a:defRPr/>
            </a:pPr>
            <a:fld id="{96D7622D-DB8E-984C-95BD-85E2DFF1B863}"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36658785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58FF11E-E459-0542-8000-C26886E03422}"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88EEEC6-093E-F041-882E-C2D583A8AB25}"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29694011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7" descr="Basis-WIT.jpg"/>
          <p:cNvPicPr>
            <a:picLocks noChangeAspect="1"/>
          </p:cNvPicPr>
          <p:nvPr/>
        </p:nvPicPr>
        <p:blipFill>
          <a:blip r:embed="rId2"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064500" y="188913"/>
            <a:ext cx="99695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EAD215-EA3E-9F48-801E-FE37EA2EDF3C}" type="datetimeFigureOut">
              <a:rPr lang="en-US">
                <a:solidFill>
                  <a:prstClr val="white">
                    <a:tint val="75000"/>
                  </a:prstClr>
                </a:solidFill>
                <a:latin typeface="Calibri"/>
              </a:rPr>
              <a:pPr>
                <a:defRPr/>
              </a:pPr>
              <a:t>8/31/15</a:t>
            </a:fld>
            <a:endParaRPr lang="en-US">
              <a:solidFill>
                <a:prstClr val="white">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041869B-C245-6842-B487-41ECD3E0A6AF}" type="slidenum">
              <a:rPr lang="en-US">
                <a:solidFill>
                  <a:prstClr val="white">
                    <a:tint val="75000"/>
                  </a:prstClr>
                </a:solidFill>
                <a:latin typeface="Calibri"/>
              </a:rPr>
              <a:pPr>
                <a:defRPr/>
              </a:pPr>
              <a:t>‹#›</a:t>
            </a:fld>
            <a:endParaRPr lang="en-US">
              <a:solidFill>
                <a:prstClr val="white">
                  <a:tint val="75000"/>
                </a:prstClr>
              </a:solidFill>
              <a:latin typeface="Calibri"/>
            </a:endParaRPr>
          </a:p>
        </p:txBody>
      </p:sp>
    </p:spTree>
    <p:extLst>
      <p:ext uri="{BB962C8B-B14F-4D97-AF65-F5344CB8AC3E}">
        <p14:creationId xmlns:p14="http://schemas.microsoft.com/office/powerpoint/2010/main" val="10547968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8" name="Shape 28"/>
          <p:cNvSpPr>
            <a:spLocks noGrp="1"/>
          </p:cNvSpPr>
          <p:nvPr>
            <p:ph type="title"/>
          </p:nvPr>
        </p:nvSpPr>
        <p:spPr>
          <a:xfrm>
            <a:off x="892969" y="8930"/>
            <a:ext cx="7358063" cy="857250"/>
          </a:xfrm>
          <a:prstGeom prst="rect">
            <a:avLst/>
          </a:prstGeom>
        </p:spPr>
        <p:txBody>
          <a:bodyPr/>
          <a:lstStyle>
            <a:lvl1pPr marL="0" marR="0" defTabSz="410751">
              <a:defRPr sz="3400">
                <a:uFillTx/>
                <a:latin typeface="+mn-lt"/>
                <a:ea typeface="+mn-ea"/>
                <a:cs typeface="+mn-cs"/>
                <a:sym typeface="Verdana"/>
              </a:defRPr>
            </a:lvl1pPr>
          </a:lstStyle>
          <a:p>
            <a:pPr lvl="0">
              <a:defRPr sz="1800"/>
            </a:pPr>
            <a:r>
              <a:rPr sz="3400"/>
              <a:t>Title Text</a:t>
            </a:r>
          </a:p>
        </p:txBody>
      </p:sp>
    </p:spTree>
    <p:extLst>
      <p:ext uri="{BB962C8B-B14F-4D97-AF65-F5344CB8AC3E}">
        <p14:creationId xmlns:p14="http://schemas.microsoft.com/office/powerpoint/2010/main" val="859630161"/>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774751"/>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633" indent="0">
              <a:buNone/>
              <a:defRPr sz="1200"/>
            </a:lvl2pPr>
            <a:lvl3pPr marL="913274" indent="0">
              <a:buNone/>
              <a:defRPr sz="1000"/>
            </a:lvl3pPr>
            <a:lvl4pPr marL="1369920" indent="0">
              <a:buNone/>
              <a:defRPr sz="900"/>
            </a:lvl4pPr>
            <a:lvl5pPr marL="1826557" indent="0">
              <a:buNone/>
              <a:defRPr sz="900"/>
            </a:lvl5pPr>
            <a:lvl6pPr marL="2283192" indent="0">
              <a:buNone/>
              <a:defRPr sz="900"/>
            </a:lvl6pPr>
            <a:lvl7pPr marL="2739836" indent="0">
              <a:buNone/>
              <a:defRPr sz="900"/>
            </a:lvl7pPr>
            <a:lvl8pPr marL="3196470" indent="0">
              <a:buNone/>
              <a:defRPr sz="900"/>
            </a:lvl8pPr>
            <a:lvl9pPr marL="3653112" indent="0">
              <a:buNone/>
              <a:defRPr sz="900"/>
            </a:lvl9pPr>
          </a:lstStyle>
          <a:p>
            <a:pPr lvl="0"/>
            <a:r>
              <a:rPr lang="en-US" smtClean="0"/>
              <a:t>Click to edit Master text styles</a:t>
            </a:r>
          </a:p>
        </p:txBody>
      </p:sp>
    </p:spTree>
    <p:extLst>
      <p:ext uri="{BB962C8B-B14F-4D97-AF65-F5344CB8AC3E}">
        <p14:creationId xmlns:p14="http://schemas.microsoft.com/office/powerpoint/2010/main" val="2113081069"/>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3" indent="0">
              <a:buNone/>
              <a:defRPr sz="2800"/>
            </a:lvl2pPr>
            <a:lvl3pPr marL="913274" indent="0">
              <a:buNone/>
              <a:defRPr sz="2400"/>
            </a:lvl3pPr>
            <a:lvl4pPr marL="1369920" indent="0">
              <a:buNone/>
              <a:defRPr sz="2000"/>
            </a:lvl4pPr>
            <a:lvl5pPr marL="1826557" indent="0">
              <a:buNone/>
              <a:defRPr sz="2000"/>
            </a:lvl5pPr>
            <a:lvl6pPr marL="2283192" indent="0">
              <a:buNone/>
              <a:defRPr sz="2000"/>
            </a:lvl6pPr>
            <a:lvl7pPr marL="2739836" indent="0">
              <a:buNone/>
              <a:defRPr sz="2000"/>
            </a:lvl7pPr>
            <a:lvl8pPr marL="3196470" indent="0">
              <a:buNone/>
              <a:defRPr sz="2000"/>
            </a:lvl8pPr>
            <a:lvl9pPr marL="3653112"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3" indent="0">
              <a:buNone/>
              <a:defRPr sz="1200"/>
            </a:lvl2pPr>
            <a:lvl3pPr marL="913274" indent="0">
              <a:buNone/>
              <a:defRPr sz="1000"/>
            </a:lvl3pPr>
            <a:lvl4pPr marL="1369920" indent="0">
              <a:buNone/>
              <a:defRPr sz="900"/>
            </a:lvl4pPr>
            <a:lvl5pPr marL="1826557" indent="0">
              <a:buNone/>
              <a:defRPr sz="900"/>
            </a:lvl5pPr>
            <a:lvl6pPr marL="2283192" indent="0">
              <a:buNone/>
              <a:defRPr sz="900"/>
            </a:lvl6pPr>
            <a:lvl7pPr marL="2739836" indent="0">
              <a:buNone/>
              <a:defRPr sz="900"/>
            </a:lvl7pPr>
            <a:lvl8pPr marL="3196470" indent="0">
              <a:buNone/>
              <a:defRPr sz="900"/>
            </a:lvl8pPr>
            <a:lvl9pPr marL="3653112" indent="0">
              <a:buNone/>
              <a:defRPr sz="900"/>
            </a:lvl9pPr>
          </a:lstStyle>
          <a:p>
            <a:pPr lvl="0"/>
            <a:r>
              <a:rPr lang="en-US" smtClean="0"/>
              <a:t>Click to edit Master text styles</a:t>
            </a:r>
          </a:p>
        </p:txBody>
      </p:sp>
    </p:spTree>
    <p:extLst>
      <p:ext uri="{BB962C8B-B14F-4D97-AF65-F5344CB8AC3E}">
        <p14:creationId xmlns:p14="http://schemas.microsoft.com/office/powerpoint/2010/main" val="241419680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401031"/>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20" Type="http://schemas.openxmlformats.org/officeDocument/2006/relationships/theme" Target="../theme/theme2.xml"/><Relationship Id="rId10" Type="http://schemas.openxmlformats.org/officeDocument/2006/relationships/slideLayout" Target="../slideLayouts/slideLayout23.xml"/><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slideLayout" Target="../slideLayouts/slideLayout29.xml"/><Relationship Id="rId17" Type="http://schemas.openxmlformats.org/officeDocument/2006/relationships/slideLayout" Target="../slideLayouts/slideLayout30.xml"/><Relationship Id="rId18" Type="http://schemas.openxmlformats.org/officeDocument/2006/relationships/slideLayout" Target="../slideLayouts/slideLayout31.xml"/><Relationship Id="rId19" Type="http://schemas.openxmlformats.org/officeDocument/2006/relationships/slideLayout" Target="../slideLayouts/slideLayout3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theme" Target="../theme/theme3.xml"/><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jpe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4.xml"/><Relationship Id="rId14" Type="http://schemas.openxmlformats.org/officeDocument/2006/relationships/image" Target="../media/image12.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6" name="Picture 2" descr="index2"/>
          <p:cNvPicPr>
            <a:picLocks noChangeAspect="1" noChangeArrowheads="1"/>
          </p:cNvPicPr>
          <p:nvPr userDrawn="1"/>
        </p:nvPicPr>
        <p:blipFill>
          <a:blip r:embed="rId15">
            <a:extLst>
              <a:ext uri="{28A0092B-C50C-407E-A947-70E740481C1C}">
                <a14:useLocalDpi xmlns:a14="http://schemas.microsoft.com/office/drawing/2010/main" val="0"/>
              </a:ext>
            </a:extLst>
          </a:blip>
          <a:srcRect b="87781"/>
          <a:stretch>
            <a:fillRect/>
          </a:stretch>
        </p:blipFill>
        <p:spPr bwMode="auto">
          <a:xfrm>
            <a:off x="0" y="0"/>
            <a:ext cx="9145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3"/>
          <p:cNvSpPr>
            <a:spLocks noGrp="1" noChangeArrowheads="1"/>
          </p:cNvSpPr>
          <p:nvPr>
            <p:ph type="title"/>
          </p:nvPr>
        </p:nvSpPr>
        <p:spPr bwMode="auto">
          <a:xfrm>
            <a:off x="228600" y="123825"/>
            <a:ext cx="86042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6" tIns="45664" rIns="91326" bIns="45664" numCol="1" anchor="ctr" anchorCtr="0" compatLnSpc="1">
            <a:prstTxWarp prst="textNoShape">
              <a:avLst/>
            </a:prstTxWarp>
          </a:bodyPr>
          <a:lstStyle/>
          <a:p>
            <a:pPr lvl="0"/>
            <a:r>
              <a:rPr lang="en-US" altLang="ja-JP"/>
              <a:t>Click to edit Master title style</a:t>
            </a:r>
          </a:p>
        </p:txBody>
      </p:sp>
      <p:sp>
        <p:nvSpPr>
          <p:cNvPr id="62468" name="Rectangle 4"/>
          <p:cNvSpPr>
            <a:spLocks noGrp="1" noChangeArrowheads="1"/>
          </p:cNvSpPr>
          <p:nvPr>
            <p:ph type="body" idx="1"/>
          </p:nvPr>
        </p:nvSpPr>
        <p:spPr bwMode="auto">
          <a:xfrm>
            <a:off x="457200" y="914400"/>
            <a:ext cx="8351838"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326" tIns="45664" rIns="91326" bIns="45664"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2469" name="Rectangle 5"/>
          <p:cNvSpPr>
            <a:spLocks noChangeArrowheads="1"/>
          </p:cNvSpPr>
          <p:nvPr userDrawn="1"/>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326" tIns="45664" rIns="91326" bIns="45664" anchor="ctr"/>
          <a:lstStyle/>
          <a:p>
            <a:pPr defTabSz="914400" fontAlgn="base">
              <a:spcBef>
                <a:spcPct val="0"/>
              </a:spcBef>
              <a:spcAft>
                <a:spcPct val="0"/>
              </a:spcAft>
            </a:pPr>
            <a:endParaRPr lang="ja-JP" altLang="en-US">
              <a:solidFill>
                <a:srgbClr val="000000"/>
              </a:solidFill>
              <a:latin typeface="Arial" charset="0"/>
              <a:ea typeface="ヒラギノ角ゴ Pro W3" charset="0"/>
              <a:cs typeface="ヒラギノ角ゴ Pro W3" charset="0"/>
            </a:endParaRPr>
          </a:p>
        </p:txBody>
      </p:sp>
      <p:sp>
        <p:nvSpPr>
          <p:cNvPr id="62470" name="Rectangle 6"/>
          <p:cNvSpPr>
            <a:spLocks noChangeArrowheads="1"/>
          </p:cNvSpPr>
          <p:nvPr userDrawn="1"/>
        </p:nvSpPr>
        <p:spPr bwMode="auto">
          <a:xfrm>
            <a:off x="6908800" y="6259513"/>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a:t>
            </a:fld>
            <a:endParaRPr lang="en-US" altLang="ja-JP" sz="1400" dirty="0">
              <a:solidFill>
                <a:srgbClr val="000000"/>
              </a:solidFill>
              <a:latin typeface="Arial" charset="0"/>
              <a:ea typeface="ヒラギノ角ゴ Pro W3" charset="0"/>
              <a:cs typeface="ヒラギノ角ゴ Pro W3" charset="0"/>
            </a:endParaRPr>
          </a:p>
        </p:txBody>
      </p:sp>
      <p:pic>
        <p:nvPicPr>
          <p:cNvPr id="62471" name="Picture 12"/>
          <p:cNvPicPr>
            <a:picLocks noChangeAspect="1" noChangeArrowheads="1"/>
          </p:cNvPicPr>
          <p:nvPr userDrawn="1"/>
        </p:nvPicPr>
        <p:blipFill>
          <a:blip r:embed="rId16">
            <a:extLst>
              <a:ext uri="{28A0092B-C50C-407E-A947-70E740481C1C}">
                <a14:useLocalDpi xmlns:a14="http://schemas.microsoft.com/office/drawing/2010/main" val="0"/>
              </a:ext>
            </a:extLst>
          </a:blip>
          <a:srcRect l="3537" t="11765" r="3537" b="9412"/>
          <a:stretch>
            <a:fillRect/>
          </a:stretch>
        </p:blipFill>
        <p:spPr bwMode="auto">
          <a:xfrm>
            <a:off x="7680325" y="26988"/>
            <a:ext cx="1443038" cy="733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xmlns:p14="http://schemas.microsoft.com/office/powerpoint/2010/main"/>
  <p:timing>
    <p:tnLst>
      <p:par>
        <p:cTn xmlns:p14="http://schemas.microsoft.com/office/powerpoint/2010/main" id="1" dur="indefinite" restart="never" nodeType="tmRoot"/>
      </p:par>
    </p:tnLst>
  </p:timing>
  <p:txStyles>
    <p:titleStyle>
      <a:lvl1pPr algn="l" rtl="0" eaLnBrk="0" fontAlgn="base" hangingPunct="0">
        <a:lnSpc>
          <a:spcPct val="85000"/>
        </a:lnSpc>
        <a:spcBef>
          <a:spcPct val="0"/>
        </a:spcBef>
        <a:spcAft>
          <a:spcPct val="0"/>
        </a:spcAft>
        <a:defRPr sz="3000">
          <a:solidFill>
            <a:schemeClr val="bg1"/>
          </a:solidFill>
          <a:latin typeface="+mj-lt"/>
          <a:ea typeface="ヒラギノ角ゴ Pro W3" pitchFamily="-108" charset="-128"/>
          <a:cs typeface="ヒラギノ角ゴ Pro W3" pitchFamily="-108" charset="-128"/>
        </a:defRPr>
      </a:lvl1pPr>
      <a:lvl2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2pPr>
      <a:lvl3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3pPr>
      <a:lvl4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4pPr>
      <a:lvl5pPr algn="l" rtl="0" eaLnBrk="0" fontAlgn="base" hangingPunct="0">
        <a:lnSpc>
          <a:spcPct val="85000"/>
        </a:lnSpc>
        <a:spcBef>
          <a:spcPct val="0"/>
        </a:spcBef>
        <a:spcAft>
          <a:spcPct val="0"/>
        </a:spcAft>
        <a:defRPr sz="3000">
          <a:solidFill>
            <a:schemeClr val="bg1"/>
          </a:solidFill>
          <a:latin typeface="Arial" pitchFamily="-65" charset="0"/>
          <a:ea typeface="ヒラギノ角ゴ Pro W3" pitchFamily="-108" charset="-128"/>
          <a:cs typeface="ヒラギノ角ゴ Pro W3" pitchFamily="-108" charset="-128"/>
        </a:defRPr>
      </a:lvl5pPr>
      <a:lvl6pPr marL="456633" algn="l" rtl="0" fontAlgn="base">
        <a:lnSpc>
          <a:spcPct val="85000"/>
        </a:lnSpc>
        <a:spcBef>
          <a:spcPct val="0"/>
        </a:spcBef>
        <a:spcAft>
          <a:spcPct val="0"/>
        </a:spcAft>
        <a:defRPr sz="3000">
          <a:solidFill>
            <a:schemeClr val="bg1"/>
          </a:solidFill>
          <a:latin typeface="Arial" pitchFamily="-65" charset="0"/>
        </a:defRPr>
      </a:lvl6pPr>
      <a:lvl7pPr marL="913274" algn="l" rtl="0" fontAlgn="base">
        <a:lnSpc>
          <a:spcPct val="85000"/>
        </a:lnSpc>
        <a:spcBef>
          <a:spcPct val="0"/>
        </a:spcBef>
        <a:spcAft>
          <a:spcPct val="0"/>
        </a:spcAft>
        <a:defRPr sz="3000">
          <a:solidFill>
            <a:schemeClr val="bg1"/>
          </a:solidFill>
          <a:latin typeface="Arial" pitchFamily="-65" charset="0"/>
        </a:defRPr>
      </a:lvl7pPr>
      <a:lvl8pPr marL="1369920" algn="l" rtl="0" fontAlgn="base">
        <a:lnSpc>
          <a:spcPct val="85000"/>
        </a:lnSpc>
        <a:spcBef>
          <a:spcPct val="0"/>
        </a:spcBef>
        <a:spcAft>
          <a:spcPct val="0"/>
        </a:spcAft>
        <a:defRPr sz="3000">
          <a:solidFill>
            <a:schemeClr val="bg1"/>
          </a:solidFill>
          <a:latin typeface="Arial" pitchFamily="-65" charset="0"/>
        </a:defRPr>
      </a:lvl8pPr>
      <a:lvl9pPr marL="1826557" algn="l" rtl="0" fontAlgn="base">
        <a:lnSpc>
          <a:spcPct val="85000"/>
        </a:lnSpc>
        <a:spcBef>
          <a:spcPct val="0"/>
        </a:spcBef>
        <a:spcAft>
          <a:spcPct val="0"/>
        </a:spcAft>
        <a:defRPr sz="3000">
          <a:solidFill>
            <a:schemeClr val="bg1"/>
          </a:solidFill>
          <a:latin typeface="Arial" pitchFamily="-65" charset="0"/>
        </a:defRPr>
      </a:lvl9pPr>
    </p:titleStyle>
    <p:bodyStyle>
      <a:lvl1pPr marL="227013" indent="-227013" algn="l" rtl="0" eaLnBrk="0" fontAlgn="base" hangingPunct="0">
        <a:spcBef>
          <a:spcPts val="1200"/>
        </a:spcBef>
        <a:spcAft>
          <a:spcPct val="0"/>
        </a:spcAft>
        <a:buClr>
          <a:srgbClr val="A40303"/>
        </a:buClr>
        <a:buSzPct val="60000"/>
        <a:buFont typeface="Wingdings" charset="0"/>
        <a:buChar char="u"/>
        <a:defRPr>
          <a:solidFill>
            <a:schemeClr val="tx1"/>
          </a:solidFill>
          <a:latin typeface="+mn-lt"/>
          <a:ea typeface="ヒラギノ角ゴ Pro W3" pitchFamily="-108" charset="-128"/>
          <a:cs typeface="ヒラギノ角ゴ Pro W3" pitchFamily="-108" charset="-128"/>
        </a:defRPr>
      </a:lvl1pPr>
      <a:lvl2pPr marL="500063" indent="-180975" algn="l" rtl="0" eaLnBrk="0" fontAlgn="base" hangingPunct="0">
        <a:spcBef>
          <a:spcPts val="400"/>
        </a:spcBef>
        <a:spcAft>
          <a:spcPct val="0"/>
        </a:spcAft>
        <a:buClr>
          <a:srgbClr val="0000FF"/>
        </a:buClr>
        <a:buSzPct val="100000"/>
        <a:buFont typeface="Wingdings" charset="0"/>
        <a:buChar char="§"/>
        <a:defRPr sz="1600">
          <a:solidFill>
            <a:schemeClr val="tx1"/>
          </a:solidFill>
          <a:latin typeface="+mn-lt"/>
          <a:ea typeface="ヒラギノ角ゴ Pro W3" pitchFamily="-65" charset="-128"/>
          <a:cs typeface="ヒラギノ角ゴ Pro W3" pitchFamily="-108" charset="-128"/>
        </a:defRPr>
      </a:lvl2pPr>
      <a:lvl3pPr marL="774700" indent="-180975" algn="l" rtl="0" eaLnBrk="0" fontAlgn="base" hangingPunct="0">
        <a:spcBef>
          <a:spcPts val="200"/>
        </a:spcBef>
        <a:spcAft>
          <a:spcPts val="100"/>
        </a:spcAft>
        <a:buClr>
          <a:srgbClr val="008000"/>
        </a:buClr>
        <a:buSzPct val="125000"/>
        <a:buFont typeface="Arial" charset="0"/>
        <a:buChar char="•"/>
        <a:defRPr sz="1400">
          <a:solidFill>
            <a:schemeClr val="tx1"/>
          </a:solidFill>
          <a:latin typeface="+mn-lt"/>
          <a:ea typeface="ヒラギノ角ゴ Pro W3" pitchFamily="-65" charset="-128"/>
          <a:cs typeface="ヒラギノ角ゴ Pro W3" pitchFamily="-108" charset="-128"/>
        </a:defRPr>
      </a:lvl3pPr>
      <a:lvl4pPr marL="1049338" indent="-180975" algn="l" rtl="0" eaLnBrk="0" fontAlgn="base" hangingPunct="0">
        <a:spcBef>
          <a:spcPts val="200"/>
        </a:spcBef>
        <a:spcAft>
          <a:spcPts val="100"/>
        </a:spcAft>
        <a:buSzPct val="80000"/>
        <a:buFont typeface="Courier New" charset="0"/>
        <a:buChar char="o"/>
        <a:defRPr sz="1400" i="1">
          <a:solidFill>
            <a:schemeClr val="tx1"/>
          </a:solidFill>
          <a:latin typeface="+mn-lt"/>
          <a:ea typeface="ヒラギノ角ゴ Pro W3" pitchFamily="-65" charset="-128"/>
          <a:cs typeface="ヒラギノ角ゴ Pro W3" pitchFamily="-108" charset="-128"/>
        </a:defRPr>
      </a:lvl4pPr>
      <a:lvl5pPr marL="1322388" indent="-180975" algn="l" rtl="0" eaLnBrk="0" fontAlgn="base" hangingPunct="0">
        <a:spcBef>
          <a:spcPts val="200"/>
        </a:spcBef>
        <a:spcAft>
          <a:spcPts val="100"/>
        </a:spcAft>
        <a:buSzPct val="75000"/>
        <a:buFont typeface="Wingdings" charset="0"/>
        <a:buChar char="Ø"/>
        <a:defRPr sz="1400">
          <a:solidFill>
            <a:schemeClr val="tx1"/>
          </a:solidFill>
          <a:latin typeface="+mn-lt"/>
          <a:ea typeface="ヒラギノ角ゴ Pro W3" pitchFamily="-65" charset="-128"/>
          <a:cs typeface="ヒラギノ角ゴ Pro W3" pitchFamily="-108" charset="-128"/>
        </a:defRPr>
      </a:lvl5pPr>
      <a:lvl6pPr marL="2739836"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6pPr>
      <a:lvl7pPr marL="3196470"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7pPr>
      <a:lvl8pPr marL="3653112"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8pPr>
      <a:lvl9pPr marL="4109743" indent="-342484" algn="l" rtl="0" fontAlgn="base">
        <a:lnSpc>
          <a:spcPct val="85000"/>
        </a:lnSpc>
        <a:spcBef>
          <a:spcPct val="20000"/>
        </a:spcBef>
        <a:spcAft>
          <a:spcPct val="0"/>
        </a:spcAft>
        <a:buChar char="»"/>
        <a:defRPr>
          <a:solidFill>
            <a:schemeClr val="tx1"/>
          </a:solidFill>
          <a:latin typeface="+mn-lt"/>
          <a:ea typeface="ヒラギノ角ゴ Pro W3" pitchFamily="-65" charset="-128"/>
        </a:defRPr>
      </a:lvl9pPr>
    </p:bodyStyle>
    <p:otherStyle>
      <a:defPPr>
        <a:defRPr lang="en-US"/>
      </a:defPPr>
      <a:lvl1pPr marL="0" algn="l" defTabSz="456633" rtl="0" eaLnBrk="1" latinLnBrk="0" hangingPunct="1">
        <a:defRPr sz="1800" kern="1200">
          <a:solidFill>
            <a:schemeClr val="tx1"/>
          </a:solidFill>
          <a:latin typeface="+mn-lt"/>
          <a:ea typeface="+mn-ea"/>
          <a:cs typeface="+mn-cs"/>
        </a:defRPr>
      </a:lvl1pPr>
      <a:lvl2pPr marL="456633" algn="l" defTabSz="456633" rtl="0" eaLnBrk="1" latinLnBrk="0" hangingPunct="1">
        <a:defRPr sz="1800" kern="1200">
          <a:solidFill>
            <a:schemeClr val="tx1"/>
          </a:solidFill>
          <a:latin typeface="+mn-lt"/>
          <a:ea typeface="+mn-ea"/>
          <a:cs typeface="+mn-cs"/>
        </a:defRPr>
      </a:lvl2pPr>
      <a:lvl3pPr marL="913274" algn="l" defTabSz="456633" rtl="0" eaLnBrk="1" latinLnBrk="0" hangingPunct="1">
        <a:defRPr sz="1800" kern="1200">
          <a:solidFill>
            <a:schemeClr val="tx1"/>
          </a:solidFill>
          <a:latin typeface="+mn-lt"/>
          <a:ea typeface="+mn-ea"/>
          <a:cs typeface="+mn-cs"/>
        </a:defRPr>
      </a:lvl3pPr>
      <a:lvl4pPr marL="1369920" algn="l" defTabSz="456633" rtl="0" eaLnBrk="1" latinLnBrk="0" hangingPunct="1">
        <a:defRPr sz="1800" kern="1200">
          <a:solidFill>
            <a:schemeClr val="tx1"/>
          </a:solidFill>
          <a:latin typeface="+mn-lt"/>
          <a:ea typeface="+mn-ea"/>
          <a:cs typeface="+mn-cs"/>
        </a:defRPr>
      </a:lvl4pPr>
      <a:lvl5pPr marL="1826557" algn="l" defTabSz="456633" rtl="0" eaLnBrk="1" latinLnBrk="0" hangingPunct="1">
        <a:defRPr sz="1800" kern="1200">
          <a:solidFill>
            <a:schemeClr val="tx1"/>
          </a:solidFill>
          <a:latin typeface="+mn-lt"/>
          <a:ea typeface="+mn-ea"/>
          <a:cs typeface="+mn-cs"/>
        </a:defRPr>
      </a:lvl5pPr>
      <a:lvl6pPr marL="2283192" algn="l" defTabSz="456633" rtl="0" eaLnBrk="1" latinLnBrk="0" hangingPunct="1">
        <a:defRPr sz="1800" kern="1200">
          <a:solidFill>
            <a:schemeClr val="tx1"/>
          </a:solidFill>
          <a:latin typeface="+mn-lt"/>
          <a:ea typeface="+mn-ea"/>
          <a:cs typeface="+mn-cs"/>
        </a:defRPr>
      </a:lvl6pPr>
      <a:lvl7pPr marL="2739836" algn="l" defTabSz="456633" rtl="0" eaLnBrk="1" latinLnBrk="0" hangingPunct="1">
        <a:defRPr sz="1800" kern="1200">
          <a:solidFill>
            <a:schemeClr val="tx1"/>
          </a:solidFill>
          <a:latin typeface="+mn-lt"/>
          <a:ea typeface="+mn-ea"/>
          <a:cs typeface="+mn-cs"/>
        </a:defRPr>
      </a:lvl7pPr>
      <a:lvl8pPr marL="3196470" algn="l" defTabSz="456633" rtl="0" eaLnBrk="1" latinLnBrk="0" hangingPunct="1">
        <a:defRPr sz="1800" kern="1200">
          <a:solidFill>
            <a:schemeClr val="tx1"/>
          </a:solidFill>
          <a:latin typeface="+mn-lt"/>
          <a:ea typeface="+mn-ea"/>
          <a:cs typeface="+mn-cs"/>
        </a:defRPr>
      </a:lvl8pPr>
      <a:lvl9pPr marL="3653112" algn="l" defTabSz="4566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16632"/>
            <a:ext cx="8229600" cy="562074"/>
          </a:xfrm>
          <a:prstGeom prst="rect">
            <a:avLst/>
          </a:prstGeom>
        </p:spPr>
        <p:txBody>
          <a:bodyPr vert="horz" lIns="91440" tIns="45720" rIns="91440" bIns="45720" rtlCol="0" anchor="ctr">
            <a:norm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836712"/>
            <a:ext cx="8229600" cy="5289451"/>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latinLnBrk="1"/>
            <a:fld id="{BAFF9E47-AE77-4360-BF25-B4D4AC629A46}" type="datetimeFigureOut">
              <a:rPr kumimoji="0" lang="ko-KR" altLang="en-US" smtClean="0">
                <a:solidFill>
                  <a:prstClr val="black">
                    <a:tint val="75000"/>
                  </a:prstClr>
                </a:solidFill>
                <a:latin typeface="맑은 고딕"/>
                <a:ea typeface="맑은 고딕"/>
              </a:rPr>
              <a:pPr defTabSz="914400" latinLnBrk="1"/>
              <a:t>8/31/15</a:t>
            </a:fld>
            <a:endParaRPr kumimoji="0" lang="ko-KR" altLang="en-US">
              <a:solidFill>
                <a:prstClr val="black">
                  <a:tint val="75000"/>
                </a:prstClr>
              </a:solidFill>
              <a:latin typeface="맑은 고딕"/>
              <a:ea typeface="맑은 고딕"/>
            </a:endParaRPr>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latinLnBrk="1"/>
            <a:endParaRPr kumimoji="0" lang="ko-KR" altLang="en-US">
              <a:solidFill>
                <a:prstClr val="black">
                  <a:tint val="75000"/>
                </a:prstClr>
              </a:solidFill>
              <a:latin typeface="맑은 고딕"/>
              <a:ea typeface="맑은 고딕"/>
            </a:endParaRPr>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latinLnBrk="1"/>
            <a:fld id="{8F4D35CD-5A09-4AC5-A793-CA393AEA06DD}" type="slidenum">
              <a:rPr kumimoji="0" lang="ko-KR" altLang="en-US" smtClean="0">
                <a:solidFill>
                  <a:prstClr val="black">
                    <a:tint val="75000"/>
                  </a:prstClr>
                </a:solidFill>
                <a:latin typeface="맑은 고딕"/>
                <a:ea typeface="맑은 고딕"/>
              </a:rPr>
              <a:pPr defTabSz="914400" latinLnBrk="1"/>
              <a:t>‹#›</a:t>
            </a:fld>
            <a:endParaRPr kumimoji="0" lang="ko-KR" altLang="en-US">
              <a:solidFill>
                <a:prstClr val="black">
                  <a:tint val="75000"/>
                </a:prstClr>
              </a:solidFill>
              <a:latin typeface="맑은 고딕"/>
              <a:ea typeface="맑은 고딕"/>
            </a:endParaRPr>
          </a:p>
        </p:txBody>
      </p:sp>
    </p:spTree>
    <p:extLst>
      <p:ext uri="{BB962C8B-B14F-4D97-AF65-F5344CB8AC3E}">
        <p14:creationId xmlns:p14="http://schemas.microsoft.com/office/powerpoint/2010/main" val="29282152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txStyles>
    <p:titleStyle>
      <a:lvl1pPr algn="ctr" defTabSz="914400" rtl="0" eaLnBrk="1" latinLnBrk="1" hangingPunct="1">
        <a:spcBef>
          <a:spcPct val="0"/>
        </a:spcBef>
        <a:buNone/>
        <a:defRPr sz="2400" b="1" kern="1200" baseline="0">
          <a:solidFill>
            <a:schemeClr val="tx1"/>
          </a:solidFill>
          <a:latin typeface="Arial" pitchFamily="34" charset="0"/>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6" descr="PPT_Header0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2" descr="signature"/>
          <p:cNvPicPr>
            <a:picLocks noChangeAspect="1" noChangeArrowheads="1"/>
          </p:cNvPicPr>
          <p:nvPr/>
        </p:nvPicPr>
        <p:blipFill>
          <a:blip r:embed="rId16">
            <a:extLst>
              <a:ext uri="{28A0092B-C50C-407E-A947-70E740481C1C}">
                <a14:useLocalDpi xmlns:a14="http://schemas.microsoft.com/office/drawing/2010/main" val="0"/>
              </a:ext>
            </a:extLst>
          </a:blip>
          <a:srcRect l="84271" t="-8163"/>
          <a:stretch>
            <a:fillRect/>
          </a:stretch>
        </p:blipFill>
        <p:spPr bwMode="auto">
          <a:xfrm>
            <a:off x="7705725" y="6518275"/>
            <a:ext cx="14382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2055" name="Text Box 34"/>
          <p:cNvSpPr txBox="1">
            <a:spLocks noChangeAspect="1" noChangeArrowheads="1"/>
          </p:cNvSpPr>
          <p:nvPr/>
        </p:nvSpPr>
        <p:spPr bwMode="auto">
          <a:xfrm>
            <a:off x="620713" y="6578600"/>
            <a:ext cx="6977062"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defRPr b="1">
                <a:solidFill>
                  <a:schemeClr val="tx1"/>
                </a:solidFill>
                <a:latin typeface="Verdana" pitchFamily="34" charset="0"/>
              </a:defRPr>
            </a:lvl1pPr>
            <a:lvl2pPr marL="742950" indent="-285750"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defTabSz="914400" eaLnBrk="1" fontAlgn="base" hangingPunct="1">
              <a:spcBef>
                <a:spcPct val="50000"/>
              </a:spcBef>
              <a:spcAft>
                <a:spcPct val="0"/>
              </a:spcAft>
              <a:defRPr/>
            </a:pPr>
            <a:r>
              <a:rPr kumimoji="0" lang="nl-NL" sz="800" b="0" dirty="0" smtClean="0">
                <a:solidFill>
                  <a:srgbClr val="4D4F53"/>
                </a:solidFill>
              </a:rPr>
              <a:t>Tempo STM#3 </a:t>
            </a:r>
            <a:r>
              <a:rPr kumimoji="0" lang="nl-NL" sz="800" b="0" noProof="1" smtClean="0">
                <a:solidFill>
                  <a:srgbClr val="4D4F53"/>
                </a:solidFill>
              </a:rPr>
              <a:t>| Huntsville, AL, USA </a:t>
            </a:r>
            <a:r>
              <a:rPr kumimoji="0" lang="en-US" sz="800" b="0" noProof="1" smtClean="0">
                <a:solidFill>
                  <a:srgbClr val="4D4F53"/>
                </a:solidFill>
              </a:rPr>
              <a:t>| May 2015 |  Slide </a:t>
            </a:r>
            <a:fld id="{255C7824-EEF2-4996-8294-F54D7DCA478E}" type="slidenum">
              <a:rPr kumimoji="0" sz="800" b="0" noProof="1" smtClean="0">
                <a:solidFill>
                  <a:srgbClr val="4D4F53"/>
                </a:solidFill>
              </a:rPr>
              <a:pPr defTabSz="914400" eaLnBrk="1" fontAlgn="base" hangingPunct="1">
                <a:spcBef>
                  <a:spcPct val="50000"/>
                </a:spcBef>
                <a:spcAft>
                  <a:spcPct val="0"/>
                </a:spcAft>
                <a:defRPr/>
              </a:pPr>
              <a:t>‹#›</a:t>
            </a:fld>
            <a:endParaRPr kumimoji="0" lang="en-GB" sz="800" b="0" noProof="1" smtClean="0">
              <a:solidFill>
                <a:srgbClr val="4D4F53"/>
              </a:solidFill>
            </a:endParaRPr>
          </a:p>
        </p:txBody>
      </p:sp>
      <p:pic>
        <p:nvPicPr>
          <p:cNvPr id="1032" name="Picture 37" descr="PPT_Header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2"/>
          <p:cNvSpPr>
            <a:spLocks noChangeAspect="1"/>
          </p:cNvSpPr>
          <p:nvPr userDrawn="1"/>
        </p:nvSpPr>
        <p:spPr>
          <a:xfrm>
            <a:off x="5364302" y="6347457"/>
            <a:ext cx="1332332" cy="462285"/>
          </a:xfrm>
          <a:prstGeom prst="rect">
            <a:avLst/>
          </a:prstGeom>
          <a:blipFill>
            <a:blip r:embed="rId17" cstate="print"/>
            <a:stretch>
              <a:fillRect/>
            </a:stretch>
          </a:blipFill>
        </p:spPr>
        <p:txBody>
          <a:bodyPr wrap="square" lIns="0" tIns="0" rIns="0" bIns="0" rtlCol="0">
            <a:noAutofit/>
          </a:bodyPr>
          <a:lstStyle/>
          <a:p>
            <a:pPr defTabSz="914400" fontAlgn="base">
              <a:spcBef>
                <a:spcPct val="0"/>
              </a:spcBef>
              <a:spcAft>
                <a:spcPct val="0"/>
              </a:spcAft>
            </a:pPr>
            <a:endParaRPr kumimoji="0" b="1">
              <a:solidFill>
                <a:srgbClr val="000000"/>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iming>
    <p:tnLst>
      <p:par>
        <p:cTn xmlns:p14="http://schemas.microsoft.com/office/powerpoint/2010/mai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Unknown.jpg"/>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12700" y="-12700"/>
            <a:ext cx="91313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Text Placeholder 2"/>
          <p:cNvSpPr>
            <a:spLocks noGrp="1"/>
          </p:cNvSpPr>
          <p:nvPr>
            <p:ph type="body" idx="1"/>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defTabSz="914400">
              <a:defRPr/>
            </a:pPr>
            <a:fld id="{3DA6778A-2AA9-BB4F-B562-B284496D9CC6}" type="datetimeFigureOut">
              <a:rPr kumimoji="0" lang="en-US">
                <a:solidFill>
                  <a:prstClr val="white">
                    <a:tint val="75000"/>
                  </a:prstClr>
                </a:solidFill>
                <a:latin typeface="Calibri"/>
              </a:rPr>
              <a:pPr defTabSz="914400">
                <a:defRPr/>
              </a:pPr>
              <a:t>8/31/15</a:t>
            </a:fld>
            <a:endParaRPr kumimoji="0" lang="en-US">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kumimoji="0" lang="en-US">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defTabSz="914400">
              <a:defRPr/>
            </a:pPr>
            <a:fld id="{23A7C0D1-158A-B34D-905C-5DB65026F4D9}" type="slidenum">
              <a:rPr kumimoji="0" lang="en-US">
                <a:solidFill>
                  <a:prstClr val="white">
                    <a:tint val="75000"/>
                  </a:prstClr>
                </a:solidFill>
                <a:latin typeface="Calibri"/>
              </a:rPr>
              <a:pPr defTabSz="914400">
                <a:defRPr/>
              </a:pPr>
              <a:t>‹#›</a:t>
            </a:fld>
            <a:endParaRPr kumimoji="0" lang="en-US">
              <a:solidFill>
                <a:prstClr val="white">
                  <a:tint val="75000"/>
                </a:prstClr>
              </a:solidFill>
              <a:latin typeface="Calibri"/>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47.xml"/><Relationship Id="rId2"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hyperlink" Target="http://www.tropomi.nl" TargetMode="External"/><Relationship Id="rId4" Type="http://schemas.openxmlformats.org/officeDocument/2006/relationships/hyperlink" Target="http://www.tropomi.eu" TargetMode="External"/><Relationship Id="rId5" Type="http://schemas.openxmlformats.org/officeDocument/2006/relationships/hyperlink" Target="sentinel.esa.int%5Cs5p" TargetMode="External"/><Relationship Id="rId1" Type="http://schemas.openxmlformats.org/officeDocument/2006/relationships/slideLayout" Target="../slideLayouts/slideLayout47.xml"/><Relationship Id="rId2" Type="http://schemas.openxmlformats.org/officeDocument/2006/relationships/hyperlink" Target="mailto:veefkind@knmi.n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0.png"/><Relationship Id="rId1" Type="http://schemas.openxmlformats.org/officeDocument/2006/relationships/slideLayout" Target="../slideLayouts/slideLayout15.xml"/><Relationship Id="rId2"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Excel_Sheet1.xlsx"/><Relationship Id="rId5"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21923"/>
            <a:ext cx="7772400" cy="1617028"/>
          </a:xfrm>
        </p:spPr>
        <p:txBody>
          <a:bodyPr/>
          <a:lstStyle/>
          <a:p>
            <a:r>
              <a:rPr kumimoji="1" lang="en-US" altLang="ja-JP" sz="3200" b="1" dirty="0" smtClean="0">
                <a:solidFill>
                  <a:schemeClr val="tx1"/>
                </a:solidFill>
              </a:rPr>
              <a:t>Status of International Air Quality Constellation Missions</a:t>
            </a:r>
            <a:endParaRPr kumimoji="1" lang="ja-JP" altLang="en-US" sz="3200" b="1" dirty="0">
              <a:solidFill>
                <a:schemeClr val="tx1"/>
              </a:solidFill>
            </a:endParaRPr>
          </a:p>
        </p:txBody>
      </p:sp>
      <p:sp>
        <p:nvSpPr>
          <p:cNvPr id="5" name="Subtitle 4"/>
          <p:cNvSpPr>
            <a:spLocks noGrp="1"/>
          </p:cNvSpPr>
          <p:nvPr>
            <p:ph type="subTitle" idx="1"/>
          </p:nvPr>
        </p:nvSpPr>
        <p:spPr>
          <a:xfrm>
            <a:off x="1371600" y="3163570"/>
            <a:ext cx="6400800" cy="1927860"/>
          </a:xfrm>
        </p:spPr>
        <p:txBody>
          <a:bodyPr/>
          <a:lstStyle/>
          <a:p>
            <a:r>
              <a:rPr kumimoji="1" lang="en-US" altLang="ja-JP" sz="2000" b="1" dirty="0" smtClean="0">
                <a:solidFill>
                  <a:schemeClr val="bg2">
                    <a:lumMod val="75000"/>
                  </a:schemeClr>
                </a:solidFill>
              </a:rPr>
              <a:t>Jay Al-Saadi, NASA</a:t>
            </a:r>
          </a:p>
          <a:p>
            <a:r>
              <a:rPr kumimoji="1" lang="en-US" altLang="ja-JP" sz="2000" b="1" dirty="0" err="1" smtClean="0">
                <a:solidFill>
                  <a:schemeClr val="bg2">
                    <a:lumMod val="75000"/>
                  </a:schemeClr>
                </a:solidFill>
              </a:rPr>
              <a:t>Jhoon</a:t>
            </a:r>
            <a:r>
              <a:rPr kumimoji="1" lang="en-US" altLang="ja-JP" sz="2000" b="1" dirty="0" smtClean="0">
                <a:solidFill>
                  <a:schemeClr val="bg2">
                    <a:lumMod val="75000"/>
                  </a:schemeClr>
                </a:solidFill>
              </a:rPr>
              <a:t> Kim, </a:t>
            </a:r>
            <a:r>
              <a:rPr kumimoji="1" lang="en-US" altLang="ja-JP" sz="2000" b="1" dirty="0" err="1" smtClean="0">
                <a:solidFill>
                  <a:schemeClr val="bg2">
                    <a:lumMod val="75000"/>
                  </a:schemeClr>
                </a:solidFill>
              </a:rPr>
              <a:t>Yonsei</a:t>
            </a:r>
            <a:r>
              <a:rPr kumimoji="1" lang="en-US" altLang="ja-JP" sz="2000" b="1" dirty="0" smtClean="0">
                <a:solidFill>
                  <a:schemeClr val="bg2">
                    <a:lumMod val="75000"/>
                  </a:schemeClr>
                </a:solidFill>
              </a:rPr>
              <a:t> University</a:t>
            </a:r>
          </a:p>
          <a:p>
            <a:r>
              <a:rPr kumimoji="1" lang="en-US" altLang="ja-JP" sz="2000" b="1" dirty="0" smtClean="0">
                <a:solidFill>
                  <a:schemeClr val="bg2">
                    <a:lumMod val="75000"/>
                  </a:schemeClr>
                </a:solidFill>
              </a:rPr>
              <a:t>Ben </a:t>
            </a:r>
            <a:r>
              <a:rPr kumimoji="1" lang="en-US" altLang="ja-JP" sz="2000" b="1" dirty="0" err="1" smtClean="0">
                <a:solidFill>
                  <a:schemeClr val="bg2">
                    <a:lumMod val="75000"/>
                  </a:schemeClr>
                </a:solidFill>
              </a:rPr>
              <a:t>Veihelmann</a:t>
            </a:r>
            <a:r>
              <a:rPr kumimoji="1" lang="en-US" altLang="ja-JP" sz="2000" b="1" dirty="0" smtClean="0">
                <a:solidFill>
                  <a:schemeClr val="bg2">
                    <a:lumMod val="75000"/>
                  </a:schemeClr>
                </a:solidFill>
              </a:rPr>
              <a:t>, ESA</a:t>
            </a:r>
          </a:p>
          <a:p>
            <a:r>
              <a:rPr kumimoji="1" lang="en-US" altLang="ja-JP" sz="2000" b="1" dirty="0" err="1" smtClean="0">
                <a:solidFill>
                  <a:schemeClr val="bg2">
                    <a:lumMod val="75000"/>
                  </a:schemeClr>
                </a:solidFill>
              </a:rPr>
              <a:t>Pepijn</a:t>
            </a:r>
            <a:r>
              <a:rPr kumimoji="1" lang="en-US" altLang="ja-JP" sz="2000" b="1" dirty="0" smtClean="0">
                <a:solidFill>
                  <a:schemeClr val="bg2">
                    <a:lumMod val="75000"/>
                  </a:schemeClr>
                </a:solidFill>
              </a:rPr>
              <a:t> </a:t>
            </a:r>
            <a:r>
              <a:rPr kumimoji="1" lang="en-US" altLang="ja-JP" sz="2000" b="1" dirty="0" err="1" smtClean="0">
                <a:solidFill>
                  <a:schemeClr val="bg2">
                    <a:lumMod val="75000"/>
                  </a:schemeClr>
                </a:solidFill>
              </a:rPr>
              <a:t>Veefkind</a:t>
            </a:r>
            <a:r>
              <a:rPr kumimoji="1" lang="en-US" altLang="ja-JP" sz="2000" b="1" dirty="0" smtClean="0">
                <a:solidFill>
                  <a:schemeClr val="bg2">
                    <a:lumMod val="75000"/>
                  </a:schemeClr>
                </a:solidFill>
              </a:rPr>
              <a:t>, KNMI</a:t>
            </a:r>
            <a:endParaRPr kumimoji="1" lang="ja-JP" altLang="en-US" sz="2000" b="1" dirty="0">
              <a:solidFill>
                <a:schemeClr val="bg2">
                  <a:lumMod val="75000"/>
                </a:schemeClr>
              </a:solidFill>
            </a:endParaRPr>
          </a:p>
        </p:txBody>
      </p:sp>
      <p:sp>
        <p:nvSpPr>
          <p:cNvPr id="6" name="TextBox 3"/>
          <p:cNvSpPr txBox="1">
            <a:spLocks noChangeArrowheads="1"/>
          </p:cNvSpPr>
          <p:nvPr/>
        </p:nvSpPr>
        <p:spPr bwMode="auto">
          <a:xfrm>
            <a:off x="2117725" y="5702300"/>
            <a:ext cx="4940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altLang="ja-JP" sz="1800" dirty="0"/>
              <a:t>GEO-CAPE 2015 Open Community Workshop</a:t>
            </a:r>
          </a:p>
          <a:p>
            <a:pPr algn="ctr" eaLnBrk="1" hangingPunct="1"/>
            <a:r>
              <a:rPr lang="en-US" altLang="ja-JP" sz="1800" dirty="0"/>
              <a:t>US EPA, Research Triangle Park, NC</a:t>
            </a:r>
          </a:p>
          <a:p>
            <a:pPr algn="ctr" eaLnBrk="1" hangingPunct="1"/>
            <a:r>
              <a:rPr lang="en-US" altLang="ja-JP" sz="1800" dirty="0"/>
              <a:t>August 31 – September 2, 2015</a:t>
            </a:r>
          </a:p>
        </p:txBody>
      </p:sp>
    </p:spTree>
    <p:extLst>
      <p:ext uri="{BB962C8B-B14F-4D97-AF65-F5344CB8AC3E}">
        <p14:creationId xmlns:p14="http://schemas.microsoft.com/office/powerpoint/2010/main" val="2224603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209799"/>
            <a:ext cx="6889373" cy="769441"/>
          </a:xfrm>
        </p:spPr>
        <p:txBody>
          <a:bodyPr/>
          <a:lstStyle/>
          <a:p>
            <a:r>
              <a:rPr lang="en-US" dirty="0" smtClean="0"/>
              <a:t>Sentinel-4 Mission Implementation Status</a:t>
            </a:r>
            <a:endParaRPr lang="en-GB" dirty="0"/>
          </a:p>
        </p:txBody>
      </p:sp>
      <p:sp>
        <p:nvSpPr>
          <p:cNvPr id="3" name="Content Placeholder 2"/>
          <p:cNvSpPr>
            <a:spLocks noGrp="1"/>
          </p:cNvSpPr>
          <p:nvPr>
            <p:ph idx="1"/>
          </p:nvPr>
        </p:nvSpPr>
        <p:spPr>
          <a:xfrm>
            <a:off x="190123" y="1198879"/>
            <a:ext cx="8583387" cy="4705633"/>
          </a:xfrm>
        </p:spPr>
        <p:txBody>
          <a:bodyPr/>
          <a:lstStyle/>
          <a:p>
            <a:r>
              <a:rPr lang="en-GB" sz="2000" dirty="0"/>
              <a:t>S4/UVN instrument &amp; Level-1b Prototype </a:t>
            </a:r>
            <a:r>
              <a:rPr lang="en-GB" sz="2000" dirty="0" smtClean="0"/>
              <a:t>Processor d</a:t>
            </a:r>
            <a:r>
              <a:rPr lang="en-US" sz="2000" dirty="0" err="1" smtClean="0"/>
              <a:t>eveloped</a:t>
            </a:r>
            <a:r>
              <a:rPr lang="en-US" sz="2000" dirty="0" smtClean="0"/>
              <a:t> </a:t>
            </a:r>
            <a:r>
              <a:rPr lang="en-US" sz="2000" dirty="0"/>
              <a:t>by ESA with Airbus </a:t>
            </a:r>
            <a:r>
              <a:rPr lang="en-US" sz="2000" dirty="0" err="1"/>
              <a:t>Defence</a:t>
            </a:r>
            <a:r>
              <a:rPr lang="en-US" sz="2000" dirty="0"/>
              <a:t> &amp; Space as prime</a:t>
            </a:r>
          </a:p>
          <a:p>
            <a:pPr marL="1152525" lvl="1" indent="-342900"/>
            <a:r>
              <a:rPr lang="en-GB" sz="1800" dirty="0"/>
              <a:t>Preliminary Design Review completed</a:t>
            </a:r>
          </a:p>
          <a:p>
            <a:pPr marL="1152525" lvl="1" indent="-342900"/>
            <a:r>
              <a:rPr lang="en-GB" sz="1800" dirty="0"/>
              <a:t>Intermediate Instrument Performance Review end 2015</a:t>
            </a:r>
          </a:p>
          <a:p>
            <a:pPr marL="1152525" lvl="1" indent="-342900">
              <a:defRPr/>
            </a:pPr>
            <a:r>
              <a:rPr lang="en-GB" sz="1800" dirty="0"/>
              <a:t>Critical Design Review mid 2016</a:t>
            </a:r>
          </a:p>
          <a:p>
            <a:pPr marL="1152525" lvl="1" indent="-342900">
              <a:defRPr/>
            </a:pPr>
            <a:r>
              <a:rPr lang="en-US" sz="1800" dirty="0"/>
              <a:t>Flight Acceptance Review early </a:t>
            </a:r>
            <a:r>
              <a:rPr lang="en-US" sz="1800" dirty="0" smtClean="0"/>
              <a:t>2021</a:t>
            </a:r>
            <a:endParaRPr lang="en-US" sz="2000" dirty="0" smtClean="0"/>
          </a:p>
          <a:p>
            <a:r>
              <a:rPr lang="en-US" sz="2000" dirty="0" smtClean="0"/>
              <a:t>Level-1b geometric processing (image navigation) developed on platform level</a:t>
            </a:r>
          </a:p>
          <a:p>
            <a:r>
              <a:rPr lang="en-US" sz="2000" dirty="0" smtClean="0"/>
              <a:t>Level-2 </a:t>
            </a:r>
            <a:r>
              <a:rPr lang="en-US" sz="2000" dirty="0"/>
              <a:t>O</a:t>
            </a:r>
            <a:r>
              <a:rPr lang="en-US" sz="2000" dirty="0" smtClean="0"/>
              <a:t>perational Processor</a:t>
            </a:r>
            <a:r>
              <a:rPr lang="en-GB" sz="2000" dirty="0"/>
              <a:t> d</a:t>
            </a:r>
            <a:r>
              <a:rPr lang="en-US" sz="2000" dirty="0" err="1"/>
              <a:t>eveloped</a:t>
            </a:r>
            <a:r>
              <a:rPr lang="en-US" sz="2000" dirty="0"/>
              <a:t> by </a:t>
            </a:r>
            <a:r>
              <a:rPr lang="en-US" sz="2000" dirty="0" smtClean="0"/>
              <a:t>ESA</a:t>
            </a:r>
          </a:p>
          <a:p>
            <a:pPr marL="1152525" lvl="1" indent="-342900">
              <a:buFont typeface="Symbol" panose="05050102010706020507" pitchFamily="18" charset="2"/>
              <a:buChar char="-"/>
            </a:pPr>
            <a:r>
              <a:rPr lang="en-US" sz="1800" dirty="0" smtClean="0"/>
              <a:t>Kick-off expected June 2015</a:t>
            </a:r>
          </a:p>
          <a:p>
            <a:pPr marL="1152525" lvl="1" indent="-342900">
              <a:defRPr/>
            </a:pPr>
            <a:r>
              <a:rPr lang="en-US" sz="1800" dirty="0" smtClean="0">
                <a:ea typeface="ＭＳ Ｐゴシック" charset="0"/>
              </a:rPr>
              <a:t>Prototype </a:t>
            </a:r>
            <a:r>
              <a:rPr lang="en-US" sz="1800" dirty="0">
                <a:ea typeface="ＭＳ Ｐゴシック" charset="0"/>
              </a:rPr>
              <a:t>and Operational Processor</a:t>
            </a:r>
          </a:p>
          <a:p>
            <a:pPr marL="1152525" lvl="1" indent="-342900">
              <a:defRPr/>
            </a:pPr>
            <a:r>
              <a:rPr lang="en-US" sz="1800" dirty="0">
                <a:ea typeface="ＭＳ Ｐゴシック" charset="0"/>
              </a:rPr>
              <a:t>System Integration &amp; </a:t>
            </a:r>
            <a:r>
              <a:rPr lang="en-US" sz="1800" dirty="0" smtClean="0">
                <a:ea typeface="ＭＳ Ｐゴシック" charset="0"/>
              </a:rPr>
              <a:t>Verification, support </a:t>
            </a:r>
            <a:r>
              <a:rPr lang="en-US" sz="1800" dirty="0">
                <a:ea typeface="ＭＳ Ｐゴシック" charset="0"/>
              </a:rPr>
              <a:t>to </a:t>
            </a:r>
            <a:r>
              <a:rPr lang="en-US" sz="1800" dirty="0" smtClean="0">
                <a:ea typeface="ＭＳ Ｐゴシック" charset="0"/>
              </a:rPr>
              <a:t>Commissioning</a:t>
            </a:r>
            <a:endParaRPr lang="en-US" sz="2000" dirty="0" smtClean="0"/>
          </a:p>
          <a:p>
            <a:r>
              <a:rPr lang="en-US" sz="2000" dirty="0" smtClean="0"/>
              <a:t>EUMETSAT </a:t>
            </a:r>
            <a:r>
              <a:rPr lang="en-US" sz="2000" dirty="0"/>
              <a:t>will operate </a:t>
            </a:r>
            <a:r>
              <a:rPr lang="en-US" sz="2000" dirty="0" smtClean="0"/>
              <a:t>the instrument </a:t>
            </a:r>
            <a:r>
              <a:rPr lang="en-US" sz="2000" dirty="0"/>
              <a:t>and process </a:t>
            </a:r>
            <a:r>
              <a:rPr lang="en-US" sz="2000" dirty="0" smtClean="0"/>
              <a:t>the mission data up to Level-2</a:t>
            </a:r>
            <a:endParaRPr lang="en-GB" sz="2000" dirty="0"/>
          </a:p>
          <a:p>
            <a:endParaRPr lang="en-GB" sz="2000" dirty="0"/>
          </a:p>
        </p:txBody>
      </p:sp>
    </p:spTree>
    <p:extLst>
      <p:ext uri="{BB962C8B-B14F-4D97-AF65-F5344CB8AC3E}">
        <p14:creationId xmlns:p14="http://schemas.microsoft.com/office/powerpoint/2010/main" val="4092727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sz="3200" dirty="0" smtClean="0"/>
              <a:t>Sentinel 5 precursor</a:t>
            </a:r>
            <a:r>
              <a:rPr lang="en-US" sz="2400" dirty="0" smtClean="0"/>
              <a:t/>
            </a:r>
            <a:br>
              <a:rPr lang="en-US" sz="2400" dirty="0" smtClean="0"/>
            </a:br>
            <a:r>
              <a:rPr lang="en-US" sz="1400" dirty="0" smtClean="0"/>
              <a:t>COPERNICUS ATMOSPHERE MISSION IN POLAR ORBIT</a:t>
            </a:r>
            <a:endParaRPr lang="en-US" sz="2400" dirty="0"/>
          </a:p>
        </p:txBody>
      </p:sp>
      <p:pic>
        <p:nvPicPr>
          <p:cNvPr id="5" name="sentinel-5p_New Logo.png"/>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0881" y="357976"/>
            <a:ext cx="836181" cy="757016"/>
          </a:xfrm>
          <a:prstGeom prst="rect">
            <a:avLst/>
          </a:prstGeom>
          <a:ln w="12700">
            <a:miter lim="400000"/>
          </a:ln>
        </p:spPr>
      </p:pic>
      <p:pic>
        <p:nvPicPr>
          <p:cNvPr id="6" name="esa_logo_dark_blue.jpg"/>
          <p:cNvPicPr/>
          <p:nvPr/>
        </p:nvPicPr>
        <p:blipFill>
          <a:blip r:embed="rId3">
            <a:alphaModFix amt="89000"/>
            <a:extLst/>
          </a:blip>
          <a:stretch>
            <a:fillRect/>
          </a:stretch>
        </p:blipFill>
        <p:spPr>
          <a:xfrm>
            <a:off x="7859028" y="2355934"/>
            <a:ext cx="1284974" cy="662745"/>
          </a:xfrm>
          <a:prstGeom prst="rect">
            <a:avLst/>
          </a:prstGeom>
          <a:ln w="12700">
            <a:miter lim="400000"/>
          </a:ln>
        </p:spPr>
      </p:pic>
      <p:sp>
        <p:nvSpPr>
          <p:cNvPr id="25" name="Content Placeholder 24"/>
          <p:cNvSpPr>
            <a:spLocks noGrp="1"/>
          </p:cNvSpPr>
          <p:nvPr>
            <p:ph idx="1"/>
          </p:nvPr>
        </p:nvSpPr>
        <p:spPr>
          <a:xfrm>
            <a:off x="635000" y="1397000"/>
            <a:ext cx="7043615" cy="4729163"/>
          </a:xfrm>
        </p:spPr>
        <p:txBody>
          <a:bodyPr/>
          <a:lstStyle/>
          <a:p>
            <a:r>
              <a:rPr lang="en-US" sz="2000" dirty="0" smtClean="0"/>
              <a:t>The ESA Sentinel-5 Precursor (S-5P) is a pre-operational mission </a:t>
            </a:r>
            <a:r>
              <a:rPr lang="en-US" sz="2000" dirty="0" err="1" smtClean="0"/>
              <a:t>focussing</a:t>
            </a:r>
            <a:r>
              <a:rPr lang="en-US" sz="2000" dirty="0" smtClean="0"/>
              <a:t> on global observations of the atmospheric composition  for air quality and climate.</a:t>
            </a:r>
          </a:p>
          <a:p>
            <a:r>
              <a:rPr lang="en-US" sz="2000" dirty="0" smtClean="0"/>
              <a:t>The </a:t>
            </a:r>
            <a:r>
              <a:rPr lang="en-US" sz="2000" dirty="0" err="1" smtClean="0"/>
              <a:t>TROPOspheric</a:t>
            </a:r>
            <a:r>
              <a:rPr lang="en-US" sz="2000" dirty="0" smtClean="0"/>
              <a:t> Monitoring Instrument (</a:t>
            </a:r>
            <a:r>
              <a:rPr lang="en-US" sz="2000" b="1" dirty="0" smtClean="0"/>
              <a:t>TROPOMI</a:t>
            </a:r>
            <a:r>
              <a:rPr lang="en-US" sz="2000" dirty="0" smtClean="0"/>
              <a:t>) is the payload of the S-5P mission and is jointly developed by The Netherlands and ESA.</a:t>
            </a:r>
          </a:p>
          <a:p>
            <a:r>
              <a:rPr lang="en-US" sz="2000" dirty="0" smtClean="0"/>
              <a:t>The planned launch date for S-5P is 2016 with a 7 year design lifetime.</a:t>
            </a:r>
          </a:p>
          <a:p>
            <a:endParaRPr lang="en-US" sz="2000" dirty="0"/>
          </a:p>
        </p:txBody>
      </p:sp>
      <p:grpSp>
        <p:nvGrpSpPr>
          <p:cNvPr id="8" name="Group 7"/>
          <p:cNvGrpSpPr/>
          <p:nvPr/>
        </p:nvGrpSpPr>
        <p:grpSpPr>
          <a:xfrm>
            <a:off x="520881" y="4298176"/>
            <a:ext cx="2738463" cy="1958505"/>
            <a:chOff x="405382" y="2772933"/>
            <a:chExt cx="2415614" cy="1958505"/>
          </a:xfrm>
        </p:grpSpPr>
        <p:grpSp>
          <p:nvGrpSpPr>
            <p:cNvPr id="9" name="Group 43"/>
            <p:cNvGrpSpPr/>
            <p:nvPr/>
          </p:nvGrpSpPr>
          <p:grpSpPr>
            <a:xfrm>
              <a:off x="405382" y="2905427"/>
              <a:ext cx="2415614" cy="1826011"/>
              <a:chOff x="0" y="0"/>
              <a:chExt cx="4267200" cy="3675606"/>
            </a:xfrm>
          </p:grpSpPr>
          <p:sp>
            <p:nvSpPr>
              <p:cNvPr id="13" name="Shape 41"/>
              <p:cNvSpPr/>
              <p:nvPr/>
            </p:nvSpPr>
            <p:spPr>
              <a:xfrm>
                <a:off x="0" y="0"/>
                <a:ext cx="4267200" cy="3675606"/>
              </a:xfrm>
              <a:prstGeom prst="roundRect">
                <a:avLst>
                  <a:gd name="adj" fmla="val 5000"/>
                </a:avLst>
              </a:prstGeom>
              <a:solidFill>
                <a:schemeClr val="bg2">
                  <a:lumMod val="40000"/>
                  <a:lumOff val="60000"/>
                </a:schemeClr>
              </a:solidFill>
              <a:ln w="12700" cap="flat">
                <a:noFill/>
                <a:miter lim="400000"/>
              </a:ln>
              <a:effectLst/>
            </p:spPr>
            <p:txBody>
              <a:bodyPr wrap="square" lIns="0" tIns="0" rIns="0" bIns="0" numCol="1" anchor="ctr">
                <a:noAutofit/>
              </a:bodyPr>
              <a:lstStyle/>
              <a:p>
                <a:pPr marL="28566" marR="28566" defTabSz="642783" fontAlgn="base">
                  <a:spcBef>
                    <a:spcPct val="0"/>
                  </a:spcBef>
                  <a:spcAft>
                    <a:spcPct val="0"/>
                  </a:spcAft>
                  <a:defRPr sz="1200">
                    <a:uFill>
                      <a:solidFill/>
                    </a:uFill>
                    <a:latin typeface="Gill Sans"/>
                    <a:ea typeface="Gill Sans"/>
                    <a:cs typeface="Gill Sans"/>
                    <a:sym typeface="Gill Sans"/>
                  </a:defRPr>
                </a:pPr>
                <a:endParaRPr kumimoji="0" sz="200" kern="0">
                  <a:solidFill>
                    <a:sysClr val="windowText" lastClr="000000"/>
                  </a:solidFill>
                  <a:uFill>
                    <a:solidFill/>
                  </a:uFill>
                  <a:latin typeface="Gill Sans"/>
                  <a:ea typeface="Gill Sans"/>
                  <a:cs typeface="Gill Sans"/>
                  <a:sym typeface="Gill Sans"/>
                </a:endParaRPr>
              </a:p>
            </p:txBody>
          </p:sp>
          <p:sp>
            <p:nvSpPr>
              <p:cNvPr id="14" name="Shape 42"/>
              <p:cNvSpPr/>
              <p:nvPr/>
            </p:nvSpPr>
            <p:spPr>
              <a:xfrm>
                <a:off x="60890" y="200263"/>
                <a:ext cx="4152903" cy="34094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marL="127218" indent="-127218" defTabSz="642783" fontAlgn="base">
                  <a:spcBef>
                    <a:spcPts val="422"/>
                  </a:spcBef>
                  <a:spcAft>
                    <a:spcPct val="0"/>
                  </a:spcAft>
                  <a:buClr>
                    <a:srgbClr val="1A0A53"/>
                  </a:buClr>
                  <a:buSzPct val="125000"/>
                  <a:buFont typeface="Lucida Grande"/>
                  <a:buChar char="‣"/>
                  <a:defRPr sz="1800"/>
                </a:pPr>
                <a:r>
                  <a:rPr kumimoji="0" sz="1200" kern="0" dirty="0">
                    <a:solidFill>
                      <a:srgbClr val="1A0A53"/>
                    </a:solidFill>
                    <a:uFill>
                      <a:solidFill>
                        <a:srgbClr val="1A0A53"/>
                      </a:solidFill>
                    </a:uFill>
                    <a:latin typeface="Calibri"/>
                    <a:ea typeface="Verdana"/>
                    <a:cs typeface="Verdana"/>
                    <a:sym typeface="Verdana"/>
                  </a:rPr>
                  <a:t>UV-VIS-NIR-SWIR nadir view grating spectrometer.</a:t>
                </a:r>
              </a:p>
              <a:p>
                <a:pPr marL="127218" indent="-127218" defTabSz="642783" fontAlgn="base">
                  <a:spcBef>
                    <a:spcPts val="422"/>
                  </a:spcBef>
                  <a:spcAft>
                    <a:spcPct val="0"/>
                  </a:spcAft>
                  <a:buClr>
                    <a:srgbClr val="1A0A53"/>
                  </a:buClr>
                  <a:buSzPct val="125000"/>
                  <a:buFont typeface="Lucida Grande"/>
                  <a:buChar char="‣"/>
                  <a:defRPr sz="1800"/>
                </a:pPr>
                <a:r>
                  <a:rPr kumimoji="0" sz="1200" kern="0" dirty="0">
                    <a:solidFill>
                      <a:srgbClr val="1A0A53"/>
                    </a:solidFill>
                    <a:uFill>
                      <a:solidFill>
                        <a:srgbClr val="1A0A53"/>
                      </a:solidFill>
                    </a:uFill>
                    <a:latin typeface="Calibri"/>
                    <a:ea typeface="Verdana"/>
                    <a:cs typeface="Verdana"/>
                    <a:sym typeface="Verdana"/>
                  </a:rPr>
                  <a:t>Spectral range: 270-500, </a:t>
                </a:r>
                <a:br>
                  <a:rPr kumimoji="0" sz="1200" kern="0" dirty="0">
                    <a:solidFill>
                      <a:srgbClr val="1A0A53"/>
                    </a:solidFill>
                    <a:uFill>
                      <a:solidFill>
                        <a:srgbClr val="1A0A53"/>
                      </a:solidFill>
                    </a:uFill>
                    <a:latin typeface="Calibri"/>
                    <a:ea typeface="Verdana"/>
                    <a:cs typeface="Verdana"/>
                    <a:sym typeface="Verdana"/>
                  </a:rPr>
                </a:br>
                <a:r>
                  <a:rPr kumimoji="0" sz="1200" kern="0" dirty="0">
                    <a:solidFill>
                      <a:srgbClr val="1A0A53"/>
                    </a:solidFill>
                    <a:uFill>
                      <a:solidFill>
                        <a:srgbClr val="1A0A53"/>
                      </a:solidFill>
                    </a:uFill>
                    <a:latin typeface="Calibri"/>
                    <a:ea typeface="Verdana"/>
                    <a:cs typeface="Verdana"/>
                    <a:sym typeface="Verdana"/>
                  </a:rPr>
                  <a:t>675-775, 2305-2385 nm</a:t>
                </a:r>
              </a:p>
              <a:p>
                <a:pPr marL="127218" indent="-127218" defTabSz="642783" fontAlgn="base">
                  <a:spcBef>
                    <a:spcPts val="422"/>
                  </a:spcBef>
                  <a:spcAft>
                    <a:spcPct val="0"/>
                  </a:spcAft>
                  <a:buClr>
                    <a:srgbClr val="1A0A53"/>
                  </a:buClr>
                  <a:buSzPct val="125000"/>
                  <a:buFont typeface="Lucida Grande"/>
                  <a:buChar char="‣"/>
                  <a:defRPr sz="1800"/>
                </a:pPr>
                <a:r>
                  <a:rPr kumimoji="0" sz="1200" kern="0" dirty="0">
                    <a:solidFill>
                      <a:srgbClr val="1A0A53"/>
                    </a:solidFill>
                    <a:uFill>
                      <a:solidFill>
                        <a:srgbClr val="1A0A53"/>
                      </a:solidFill>
                    </a:uFill>
                    <a:latin typeface="Calibri"/>
                    <a:ea typeface="Verdana"/>
                    <a:cs typeface="Verdana"/>
                    <a:sym typeface="Verdana"/>
                  </a:rPr>
                  <a:t>Spectral Resolution: 0.25-1.1 nm</a:t>
                </a:r>
              </a:p>
              <a:p>
                <a:pPr marL="127218" indent="-127218" defTabSz="642783" fontAlgn="base">
                  <a:spcBef>
                    <a:spcPts val="422"/>
                  </a:spcBef>
                  <a:spcAft>
                    <a:spcPct val="0"/>
                  </a:spcAft>
                  <a:buClr>
                    <a:srgbClr val="1A0A53"/>
                  </a:buClr>
                  <a:buSzPct val="125000"/>
                  <a:buFont typeface="Lucida Grande"/>
                  <a:buChar char="‣"/>
                  <a:defRPr sz="1800"/>
                </a:pPr>
                <a:r>
                  <a:rPr kumimoji="0" sz="1200" kern="0" dirty="0">
                    <a:solidFill>
                      <a:srgbClr val="1A0A53"/>
                    </a:solidFill>
                    <a:uFill>
                      <a:solidFill>
                        <a:srgbClr val="1A0A53"/>
                      </a:solidFill>
                    </a:uFill>
                    <a:latin typeface="Calibri"/>
                    <a:ea typeface="Verdana"/>
                    <a:cs typeface="Verdana"/>
                    <a:sym typeface="Verdana"/>
                  </a:rPr>
                  <a:t>Spatial Resolution: 7x7km2</a:t>
                </a:r>
              </a:p>
              <a:p>
                <a:pPr marL="127218" indent="-127218" defTabSz="642783" fontAlgn="base">
                  <a:spcBef>
                    <a:spcPts val="422"/>
                  </a:spcBef>
                  <a:spcAft>
                    <a:spcPct val="0"/>
                  </a:spcAft>
                  <a:buClr>
                    <a:srgbClr val="1A0A53"/>
                  </a:buClr>
                  <a:buSzPct val="125000"/>
                  <a:buFont typeface="Lucida Grande"/>
                  <a:buChar char="‣"/>
                  <a:defRPr sz="1800"/>
                </a:pPr>
                <a:r>
                  <a:rPr kumimoji="0" sz="1200" kern="0" dirty="0">
                    <a:solidFill>
                      <a:srgbClr val="1A0A53"/>
                    </a:solidFill>
                    <a:uFill>
                      <a:solidFill>
                        <a:srgbClr val="1A0A53"/>
                      </a:solidFill>
                    </a:uFill>
                    <a:latin typeface="Calibri"/>
                    <a:ea typeface="Verdana"/>
                    <a:cs typeface="Verdana"/>
                    <a:sym typeface="Verdana"/>
                  </a:rPr>
                  <a:t>Global daily coverage at 13:30 local solar time.</a:t>
                </a:r>
              </a:p>
            </p:txBody>
          </p:sp>
        </p:grpSp>
        <p:grpSp>
          <p:nvGrpSpPr>
            <p:cNvPr id="10" name="Group 46"/>
            <p:cNvGrpSpPr/>
            <p:nvPr/>
          </p:nvGrpSpPr>
          <p:grpSpPr>
            <a:xfrm>
              <a:off x="405382" y="2772933"/>
              <a:ext cx="2415614" cy="231865"/>
              <a:chOff x="0" y="0"/>
              <a:chExt cx="4267200" cy="466725"/>
            </a:xfrm>
          </p:grpSpPr>
          <p:sp>
            <p:nvSpPr>
              <p:cNvPr id="11" name="Shape 44"/>
              <p:cNvSpPr/>
              <p:nvPr/>
            </p:nvSpPr>
            <p:spPr>
              <a:xfrm>
                <a:off x="0" y="0"/>
                <a:ext cx="4267200" cy="466725"/>
              </a:xfrm>
              <a:prstGeom prst="rect">
                <a:avLst/>
              </a:prstGeom>
              <a:solidFill>
                <a:schemeClr val="bg2">
                  <a:lumMod val="50000"/>
                </a:schemeClr>
              </a:solidFill>
              <a:ln w="12700" cap="flat">
                <a:noFill/>
                <a:miter lim="400000"/>
              </a:ln>
              <a:effectLst/>
            </p:spPr>
            <p:txBody>
              <a:bodyPr wrap="square" lIns="0" tIns="0" rIns="0" bIns="0" numCol="1" anchor="ctr">
                <a:noAutofit/>
              </a:bodyPr>
              <a:lstStyle/>
              <a:p>
                <a:pPr marL="28566" marR="28566" defTabSz="642783" fontAlgn="base">
                  <a:spcBef>
                    <a:spcPct val="0"/>
                  </a:spcBef>
                  <a:spcAft>
                    <a:spcPct val="0"/>
                  </a:spcAft>
                  <a:defRPr sz="1200">
                    <a:uFill>
                      <a:solidFill/>
                    </a:uFill>
                    <a:latin typeface="Gill Sans"/>
                    <a:ea typeface="Gill Sans"/>
                    <a:cs typeface="Gill Sans"/>
                    <a:sym typeface="Gill Sans"/>
                  </a:defRPr>
                </a:pPr>
                <a:endParaRPr kumimoji="0" sz="200" kern="0">
                  <a:solidFill>
                    <a:sysClr val="windowText" lastClr="000000"/>
                  </a:solidFill>
                  <a:uFill>
                    <a:solidFill/>
                  </a:uFill>
                  <a:latin typeface="Gill Sans"/>
                  <a:ea typeface="Gill Sans"/>
                  <a:cs typeface="Gill Sans"/>
                  <a:sym typeface="Gill Sans"/>
                </a:endParaRPr>
              </a:p>
            </p:txBody>
          </p:sp>
          <p:sp>
            <p:nvSpPr>
              <p:cNvPr id="12" name="Shape 45"/>
              <p:cNvSpPr/>
              <p:nvPr/>
            </p:nvSpPr>
            <p:spPr>
              <a:xfrm>
                <a:off x="0" y="70732"/>
                <a:ext cx="4267200" cy="32525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l" defTabSz="914400">
                  <a:buClr>
                    <a:srgbClr val="FFFFFF"/>
                  </a:buClr>
                  <a:buFont typeface="Verdana"/>
                  <a:defRPr sz="2000" b="1">
                    <a:solidFill>
                      <a:srgbClr val="FFFFFF"/>
                    </a:solidFill>
                    <a:effectLst>
                      <a:outerShdw blurRad="12700" dist="25400" dir="2700000" rotWithShape="0">
                        <a:srgbClr val="000000"/>
                      </a:outerShdw>
                    </a:effectLst>
                    <a:uFill>
                      <a:solidFill>
                        <a:srgbClr val="FFFFFF"/>
                      </a:solidFill>
                    </a:uFill>
                    <a:latin typeface="Verdana"/>
                    <a:ea typeface="Verdana"/>
                    <a:cs typeface="Verdana"/>
                    <a:sym typeface="Verdana"/>
                  </a:defRPr>
                </a:lvl1pPr>
              </a:lstStyle>
              <a:p>
                <a:pPr fontAlgn="base">
                  <a:spcBef>
                    <a:spcPct val="0"/>
                  </a:spcBef>
                  <a:spcAft>
                    <a:spcPct val="0"/>
                  </a:spcAft>
                  <a:defRPr sz="1800" b="0">
                    <a:solidFill>
                      <a:srgbClr val="000000"/>
                    </a:solidFill>
                    <a:effectLst/>
                    <a:uFillTx/>
                  </a:defRPr>
                </a:pPr>
                <a:r>
                  <a:rPr kumimoji="0" sz="800" b="0" kern="0" dirty="0">
                    <a:solidFill>
                      <a:prstClr val="white"/>
                    </a:solidFill>
                    <a:effectLst/>
                    <a:uFillTx/>
                  </a:rPr>
                  <a:t> </a:t>
                </a:r>
                <a:r>
                  <a:rPr kumimoji="0" sz="1050" b="0" kern="0" dirty="0">
                    <a:solidFill>
                      <a:prstClr val="white"/>
                    </a:solidFill>
                    <a:effectLst/>
                    <a:uFillTx/>
                    <a:latin typeface="Calibri"/>
                    <a:cs typeface="Calibri"/>
                  </a:rPr>
                  <a:t>TROPOMI</a:t>
                </a:r>
                <a:endParaRPr kumimoji="0" sz="800" b="0" kern="0" dirty="0">
                  <a:solidFill>
                    <a:prstClr val="white"/>
                  </a:solidFill>
                  <a:effectLst/>
                  <a:uFillTx/>
                  <a:latin typeface="Calibri"/>
                  <a:cs typeface="Calibri"/>
                </a:endParaRPr>
              </a:p>
            </p:txBody>
          </p:sp>
        </p:grpSp>
      </p:grpSp>
      <p:pic>
        <p:nvPicPr>
          <p:cNvPr id="23" name="Picture 2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39456" y="3916733"/>
            <a:ext cx="3251932" cy="2830128"/>
          </a:xfrm>
          <a:prstGeom prst="rect">
            <a:avLst/>
          </a:prstGeom>
        </p:spPr>
      </p:pic>
      <p:pic>
        <p:nvPicPr>
          <p:cNvPr id="7" name="url?sa=i&amp;source=images&amp;cd=&amp;docid=dScBDYdUPXHPDM&amp;tbnid=LhZMmsqZB2yueM-&amp;ved=0CAgQjRwwAA&amp;url=http%3A%2F%2Feuropa.eu%2Frapid%2Fpress-release_IP-12-1345_en.jpg"/>
          <p:cNvPicPr/>
          <p:nvPr/>
        </p:nvPicPr>
        <p:blipFill>
          <a:blip r:embed="rId5">
            <a:alphaModFix amt="90000"/>
            <a:extLst/>
          </a:blip>
          <a:stretch>
            <a:fillRect/>
          </a:stretch>
        </p:blipFill>
        <p:spPr>
          <a:xfrm>
            <a:off x="7858382" y="1934501"/>
            <a:ext cx="1285618" cy="431201"/>
          </a:xfrm>
          <a:prstGeom prst="rect">
            <a:avLst/>
          </a:prstGeom>
          <a:ln>
            <a:round/>
          </a:ln>
        </p:spPr>
      </p:pic>
      <p:grpSp>
        <p:nvGrpSpPr>
          <p:cNvPr id="16" name="Group 43"/>
          <p:cNvGrpSpPr/>
          <p:nvPr/>
        </p:nvGrpSpPr>
        <p:grpSpPr>
          <a:xfrm>
            <a:off x="6144848" y="4430670"/>
            <a:ext cx="2762859" cy="1826011"/>
            <a:chOff x="0" y="0"/>
            <a:chExt cx="4267200" cy="3675606"/>
          </a:xfrm>
        </p:grpSpPr>
        <p:sp>
          <p:nvSpPr>
            <p:cNvPr id="20" name="Shape 41"/>
            <p:cNvSpPr/>
            <p:nvPr/>
          </p:nvSpPr>
          <p:spPr>
            <a:xfrm>
              <a:off x="0" y="0"/>
              <a:ext cx="4267200" cy="3675606"/>
            </a:xfrm>
            <a:prstGeom prst="roundRect">
              <a:avLst>
                <a:gd name="adj" fmla="val 5000"/>
              </a:avLst>
            </a:prstGeom>
            <a:solidFill>
              <a:schemeClr val="bg2">
                <a:lumMod val="40000"/>
                <a:lumOff val="60000"/>
              </a:schemeClr>
            </a:solidFill>
            <a:ln w="12700" cap="flat">
              <a:noFill/>
              <a:miter lim="400000"/>
            </a:ln>
            <a:effectLst/>
          </p:spPr>
          <p:txBody>
            <a:bodyPr wrap="square" lIns="0" tIns="0" rIns="0" bIns="0" numCol="1" anchor="ctr">
              <a:noAutofit/>
            </a:bodyPr>
            <a:lstStyle/>
            <a:p>
              <a:pPr marL="28566" marR="28566" defTabSz="642783" fontAlgn="base">
                <a:spcBef>
                  <a:spcPct val="0"/>
                </a:spcBef>
                <a:spcAft>
                  <a:spcPct val="0"/>
                </a:spcAft>
                <a:defRPr sz="1200">
                  <a:uFill>
                    <a:solidFill/>
                  </a:uFill>
                  <a:latin typeface="Gill Sans"/>
                  <a:ea typeface="Gill Sans"/>
                  <a:cs typeface="Gill Sans"/>
                  <a:sym typeface="Gill Sans"/>
                </a:defRPr>
              </a:pPr>
              <a:endParaRPr kumimoji="0" sz="200" kern="0">
                <a:solidFill>
                  <a:sysClr val="windowText" lastClr="000000"/>
                </a:solidFill>
                <a:uFill>
                  <a:solidFill/>
                </a:uFill>
                <a:latin typeface="Gill Sans"/>
                <a:ea typeface="Gill Sans"/>
                <a:cs typeface="Gill Sans"/>
                <a:sym typeface="Gill Sans"/>
              </a:endParaRPr>
            </a:p>
          </p:txBody>
        </p:sp>
        <p:sp>
          <p:nvSpPr>
            <p:cNvPr id="21" name="Shape 42"/>
            <p:cNvSpPr/>
            <p:nvPr/>
          </p:nvSpPr>
          <p:spPr>
            <a:xfrm>
              <a:off x="55739" y="254726"/>
              <a:ext cx="4152902" cy="33005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marL="127218" indent="-127218" defTabSz="642783" fontAlgn="base">
                <a:spcBef>
                  <a:spcPts val="422"/>
                </a:spcBef>
                <a:spcAft>
                  <a:spcPct val="0"/>
                </a:spcAft>
                <a:buClr>
                  <a:srgbClr val="1A0A53"/>
                </a:buClr>
                <a:buSzPct val="125000"/>
                <a:buFont typeface="Lucida Grande"/>
                <a:buChar char="‣"/>
                <a:defRPr sz="1800"/>
              </a:pPr>
              <a:r>
                <a:rPr kumimoji="0" lang="en-US" sz="1200" kern="0" dirty="0">
                  <a:solidFill>
                    <a:srgbClr val="1A0A53"/>
                  </a:solidFill>
                  <a:uFill>
                    <a:solidFill>
                      <a:srgbClr val="1A0A53"/>
                    </a:solidFill>
                  </a:uFill>
                  <a:latin typeface="Calibri"/>
                  <a:ea typeface="Verdana"/>
                  <a:cs typeface="Verdana"/>
                  <a:sym typeface="Verdana"/>
                </a:rPr>
                <a:t>Total column</a:t>
              </a:r>
              <a:br>
                <a:rPr kumimoji="0" lang="en-US" sz="1200" kern="0" dirty="0">
                  <a:solidFill>
                    <a:srgbClr val="1A0A53"/>
                  </a:solidFill>
                  <a:uFill>
                    <a:solidFill>
                      <a:srgbClr val="1A0A53"/>
                    </a:solidFill>
                  </a:uFill>
                  <a:latin typeface="Calibri"/>
                  <a:ea typeface="Verdana"/>
                  <a:cs typeface="Verdana"/>
                  <a:sym typeface="Verdana"/>
                </a:rPr>
              </a:br>
              <a:r>
                <a:rPr kumimoji="0" lang="en-US" sz="1200" kern="0" dirty="0">
                  <a:solidFill>
                    <a:srgbClr val="1A0A53"/>
                  </a:solidFill>
                  <a:uFill>
                    <a:solidFill>
                      <a:srgbClr val="1A0A53"/>
                    </a:solidFill>
                  </a:uFill>
                  <a:latin typeface="Calibri"/>
                  <a:ea typeface="Verdana"/>
                  <a:cs typeface="Verdana"/>
                  <a:sym typeface="Verdana"/>
                </a:rPr>
                <a:t>O</a:t>
              </a:r>
              <a:r>
                <a:rPr kumimoji="0" lang="en-US" sz="1200" kern="0" baseline="-25000" dirty="0">
                  <a:solidFill>
                    <a:srgbClr val="1A0A53"/>
                  </a:solidFill>
                  <a:uFill>
                    <a:solidFill>
                      <a:srgbClr val="1A0A53"/>
                    </a:solidFill>
                  </a:uFill>
                  <a:latin typeface="Calibri"/>
                  <a:ea typeface="Verdana"/>
                  <a:cs typeface="Verdana"/>
                  <a:sym typeface="Verdana"/>
                </a:rPr>
                <a:t>3</a:t>
              </a:r>
              <a:r>
                <a:rPr kumimoji="0" lang="en-US" sz="1200" kern="0" dirty="0">
                  <a:solidFill>
                    <a:srgbClr val="1A0A53"/>
                  </a:solidFill>
                  <a:uFill>
                    <a:solidFill>
                      <a:srgbClr val="1A0A53"/>
                    </a:solidFill>
                  </a:uFill>
                  <a:latin typeface="Calibri"/>
                  <a:ea typeface="Verdana"/>
                  <a:cs typeface="Verdana"/>
                  <a:sym typeface="Verdana"/>
                </a:rPr>
                <a:t>, NO</a:t>
              </a:r>
              <a:r>
                <a:rPr kumimoji="0" lang="en-US" sz="1200" kern="0" baseline="-25000" dirty="0">
                  <a:solidFill>
                    <a:srgbClr val="1A0A53"/>
                  </a:solidFill>
                  <a:uFill>
                    <a:solidFill>
                      <a:srgbClr val="1A0A53"/>
                    </a:solidFill>
                  </a:uFill>
                  <a:latin typeface="Calibri"/>
                  <a:ea typeface="Verdana"/>
                  <a:cs typeface="Verdana"/>
                  <a:sym typeface="Verdana"/>
                </a:rPr>
                <a:t>2</a:t>
              </a:r>
              <a:r>
                <a:rPr kumimoji="0" lang="en-US" sz="1200" kern="0" dirty="0">
                  <a:solidFill>
                    <a:srgbClr val="1A0A53"/>
                  </a:solidFill>
                  <a:uFill>
                    <a:solidFill>
                      <a:srgbClr val="1A0A53"/>
                    </a:solidFill>
                  </a:uFill>
                  <a:latin typeface="Calibri"/>
                  <a:ea typeface="Verdana"/>
                  <a:cs typeface="Verdana"/>
                  <a:sym typeface="Verdana"/>
                </a:rPr>
                <a:t>, CO, SO</a:t>
              </a:r>
              <a:r>
                <a:rPr kumimoji="0" lang="en-US" sz="1200" kern="0" baseline="-25000" dirty="0">
                  <a:solidFill>
                    <a:srgbClr val="1A0A53"/>
                  </a:solidFill>
                  <a:uFill>
                    <a:solidFill>
                      <a:srgbClr val="1A0A53"/>
                    </a:solidFill>
                  </a:uFill>
                  <a:latin typeface="Calibri"/>
                  <a:ea typeface="Verdana"/>
                  <a:cs typeface="Verdana"/>
                  <a:sym typeface="Verdana"/>
                </a:rPr>
                <a:t>2</a:t>
              </a:r>
              <a:r>
                <a:rPr kumimoji="0" lang="en-US" sz="1200" kern="0" dirty="0">
                  <a:solidFill>
                    <a:srgbClr val="1A0A53"/>
                  </a:solidFill>
                  <a:uFill>
                    <a:solidFill>
                      <a:srgbClr val="1A0A53"/>
                    </a:solidFill>
                  </a:uFill>
                  <a:latin typeface="Calibri"/>
                  <a:ea typeface="Verdana"/>
                  <a:cs typeface="Verdana"/>
                  <a:sym typeface="Verdana"/>
                </a:rPr>
                <a:t>,CH</a:t>
              </a:r>
              <a:r>
                <a:rPr kumimoji="0" lang="en-US" sz="1200" kern="0" baseline="-25000" dirty="0">
                  <a:solidFill>
                    <a:srgbClr val="1A0A53"/>
                  </a:solidFill>
                  <a:uFill>
                    <a:solidFill>
                      <a:srgbClr val="1A0A53"/>
                    </a:solidFill>
                  </a:uFill>
                  <a:latin typeface="Calibri"/>
                  <a:ea typeface="Verdana"/>
                  <a:cs typeface="Verdana"/>
                  <a:sym typeface="Verdana"/>
                </a:rPr>
                <a:t>4</a:t>
              </a:r>
              <a:r>
                <a:rPr kumimoji="0" lang="en-US" sz="1200" kern="0" dirty="0">
                  <a:solidFill>
                    <a:srgbClr val="1A0A53"/>
                  </a:solidFill>
                  <a:uFill>
                    <a:solidFill>
                      <a:srgbClr val="1A0A53"/>
                    </a:solidFill>
                  </a:uFill>
                  <a:latin typeface="Calibri"/>
                  <a:ea typeface="Verdana"/>
                  <a:cs typeface="Verdana"/>
                  <a:sym typeface="Verdana"/>
                </a:rPr>
                <a:t>, CH</a:t>
              </a:r>
              <a:r>
                <a:rPr kumimoji="0" lang="en-US" sz="1200" kern="0" baseline="-25000" dirty="0">
                  <a:solidFill>
                    <a:srgbClr val="1A0A53"/>
                  </a:solidFill>
                  <a:uFill>
                    <a:solidFill>
                      <a:srgbClr val="1A0A53"/>
                    </a:solidFill>
                  </a:uFill>
                  <a:latin typeface="Calibri"/>
                  <a:ea typeface="Verdana"/>
                  <a:cs typeface="Verdana"/>
                  <a:sym typeface="Verdana"/>
                </a:rPr>
                <a:t>2</a:t>
              </a:r>
              <a:r>
                <a:rPr kumimoji="0" lang="en-US" sz="1200" kern="0" dirty="0">
                  <a:solidFill>
                    <a:srgbClr val="1A0A53"/>
                  </a:solidFill>
                  <a:uFill>
                    <a:solidFill>
                      <a:srgbClr val="1A0A53"/>
                    </a:solidFill>
                  </a:uFill>
                  <a:latin typeface="Calibri"/>
                  <a:ea typeface="Verdana"/>
                  <a:cs typeface="Verdana"/>
                  <a:sym typeface="Verdana"/>
                </a:rPr>
                <a:t>O,H</a:t>
              </a:r>
              <a:r>
                <a:rPr kumimoji="0" lang="en-US" sz="1200" kern="0" baseline="-25000" dirty="0">
                  <a:solidFill>
                    <a:srgbClr val="1A0A53"/>
                  </a:solidFill>
                  <a:uFill>
                    <a:solidFill>
                      <a:srgbClr val="1A0A53"/>
                    </a:solidFill>
                  </a:uFill>
                  <a:latin typeface="Calibri"/>
                  <a:ea typeface="Verdana"/>
                  <a:cs typeface="Verdana"/>
                  <a:sym typeface="Verdana"/>
                </a:rPr>
                <a:t>2</a:t>
              </a:r>
              <a:r>
                <a:rPr kumimoji="0" lang="en-US" sz="1200" kern="0" dirty="0">
                  <a:solidFill>
                    <a:srgbClr val="1A0A53"/>
                  </a:solidFill>
                  <a:uFill>
                    <a:solidFill>
                      <a:srgbClr val="1A0A53"/>
                    </a:solidFill>
                  </a:uFill>
                  <a:latin typeface="Calibri"/>
                  <a:ea typeface="Verdana"/>
                  <a:cs typeface="Verdana"/>
                  <a:sym typeface="Verdana"/>
                </a:rPr>
                <a:t>O,BrO</a:t>
              </a:r>
            </a:p>
            <a:p>
              <a:pPr marL="127218" indent="-127218" defTabSz="642783" fontAlgn="base">
                <a:spcBef>
                  <a:spcPts val="422"/>
                </a:spcBef>
                <a:spcAft>
                  <a:spcPct val="0"/>
                </a:spcAft>
                <a:buClr>
                  <a:srgbClr val="1A0A53"/>
                </a:buClr>
                <a:buSzPct val="125000"/>
                <a:buFont typeface="Lucida Grande"/>
                <a:buChar char="‣"/>
                <a:defRPr sz="1800"/>
              </a:pPr>
              <a:r>
                <a:rPr kumimoji="0" lang="en-US" sz="1200" kern="0" dirty="0">
                  <a:solidFill>
                    <a:srgbClr val="1A0A53"/>
                  </a:solidFill>
                  <a:uFill>
                    <a:solidFill>
                      <a:srgbClr val="1A0A53"/>
                    </a:solidFill>
                  </a:uFill>
                  <a:latin typeface="Calibri"/>
                  <a:ea typeface="Verdana"/>
                  <a:cs typeface="Verdana"/>
                  <a:sym typeface="Verdana"/>
                </a:rPr>
                <a:t>Tropospheric column</a:t>
              </a:r>
              <a:br>
                <a:rPr kumimoji="0" lang="en-US" sz="1200" kern="0" dirty="0">
                  <a:solidFill>
                    <a:srgbClr val="1A0A53"/>
                  </a:solidFill>
                  <a:uFill>
                    <a:solidFill>
                      <a:srgbClr val="1A0A53"/>
                    </a:solidFill>
                  </a:uFill>
                  <a:latin typeface="Calibri"/>
                  <a:ea typeface="Verdana"/>
                  <a:cs typeface="Verdana"/>
                  <a:sym typeface="Verdana"/>
                </a:rPr>
              </a:br>
              <a:r>
                <a:rPr kumimoji="0" lang="en-US" sz="1200" kern="0" dirty="0">
                  <a:solidFill>
                    <a:srgbClr val="1A0A53"/>
                  </a:solidFill>
                  <a:uFill>
                    <a:solidFill>
                      <a:srgbClr val="1A0A53"/>
                    </a:solidFill>
                  </a:uFill>
                  <a:latin typeface="Calibri"/>
                  <a:ea typeface="Verdana"/>
                  <a:cs typeface="Verdana"/>
                  <a:sym typeface="Verdana"/>
                </a:rPr>
                <a:t>O</a:t>
              </a:r>
              <a:r>
                <a:rPr kumimoji="0" lang="en-US" sz="1200" kern="0" baseline="-25000" dirty="0">
                  <a:solidFill>
                    <a:srgbClr val="1A0A53"/>
                  </a:solidFill>
                  <a:uFill>
                    <a:solidFill>
                      <a:srgbClr val="1A0A53"/>
                    </a:solidFill>
                  </a:uFill>
                  <a:latin typeface="Calibri"/>
                  <a:ea typeface="Verdana"/>
                  <a:cs typeface="Verdana"/>
                  <a:sym typeface="Verdana"/>
                </a:rPr>
                <a:t>3</a:t>
              </a:r>
              <a:r>
                <a:rPr kumimoji="0" lang="en-US" sz="1200" kern="0" dirty="0">
                  <a:solidFill>
                    <a:srgbClr val="1A0A53"/>
                  </a:solidFill>
                  <a:uFill>
                    <a:solidFill>
                      <a:srgbClr val="1A0A53"/>
                    </a:solidFill>
                  </a:uFill>
                  <a:latin typeface="Calibri"/>
                  <a:ea typeface="Verdana"/>
                  <a:cs typeface="Verdana"/>
                  <a:sym typeface="Verdana"/>
                </a:rPr>
                <a:t>, NO</a:t>
              </a:r>
              <a:r>
                <a:rPr kumimoji="0" lang="en-US" sz="1200" kern="0" baseline="-25000" dirty="0">
                  <a:solidFill>
                    <a:srgbClr val="1A0A53"/>
                  </a:solidFill>
                  <a:uFill>
                    <a:solidFill>
                      <a:srgbClr val="1A0A53"/>
                    </a:solidFill>
                  </a:uFill>
                  <a:latin typeface="Calibri"/>
                  <a:ea typeface="Verdana"/>
                  <a:cs typeface="Verdana"/>
                  <a:sym typeface="Verdana"/>
                </a:rPr>
                <a:t>2</a:t>
              </a:r>
              <a:r>
                <a:rPr kumimoji="0" lang="en-US" sz="1200" kern="0" dirty="0">
                  <a:solidFill>
                    <a:srgbClr val="1A0A53"/>
                  </a:solidFill>
                  <a:uFill>
                    <a:solidFill>
                      <a:srgbClr val="1A0A53"/>
                    </a:solidFill>
                  </a:uFill>
                  <a:latin typeface="Calibri"/>
                  <a:ea typeface="Verdana"/>
                  <a:cs typeface="Verdana"/>
                  <a:sym typeface="Verdana"/>
                </a:rPr>
                <a:t> </a:t>
              </a:r>
            </a:p>
            <a:p>
              <a:pPr marL="127218" indent="-127218" defTabSz="642783" fontAlgn="base">
                <a:spcBef>
                  <a:spcPts val="422"/>
                </a:spcBef>
                <a:spcAft>
                  <a:spcPct val="0"/>
                </a:spcAft>
                <a:buClr>
                  <a:srgbClr val="1A0A53"/>
                </a:buClr>
                <a:buSzPct val="125000"/>
                <a:buFont typeface="Lucida Grande"/>
                <a:buChar char="‣"/>
                <a:defRPr sz="1800"/>
              </a:pPr>
              <a:r>
                <a:rPr kumimoji="0" lang="en-US" sz="1200" kern="0" dirty="0">
                  <a:solidFill>
                    <a:srgbClr val="1A0A53"/>
                  </a:solidFill>
                  <a:uFill>
                    <a:solidFill>
                      <a:srgbClr val="1A0A53"/>
                    </a:solidFill>
                  </a:uFill>
                  <a:latin typeface="Calibri"/>
                  <a:ea typeface="Verdana"/>
                  <a:cs typeface="Verdana"/>
                  <a:sym typeface="Verdana"/>
                </a:rPr>
                <a:t>O</a:t>
              </a:r>
              <a:r>
                <a:rPr kumimoji="0" lang="en-US" sz="1200" kern="0" baseline="-25000" dirty="0">
                  <a:solidFill>
                    <a:srgbClr val="1A0A53"/>
                  </a:solidFill>
                  <a:uFill>
                    <a:solidFill>
                      <a:srgbClr val="1A0A53"/>
                    </a:solidFill>
                  </a:uFill>
                  <a:latin typeface="Calibri"/>
                  <a:ea typeface="Verdana"/>
                  <a:cs typeface="Verdana"/>
                  <a:sym typeface="Verdana"/>
                </a:rPr>
                <a:t>3</a:t>
              </a:r>
              <a:r>
                <a:rPr kumimoji="0" lang="en-US" sz="1200" kern="0" dirty="0">
                  <a:solidFill>
                    <a:srgbClr val="1A0A53"/>
                  </a:solidFill>
                  <a:uFill>
                    <a:solidFill>
                      <a:srgbClr val="1A0A53"/>
                    </a:solidFill>
                  </a:uFill>
                  <a:latin typeface="Calibri"/>
                  <a:ea typeface="Verdana"/>
                  <a:cs typeface="Verdana"/>
                  <a:sym typeface="Verdana"/>
                </a:rPr>
                <a:t> profile</a:t>
              </a:r>
            </a:p>
            <a:p>
              <a:pPr marL="127218" indent="-127218" defTabSz="642783" fontAlgn="base">
                <a:spcBef>
                  <a:spcPts val="422"/>
                </a:spcBef>
                <a:spcAft>
                  <a:spcPct val="0"/>
                </a:spcAft>
                <a:buClr>
                  <a:srgbClr val="1A0A53"/>
                </a:buClr>
                <a:buSzPct val="125000"/>
                <a:buFont typeface="Lucida Grande"/>
                <a:buChar char="‣"/>
                <a:defRPr sz="1800"/>
              </a:pPr>
              <a:r>
                <a:rPr kumimoji="0" lang="en-US" sz="1200" kern="0" dirty="0">
                  <a:solidFill>
                    <a:srgbClr val="1A0A53"/>
                  </a:solidFill>
                  <a:uFill>
                    <a:solidFill>
                      <a:srgbClr val="1A0A53"/>
                    </a:solidFill>
                  </a:uFill>
                  <a:latin typeface="Calibri"/>
                  <a:ea typeface="Verdana"/>
                  <a:cs typeface="Verdana"/>
                  <a:sym typeface="Verdana"/>
                </a:rPr>
                <a:t>Aerosol absorbing index &amp; </a:t>
              </a:r>
              <a:br>
                <a:rPr kumimoji="0" lang="en-US" sz="1200" kern="0" dirty="0">
                  <a:solidFill>
                    <a:srgbClr val="1A0A53"/>
                  </a:solidFill>
                  <a:uFill>
                    <a:solidFill>
                      <a:srgbClr val="1A0A53"/>
                    </a:solidFill>
                  </a:uFill>
                  <a:latin typeface="Calibri"/>
                  <a:ea typeface="Verdana"/>
                  <a:cs typeface="Verdana"/>
                  <a:sym typeface="Verdana"/>
                </a:rPr>
              </a:br>
              <a:r>
                <a:rPr kumimoji="0" lang="en-US" sz="1200" kern="0" dirty="0">
                  <a:solidFill>
                    <a:srgbClr val="1A0A53"/>
                  </a:solidFill>
                  <a:uFill>
                    <a:solidFill>
                      <a:srgbClr val="1A0A53"/>
                    </a:solidFill>
                  </a:uFill>
                  <a:latin typeface="Calibri"/>
                  <a:ea typeface="Verdana"/>
                  <a:cs typeface="Verdana"/>
                  <a:sym typeface="Verdana"/>
                </a:rPr>
                <a:t>layer height</a:t>
              </a:r>
            </a:p>
          </p:txBody>
        </p:sp>
      </p:grpSp>
      <p:sp>
        <p:nvSpPr>
          <p:cNvPr id="26" name="Shape 44"/>
          <p:cNvSpPr/>
          <p:nvPr/>
        </p:nvSpPr>
        <p:spPr>
          <a:xfrm>
            <a:off x="6131329" y="4281259"/>
            <a:ext cx="2776378" cy="248900"/>
          </a:xfrm>
          <a:prstGeom prst="rect">
            <a:avLst/>
          </a:prstGeom>
          <a:solidFill>
            <a:schemeClr val="bg2">
              <a:lumMod val="50000"/>
            </a:schemeClr>
          </a:solidFill>
          <a:ln w="12700" cap="flat">
            <a:noFill/>
            <a:miter lim="400000"/>
          </a:ln>
          <a:effectLst/>
        </p:spPr>
        <p:txBody>
          <a:bodyPr wrap="square" lIns="0" tIns="0" rIns="0" bIns="0" numCol="1" anchor="ctr">
            <a:noAutofit/>
          </a:bodyPr>
          <a:lstStyle/>
          <a:p>
            <a:pPr defTabSz="914400" fontAlgn="base">
              <a:spcBef>
                <a:spcPct val="0"/>
              </a:spcBef>
              <a:spcAft>
                <a:spcPct val="0"/>
              </a:spcAft>
              <a:defRPr sz="1800" b="0">
                <a:solidFill>
                  <a:srgbClr val="000000"/>
                </a:solidFill>
                <a:effectLst/>
                <a:uFillTx/>
              </a:defRPr>
            </a:pPr>
            <a:r>
              <a:rPr kumimoji="0" lang="en-US" sz="1050" kern="0" dirty="0">
                <a:solidFill>
                  <a:srgbClr val="FFFFFF"/>
                </a:solidFill>
                <a:latin typeface="Calibri"/>
                <a:ea typeface="ＭＳ Ｐゴシック" charset="0"/>
                <a:cs typeface="Calibri"/>
              </a:rPr>
              <a:t>   Contribution to Copernicus</a:t>
            </a:r>
          </a:p>
        </p:txBody>
      </p:sp>
      <p:sp>
        <p:nvSpPr>
          <p:cNvPr id="19"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latin typeface="Arial" charset="0"/>
                <a:ea typeface="ヒラギノ角ゴ Pro W3" charset="0"/>
                <a:cs typeface="ヒラギノ角ゴ Pro W3" charset="0"/>
              </a:rPr>
              <a:pPr algn="r" defTabSz="914400" eaLnBrk="0" fontAlgn="base" hangingPunct="0">
                <a:spcBef>
                  <a:spcPct val="0"/>
                </a:spcBef>
                <a:spcAft>
                  <a:spcPct val="0"/>
                </a:spcAft>
              </a:pPr>
              <a:t>11</a:t>
            </a:fld>
            <a:endParaRPr lang="en-US" altLang="ja-JP" sz="14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6914691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44363" cy="868362"/>
          </a:xfrm>
        </p:spPr>
        <p:txBody>
          <a:bodyPr/>
          <a:lstStyle/>
          <a:p>
            <a:r>
              <a:rPr lang="en-US" dirty="0" smtClean="0"/>
              <a:t>TROPOMI in the CEOS AQ Constellation</a:t>
            </a:r>
            <a:endParaRPr lang="en-US" dirty="0"/>
          </a:p>
        </p:txBody>
      </p:sp>
      <p:sp>
        <p:nvSpPr>
          <p:cNvPr id="3" name="Content Placeholder 2"/>
          <p:cNvSpPr>
            <a:spLocks noGrp="1"/>
          </p:cNvSpPr>
          <p:nvPr>
            <p:ph idx="1"/>
          </p:nvPr>
        </p:nvSpPr>
        <p:spPr/>
        <p:txBody>
          <a:bodyPr/>
          <a:lstStyle/>
          <a:p>
            <a:r>
              <a:rPr lang="en-US" sz="2800" dirty="0" smtClean="0"/>
              <a:t>Covering the spatial regions that are not covered by the GEO’s</a:t>
            </a:r>
          </a:p>
          <a:p>
            <a:r>
              <a:rPr lang="en-US" sz="2800" dirty="0" smtClean="0"/>
              <a:t>Add products, e.g. CO, CH</a:t>
            </a:r>
            <a:r>
              <a:rPr lang="en-US" sz="2400" dirty="0" smtClean="0"/>
              <a:t>4</a:t>
            </a:r>
            <a:r>
              <a:rPr lang="en-US" sz="2800" dirty="0" smtClean="0"/>
              <a:t>, Aerosol layer height, aerosol profile.</a:t>
            </a:r>
          </a:p>
          <a:p>
            <a:r>
              <a:rPr lang="en-US" sz="2800" dirty="0" smtClean="0"/>
              <a:t>Act as a “travelling standard” between the GEOs</a:t>
            </a:r>
            <a:endParaRPr lang="en-US" sz="2800" dirty="0"/>
          </a:p>
          <a:p>
            <a:r>
              <a:rPr lang="en-US" sz="2800" dirty="0" smtClean="0"/>
              <a:t>S5P – SNPP constellation</a:t>
            </a:r>
          </a:p>
        </p:txBody>
      </p:sp>
      <p:sp>
        <p:nvSpPr>
          <p:cNvPr id="4"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latin typeface="Arial" charset="0"/>
                <a:ea typeface="ヒラギノ角ゴ Pro W3" charset="0"/>
                <a:cs typeface="ヒラギノ角ゴ Pro W3" charset="0"/>
              </a:rPr>
              <a:pPr algn="r" defTabSz="914400" eaLnBrk="0" fontAlgn="base" hangingPunct="0">
                <a:spcBef>
                  <a:spcPct val="0"/>
                </a:spcBef>
                <a:spcAft>
                  <a:spcPct val="0"/>
                </a:spcAft>
              </a:pPr>
              <a:t>12</a:t>
            </a:fld>
            <a:endParaRPr lang="en-US" altLang="ja-JP" sz="14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302763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59144" cy="868362"/>
          </a:xfrm>
        </p:spPr>
        <p:txBody>
          <a:bodyPr/>
          <a:lstStyle/>
          <a:p>
            <a:r>
              <a:rPr lang="en-US" dirty="0" smtClean="0"/>
              <a:t>Summary &amp; Outlook</a:t>
            </a:r>
            <a:endParaRPr lang="en-US" dirty="0"/>
          </a:p>
        </p:txBody>
      </p:sp>
      <p:sp>
        <p:nvSpPr>
          <p:cNvPr id="3" name="Content Placeholder 2"/>
          <p:cNvSpPr>
            <a:spLocks noGrp="1"/>
          </p:cNvSpPr>
          <p:nvPr>
            <p:ph idx="1"/>
          </p:nvPr>
        </p:nvSpPr>
        <p:spPr>
          <a:xfrm>
            <a:off x="457200" y="1445846"/>
            <a:ext cx="6234723" cy="4680317"/>
          </a:xfrm>
        </p:spPr>
        <p:txBody>
          <a:bodyPr/>
          <a:lstStyle/>
          <a:p>
            <a:r>
              <a:rPr lang="en-US" sz="2400" dirty="0" smtClean="0"/>
              <a:t>TROPOMI will be a major step forward for atmospheric composition observations due to improved spatial resolution &amp; sensitivity.</a:t>
            </a:r>
          </a:p>
          <a:p>
            <a:r>
              <a:rPr lang="en-US" sz="2400" dirty="0" smtClean="0"/>
              <a:t>TROPOMI will address important societal challenges: air quality, climate change, ozone layer.</a:t>
            </a:r>
          </a:p>
          <a:p>
            <a:r>
              <a:rPr lang="en-US" sz="2400" dirty="0" smtClean="0"/>
              <a:t>The on-ground calibration has been finalized, analysis ongoing.</a:t>
            </a:r>
          </a:p>
          <a:p>
            <a:r>
              <a:rPr lang="en-US" sz="2400" dirty="0" smtClean="0"/>
              <a:t>We are counting down for a launch in 2016!</a:t>
            </a:r>
          </a:p>
          <a:p>
            <a:endParaRPr lang="en-US" sz="2400" dirty="0"/>
          </a:p>
        </p:txBody>
      </p:sp>
      <p:sp>
        <p:nvSpPr>
          <p:cNvPr id="6" name="Shape 221"/>
          <p:cNvSpPr/>
          <p:nvPr/>
        </p:nvSpPr>
        <p:spPr>
          <a:xfrm>
            <a:off x="7204931" y="2252536"/>
            <a:ext cx="1939070" cy="1441933"/>
          </a:xfrm>
          <a:prstGeom prst="rect">
            <a:avLst/>
          </a:prstGeom>
          <a:solidFill>
            <a:schemeClr val="bg2">
              <a:lumMod val="20000"/>
              <a:lumOff val="80000"/>
              <a:alpha val="77000"/>
            </a:schemeClr>
          </a:solidFill>
          <a:ln w="12700">
            <a:solidFill>
              <a:srgbClr val="000000">
                <a:alpha val="0"/>
              </a:srgbClr>
            </a:solidFill>
            <a:miter lim="400000"/>
          </a:ln>
          <a:extLst>
            <a:ext uri="{C572A759-6A51-4108-AA02-DFA0A04FC94B}">
              <ma14:wrappingTextBoxFlag xmlns:ma14="http://schemas.microsoft.com/office/mac/drawingml/2011/main" val="1"/>
            </a:ext>
          </a:extLst>
        </p:spPr>
        <p:txBody>
          <a:bodyPr wrap="square" lIns="127000" tIns="127000" rIns="127000" bIns="127000" anchor="ctr">
            <a:spAutoFit/>
          </a:bodyPr>
          <a:lstStyle/>
          <a:p>
            <a:pPr defTabSz="584200" fontAlgn="base">
              <a:lnSpc>
                <a:spcPct val="60000"/>
              </a:lnSpc>
              <a:spcBef>
                <a:spcPts val="1700"/>
              </a:spcBef>
              <a:spcAft>
                <a:spcPct val="0"/>
              </a:spcAft>
              <a:defRPr sz="1800"/>
            </a:pPr>
            <a:r>
              <a:rPr kumimoji="0" sz="1400" u="sng" dirty="0">
                <a:solidFill>
                  <a:prstClr val="white"/>
                </a:solidFill>
                <a:latin typeface="Calibri"/>
                <a:ea typeface="Gill Sans"/>
                <a:cs typeface="Gill Sans"/>
                <a:sym typeface="Gill Sans"/>
                <a:hlinkClick r:id="rId2"/>
              </a:rPr>
              <a:t>veefkind@knmi.nl</a:t>
            </a:r>
            <a:endParaRPr kumimoji="0" lang="en-US" sz="1400" u="sng" dirty="0">
              <a:solidFill>
                <a:prstClr val="white"/>
              </a:solidFill>
              <a:latin typeface="Calibri"/>
              <a:ea typeface="Gill Sans"/>
              <a:cs typeface="Gill Sans"/>
              <a:sym typeface="Gill Sans"/>
            </a:endParaRPr>
          </a:p>
          <a:p>
            <a:pPr defTabSz="584200" fontAlgn="base">
              <a:lnSpc>
                <a:spcPct val="60000"/>
              </a:lnSpc>
              <a:spcBef>
                <a:spcPts val="1700"/>
              </a:spcBef>
              <a:spcAft>
                <a:spcPct val="0"/>
              </a:spcAft>
              <a:defRPr sz="1800"/>
            </a:pPr>
            <a:r>
              <a:rPr kumimoji="0" lang="en-US" sz="1400" u="sng" dirty="0">
                <a:solidFill>
                  <a:prstClr val="white"/>
                </a:solidFill>
                <a:latin typeface="Calibri"/>
                <a:ea typeface="Gill Sans"/>
                <a:cs typeface="Gill Sans"/>
                <a:sym typeface="Gill Sans"/>
                <a:hlinkClick r:id="rId3"/>
              </a:rPr>
              <a:t>www.tropomi.nl</a:t>
            </a:r>
            <a:endParaRPr kumimoji="0" lang="en-US" sz="1400" u="sng" dirty="0">
              <a:solidFill>
                <a:prstClr val="white"/>
              </a:solidFill>
              <a:latin typeface="Calibri"/>
              <a:ea typeface="Gill Sans"/>
              <a:cs typeface="Gill Sans"/>
              <a:sym typeface="Gill Sans"/>
            </a:endParaRPr>
          </a:p>
          <a:p>
            <a:pPr defTabSz="584200" fontAlgn="base">
              <a:lnSpc>
                <a:spcPct val="60000"/>
              </a:lnSpc>
              <a:spcBef>
                <a:spcPts val="1700"/>
              </a:spcBef>
              <a:spcAft>
                <a:spcPct val="0"/>
              </a:spcAft>
              <a:defRPr sz="1800"/>
            </a:pPr>
            <a:r>
              <a:rPr kumimoji="0" sz="1400" u="sng" dirty="0">
                <a:solidFill>
                  <a:prstClr val="white"/>
                </a:solidFill>
                <a:latin typeface="Calibri"/>
                <a:ea typeface="Gill Sans"/>
                <a:cs typeface="Gill Sans"/>
                <a:sym typeface="Gill Sans"/>
                <a:hlinkClick r:id="rId4"/>
              </a:rPr>
              <a:t>www.tropomi.eu</a:t>
            </a:r>
            <a:endParaRPr kumimoji="0" lang="en-US" sz="1400" u="sng" dirty="0">
              <a:solidFill>
                <a:prstClr val="white"/>
              </a:solidFill>
              <a:latin typeface="Calibri"/>
              <a:ea typeface="Gill Sans"/>
              <a:cs typeface="Gill Sans"/>
              <a:sym typeface="Gill Sans"/>
            </a:endParaRPr>
          </a:p>
          <a:p>
            <a:pPr defTabSz="584200" fontAlgn="base">
              <a:lnSpc>
                <a:spcPct val="60000"/>
              </a:lnSpc>
              <a:spcBef>
                <a:spcPts val="1700"/>
              </a:spcBef>
              <a:spcAft>
                <a:spcPct val="0"/>
              </a:spcAft>
              <a:defRPr sz="1800"/>
            </a:pPr>
            <a:r>
              <a:rPr kumimoji="0" lang="en-US" sz="1400" dirty="0" err="1">
                <a:solidFill>
                  <a:prstClr val="white"/>
                </a:solidFill>
                <a:latin typeface="Calibri" charset="0"/>
                <a:ea typeface="ＭＳ Ｐゴシック" charset="0"/>
                <a:cs typeface="ＭＳ Ｐゴシック" charset="0"/>
                <a:hlinkClick r:id="rId5" action="ppaction://hlinkfile"/>
              </a:rPr>
              <a:t>sentinel.esa.int</a:t>
            </a:r>
            <a:r>
              <a:rPr kumimoji="0" lang="en-US" sz="1400" dirty="0">
                <a:solidFill>
                  <a:prstClr val="white"/>
                </a:solidFill>
                <a:latin typeface="Calibri" charset="0"/>
                <a:ea typeface="ＭＳ Ｐゴシック" charset="0"/>
                <a:cs typeface="ＭＳ Ｐゴシック" charset="0"/>
                <a:hlinkClick r:id="rId5" action="ppaction://hlinkfile"/>
              </a:rPr>
              <a:t>/s5p</a:t>
            </a:r>
            <a:endParaRPr kumimoji="0" sz="1400" dirty="0">
              <a:solidFill>
                <a:prstClr val="white"/>
              </a:solidFill>
              <a:latin typeface="Calibri"/>
              <a:ea typeface="Gill Sans"/>
              <a:cs typeface="Gill Sans"/>
              <a:sym typeface="Gill Sans"/>
            </a:endParaRPr>
          </a:p>
        </p:txBody>
      </p:sp>
      <p:sp>
        <p:nvSpPr>
          <p:cNvPr id="5"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latin typeface="Arial" charset="0"/>
                <a:ea typeface="ヒラギノ角ゴ Pro W3" charset="0"/>
                <a:cs typeface="ヒラギノ角ゴ Pro W3" charset="0"/>
              </a:rPr>
              <a:pPr algn="r" defTabSz="914400" eaLnBrk="0" fontAlgn="base" hangingPunct="0">
                <a:spcBef>
                  <a:spcPct val="0"/>
                </a:spcBef>
                <a:spcAft>
                  <a:spcPct val="0"/>
                </a:spcAft>
              </a:pPr>
              <a:t>13</a:t>
            </a:fld>
            <a:endParaRPr lang="en-US" altLang="ja-JP" sz="14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7305103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9524" y="2564074"/>
            <a:ext cx="954596" cy="369332"/>
          </a:xfrm>
          <a:prstGeom prst="rect">
            <a:avLst/>
          </a:prstGeom>
          <a:noFill/>
        </p:spPr>
        <p:txBody>
          <a:bodyPr wrap="none" rtlCol="0">
            <a:spAutoFit/>
          </a:bodyPr>
          <a:lstStyle/>
          <a:p>
            <a:r>
              <a:rPr kumimoji="1" lang="en-US" altLang="ja-JP" dirty="0" smtClean="0"/>
              <a:t>Backup</a:t>
            </a:r>
            <a:endParaRPr kumimoji="1" lang="ja-JP" altLang="en-US" dirty="0"/>
          </a:p>
        </p:txBody>
      </p:sp>
    </p:spTree>
    <p:extLst>
      <p:ext uri="{BB962C8B-B14F-4D97-AF65-F5344CB8AC3E}">
        <p14:creationId xmlns:p14="http://schemas.microsoft.com/office/powerpoint/2010/main" val="3835837932"/>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85837" y="44624"/>
            <a:ext cx="7500937" cy="685800"/>
          </a:xfrm>
        </p:spPr>
        <p:txBody>
          <a:bodyPr>
            <a:normAutofit/>
          </a:bodyPr>
          <a:lstStyle/>
          <a:p>
            <a:pPr>
              <a:defRPr/>
            </a:pPr>
            <a:r>
              <a:rPr lang="en-US" altLang="ko-KR" sz="3200" dirty="0">
                <a:cs typeface="Arial" pitchFamily="34" charset="0"/>
              </a:rPr>
              <a:t>Status of </a:t>
            </a:r>
            <a:r>
              <a:rPr lang="en-US" altLang="ko-KR" sz="3200" dirty="0" smtClean="0">
                <a:cs typeface="Arial" pitchFamily="34" charset="0"/>
              </a:rPr>
              <a:t>GEMS</a:t>
            </a:r>
            <a:endParaRPr lang="en-US" altLang="ko-KR" sz="3200" dirty="0">
              <a:cs typeface="Arial" pitchFamily="34" charset="0"/>
            </a:endParaRPr>
          </a:p>
        </p:txBody>
      </p:sp>
      <p:sp>
        <p:nvSpPr>
          <p:cNvPr id="90114" name="Rectangle 3"/>
          <p:cNvSpPr>
            <a:spLocks noGrp="1" noChangeArrowheads="1"/>
          </p:cNvSpPr>
          <p:nvPr>
            <p:ph idx="1"/>
          </p:nvPr>
        </p:nvSpPr>
        <p:spPr bwMode="auto">
          <a:xfrm>
            <a:off x="179512" y="764704"/>
            <a:ext cx="8763000" cy="5832648"/>
          </a:xfrm>
          <a:prstGeom prst="rect">
            <a:avLst/>
          </a:prstGeom>
          <a:noFill/>
          <a:ln>
            <a:miter lim="800000"/>
            <a:headEnd/>
            <a:tailEnd/>
          </a:ln>
        </p:spPr>
        <p:txBody>
          <a:bodyPr vert="horz" wrap="square" lIns="91326" tIns="45664" rIns="91326" bIns="45664" numCol="1" anchor="t" anchorCtr="0" compatLnSpc="1">
            <a:prstTxWarp prst="textNoShape">
              <a:avLst/>
            </a:prstTxWarp>
            <a:noAutofit/>
          </a:bodyPr>
          <a:lstStyle/>
          <a:p>
            <a:r>
              <a:rPr lang="en-US" altLang="ko-KR" sz="1600" b="1" dirty="0">
                <a:latin typeface="Arial"/>
                <a:cs typeface="Arial"/>
              </a:rPr>
              <a:t>GEO-KOMPSAT-</a:t>
            </a:r>
            <a:r>
              <a:rPr lang="en-US" altLang="ko-KR" sz="1600" b="1" dirty="0" smtClean="0">
                <a:latin typeface="Arial"/>
                <a:cs typeface="Arial"/>
              </a:rPr>
              <a:t>2 </a:t>
            </a:r>
            <a:r>
              <a:rPr lang="en-US" altLang="ko-KR" sz="1600" b="1" dirty="0">
                <a:latin typeface="Arial"/>
                <a:cs typeface="Arial"/>
              </a:rPr>
              <a:t>Program</a:t>
            </a:r>
          </a:p>
          <a:p>
            <a:pPr lvl="1"/>
            <a:r>
              <a:rPr lang="en-US" altLang="ko-KR" sz="1600" dirty="0">
                <a:latin typeface="Arial"/>
                <a:cs typeface="Arial"/>
              </a:rPr>
              <a:t>SRR in Apr., 2012; SDR in Feb. </a:t>
            </a:r>
            <a:r>
              <a:rPr lang="en-US" altLang="ko-KR" sz="1600" dirty="0" smtClean="0">
                <a:latin typeface="Arial"/>
                <a:cs typeface="Arial"/>
              </a:rPr>
              <a:t>2014, </a:t>
            </a:r>
            <a:r>
              <a:rPr lang="en-US" altLang="ko-KR" sz="1600" dirty="0" smtClean="0">
                <a:solidFill>
                  <a:srgbClr val="0000FF"/>
                </a:solidFill>
                <a:latin typeface="Arial"/>
                <a:cs typeface="Arial"/>
              </a:rPr>
              <a:t>PDR in Jul., 2014, </a:t>
            </a:r>
          </a:p>
          <a:p>
            <a:pPr lvl="1"/>
            <a:r>
              <a:rPr lang="en-US" altLang="ko-KR" sz="1600" dirty="0" smtClean="0">
                <a:solidFill>
                  <a:srgbClr val="0000FF"/>
                </a:solidFill>
                <a:latin typeface="Arial"/>
                <a:cs typeface="Arial"/>
              </a:rPr>
              <a:t>CDR planned in Sep. 2015 for GK-2A, and Jan. 2016 for GK-2B</a:t>
            </a:r>
            <a:endParaRPr lang="en-US" altLang="ko-KR" sz="1600" dirty="0">
              <a:solidFill>
                <a:srgbClr val="0000FF"/>
              </a:solidFill>
              <a:latin typeface="Arial"/>
              <a:cs typeface="Arial"/>
            </a:endParaRPr>
          </a:p>
          <a:p>
            <a:pPr lvl="1"/>
            <a:endParaRPr lang="en-US" altLang="ko-KR" sz="900" dirty="0">
              <a:latin typeface="Arial"/>
              <a:cs typeface="Arial"/>
            </a:endParaRPr>
          </a:p>
          <a:p>
            <a:r>
              <a:rPr lang="en-US" altLang="ko-KR" sz="1600" b="1" dirty="0">
                <a:latin typeface="Arial"/>
                <a:cs typeface="Arial"/>
              </a:rPr>
              <a:t>Budget</a:t>
            </a:r>
            <a:endParaRPr lang="en-US" altLang="ko-KR" sz="1600" dirty="0">
              <a:latin typeface="Arial"/>
              <a:cs typeface="Arial"/>
            </a:endParaRPr>
          </a:p>
          <a:p>
            <a:pPr lvl="1"/>
            <a:r>
              <a:rPr lang="en-US" altLang="ko-KR" sz="1600" dirty="0">
                <a:latin typeface="Arial"/>
                <a:cs typeface="Arial"/>
              </a:rPr>
              <a:t>GEMS Program passed Mid-term review on Dec. 4, 2013, and now is</a:t>
            </a:r>
            <a:r>
              <a:rPr lang="en-US" altLang="ko-KR" sz="1600" dirty="0">
                <a:solidFill>
                  <a:srgbClr val="0000FF"/>
                </a:solidFill>
                <a:latin typeface="Arial"/>
                <a:cs typeface="Arial"/>
              </a:rPr>
              <a:t> in Main Phase till launch. (* Launch : </a:t>
            </a:r>
            <a:r>
              <a:rPr lang="en-US" altLang="ko-KR" sz="1600" dirty="0" smtClean="0">
                <a:solidFill>
                  <a:srgbClr val="0000FF"/>
                </a:solidFill>
                <a:latin typeface="Arial"/>
                <a:cs typeface="Arial"/>
              </a:rPr>
              <a:t>Mar.</a:t>
            </a:r>
            <a:r>
              <a:rPr lang="en-US" altLang="ko-KR" sz="1600" dirty="0">
                <a:solidFill>
                  <a:srgbClr val="0000FF"/>
                </a:solidFill>
                <a:latin typeface="Arial"/>
                <a:cs typeface="Arial"/>
              </a:rPr>
              <a:t>, </a:t>
            </a:r>
            <a:r>
              <a:rPr lang="en-US" altLang="ko-KR" sz="1600" dirty="0" smtClean="0">
                <a:solidFill>
                  <a:srgbClr val="0000FF"/>
                </a:solidFill>
                <a:latin typeface="Arial"/>
                <a:cs typeface="Arial"/>
              </a:rPr>
              <a:t>2019)</a:t>
            </a:r>
            <a:endParaRPr lang="ko-KR" altLang="en-US" sz="1600" dirty="0">
              <a:solidFill>
                <a:srgbClr val="0000FF"/>
              </a:solidFill>
              <a:latin typeface="Arial"/>
              <a:cs typeface="Arial"/>
            </a:endParaRPr>
          </a:p>
          <a:p>
            <a:pPr marL="913274" lvl="2" indent="0">
              <a:buNone/>
            </a:pPr>
            <a:endParaRPr lang="en-US" altLang="ko-KR" sz="700" dirty="0">
              <a:latin typeface="Arial"/>
              <a:cs typeface="Arial"/>
            </a:endParaRPr>
          </a:p>
          <a:p>
            <a:r>
              <a:rPr lang="en-US" altLang="ko-KR" sz="1600" b="1" dirty="0">
                <a:latin typeface="Arial"/>
                <a:cs typeface="Arial"/>
              </a:rPr>
              <a:t>Prime Contractor</a:t>
            </a:r>
          </a:p>
          <a:p>
            <a:pPr lvl="1"/>
            <a:r>
              <a:rPr lang="en-US" altLang="ko-KR" sz="1600" dirty="0">
                <a:latin typeface="Arial"/>
                <a:cs typeface="Arial"/>
              </a:rPr>
              <a:t>Ball Aerospace &amp; Technologies Corp</a:t>
            </a:r>
            <a:r>
              <a:rPr lang="en-US" altLang="ko-KR" sz="1600" dirty="0" smtClean="0">
                <a:latin typeface="Arial"/>
                <a:cs typeface="Arial"/>
              </a:rPr>
              <a:t>.( selected on </a:t>
            </a:r>
            <a:r>
              <a:rPr lang="en-US" altLang="ko-KR" sz="1600" dirty="0">
                <a:latin typeface="Arial"/>
                <a:cs typeface="Arial"/>
              </a:rPr>
              <a:t>May </a:t>
            </a:r>
            <a:r>
              <a:rPr lang="en-US" altLang="ko-KR" sz="1600" dirty="0" smtClean="0">
                <a:latin typeface="Arial"/>
                <a:cs typeface="Arial"/>
              </a:rPr>
              <a:t>13</a:t>
            </a:r>
            <a:r>
              <a:rPr lang="en-US" altLang="ko-KR" sz="1600" baseline="30000" dirty="0" smtClean="0">
                <a:latin typeface="Arial"/>
                <a:cs typeface="Arial"/>
              </a:rPr>
              <a:t>th</a:t>
            </a:r>
            <a:r>
              <a:rPr lang="en-US" altLang="ko-KR" sz="1600" dirty="0" smtClean="0">
                <a:latin typeface="Arial"/>
                <a:cs typeface="Arial"/>
              </a:rPr>
              <a:t>, 2013)</a:t>
            </a:r>
            <a:endParaRPr lang="en-US" altLang="ko-KR" sz="1600" dirty="0">
              <a:latin typeface="Arial"/>
              <a:cs typeface="Arial"/>
            </a:endParaRPr>
          </a:p>
          <a:p>
            <a:pPr marL="456633" lvl="1" indent="0">
              <a:buNone/>
            </a:pPr>
            <a:r>
              <a:rPr lang="en-US" altLang="ko-KR" sz="1600" dirty="0">
                <a:latin typeface="Arial"/>
                <a:cs typeface="Arial"/>
              </a:rPr>
              <a:t>     * AMI contract with ITT;   GOCI-2 contract with </a:t>
            </a:r>
            <a:r>
              <a:rPr lang="en-US" altLang="ko-KR" sz="1600" dirty="0" err="1">
                <a:latin typeface="Arial"/>
                <a:cs typeface="Arial"/>
              </a:rPr>
              <a:t>Astrium</a:t>
            </a:r>
            <a:endParaRPr lang="en-US" altLang="ko-KR" sz="2400" dirty="0">
              <a:latin typeface="Arial"/>
              <a:cs typeface="Arial"/>
            </a:endParaRPr>
          </a:p>
          <a:p>
            <a:pPr lvl="1"/>
            <a:endParaRPr lang="en-US" altLang="ko-KR" sz="800" b="1" dirty="0">
              <a:latin typeface="Arial"/>
              <a:cs typeface="Arial"/>
            </a:endParaRPr>
          </a:p>
          <a:p>
            <a:r>
              <a:rPr lang="en-US" altLang="ko-KR" sz="1600" b="1" dirty="0" smtClean="0">
                <a:latin typeface="Arial"/>
                <a:cs typeface="Arial"/>
              </a:rPr>
              <a:t>GEMS Development</a:t>
            </a:r>
            <a:endParaRPr lang="en-US" altLang="ko-KR" sz="1600" b="1" dirty="0">
              <a:latin typeface="Arial"/>
              <a:cs typeface="Arial"/>
            </a:endParaRPr>
          </a:p>
          <a:p>
            <a:pPr lvl="1"/>
            <a:r>
              <a:rPr lang="en-US" altLang="ko-KR" sz="1600" dirty="0" smtClean="0">
                <a:latin typeface="Arial"/>
                <a:cs typeface="Arial"/>
              </a:rPr>
              <a:t>SDR </a:t>
            </a:r>
            <a:r>
              <a:rPr lang="en-US" altLang="ko-KR" sz="1600" dirty="0">
                <a:latin typeface="Arial"/>
                <a:cs typeface="Arial"/>
              </a:rPr>
              <a:t>in </a:t>
            </a:r>
            <a:r>
              <a:rPr lang="en-US" altLang="ko-KR" sz="1600" dirty="0" smtClean="0">
                <a:latin typeface="Arial"/>
                <a:cs typeface="Arial"/>
              </a:rPr>
              <a:t>Oct., 2013, PDR in Mar., 2014, </a:t>
            </a:r>
            <a:r>
              <a:rPr lang="en-US" altLang="ko-KR" sz="1600" dirty="0" smtClean="0">
                <a:solidFill>
                  <a:srgbClr val="0000FF"/>
                </a:solidFill>
                <a:latin typeface="Arial"/>
                <a:cs typeface="Arial"/>
              </a:rPr>
              <a:t>CDR </a:t>
            </a:r>
            <a:r>
              <a:rPr lang="en-US" altLang="ko-KR" sz="1600" dirty="0">
                <a:solidFill>
                  <a:srgbClr val="0000FF"/>
                </a:solidFill>
                <a:latin typeface="Arial"/>
                <a:cs typeface="Arial"/>
              </a:rPr>
              <a:t>in </a:t>
            </a:r>
            <a:r>
              <a:rPr lang="en-US" altLang="ko-KR" sz="1600" dirty="0" smtClean="0">
                <a:solidFill>
                  <a:srgbClr val="0000FF"/>
                </a:solidFill>
                <a:latin typeface="Arial"/>
                <a:cs typeface="Arial"/>
              </a:rPr>
              <a:t>Feb., 2015</a:t>
            </a:r>
          </a:p>
          <a:p>
            <a:pPr lvl="1"/>
            <a:r>
              <a:rPr lang="en-US" altLang="ko-KR" sz="1600" dirty="0">
                <a:latin typeface="Arial"/>
                <a:cs typeface="Arial"/>
              </a:rPr>
              <a:t>GEMS Telescope shall be assembled, aligned, and tested at KARI </a:t>
            </a:r>
            <a:r>
              <a:rPr lang="en-US" altLang="ko-KR" sz="1600" dirty="0" smtClean="0">
                <a:latin typeface="Arial"/>
                <a:cs typeface="Arial"/>
              </a:rPr>
              <a:t>in 2015 (JDAK)</a:t>
            </a:r>
            <a:endParaRPr lang="en-US" altLang="ko-KR" sz="1600" dirty="0">
              <a:latin typeface="Arial"/>
              <a:cs typeface="Arial"/>
            </a:endParaRPr>
          </a:p>
          <a:p>
            <a:pPr lvl="1"/>
            <a:r>
              <a:rPr lang="en-US" altLang="ko-KR" sz="1600" dirty="0" smtClean="0">
                <a:latin typeface="Arial"/>
                <a:cs typeface="Arial"/>
              </a:rPr>
              <a:t>GEMS System integration and test shall be performed in 2016</a:t>
            </a:r>
          </a:p>
          <a:p>
            <a:pPr lvl="1"/>
            <a:r>
              <a:rPr lang="en-US" altLang="ko-KR" sz="1600" dirty="0">
                <a:latin typeface="Arial"/>
                <a:cs typeface="Arial"/>
              </a:rPr>
              <a:t>GEMS shall be delivered to KARI from BATC spring of </a:t>
            </a:r>
            <a:r>
              <a:rPr lang="en-US" altLang="ko-KR" sz="1600" dirty="0" smtClean="0">
                <a:latin typeface="Arial"/>
                <a:cs typeface="Arial"/>
              </a:rPr>
              <a:t>2017</a:t>
            </a:r>
            <a:endParaRPr lang="en-US" altLang="ko-KR" sz="1600" dirty="0">
              <a:latin typeface="Arial"/>
              <a:cs typeface="Arial"/>
            </a:endParaRPr>
          </a:p>
          <a:p>
            <a:pPr lvl="1"/>
            <a:endParaRPr lang="en-US" altLang="ko-KR" sz="900" dirty="0">
              <a:latin typeface="Arial"/>
              <a:cs typeface="Arial"/>
            </a:endParaRPr>
          </a:p>
          <a:p>
            <a:r>
              <a:rPr lang="en-US" altLang="ko-KR" sz="1600" b="1" dirty="0">
                <a:latin typeface="Arial"/>
                <a:cs typeface="Arial"/>
              </a:rPr>
              <a:t>Changes in Environment</a:t>
            </a:r>
          </a:p>
          <a:p>
            <a:pPr lvl="1"/>
            <a:r>
              <a:rPr lang="en-US" altLang="ko-KR" sz="1800" dirty="0">
                <a:solidFill>
                  <a:srgbClr val="0000FF"/>
                </a:solidFill>
                <a:latin typeface="Arial"/>
                <a:cs typeface="Arial"/>
              </a:rPr>
              <a:t>Air quality forecast in operation since 2013 by NIER/ME </a:t>
            </a:r>
            <a:endParaRPr lang="en-US" altLang="ko-KR" sz="2000" dirty="0">
              <a:solidFill>
                <a:srgbClr val="0000FF"/>
              </a:solidFill>
              <a:latin typeface="Arial"/>
              <a:cs typeface="Arial"/>
            </a:endParaRPr>
          </a:p>
          <a:p>
            <a:pPr marL="913274" lvl="2" indent="0">
              <a:buNone/>
            </a:pPr>
            <a:r>
              <a:rPr lang="en-US" altLang="ko-KR" sz="1600" dirty="0">
                <a:solidFill>
                  <a:srgbClr val="0000FF"/>
                </a:solidFill>
                <a:latin typeface="Arial"/>
                <a:cs typeface="Arial"/>
              </a:rPr>
              <a:t>    </a:t>
            </a:r>
            <a:r>
              <a:rPr lang="en-US" altLang="ko-KR" sz="1600" dirty="0">
                <a:solidFill>
                  <a:srgbClr val="0000FF"/>
                </a:solidFill>
                <a:latin typeface="Arial"/>
                <a:cs typeface="Arial"/>
                <a:sym typeface="Wingdings"/>
              </a:rPr>
              <a:t> GEMS to be an operational sat. </a:t>
            </a:r>
            <a:r>
              <a:rPr lang="en-US" altLang="ko-KR" sz="1600" dirty="0">
                <a:solidFill>
                  <a:srgbClr val="0000FF"/>
                </a:solidFill>
                <a:latin typeface="Arial"/>
                <a:cs typeface="Arial"/>
              </a:rPr>
              <a:t>(e.g. data assimilation of model with sat. data</a:t>
            </a:r>
            <a:r>
              <a:rPr lang="en-US" altLang="ko-KR" sz="1600" dirty="0" smtClean="0">
                <a:solidFill>
                  <a:srgbClr val="0000FF"/>
                </a:solidFill>
                <a:latin typeface="Arial"/>
                <a:cs typeface="Arial"/>
              </a:rPr>
              <a:t>)</a:t>
            </a:r>
            <a:endParaRPr lang="en-US" altLang="ko-KR" sz="1600" dirty="0">
              <a:latin typeface="Arial"/>
              <a:cs typeface="Arial"/>
            </a:endParaRPr>
          </a:p>
          <a:p>
            <a:pPr lvl="1"/>
            <a:r>
              <a:rPr lang="en-US" altLang="ko-KR" sz="1600" dirty="0">
                <a:latin typeface="Arial"/>
                <a:cs typeface="Arial"/>
              </a:rPr>
              <a:t>‘KORUS-AQ’ airborne campaign planned in 2016 </a:t>
            </a:r>
            <a:r>
              <a:rPr lang="en-US" altLang="ko-KR" sz="1600" dirty="0" smtClean="0">
                <a:latin typeface="Arial"/>
                <a:cs typeface="Arial"/>
              </a:rPr>
              <a:t>(with GEOTASO)</a:t>
            </a:r>
            <a:endParaRPr lang="en-US" altLang="ko-KR" sz="1200" dirty="0">
              <a:latin typeface="Arial"/>
              <a:cs typeface="Arial"/>
            </a:endParaRP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669062" y="6651"/>
            <a:ext cx="1439442" cy="554583"/>
          </a:xfrm>
          <a:prstGeom prst="rect">
            <a:avLst/>
          </a:prstGeom>
        </p:spPr>
      </p:pic>
      <p:sp>
        <p:nvSpPr>
          <p:cNvPr id="5"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15</a:t>
            </a:fld>
            <a:endParaRPr lang="en-US" altLang="ja-JP" sz="14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826833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274032"/>
              </p:ext>
            </p:extLst>
          </p:nvPr>
        </p:nvGraphicFramePr>
        <p:xfrm>
          <a:off x="527539" y="1333896"/>
          <a:ext cx="8027375" cy="2598811"/>
        </p:xfrm>
        <a:graphic>
          <a:graphicData uri="http://schemas.openxmlformats.org/drawingml/2006/table">
            <a:tbl>
              <a:tblPr firstRow="1" bandRow="1">
                <a:tableStyleId>{5C22544A-7EE6-4342-B048-85BDC9FD1C3A}</a:tableStyleId>
              </a:tblPr>
              <a:tblGrid>
                <a:gridCol w="1774487"/>
                <a:gridCol w="2612874"/>
                <a:gridCol w="1267469"/>
                <a:gridCol w="1141623"/>
                <a:gridCol w="1230922"/>
              </a:tblGrid>
              <a:tr h="0">
                <a:tc rowSpan="2">
                  <a:txBody>
                    <a:bodyPr/>
                    <a:lstStyle/>
                    <a:p>
                      <a:pPr algn="ctr"/>
                      <a:r>
                        <a:rPr lang="en-GB" sz="1600" dirty="0" smtClean="0">
                          <a:solidFill>
                            <a:schemeClr val="bg1"/>
                          </a:solidFill>
                        </a:rPr>
                        <a:t>Mission</a:t>
                      </a:r>
                      <a:endParaRPr lang="en-GB"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rowSpan="2">
                  <a:txBody>
                    <a:bodyPr/>
                    <a:lstStyle/>
                    <a:p>
                      <a:pPr algn="ctr"/>
                      <a:r>
                        <a:rPr lang="en-GB" sz="1600" dirty="0" smtClean="0">
                          <a:solidFill>
                            <a:schemeClr val="bg1"/>
                          </a:solidFill>
                        </a:rPr>
                        <a:t>Instrument</a:t>
                      </a:r>
                      <a:endParaRPr lang="en-GB"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3">
                  <a:txBody>
                    <a:bodyPr/>
                    <a:lstStyle/>
                    <a:p>
                      <a:pPr algn="ctr"/>
                      <a:r>
                        <a:rPr lang="en-GB" sz="1600" dirty="0" smtClean="0">
                          <a:solidFill>
                            <a:schemeClr val="bg1"/>
                          </a:solidFill>
                        </a:rPr>
                        <a:t>Utilization of data from</a:t>
                      </a:r>
                      <a:endParaRPr lang="en-GB"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GB"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7201">
                <a:tc vMerge="1">
                  <a:txBody>
                    <a:bodyPr/>
                    <a:lstStyle/>
                    <a:p>
                      <a:endParaRPr lang="en-GB"/>
                    </a:p>
                  </a:txBody>
                  <a:tcPr/>
                </a:tc>
                <a:tc vMerge="1">
                  <a:txBody>
                    <a:bodyPr/>
                    <a:lstStyle/>
                    <a:p>
                      <a:endParaRPr lang="en-GB"/>
                    </a:p>
                  </a:txBody>
                  <a:tcPr/>
                </a:tc>
                <a:tc>
                  <a:txBody>
                    <a:bodyPr/>
                    <a:lstStyle/>
                    <a:p>
                      <a:pPr algn="ctr"/>
                      <a:r>
                        <a:rPr lang="en-GB" sz="1600" dirty="0" smtClean="0">
                          <a:solidFill>
                            <a:schemeClr val="bg1"/>
                          </a:solidFill>
                        </a:rPr>
                        <a:t>Imager</a:t>
                      </a:r>
                      <a:endParaRPr lang="en-GB"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Infrared sounder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GB" sz="1600" dirty="0" smtClean="0">
                          <a:solidFill>
                            <a:schemeClr val="bg1"/>
                          </a:solidFill>
                        </a:rPr>
                        <a:t>Other</a:t>
                      </a:r>
                      <a:endParaRPr lang="en-GB" sz="16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r>
              <a:tr h="538871">
                <a:tc>
                  <a:txBody>
                    <a:bodyPr/>
                    <a:lstStyle/>
                    <a:p>
                      <a:pPr algn="ctr"/>
                      <a:r>
                        <a:rPr lang="en-GB" sz="1600" b="1" dirty="0" smtClean="0">
                          <a:solidFill>
                            <a:srgbClr val="FF0000"/>
                          </a:solidFill>
                        </a:rPr>
                        <a:t>Sentinel-4</a:t>
                      </a:r>
                      <a:endParaRPr lang="en-GB" sz="1600" b="1"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rgbClr val="FF0000"/>
                          </a:solidFill>
                        </a:rPr>
                        <a:t>UVN spectrometer</a:t>
                      </a:r>
                      <a:r>
                        <a:rPr lang="en-GB" sz="1600" baseline="0" dirty="0" smtClean="0">
                          <a:solidFill>
                            <a:srgbClr val="FF0000"/>
                          </a:solidFill>
                        </a:rPr>
                        <a:t> </a:t>
                      </a:r>
                      <a:r>
                        <a:rPr lang="en-GB" sz="1600" baseline="30000" dirty="0" smtClean="0">
                          <a:solidFill>
                            <a:srgbClr val="FF0000"/>
                          </a:solidFill>
                        </a:rPr>
                        <a:t>(1)</a:t>
                      </a:r>
                      <a:endParaRPr lang="en-GB" sz="1600" baseline="30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baseline="0" dirty="0" smtClean="0">
                          <a:solidFill>
                            <a:srgbClr val="FF0000"/>
                          </a:solidFill>
                        </a:rPr>
                        <a:t>FCI</a:t>
                      </a:r>
                      <a:r>
                        <a:rPr lang="en-GB" sz="1600" baseline="30000" dirty="0" smtClean="0">
                          <a:solidFill>
                            <a:srgbClr val="FF0000"/>
                          </a:solidFill>
                        </a:rPr>
                        <a:t> (2)</a:t>
                      </a:r>
                      <a:endParaRPr lang="en-GB" sz="16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rgbClr val="FF0000"/>
                          </a:solidFill>
                        </a:rPr>
                        <a:t>IRS</a:t>
                      </a:r>
                      <a:r>
                        <a:rPr lang="en-GB" sz="1600" baseline="30000" dirty="0" smtClean="0">
                          <a:solidFill>
                            <a:srgbClr val="FF0000"/>
                          </a:solidFill>
                        </a:rPr>
                        <a:t> (1)</a:t>
                      </a:r>
                      <a:endParaRPr lang="en-GB" sz="1600" baseline="300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bg2"/>
                          </a:solidFill>
                        </a:rPr>
                        <a:t>LI</a:t>
                      </a:r>
                      <a:r>
                        <a:rPr lang="en-GB" sz="1600" baseline="30000" dirty="0" smtClean="0">
                          <a:solidFill>
                            <a:schemeClr val="bg2"/>
                          </a:solidFill>
                        </a:rPr>
                        <a:t> (2,*)</a:t>
                      </a:r>
                      <a:endParaRPr lang="en-GB" sz="1600" baseline="0" dirty="0" smtClean="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6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33CC"/>
                          </a:solidFill>
                        </a:rPr>
                        <a:t>Sentinel-5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rgbClr val="0033CC"/>
                          </a:solidFill>
                        </a:rPr>
                        <a:t>UVNS spectrometer</a:t>
                      </a:r>
                      <a:r>
                        <a:rPr lang="en-GB" sz="1600" baseline="30000" dirty="0" smtClean="0">
                          <a:solidFill>
                            <a:srgbClr val="0033CC"/>
                          </a:solidFill>
                        </a:rPr>
                        <a:t> (3)</a:t>
                      </a:r>
                      <a:endParaRPr lang="en-GB" sz="1600" baseline="30000" dirty="0">
                        <a:solidFill>
                          <a:srgbClr val="0033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rgbClr val="0033CC"/>
                          </a:solidFill>
                        </a:rPr>
                        <a:t>VII</a:t>
                      </a:r>
                      <a:r>
                        <a:rPr lang="en-GB" sz="1600" baseline="0" dirty="0" smtClean="0">
                          <a:solidFill>
                            <a:srgbClr val="0033CC"/>
                          </a:solidFill>
                        </a:rPr>
                        <a:t> </a:t>
                      </a:r>
                      <a:r>
                        <a:rPr lang="en-GB" sz="1600" baseline="30000" dirty="0" smtClean="0">
                          <a:solidFill>
                            <a:srgbClr val="0033CC"/>
                          </a:solidFill>
                        </a:rPr>
                        <a:t>(3)</a:t>
                      </a:r>
                      <a:endParaRPr lang="en-GB" sz="1600" baseline="30000" dirty="0">
                        <a:solidFill>
                          <a:srgbClr val="0033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0033CC"/>
                          </a:solidFill>
                        </a:rPr>
                        <a:t>IAS</a:t>
                      </a:r>
                      <a:r>
                        <a:rPr lang="en-GB" sz="1600" baseline="30000" dirty="0" smtClean="0">
                          <a:solidFill>
                            <a:srgbClr val="0033CC"/>
                          </a:solidFill>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rgbClr val="0033CC"/>
                          </a:solidFill>
                        </a:rPr>
                        <a:t>3MI</a:t>
                      </a:r>
                      <a:r>
                        <a:rPr lang="en-GB" sz="1600" baseline="30000" dirty="0" smtClean="0">
                          <a:solidFill>
                            <a:srgbClr val="0033CC"/>
                          </a:solidFill>
                        </a:rPr>
                        <a: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dirty="0" smtClean="0">
                          <a:solidFill>
                            <a:srgbClr val="0033CC"/>
                          </a:solidFill>
                        </a:rPr>
                        <a:t>Sentinel-5</a:t>
                      </a:r>
                      <a:r>
                        <a:rPr lang="en-GB" sz="1600" b="1" baseline="0" dirty="0" smtClean="0">
                          <a:solidFill>
                            <a:srgbClr val="0033CC"/>
                          </a:solidFill>
                        </a:rPr>
                        <a:t> Precursor</a:t>
                      </a:r>
                      <a:endParaRPr lang="en-GB" sz="1600" b="1" dirty="0" smtClean="0">
                        <a:solidFill>
                          <a:srgbClr val="0033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rgbClr val="0033CC"/>
                          </a:solidFill>
                        </a:rPr>
                        <a:t>UVNS spectrometer</a:t>
                      </a:r>
                      <a:r>
                        <a:rPr lang="en-GB" sz="1600" baseline="30000" dirty="0" smtClean="0">
                          <a:solidFill>
                            <a:srgbClr val="0033CC"/>
                          </a:solidFill>
                        </a:rPr>
                        <a:t> </a:t>
                      </a:r>
                      <a:r>
                        <a:rPr lang="en-GB" sz="1600" dirty="0" smtClean="0">
                          <a:solidFill>
                            <a:srgbClr val="0033CC"/>
                          </a:solidFill>
                        </a:rPr>
                        <a:t>TROPOMI </a:t>
                      </a:r>
                      <a:r>
                        <a:rPr lang="en-GB" sz="1600" baseline="30000" dirty="0" smtClean="0">
                          <a:solidFill>
                            <a:srgbClr val="0033CC"/>
                          </a:solidFill>
                        </a:rPr>
                        <a:t>(4)</a:t>
                      </a:r>
                      <a:endParaRPr lang="en-GB" sz="1600" baseline="30000" dirty="0">
                        <a:solidFill>
                          <a:srgbClr val="0033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rgbClr val="0033CC"/>
                          </a:solidFill>
                        </a:rPr>
                        <a:t>VIIRS</a:t>
                      </a:r>
                      <a:r>
                        <a:rPr lang="fr-FR" sz="1600" baseline="30000" dirty="0" smtClean="0">
                          <a:solidFill>
                            <a:srgbClr val="0033CC"/>
                          </a:solidFill>
                        </a:rPr>
                        <a:t> (5)</a:t>
                      </a:r>
                      <a:endParaRPr lang="en-GB" sz="1600" dirty="0">
                        <a:solidFill>
                          <a:srgbClr val="0033CC"/>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bg2"/>
                          </a:solidFill>
                        </a:rPr>
                        <a:t>CRIS</a:t>
                      </a:r>
                      <a:r>
                        <a:rPr lang="fr-FR" sz="1600" baseline="30000" dirty="0" smtClean="0">
                          <a:solidFill>
                            <a:schemeClr val="bg2"/>
                          </a:solidFill>
                        </a:rPr>
                        <a:t> (5,*)</a:t>
                      </a:r>
                      <a:endParaRPr lang="en-GB" sz="1600" baseline="0"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600" dirty="0" smtClean="0">
                          <a:solidFill>
                            <a:schemeClr val="bg2"/>
                          </a:solidFill>
                        </a:rPr>
                        <a:t>OMPS</a:t>
                      </a:r>
                      <a:r>
                        <a:rPr lang="fr-FR" sz="1600" baseline="30000" dirty="0" smtClean="0">
                          <a:solidFill>
                            <a:schemeClr val="bg2"/>
                          </a:solidFill>
                        </a:rPr>
                        <a:t> (5,*)</a:t>
                      </a:r>
                      <a:endParaRPr lang="en-GB" sz="1600" baseline="0" dirty="0" smtClean="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483409" y="4034485"/>
            <a:ext cx="4245345" cy="1569660"/>
          </a:xfrm>
          <a:prstGeom prst="rect">
            <a:avLst/>
          </a:prstGeom>
        </p:spPr>
        <p:txBody>
          <a:bodyPr wrap="square">
            <a:spAutoFit/>
          </a:bodyPr>
          <a:lstStyle/>
          <a:p>
            <a:pPr defTabSz="914400" fontAlgn="base">
              <a:spcBef>
                <a:spcPct val="0"/>
              </a:spcBef>
              <a:spcAft>
                <a:spcPct val="0"/>
              </a:spcAft>
            </a:pPr>
            <a:r>
              <a:rPr kumimoji="0" lang="en-GB" sz="1600" baseline="30000" dirty="0">
                <a:solidFill>
                  <a:srgbClr val="4D4F53"/>
                </a:solidFill>
                <a:latin typeface="Verdana" pitchFamily="34" charset="0"/>
              </a:rPr>
              <a:t>(1)</a:t>
            </a:r>
            <a:r>
              <a:rPr kumimoji="0" lang="en-GB" sz="1600" dirty="0">
                <a:solidFill>
                  <a:srgbClr val="4D4F53"/>
                </a:solidFill>
                <a:latin typeface="Verdana" pitchFamily="34" charset="0"/>
              </a:rPr>
              <a:t> on MTG sounder (</a:t>
            </a:r>
            <a:r>
              <a:rPr kumimoji="0" lang="en-GB" sz="1600" dirty="0">
                <a:solidFill>
                  <a:srgbClr val="FF0000"/>
                </a:solidFill>
                <a:latin typeface="Verdana" pitchFamily="34" charset="0"/>
              </a:rPr>
              <a:t>GEO</a:t>
            </a:r>
            <a:r>
              <a:rPr kumimoji="0" lang="en-GB" sz="1600" dirty="0">
                <a:solidFill>
                  <a:srgbClr val="4D4F53"/>
                </a:solidFill>
                <a:latin typeface="Verdana" pitchFamily="34" charset="0"/>
              </a:rPr>
              <a:t>)</a:t>
            </a:r>
          </a:p>
          <a:p>
            <a:pPr defTabSz="914400" fontAlgn="base">
              <a:spcBef>
                <a:spcPct val="0"/>
              </a:spcBef>
              <a:spcAft>
                <a:spcPct val="0"/>
              </a:spcAft>
            </a:pPr>
            <a:r>
              <a:rPr kumimoji="0" lang="en-GB" sz="1600" baseline="30000" dirty="0">
                <a:solidFill>
                  <a:srgbClr val="4D4F53"/>
                </a:solidFill>
                <a:latin typeface="Verdana" pitchFamily="34" charset="0"/>
              </a:rPr>
              <a:t>(2)</a:t>
            </a:r>
            <a:r>
              <a:rPr kumimoji="0" lang="en-GB" sz="1600" dirty="0">
                <a:solidFill>
                  <a:srgbClr val="4D4F53"/>
                </a:solidFill>
                <a:latin typeface="Verdana" pitchFamily="34" charset="0"/>
              </a:rPr>
              <a:t> on MTG imager (</a:t>
            </a:r>
            <a:r>
              <a:rPr kumimoji="0" lang="en-GB" sz="1600" dirty="0">
                <a:solidFill>
                  <a:srgbClr val="FF0000"/>
                </a:solidFill>
                <a:latin typeface="Verdana" pitchFamily="34" charset="0"/>
              </a:rPr>
              <a:t>GEO</a:t>
            </a:r>
            <a:r>
              <a:rPr kumimoji="0" lang="en-GB" sz="1600" dirty="0">
                <a:solidFill>
                  <a:srgbClr val="4D4F53"/>
                </a:solidFill>
                <a:latin typeface="Verdana" pitchFamily="34" charset="0"/>
              </a:rPr>
              <a:t>)</a:t>
            </a:r>
          </a:p>
          <a:p>
            <a:pPr defTabSz="914400" fontAlgn="base">
              <a:spcBef>
                <a:spcPct val="0"/>
              </a:spcBef>
              <a:spcAft>
                <a:spcPct val="0"/>
              </a:spcAft>
            </a:pPr>
            <a:r>
              <a:rPr kumimoji="0" lang="en-GB" sz="1600" baseline="30000" dirty="0">
                <a:solidFill>
                  <a:srgbClr val="4D4F53"/>
                </a:solidFill>
                <a:latin typeface="Verdana" pitchFamily="34" charset="0"/>
              </a:rPr>
              <a:t>(3)</a:t>
            </a:r>
            <a:r>
              <a:rPr kumimoji="0" lang="en-GB" sz="1600" dirty="0">
                <a:solidFill>
                  <a:srgbClr val="4D4F53"/>
                </a:solidFill>
                <a:latin typeface="Verdana" pitchFamily="34" charset="0"/>
              </a:rPr>
              <a:t> on </a:t>
            </a:r>
            <a:r>
              <a:rPr kumimoji="0" lang="en-GB" sz="1600" dirty="0" err="1">
                <a:solidFill>
                  <a:srgbClr val="4D4F53"/>
                </a:solidFill>
                <a:latin typeface="Verdana" pitchFamily="34" charset="0"/>
              </a:rPr>
              <a:t>MetOp</a:t>
            </a:r>
            <a:r>
              <a:rPr kumimoji="0" lang="en-GB" sz="1600" dirty="0">
                <a:solidFill>
                  <a:srgbClr val="4D4F53"/>
                </a:solidFill>
                <a:latin typeface="Verdana" pitchFamily="34" charset="0"/>
              </a:rPr>
              <a:t>-SG (</a:t>
            </a:r>
            <a:r>
              <a:rPr kumimoji="0" lang="en-GB" sz="1600" dirty="0">
                <a:solidFill>
                  <a:srgbClr val="0033CC"/>
                </a:solidFill>
                <a:latin typeface="Verdana" pitchFamily="34" charset="0"/>
              </a:rPr>
              <a:t>LEO</a:t>
            </a:r>
            <a:r>
              <a:rPr kumimoji="0" lang="en-GB" sz="1600" dirty="0">
                <a:solidFill>
                  <a:srgbClr val="4D4F53"/>
                </a:solidFill>
                <a:latin typeface="Verdana" pitchFamily="34" charset="0"/>
              </a:rPr>
              <a:t>)</a:t>
            </a:r>
          </a:p>
          <a:p>
            <a:pPr defTabSz="914400" fontAlgn="base">
              <a:spcBef>
                <a:spcPct val="0"/>
              </a:spcBef>
              <a:spcAft>
                <a:spcPct val="0"/>
              </a:spcAft>
            </a:pPr>
            <a:r>
              <a:rPr kumimoji="0" lang="en-GB" sz="1600" baseline="30000" dirty="0">
                <a:solidFill>
                  <a:srgbClr val="4D4F53"/>
                </a:solidFill>
                <a:latin typeface="Verdana" pitchFamily="34" charset="0"/>
              </a:rPr>
              <a:t>(4)</a:t>
            </a:r>
            <a:r>
              <a:rPr kumimoji="0" lang="en-GB" sz="1600" dirty="0">
                <a:solidFill>
                  <a:srgbClr val="4D4F53"/>
                </a:solidFill>
                <a:latin typeface="Verdana" pitchFamily="34" charset="0"/>
              </a:rPr>
              <a:t> on dedicated platform (</a:t>
            </a:r>
            <a:r>
              <a:rPr kumimoji="0" lang="en-GB" sz="1600" dirty="0">
                <a:solidFill>
                  <a:srgbClr val="0033CC"/>
                </a:solidFill>
                <a:latin typeface="Verdana" pitchFamily="34" charset="0"/>
              </a:rPr>
              <a:t>LEO</a:t>
            </a:r>
            <a:r>
              <a:rPr kumimoji="0" lang="en-GB" sz="1600" dirty="0">
                <a:solidFill>
                  <a:srgbClr val="4D4F53"/>
                </a:solidFill>
                <a:latin typeface="Verdana" pitchFamily="34" charset="0"/>
              </a:rPr>
              <a:t>)</a:t>
            </a:r>
          </a:p>
          <a:p>
            <a:pPr defTabSz="914400" fontAlgn="base">
              <a:spcBef>
                <a:spcPct val="0"/>
              </a:spcBef>
              <a:spcAft>
                <a:spcPct val="0"/>
              </a:spcAft>
            </a:pPr>
            <a:r>
              <a:rPr kumimoji="0" lang="en-GB" sz="1600" baseline="30000" dirty="0">
                <a:solidFill>
                  <a:srgbClr val="4D4F53"/>
                </a:solidFill>
                <a:latin typeface="Verdana" pitchFamily="34" charset="0"/>
              </a:rPr>
              <a:t>(5)</a:t>
            </a:r>
            <a:r>
              <a:rPr kumimoji="0" lang="en-GB" sz="1600" dirty="0">
                <a:solidFill>
                  <a:srgbClr val="4D4F53"/>
                </a:solidFill>
                <a:latin typeface="Verdana" pitchFamily="34" charset="0"/>
              </a:rPr>
              <a:t> on SNPP/JPSS (</a:t>
            </a:r>
            <a:r>
              <a:rPr kumimoji="0" lang="en-GB" sz="1600" dirty="0">
                <a:solidFill>
                  <a:srgbClr val="0033CC"/>
                </a:solidFill>
                <a:latin typeface="Verdana" pitchFamily="34" charset="0"/>
              </a:rPr>
              <a:t>LEO</a:t>
            </a:r>
            <a:r>
              <a:rPr kumimoji="0" lang="en-GB" sz="1600" dirty="0">
                <a:solidFill>
                  <a:srgbClr val="4D4F53"/>
                </a:solidFill>
                <a:latin typeface="Verdana" pitchFamily="34" charset="0"/>
              </a:rPr>
              <a:t>)</a:t>
            </a:r>
          </a:p>
          <a:p>
            <a:pPr defTabSz="914400" fontAlgn="base">
              <a:spcBef>
                <a:spcPct val="0"/>
              </a:spcBef>
              <a:spcAft>
                <a:spcPct val="0"/>
              </a:spcAft>
            </a:pPr>
            <a:r>
              <a:rPr kumimoji="0" lang="en-GB" sz="1600" baseline="30000" dirty="0">
                <a:solidFill>
                  <a:srgbClr val="4D4F53"/>
                </a:solidFill>
                <a:latin typeface="Verdana" pitchFamily="34" charset="0"/>
              </a:rPr>
              <a:t>(</a:t>
            </a:r>
            <a:r>
              <a:rPr kumimoji="0" lang="en-GB" sz="1600" dirty="0">
                <a:solidFill>
                  <a:srgbClr val="4D4F53"/>
                </a:solidFill>
                <a:latin typeface="Verdana" pitchFamily="34" charset="0"/>
              </a:rPr>
              <a:t>*</a:t>
            </a:r>
            <a:r>
              <a:rPr kumimoji="0" lang="en-GB" sz="1600" baseline="30000" dirty="0">
                <a:solidFill>
                  <a:srgbClr val="4D4F53"/>
                </a:solidFill>
                <a:latin typeface="Verdana" pitchFamily="34" charset="0"/>
              </a:rPr>
              <a:t>)</a:t>
            </a:r>
            <a:r>
              <a:rPr kumimoji="0" lang="en-GB" sz="1600" dirty="0">
                <a:solidFill>
                  <a:srgbClr val="4D4F53"/>
                </a:solidFill>
                <a:latin typeface="Verdana" pitchFamily="34" charset="0"/>
              </a:rPr>
              <a:t> synergy on higher data level</a:t>
            </a:r>
          </a:p>
        </p:txBody>
      </p:sp>
      <p:sp>
        <p:nvSpPr>
          <p:cNvPr id="6" name="TextBox 5"/>
          <p:cNvSpPr txBox="1"/>
          <p:nvPr/>
        </p:nvSpPr>
        <p:spPr>
          <a:xfrm>
            <a:off x="4712557" y="4134840"/>
            <a:ext cx="4343401" cy="2677656"/>
          </a:xfrm>
          <a:prstGeom prst="rect">
            <a:avLst/>
          </a:prstGeom>
          <a:solidFill>
            <a:schemeClr val="bg1"/>
          </a:solidFill>
        </p:spPr>
        <p:txBody>
          <a:bodyPr wrap="square" rtlCol="0">
            <a:spAutoFit/>
          </a:bodyPr>
          <a:lstStyle/>
          <a:p>
            <a:pPr defTabSz="914400" fontAlgn="base">
              <a:spcBef>
                <a:spcPct val="0"/>
              </a:spcBef>
              <a:spcAft>
                <a:spcPct val="0"/>
              </a:spcAft>
            </a:pPr>
            <a:r>
              <a:rPr kumimoji="0" lang="en-GB" sz="1200" dirty="0">
                <a:solidFill>
                  <a:srgbClr val="4D4F53"/>
                </a:solidFill>
                <a:latin typeface="Verdana" pitchFamily="34" charset="0"/>
              </a:rPr>
              <a:t>UVN = Ultraviolet + Visible + Near infrared</a:t>
            </a:r>
          </a:p>
          <a:p>
            <a:pPr defTabSz="914400" fontAlgn="base">
              <a:spcBef>
                <a:spcPct val="0"/>
              </a:spcBef>
              <a:spcAft>
                <a:spcPct val="0"/>
              </a:spcAft>
            </a:pPr>
            <a:r>
              <a:rPr kumimoji="0" lang="en-GB" sz="1200" dirty="0">
                <a:solidFill>
                  <a:srgbClr val="4D4F53"/>
                </a:solidFill>
                <a:latin typeface="Verdana" pitchFamily="34" charset="0"/>
              </a:rPr>
              <a:t>FCI = Flexible Combined Imager</a:t>
            </a:r>
          </a:p>
          <a:p>
            <a:pPr defTabSz="914400" fontAlgn="base">
              <a:spcBef>
                <a:spcPct val="0"/>
              </a:spcBef>
              <a:spcAft>
                <a:spcPct val="0"/>
              </a:spcAft>
            </a:pPr>
            <a:r>
              <a:rPr kumimoji="0" lang="en-GB" sz="1200" dirty="0">
                <a:solidFill>
                  <a:srgbClr val="4D4F53"/>
                </a:solidFill>
                <a:latin typeface="Verdana" pitchFamily="34" charset="0"/>
              </a:rPr>
              <a:t>IRS = </a:t>
            </a:r>
            <a:r>
              <a:rPr kumimoji="0" lang="en-GB" sz="1200" dirty="0" err="1">
                <a:solidFill>
                  <a:srgbClr val="4D4F53"/>
                </a:solidFill>
                <a:latin typeface="Verdana" pitchFamily="34" charset="0"/>
              </a:rPr>
              <a:t>InfraRed</a:t>
            </a:r>
            <a:r>
              <a:rPr kumimoji="0" lang="en-GB" sz="1200" dirty="0">
                <a:solidFill>
                  <a:srgbClr val="4D4F53"/>
                </a:solidFill>
                <a:latin typeface="Verdana" pitchFamily="34" charset="0"/>
              </a:rPr>
              <a:t> Sounder</a:t>
            </a:r>
          </a:p>
          <a:p>
            <a:pPr defTabSz="914400" fontAlgn="base">
              <a:spcBef>
                <a:spcPct val="0"/>
              </a:spcBef>
              <a:spcAft>
                <a:spcPct val="0"/>
              </a:spcAft>
            </a:pPr>
            <a:r>
              <a:rPr kumimoji="0" lang="en-GB" sz="1200" dirty="0">
                <a:solidFill>
                  <a:srgbClr val="4D4F53"/>
                </a:solidFill>
                <a:latin typeface="Verdana" pitchFamily="34" charset="0"/>
              </a:rPr>
              <a:t>LI = Lightning Imager</a:t>
            </a:r>
          </a:p>
          <a:p>
            <a:pPr defTabSz="914400" fontAlgn="base">
              <a:spcBef>
                <a:spcPct val="0"/>
              </a:spcBef>
              <a:spcAft>
                <a:spcPct val="0"/>
              </a:spcAft>
            </a:pPr>
            <a:endParaRPr kumimoji="0" lang="en-GB" sz="1200" dirty="0">
              <a:solidFill>
                <a:srgbClr val="4D4F53"/>
              </a:solidFill>
              <a:latin typeface="Verdana" pitchFamily="34" charset="0"/>
            </a:endParaRPr>
          </a:p>
          <a:p>
            <a:pPr defTabSz="914400" fontAlgn="base">
              <a:spcBef>
                <a:spcPct val="0"/>
              </a:spcBef>
              <a:spcAft>
                <a:spcPct val="0"/>
              </a:spcAft>
            </a:pPr>
            <a:r>
              <a:rPr kumimoji="0" lang="en-GB" sz="1200" dirty="0">
                <a:solidFill>
                  <a:srgbClr val="4D4F53"/>
                </a:solidFill>
                <a:latin typeface="Verdana" pitchFamily="34" charset="0"/>
              </a:rPr>
              <a:t>UVNS = UVN + Short wave infrared</a:t>
            </a:r>
          </a:p>
          <a:p>
            <a:pPr defTabSz="914400" fontAlgn="base">
              <a:spcBef>
                <a:spcPct val="0"/>
              </a:spcBef>
              <a:spcAft>
                <a:spcPct val="0"/>
              </a:spcAft>
            </a:pPr>
            <a:r>
              <a:rPr kumimoji="0" lang="en-GB" sz="1200" dirty="0">
                <a:solidFill>
                  <a:srgbClr val="4D4F53"/>
                </a:solidFill>
                <a:latin typeface="Verdana" pitchFamily="34" charset="0"/>
              </a:rPr>
              <a:t>VII = Visible/Infrared Imager (</a:t>
            </a:r>
            <a:r>
              <a:rPr kumimoji="0" lang="en-GB" sz="1200" dirty="0" err="1">
                <a:solidFill>
                  <a:srgbClr val="4D4F53"/>
                </a:solidFill>
                <a:latin typeface="Verdana" pitchFamily="34" charset="0"/>
              </a:rPr>
              <a:t>MetImage</a:t>
            </a:r>
            <a:r>
              <a:rPr kumimoji="0" lang="en-GB" sz="1200" dirty="0">
                <a:solidFill>
                  <a:srgbClr val="4D4F53"/>
                </a:solidFill>
                <a:latin typeface="Verdana" pitchFamily="34" charset="0"/>
              </a:rPr>
              <a:t>)</a:t>
            </a:r>
          </a:p>
          <a:p>
            <a:pPr defTabSz="914400" fontAlgn="base">
              <a:spcBef>
                <a:spcPct val="0"/>
              </a:spcBef>
              <a:spcAft>
                <a:spcPct val="0"/>
              </a:spcAft>
            </a:pPr>
            <a:r>
              <a:rPr kumimoji="0" lang="en-GB" sz="1200" dirty="0">
                <a:solidFill>
                  <a:srgbClr val="4D4F53"/>
                </a:solidFill>
                <a:latin typeface="Verdana" pitchFamily="34" charset="0"/>
              </a:rPr>
              <a:t>IAS = Infrared Atmospheric Sounder (IASI-NG)</a:t>
            </a:r>
          </a:p>
          <a:p>
            <a:pPr defTabSz="914400" fontAlgn="base">
              <a:spcBef>
                <a:spcPct val="0"/>
              </a:spcBef>
              <a:spcAft>
                <a:spcPct val="0"/>
              </a:spcAft>
            </a:pPr>
            <a:r>
              <a:rPr kumimoji="0" lang="en-GB" sz="1200" dirty="0">
                <a:solidFill>
                  <a:srgbClr val="4D4F53"/>
                </a:solidFill>
                <a:latin typeface="Verdana" pitchFamily="34" charset="0"/>
              </a:rPr>
              <a:t>3MI = Multi-viewing, -channel, -polarisation Imager</a:t>
            </a:r>
          </a:p>
          <a:p>
            <a:pPr defTabSz="914400" fontAlgn="base">
              <a:spcBef>
                <a:spcPct val="0"/>
              </a:spcBef>
              <a:spcAft>
                <a:spcPct val="0"/>
              </a:spcAft>
            </a:pPr>
            <a:endParaRPr kumimoji="0" lang="en-GB" sz="1200" dirty="0">
              <a:solidFill>
                <a:srgbClr val="4D4F53"/>
              </a:solidFill>
              <a:latin typeface="Verdana" pitchFamily="34" charset="0"/>
            </a:endParaRPr>
          </a:p>
          <a:p>
            <a:pPr defTabSz="914400" fontAlgn="base">
              <a:spcBef>
                <a:spcPct val="0"/>
              </a:spcBef>
              <a:spcAft>
                <a:spcPct val="0"/>
              </a:spcAft>
            </a:pPr>
            <a:r>
              <a:rPr kumimoji="0" lang="en-GB" sz="1200" dirty="0">
                <a:solidFill>
                  <a:srgbClr val="4D4F53"/>
                </a:solidFill>
                <a:latin typeface="Verdana" pitchFamily="34" charset="0"/>
              </a:rPr>
              <a:t>TROPOMI = </a:t>
            </a:r>
            <a:r>
              <a:rPr kumimoji="0" lang="en-GB" sz="1200" dirty="0" err="1">
                <a:solidFill>
                  <a:srgbClr val="4D4F53"/>
                </a:solidFill>
                <a:latin typeface="Verdana" pitchFamily="34" charset="0"/>
              </a:rPr>
              <a:t>TROPOspheric</a:t>
            </a:r>
            <a:r>
              <a:rPr kumimoji="0" lang="en-GB" sz="1200" dirty="0">
                <a:solidFill>
                  <a:srgbClr val="4D4F53"/>
                </a:solidFill>
                <a:latin typeface="Verdana" pitchFamily="34" charset="0"/>
              </a:rPr>
              <a:t> Monitoring Instrument </a:t>
            </a:r>
          </a:p>
          <a:p>
            <a:pPr defTabSz="914400" fontAlgn="base">
              <a:spcBef>
                <a:spcPct val="0"/>
              </a:spcBef>
              <a:spcAft>
                <a:spcPct val="0"/>
              </a:spcAft>
            </a:pPr>
            <a:r>
              <a:rPr kumimoji="0" lang="en-GB" sz="1200" dirty="0">
                <a:solidFill>
                  <a:srgbClr val="4D4F53"/>
                </a:solidFill>
                <a:latin typeface="Verdana" pitchFamily="34" charset="0"/>
              </a:rPr>
              <a:t>VIIRS = Visible Infrared Imaging Radiometer Suite </a:t>
            </a:r>
          </a:p>
          <a:p>
            <a:pPr defTabSz="914400" fontAlgn="base">
              <a:spcBef>
                <a:spcPct val="0"/>
              </a:spcBef>
              <a:spcAft>
                <a:spcPct val="0"/>
              </a:spcAft>
            </a:pPr>
            <a:r>
              <a:rPr kumimoji="0" lang="en-GB" sz="1200" dirty="0" err="1">
                <a:solidFill>
                  <a:srgbClr val="4D4F53"/>
                </a:solidFill>
                <a:latin typeface="Verdana" pitchFamily="34" charset="0"/>
              </a:rPr>
              <a:t>CrIS</a:t>
            </a:r>
            <a:r>
              <a:rPr kumimoji="0" lang="en-GB" sz="1200" dirty="0">
                <a:solidFill>
                  <a:srgbClr val="4D4F53"/>
                </a:solidFill>
                <a:latin typeface="Verdana" pitchFamily="34" charset="0"/>
              </a:rPr>
              <a:t> = Cross-track Infrared Sounder </a:t>
            </a:r>
          </a:p>
          <a:p>
            <a:pPr defTabSz="914400" fontAlgn="base">
              <a:spcBef>
                <a:spcPct val="0"/>
              </a:spcBef>
              <a:spcAft>
                <a:spcPct val="0"/>
              </a:spcAft>
            </a:pPr>
            <a:r>
              <a:rPr kumimoji="0" lang="en-GB" sz="1200" dirty="0">
                <a:solidFill>
                  <a:srgbClr val="4D4F53"/>
                </a:solidFill>
                <a:latin typeface="Verdana" pitchFamily="34" charset="0"/>
              </a:rPr>
              <a:t>OMPS = Ozone Mapping Profiler Suite </a:t>
            </a:r>
          </a:p>
        </p:txBody>
      </p:sp>
      <p:sp>
        <p:nvSpPr>
          <p:cNvPr id="7" name="Rectangle 6"/>
          <p:cNvSpPr/>
          <p:nvPr/>
        </p:nvSpPr>
        <p:spPr>
          <a:xfrm>
            <a:off x="508121" y="5695098"/>
            <a:ext cx="4299438" cy="830997"/>
          </a:xfrm>
          <a:prstGeom prst="rect">
            <a:avLst/>
          </a:prstGeom>
        </p:spPr>
        <p:txBody>
          <a:bodyPr wrap="square">
            <a:spAutoFit/>
          </a:bodyPr>
          <a:lstStyle/>
          <a:p>
            <a:pPr defTabSz="914400" fontAlgn="base">
              <a:spcBef>
                <a:spcPct val="0"/>
              </a:spcBef>
              <a:spcAft>
                <a:spcPct val="0"/>
              </a:spcAft>
            </a:pPr>
            <a:r>
              <a:rPr kumimoji="0" lang="en-GB" sz="1200" dirty="0">
                <a:solidFill>
                  <a:srgbClr val="4D4F53"/>
                </a:solidFill>
                <a:latin typeface="Verdana" pitchFamily="34" charset="0"/>
              </a:rPr>
              <a:t>MTG = </a:t>
            </a:r>
            <a:r>
              <a:rPr kumimoji="0" lang="en-GB" sz="1200" dirty="0" err="1">
                <a:solidFill>
                  <a:srgbClr val="4D4F53"/>
                </a:solidFill>
                <a:latin typeface="Verdana" pitchFamily="34" charset="0"/>
              </a:rPr>
              <a:t>Meteosat</a:t>
            </a:r>
            <a:r>
              <a:rPr kumimoji="0" lang="en-GB" sz="1200" dirty="0">
                <a:solidFill>
                  <a:srgbClr val="4D4F53"/>
                </a:solidFill>
                <a:latin typeface="Verdana" pitchFamily="34" charset="0"/>
              </a:rPr>
              <a:t> Third Generation</a:t>
            </a:r>
          </a:p>
          <a:p>
            <a:pPr defTabSz="914400" fontAlgn="base">
              <a:spcBef>
                <a:spcPct val="0"/>
              </a:spcBef>
              <a:spcAft>
                <a:spcPct val="0"/>
              </a:spcAft>
            </a:pPr>
            <a:r>
              <a:rPr kumimoji="0" lang="en-GB" sz="1200" dirty="0" err="1">
                <a:solidFill>
                  <a:srgbClr val="4D4F53"/>
                </a:solidFill>
                <a:latin typeface="Verdana" pitchFamily="34" charset="0"/>
              </a:rPr>
              <a:t>MetOp</a:t>
            </a:r>
            <a:r>
              <a:rPr kumimoji="0" lang="en-GB" sz="1200" dirty="0">
                <a:solidFill>
                  <a:srgbClr val="4D4F53"/>
                </a:solidFill>
                <a:latin typeface="Verdana" pitchFamily="34" charset="0"/>
              </a:rPr>
              <a:t>-SG = </a:t>
            </a:r>
            <a:r>
              <a:rPr kumimoji="0" lang="en-GB" sz="1200" dirty="0" err="1">
                <a:solidFill>
                  <a:srgbClr val="4D4F53"/>
                </a:solidFill>
                <a:latin typeface="Verdana" pitchFamily="34" charset="0"/>
              </a:rPr>
              <a:t>MetOp</a:t>
            </a:r>
            <a:r>
              <a:rPr kumimoji="0" lang="en-GB" sz="1200" dirty="0">
                <a:solidFill>
                  <a:srgbClr val="4D4F53"/>
                </a:solidFill>
                <a:latin typeface="Verdana" pitchFamily="34" charset="0"/>
              </a:rPr>
              <a:t>-Second Generation</a:t>
            </a:r>
          </a:p>
          <a:p>
            <a:pPr defTabSz="914400" fontAlgn="base">
              <a:spcBef>
                <a:spcPct val="0"/>
              </a:spcBef>
              <a:spcAft>
                <a:spcPct val="0"/>
              </a:spcAft>
            </a:pPr>
            <a:r>
              <a:rPr kumimoji="0" lang="en-GB" sz="1200" dirty="0">
                <a:solidFill>
                  <a:srgbClr val="4D4F53"/>
                </a:solidFill>
                <a:latin typeface="Verdana" pitchFamily="34" charset="0"/>
              </a:rPr>
              <a:t>SNPP = </a:t>
            </a:r>
            <a:r>
              <a:rPr kumimoji="0" lang="en-GB" sz="1200" dirty="0" err="1">
                <a:solidFill>
                  <a:srgbClr val="4D4F53"/>
                </a:solidFill>
                <a:latin typeface="Verdana" pitchFamily="34" charset="0"/>
              </a:rPr>
              <a:t>Suomi</a:t>
            </a:r>
            <a:r>
              <a:rPr kumimoji="0" lang="en-GB" sz="1200" dirty="0">
                <a:solidFill>
                  <a:srgbClr val="4D4F53"/>
                </a:solidFill>
                <a:latin typeface="Verdana" pitchFamily="34" charset="0"/>
              </a:rPr>
              <a:t> National Polar-orbiting Partnership </a:t>
            </a:r>
          </a:p>
          <a:p>
            <a:pPr defTabSz="914400" fontAlgn="base">
              <a:spcBef>
                <a:spcPct val="0"/>
              </a:spcBef>
              <a:spcAft>
                <a:spcPct val="0"/>
              </a:spcAft>
            </a:pPr>
            <a:r>
              <a:rPr kumimoji="0" lang="en-GB" sz="1200" dirty="0">
                <a:solidFill>
                  <a:srgbClr val="4D4F53"/>
                </a:solidFill>
                <a:latin typeface="Verdana" pitchFamily="34" charset="0"/>
              </a:rPr>
              <a:t>JPSS = Joint Polar Satellite System </a:t>
            </a:r>
          </a:p>
        </p:txBody>
      </p:sp>
      <p:sp>
        <p:nvSpPr>
          <p:cNvPr id="4" name="Title 3"/>
          <p:cNvSpPr>
            <a:spLocks noGrp="1"/>
          </p:cNvSpPr>
          <p:nvPr>
            <p:ph type="title"/>
          </p:nvPr>
        </p:nvSpPr>
        <p:spPr/>
        <p:txBody>
          <a:bodyPr/>
          <a:lstStyle/>
          <a:p>
            <a:r>
              <a:rPr lang="en-US" dirty="0" smtClean="0"/>
              <a:t>The Atmospheric Sentinel Missions</a:t>
            </a:r>
            <a:endParaRPr lang="en-GB" dirty="0"/>
          </a:p>
        </p:txBody>
      </p:sp>
    </p:spTree>
    <p:extLst>
      <p:ext uri="{BB962C8B-B14F-4D97-AF65-F5344CB8AC3E}">
        <p14:creationId xmlns:p14="http://schemas.microsoft.com/office/powerpoint/2010/main" val="3728444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Geophysical Validation</a:t>
            </a:r>
            <a:endParaRPr lang="en-US" dirty="0"/>
          </a:p>
        </p:txBody>
      </p:sp>
      <p:sp>
        <p:nvSpPr>
          <p:cNvPr id="3" name="Content Placeholder 2"/>
          <p:cNvSpPr>
            <a:spLocks noGrp="1"/>
          </p:cNvSpPr>
          <p:nvPr>
            <p:ph idx="1"/>
          </p:nvPr>
        </p:nvSpPr>
        <p:spPr>
          <a:xfrm>
            <a:off x="457200" y="1426710"/>
            <a:ext cx="4582640" cy="4983163"/>
          </a:xfrm>
        </p:spPr>
        <p:txBody>
          <a:bodyPr/>
          <a:lstStyle/>
          <a:p>
            <a:r>
              <a:rPr lang="en-US" sz="2000" dirty="0" smtClean="0"/>
              <a:t>2014: ESA AO</a:t>
            </a:r>
          </a:p>
          <a:p>
            <a:r>
              <a:rPr lang="en-US" sz="2000" dirty="0" smtClean="0"/>
              <a:t>2015: ESA Validation Workshop</a:t>
            </a:r>
            <a:endParaRPr lang="en-US" sz="2000" dirty="0"/>
          </a:p>
          <a:p>
            <a:endParaRPr lang="en-US" sz="2000" dirty="0" smtClean="0"/>
          </a:p>
          <a:p>
            <a:r>
              <a:rPr lang="en-US" sz="2000" dirty="0" smtClean="0"/>
              <a:t>2014: AROMAT campaign, Romania</a:t>
            </a:r>
          </a:p>
          <a:p>
            <a:r>
              <a:rPr lang="en-US" sz="2000" dirty="0" smtClean="0"/>
              <a:t>2015: AROMAT-II </a:t>
            </a:r>
            <a:r>
              <a:rPr lang="en-US" sz="2000" dirty="0"/>
              <a:t>campaign, </a:t>
            </a:r>
            <a:r>
              <a:rPr lang="en-US" sz="2000" dirty="0" smtClean="0"/>
              <a:t>Romania</a:t>
            </a:r>
          </a:p>
          <a:p>
            <a:r>
              <a:rPr lang="en-US" sz="2000" dirty="0" smtClean="0"/>
              <a:t>2016: Max-DOAS comparison campaign, NL</a:t>
            </a:r>
          </a:p>
          <a:p>
            <a:r>
              <a:rPr lang="en-US" sz="2000" dirty="0" smtClean="0"/>
              <a:t>2017: ESA Campaign</a:t>
            </a:r>
          </a:p>
          <a:p>
            <a:r>
              <a:rPr lang="en-US" sz="2000" dirty="0" smtClean="0"/>
              <a:t>2018: </a:t>
            </a:r>
            <a:r>
              <a:rPr lang="en-US" sz="2000" dirty="0" err="1" smtClean="0"/>
              <a:t>Cabauw</a:t>
            </a:r>
            <a:r>
              <a:rPr lang="en-US" sz="2000" dirty="0" smtClean="0"/>
              <a:t> Cloud campaign, NL</a:t>
            </a:r>
            <a:endParaRPr lang="en-US" sz="2000" dirty="0"/>
          </a:p>
          <a:p>
            <a:endParaRPr lang="en-US" sz="2000"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38720" y="1675236"/>
            <a:ext cx="4105280" cy="2908335"/>
          </a:xfrm>
          <a:prstGeom prst="rect">
            <a:avLst/>
          </a:prstGeom>
        </p:spPr>
      </p:pic>
      <p:sp>
        <p:nvSpPr>
          <p:cNvPr id="5"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latin typeface="Arial" charset="0"/>
                <a:ea typeface="ヒラギノ角ゴ Pro W3" charset="0"/>
                <a:cs typeface="ヒラギノ角ゴ Pro W3" charset="0"/>
              </a:rPr>
              <a:pPr algn="r" defTabSz="914400" eaLnBrk="0" fontAlgn="base" hangingPunct="0">
                <a:spcBef>
                  <a:spcPct val="0"/>
                </a:spcBef>
                <a:spcAft>
                  <a:spcPct val="0"/>
                </a:spcAft>
              </a:pPr>
              <a:t>17</a:t>
            </a:fld>
            <a:endParaRPr lang="en-US" altLang="ja-JP" sz="1400" dirty="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111124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
          <p:cNvGrpSpPr>
            <a:grpSpLocks/>
          </p:cNvGrpSpPr>
          <p:nvPr/>
        </p:nvGrpSpPr>
        <p:grpSpPr bwMode="auto">
          <a:xfrm>
            <a:off x="212725" y="1066800"/>
            <a:ext cx="8688388" cy="4939353"/>
            <a:chOff x="213358" y="886968"/>
            <a:chExt cx="8687329" cy="4980432"/>
          </a:xfrm>
        </p:grpSpPr>
        <p:pic>
          <p:nvPicPr>
            <p:cNvPr id="3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l="7175" t="9802" r="7201" b="4393"/>
            <a:stretch>
              <a:fillRect/>
            </a:stretch>
          </p:blipFill>
          <p:spPr bwMode="auto">
            <a:xfrm>
              <a:off x="213358" y="909192"/>
              <a:ext cx="8687329" cy="488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p:cNvSpPr/>
            <p:nvPr/>
          </p:nvSpPr>
          <p:spPr>
            <a:xfrm>
              <a:off x="4384799" y="886968"/>
              <a:ext cx="1098416" cy="635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a:defRPr/>
              </a:pPr>
              <a:endParaRPr lang="en-US" dirty="0">
                <a:solidFill>
                  <a:prstClr val="white"/>
                </a:solidFill>
                <a:latin typeface="Calibri"/>
              </a:endParaRPr>
            </a:p>
          </p:txBody>
        </p:sp>
        <p:sp>
          <p:nvSpPr>
            <p:cNvPr id="33" name="Rectangle 32"/>
            <p:cNvSpPr/>
            <p:nvPr/>
          </p:nvSpPr>
          <p:spPr>
            <a:xfrm>
              <a:off x="749867" y="4449286"/>
              <a:ext cx="3880114" cy="646276"/>
            </a:xfrm>
            <a:prstGeom prst="rect">
              <a:avLst/>
            </a:prstGeom>
          </p:spPr>
          <p:txBody>
            <a:bodyPr wrap="square" lIns="91326" tIns="45664" rIns="91326" bIns="45664">
              <a:spAutoFit/>
            </a:bodyPr>
            <a:lstStyle/>
            <a:p>
              <a:pP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Sentinel-</a:t>
              </a:r>
              <a:r>
                <a:rPr lang="en-US" b="1" i="1" dirty="0" smtClean="0">
                  <a:solidFill>
                    <a:srgbClr val="FF3300"/>
                  </a:solidFill>
                  <a:effectLst>
                    <a:outerShdw blurRad="38100" dist="38100" dir="2700000" algn="tl">
                      <a:srgbClr val="000000"/>
                    </a:outerShdw>
                  </a:effectLst>
                  <a:latin typeface="Verdana"/>
                  <a:ea typeface="ＭＳ Ｐゴシック" charset="0"/>
                  <a:cs typeface="Verdana"/>
                </a:rPr>
                <a:t>5P LEO</a:t>
              </a:r>
              <a:endParaRPr lang="en-US" b="1" i="1" dirty="0">
                <a:solidFill>
                  <a:srgbClr val="FF3300"/>
                </a:solidFill>
                <a:effectLst>
                  <a:outerShdw blurRad="38100" dist="38100" dir="2700000" algn="tl">
                    <a:srgbClr val="000000"/>
                  </a:outerShdw>
                </a:effectLst>
                <a:latin typeface="Verdana"/>
                <a:ea typeface="ＭＳ Ｐゴシック" charset="0"/>
                <a:cs typeface="Verdana"/>
              </a:endParaRPr>
            </a:p>
            <a:p>
              <a:pPr defTabSz="456633">
                <a:defRPr/>
              </a:pPr>
              <a:r>
                <a:rPr lang="en-US" b="1" i="1" dirty="0" smtClean="0">
                  <a:solidFill>
                    <a:srgbClr val="FF3300"/>
                  </a:solidFill>
                  <a:effectLst>
                    <a:outerShdw blurRad="38100" dist="38100" dir="2700000" algn="tl">
                      <a:srgbClr val="000000"/>
                    </a:outerShdw>
                  </a:effectLst>
                  <a:latin typeface="Verdana"/>
                  <a:ea typeface="ＭＳ Ｐゴシック" charset="0"/>
                  <a:cs typeface="Verdana"/>
                </a:rPr>
                <a:t>(once </a:t>
              </a:r>
              <a:r>
                <a:rPr lang="en-US" b="1" i="1" dirty="0">
                  <a:solidFill>
                    <a:srgbClr val="FF3300"/>
                  </a:solidFill>
                  <a:effectLst>
                    <a:outerShdw blurRad="38100" dist="38100" dir="2700000" algn="tl">
                      <a:srgbClr val="000000"/>
                    </a:outerShdw>
                  </a:effectLst>
                  <a:latin typeface="Verdana"/>
                  <a:ea typeface="ＭＳ Ｐゴシック" charset="0"/>
                  <a:cs typeface="Verdana"/>
                </a:rPr>
                <a:t>per day</a:t>
              </a:r>
              <a:r>
                <a:rPr lang="en-US" b="1" i="1" dirty="0" smtClean="0">
                  <a:solidFill>
                    <a:srgbClr val="FF3300"/>
                  </a:solidFill>
                  <a:effectLst>
                    <a:outerShdw blurRad="38100" dist="38100" dir="2700000" algn="tl">
                      <a:srgbClr val="000000"/>
                    </a:outerShdw>
                  </a:effectLst>
                  <a:latin typeface="Verdana"/>
                  <a:ea typeface="ＭＳ Ｐゴシック" charset="0"/>
                  <a:cs typeface="Verdana"/>
                </a:rPr>
                <a:t>) 2016 launch</a:t>
              </a:r>
              <a:endParaRPr lang="en-US" dirty="0">
                <a:solidFill>
                  <a:prstClr val="black"/>
                </a:solidFill>
                <a:latin typeface="Verdana"/>
                <a:ea typeface="ＭＳ Ｐゴシック" charset="0"/>
                <a:cs typeface="Verdana"/>
              </a:endParaRPr>
            </a:p>
          </p:txBody>
        </p:sp>
        <p:sp>
          <p:nvSpPr>
            <p:cNvPr id="34" name="직사각형 10"/>
            <p:cNvSpPr/>
            <p:nvPr/>
          </p:nvSpPr>
          <p:spPr bwMode="auto">
            <a:xfrm>
              <a:off x="1786379" y="1142578"/>
              <a:ext cx="1925402" cy="1590817"/>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lang="ko-KR" altLang="en-US" b="1" i="1">
                <a:solidFill>
                  <a:srgbClr val="FF3300"/>
                </a:solidFill>
                <a:effectLst>
                  <a:outerShdw blurRad="38100" dist="38100" dir="2700000" algn="tl">
                    <a:srgbClr val="000000"/>
                  </a:outerShdw>
                </a:effectLst>
                <a:latin typeface="맑은 고딕" charset="0"/>
                <a:ea typeface="ＭＳ Ｐゴシック" charset="0"/>
                <a:cs typeface="맑은 고딕" charset="0"/>
              </a:endParaRPr>
            </a:p>
          </p:txBody>
        </p:sp>
        <p:sp>
          <p:nvSpPr>
            <p:cNvPr id="35" name="직사각형 11"/>
            <p:cNvSpPr/>
            <p:nvPr/>
          </p:nvSpPr>
          <p:spPr bwMode="auto">
            <a:xfrm>
              <a:off x="4303847" y="1023505"/>
              <a:ext cx="1679370" cy="1232010"/>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lang="ko-KR" altLang="en-US">
                <a:solidFill>
                  <a:srgbClr val="FFFFFF"/>
                </a:solidFill>
                <a:latin typeface="맑은 고딕" charset="0"/>
                <a:ea typeface="ＭＳ Ｐゴシック" charset="0"/>
                <a:cs typeface="맑은 고딕" charset="0"/>
              </a:endParaRPr>
            </a:p>
          </p:txBody>
        </p:sp>
        <p:sp>
          <p:nvSpPr>
            <p:cNvPr id="36" name="직사각형 5"/>
            <p:cNvSpPr/>
            <p:nvPr/>
          </p:nvSpPr>
          <p:spPr bwMode="auto">
            <a:xfrm>
              <a:off x="6314964" y="1599819"/>
              <a:ext cx="1600005" cy="2057584"/>
            </a:xfrm>
            <a:prstGeom prst="rect">
              <a:avLst/>
            </a:prstGeom>
            <a:solidFill>
              <a:srgbClr val="C6D9F1">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26" tIns="45664" rIns="91326" bIns="45664" anchor="ctr"/>
            <a:lstStyle/>
            <a:p>
              <a:pPr algn="ctr" defTabSz="914400" eaLnBrk="0" fontAlgn="base" hangingPunct="0">
                <a:spcBef>
                  <a:spcPct val="0"/>
                </a:spcBef>
                <a:spcAft>
                  <a:spcPct val="0"/>
                </a:spcAft>
                <a:defRPr/>
              </a:pPr>
              <a:endParaRPr lang="ko-KR" altLang="en-US">
                <a:solidFill>
                  <a:srgbClr val="FFFFFF"/>
                </a:solidFill>
                <a:latin typeface="맑은 고딕" charset="0"/>
                <a:ea typeface="ＭＳ Ｐゴシック" charset="0"/>
                <a:cs typeface="맑은 고딕" charset="0"/>
              </a:endParaRPr>
            </a:p>
          </p:txBody>
        </p:sp>
        <p:sp>
          <p:nvSpPr>
            <p:cNvPr id="37" name="Rectangle 36"/>
            <p:cNvSpPr/>
            <p:nvPr/>
          </p:nvSpPr>
          <p:spPr>
            <a:xfrm>
              <a:off x="2029237" y="1547014"/>
              <a:ext cx="1312703" cy="646171"/>
            </a:xfrm>
            <a:prstGeom prst="rect">
              <a:avLst/>
            </a:prstGeom>
          </p:spPr>
          <p:txBody>
            <a:bodyPr lIns="91326" tIns="45664" rIns="91326" bIns="45664">
              <a:spAutoFit/>
            </a:bodyPr>
            <a:lstStyle/>
            <a:p>
              <a:pPr algn="ctr" defTabSz="456633">
                <a:defRPr/>
              </a:pPr>
              <a:r>
                <a:rPr lang="en-US" altLang="ko-KR" b="1" i="1" dirty="0">
                  <a:solidFill>
                    <a:srgbClr val="FF3300"/>
                  </a:solidFill>
                  <a:effectLst>
                    <a:outerShdw blurRad="38100" dist="38100" dir="2700000" algn="tl">
                      <a:srgbClr val="000000"/>
                    </a:outerShdw>
                  </a:effectLst>
                  <a:latin typeface="Verdana"/>
                  <a:ea typeface="ＭＳ Ｐゴシック" charset="0"/>
                  <a:cs typeface="Verdana"/>
                </a:rPr>
                <a:t>TEMPO</a:t>
              </a:r>
            </a:p>
            <a:p>
              <a:pPr algn="ct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38" name="Rectangle 37"/>
            <p:cNvSpPr/>
            <p:nvPr/>
          </p:nvSpPr>
          <p:spPr>
            <a:xfrm>
              <a:off x="4365752" y="1260653"/>
              <a:ext cx="1574608" cy="646171"/>
            </a:xfrm>
            <a:prstGeom prst="rect">
              <a:avLst/>
            </a:prstGeom>
          </p:spPr>
          <p:txBody>
            <a:bodyPr lIns="91326" tIns="45664" rIns="91326" bIns="45664">
              <a:spAutoFit/>
            </a:bodyPr>
            <a:lstStyle/>
            <a:p>
              <a:pPr algn="ctr" defTabSz="456633">
                <a:defRPr/>
              </a:pPr>
              <a:r>
                <a:rPr lang="en-US" altLang="ko-KR" b="1" i="1" dirty="0">
                  <a:solidFill>
                    <a:srgbClr val="FF3300"/>
                  </a:solidFill>
                  <a:effectLst>
                    <a:outerShdw blurRad="38100" dist="38100" dir="2700000" algn="tl">
                      <a:srgbClr val="000000"/>
                    </a:outerShdw>
                  </a:effectLst>
                  <a:latin typeface="Verdana"/>
                  <a:ea typeface="ＭＳ Ｐゴシック" charset="0"/>
                  <a:cs typeface="Verdana"/>
                </a:rPr>
                <a:t>Sentinel-4</a:t>
              </a:r>
            </a:p>
            <a:p>
              <a:pPr algn="ct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39" name="Rectangle 38"/>
            <p:cNvSpPr/>
            <p:nvPr/>
          </p:nvSpPr>
          <p:spPr>
            <a:xfrm>
              <a:off x="6460996" y="1688585"/>
              <a:ext cx="1374607" cy="646171"/>
            </a:xfrm>
            <a:prstGeom prst="rect">
              <a:avLst/>
            </a:prstGeom>
          </p:spPr>
          <p:txBody>
            <a:bodyPr lIns="91326" tIns="45664" rIns="91326" bIns="45664">
              <a:spAutoFit/>
            </a:bodyPr>
            <a:lstStyle/>
            <a:p>
              <a:pPr algn="ctr" defTabSz="456633">
                <a:defRPr/>
              </a:pPr>
              <a:r>
                <a:rPr lang="en-US" altLang="ko-KR" b="1" i="1" dirty="0">
                  <a:solidFill>
                    <a:srgbClr val="FF3300"/>
                  </a:solidFill>
                  <a:effectLst>
                    <a:outerShdw blurRad="38100" dist="38100" dir="2700000" algn="tl">
                      <a:srgbClr val="000000"/>
                    </a:outerShdw>
                  </a:effectLst>
                  <a:latin typeface="Verdana"/>
                  <a:ea typeface="ＭＳ Ｐゴシック" charset="0"/>
                  <a:cs typeface="Verdana"/>
                </a:rPr>
                <a:t>GEMS</a:t>
              </a:r>
            </a:p>
            <a:p>
              <a:pPr algn="ct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(hourly)</a:t>
              </a:r>
            </a:p>
          </p:txBody>
        </p:sp>
        <p:sp>
          <p:nvSpPr>
            <p:cNvPr id="40" name="TextBox 15"/>
            <p:cNvSpPr txBox="1">
              <a:spLocks noChangeArrowheads="1"/>
            </p:cNvSpPr>
            <p:nvPr/>
          </p:nvSpPr>
          <p:spPr bwMode="auto">
            <a:xfrm>
              <a:off x="5633983" y="4639911"/>
              <a:ext cx="2240520" cy="5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0"/>
                </a:spcBef>
                <a:spcAft>
                  <a:spcPct val="0"/>
                </a:spcAft>
              </a:pPr>
              <a:r>
                <a:rPr lang="en-US" altLang="ja-JP" sz="1400" b="1" i="1" dirty="0" smtClean="0">
                  <a:solidFill>
                    <a:srgbClr val="FFFFFF"/>
                  </a:solidFill>
                  <a:latin typeface="Verdana" charset="0"/>
                </a:rPr>
                <a:t>Courtesy Jhoon Kim,</a:t>
              </a:r>
            </a:p>
            <a:p>
              <a:pPr defTabSz="914400" fontAlgn="base">
                <a:spcBef>
                  <a:spcPct val="0"/>
                </a:spcBef>
                <a:spcAft>
                  <a:spcPct val="0"/>
                </a:spcAft>
              </a:pPr>
              <a:r>
                <a:rPr lang="en-US" altLang="ja-JP" sz="1400" b="1" i="1" dirty="0" smtClean="0">
                  <a:solidFill>
                    <a:srgbClr val="FFFFFF"/>
                  </a:solidFill>
                  <a:latin typeface="Verdana" charset="0"/>
                </a:rPr>
                <a:t>Andreas Richter</a:t>
              </a:r>
            </a:p>
          </p:txBody>
        </p:sp>
        <p:sp>
          <p:nvSpPr>
            <p:cNvPr id="41" name="Rectangle 40"/>
            <p:cNvSpPr/>
            <p:nvPr/>
          </p:nvSpPr>
          <p:spPr>
            <a:xfrm>
              <a:off x="3962576" y="5486366"/>
              <a:ext cx="1600005" cy="3810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326" tIns="45664" rIns="91326" bIns="45664" anchor="ctr"/>
            <a:lstStyle/>
            <a:p>
              <a:pPr algn="ctr" defTabSz="456633">
                <a:defRPr/>
              </a:pPr>
              <a:endParaRPr lang="en-US" dirty="0">
                <a:solidFill>
                  <a:prstClr val="white"/>
                </a:solidFill>
                <a:latin typeface="Calibri"/>
              </a:endParaRPr>
            </a:p>
          </p:txBody>
        </p:sp>
      </p:grpSp>
      <p:sp>
        <p:nvSpPr>
          <p:cNvPr id="42" name="TextBox 41"/>
          <p:cNvSpPr txBox="1"/>
          <p:nvPr/>
        </p:nvSpPr>
        <p:spPr>
          <a:xfrm>
            <a:off x="76200" y="5540375"/>
            <a:ext cx="8915400" cy="1092200"/>
          </a:xfrm>
          <a:prstGeom prst="rect">
            <a:avLst/>
          </a:prstGeom>
          <a:solidFill>
            <a:schemeClr val="bg1"/>
          </a:solidFill>
        </p:spPr>
        <p:txBody>
          <a:bodyPr lIns="182653" tIns="45664" rIns="182653" bIns="45664">
            <a:spAutoFit/>
          </a:bodyPr>
          <a:lstStyle/>
          <a:p>
            <a:pPr defTabSz="456633">
              <a:defRPr/>
            </a:pPr>
            <a:r>
              <a:rPr lang="en-US" sz="1600" b="1" dirty="0">
                <a:solidFill>
                  <a:prstClr val="black"/>
                </a:solidFill>
                <a:latin typeface="Arial"/>
                <a:ea typeface="ヒラギノ角ゴ Pro W3" charset="-128"/>
                <a:cs typeface="Arial"/>
              </a:rPr>
              <a:t>Policy-relevant science and environmental services enabled by common observations</a:t>
            </a:r>
          </a:p>
          <a:p>
            <a:pPr marL="347235" indent="-169655" defTabSz="456633">
              <a:buFont typeface="Arial"/>
              <a:buChar char="•"/>
              <a:defRPr/>
            </a:pPr>
            <a:r>
              <a:rPr lang="en-US" sz="1400" dirty="0">
                <a:solidFill>
                  <a:prstClr val="black"/>
                </a:solidFill>
                <a:latin typeface="Arial"/>
                <a:ea typeface="ヒラギノ角ゴ Pro W3" charset="-128"/>
                <a:cs typeface="Arial"/>
              </a:rPr>
              <a:t>Improved emissions, at common confidence levels, over industrialized Northern Hemisphere</a:t>
            </a:r>
          </a:p>
          <a:p>
            <a:pPr marL="347235" indent="-169655" defTabSz="456633">
              <a:buFont typeface="Arial"/>
              <a:buChar char="•"/>
              <a:defRPr/>
            </a:pPr>
            <a:r>
              <a:rPr lang="en-US" sz="1400" dirty="0">
                <a:solidFill>
                  <a:prstClr val="black"/>
                </a:solidFill>
                <a:latin typeface="Arial"/>
                <a:ea typeface="ヒラギノ角ゴ Pro W3" charset="-128"/>
                <a:cs typeface="Arial"/>
              </a:rPr>
              <a:t>Improved air quality forecasts and assimilation systems</a:t>
            </a:r>
          </a:p>
          <a:p>
            <a:pPr marL="347235" indent="-169655" defTabSz="456633">
              <a:buFont typeface="Arial"/>
              <a:buChar char="•"/>
              <a:defRPr/>
            </a:pPr>
            <a:r>
              <a:rPr lang="en-US" sz="1400" dirty="0">
                <a:solidFill>
                  <a:prstClr val="black"/>
                </a:solidFill>
                <a:latin typeface="Arial"/>
                <a:ea typeface="ヒラギノ角ゴ Pro W3" charset="-128"/>
                <a:cs typeface="Arial"/>
              </a:rPr>
              <a:t>Improved assessment, e.g., observations to support United Nations Convention on Long Range Transboundary Air Pollution</a:t>
            </a:r>
          </a:p>
        </p:txBody>
      </p:sp>
      <p:sp>
        <p:nvSpPr>
          <p:cNvPr id="11" name="TextBox 10"/>
          <p:cNvSpPr txBox="1"/>
          <p:nvPr/>
        </p:nvSpPr>
        <p:spPr>
          <a:xfrm>
            <a:off x="1767156" y="2857982"/>
            <a:ext cx="2219959" cy="646331"/>
          </a:xfrm>
          <a:prstGeom prst="rect">
            <a:avLst/>
          </a:prstGeom>
          <a:noFill/>
        </p:spPr>
        <p:txBody>
          <a:bodyPr wrap="square" rtlCol="0">
            <a:spAutoFit/>
          </a:bodyPr>
          <a:lstStyle/>
          <a:p>
            <a:pP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2019-2021 launch</a:t>
            </a:r>
          </a:p>
        </p:txBody>
      </p:sp>
      <p:sp>
        <p:nvSpPr>
          <p:cNvPr id="27" name="TextBox 26"/>
          <p:cNvSpPr txBox="1"/>
          <p:nvPr/>
        </p:nvSpPr>
        <p:spPr>
          <a:xfrm>
            <a:off x="4303713" y="2382826"/>
            <a:ext cx="1619617" cy="646331"/>
          </a:xfrm>
          <a:prstGeom prst="rect">
            <a:avLst/>
          </a:prstGeom>
          <a:noFill/>
        </p:spPr>
        <p:txBody>
          <a:bodyPr wrap="square" rtlCol="0">
            <a:spAutoFit/>
          </a:bodyPr>
          <a:lstStyle/>
          <a:p>
            <a:pP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2021+ launch</a:t>
            </a:r>
          </a:p>
        </p:txBody>
      </p:sp>
      <p:sp>
        <p:nvSpPr>
          <p:cNvPr id="28" name="TextBox 27"/>
          <p:cNvSpPr txBox="1"/>
          <p:nvPr/>
        </p:nvSpPr>
        <p:spPr>
          <a:xfrm>
            <a:off x="6315075" y="3802402"/>
            <a:ext cx="1483549" cy="646331"/>
          </a:xfrm>
          <a:prstGeom prst="rect">
            <a:avLst/>
          </a:prstGeom>
          <a:noFill/>
        </p:spPr>
        <p:txBody>
          <a:bodyPr wrap="square" rtlCol="0">
            <a:spAutoFit/>
          </a:bodyPr>
          <a:lstStyle/>
          <a:p>
            <a:pPr defTabSz="456633">
              <a:defRPr/>
            </a:pPr>
            <a:r>
              <a:rPr lang="en-US" b="1" i="1" dirty="0">
                <a:solidFill>
                  <a:srgbClr val="FF3300"/>
                </a:solidFill>
                <a:effectLst>
                  <a:outerShdw blurRad="38100" dist="38100" dir="2700000" algn="tl">
                    <a:srgbClr val="000000"/>
                  </a:outerShdw>
                </a:effectLst>
                <a:latin typeface="Verdana"/>
                <a:ea typeface="ＭＳ Ｐゴシック" charset="0"/>
                <a:cs typeface="Verdana"/>
              </a:rPr>
              <a:t>2019 launch</a:t>
            </a:r>
          </a:p>
        </p:txBody>
      </p:sp>
      <p:sp>
        <p:nvSpPr>
          <p:cNvPr id="4" name="Title 3"/>
          <p:cNvSpPr>
            <a:spLocks noGrp="1"/>
          </p:cNvSpPr>
          <p:nvPr>
            <p:ph type="title"/>
          </p:nvPr>
        </p:nvSpPr>
        <p:spPr>
          <a:xfrm>
            <a:off x="228600" y="34029"/>
            <a:ext cx="8604250" cy="638175"/>
          </a:xfrm>
        </p:spPr>
        <p:txBody>
          <a:bodyPr anchor="ctr"/>
          <a:lstStyle/>
          <a:p>
            <a:pPr>
              <a:lnSpc>
                <a:spcPct val="100000"/>
              </a:lnSpc>
            </a:pPr>
            <a:r>
              <a:rPr lang="en-US" sz="3200" dirty="0" smtClean="0">
                <a:solidFill>
                  <a:schemeClr val="bg1"/>
                </a:solidFill>
                <a:latin typeface="+mj-lt"/>
              </a:rPr>
              <a:t>Global pollution monitoring constellation</a:t>
            </a:r>
            <a:r>
              <a:rPr lang="en-US" sz="3600" dirty="0" smtClean="0">
                <a:solidFill>
                  <a:schemeClr val="bg1"/>
                </a:solidFill>
                <a:latin typeface="+mj-lt"/>
              </a:rPr>
              <a:t>:</a:t>
            </a:r>
            <a:br>
              <a:rPr lang="en-US" sz="3600" dirty="0" smtClean="0">
                <a:solidFill>
                  <a:schemeClr val="bg1"/>
                </a:solidFill>
                <a:latin typeface="+mj-lt"/>
              </a:rPr>
            </a:br>
            <a:r>
              <a:rPr lang="en-US" sz="1800" dirty="0" smtClean="0">
                <a:solidFill>
                  <a:schemeClr val="bg1"/>
                </a:solidFill>
                <a:latin typeface="+mj-lt"/>
              </a:rPr>
              <a:t>Tropospheric chemistry missions funded for launch 2016-2021</a:t>
            </a:r>
            <a:endParaRPr lang="en-US" sz="1800" dirty="0">
              <a:solidFill>
                <a:schemeClr val="bg1"/>
              </a:solidFill>
              <a:latin typeface="+mj-lt"/>
            </a:endParaRPr>
          </a:p>
        </p:txBody>
      </p:sp>
      <p:sp>
        <p:nvSpPr>
          <p:cNvPr id="20" name="Rectangle 6"/>
          <p:cNvSpPr>
            <a:spLocks noChangeArrowheads="1"/>
          </p:cNvSpPr>
          <p:nvPr/>
        </p:nvSpPr>
        <p:spPr bwMode="auto">
          <a:xfrm>
            <a:off x="7076520" y="6463207"/>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2</a:t>
            </a:fld>
            <a:endParaRPr lang="en-US" altLang="ja-JP" sz="14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8774670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05785005"/>
              </p:ext>
            </p:extLst>
          </p:nvPr>
        </p:nvGraphicFramePr>
        <p:xfrm>
          <a:off x="76200" y="838200"/>
          <a:ext cx="8991601" cy="5893152"/>
        </p:xfrm>
        <a:graphic>
          <a:graphicData uri="http://schemas.openxmlformats.org/drawingml/2006/table">
            <a:tbl>
              <a:tblPr firstRow="1" firstCol="1" bandRow="1">
                <a:tableStyleId>{93296810-A885-4BE3-A3E7-6D5BEEA58F35}</a:tableStyleId>
              </a:tblPr>
              <a:tblGrid>
                <a:gridCol w="990601"/>
                <a:gridCol w="2000250"/>
                <a:gridCol w="2000250"/>
                <a:gridCol w="2000250"/>
                <a:gridCol w="2000250"/>
              </a:tblGrid>
              <a:tr h="518104">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Europe Sentinel 4</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USA TEMPO</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Korea GEMS</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Europe Sentinel 5 Precursor TROPOMI</a:t>
                      </a:r>
                      <a:endParaRPr kumimoji="0" lang="en-US" sz="1400" b="1" i="0" u="none" strike="noStrike" cap="none" normalizeH="0" baseline="0" dirty="0">
                        <a:ln>
                          <a:noFill/>
                        </a:ln>
                        <a:solidFill>
                          <a:schemeClr val="tx1"/>
                        </a:solidFill>
                        <a:effectLst/>
                        <a:latin typeface="Arial" charset="0"/>
                        <a:ea typeface="ヒラギノ角ゴ Pro W3" charset="0"/>
                        <a:cs typeface="ヒラギノ角ゴ Pro W3" charset="0"/>
                      </a:endParaRPr>
                    </a:p>
                  </a:txBody>
                  <a:tcPr marT="45710" marB="45716" horzOverflow="overflow">
                    <a:solidFill>
                      <a:srgbClr val="1E4649"/>
                    </a:solidFill>
                  </a:tcPr>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Orbit</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Geostationary</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Low-Earth</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Domain</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Europe and surrounding</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North America</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Asia-Pacific</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Global</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Revisit</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1 hour</a:t>
                      </a:r>
                      <a:endParaRPr kumimoji="0" lang="en-US" sz="1200" b="1"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1 day</a:t>
                      </a:r>
                      <a:endParaRPr kumimoji="0" lang="en-US" sz="1200" b="1"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2742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Status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Detailed Design, Phase C</a:t>
                      </a:r>
                      <a:endParaRPr kumimoji="0" lang="en-US"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Instrument CDR July 2015</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Instrument CDR complete</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Instrument delivery 2015</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457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Launch</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2021 (Flight Acceptance Review first instrument)</a:t>
                      </a:r>
                      <a:endParaRPr kumimoji="0" lang="en-US"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No later than 12/2021</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2019</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2016</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Payload</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UV-Vis-NIR</a:t>
                      </a:r>
                      <a:br>
                        <a:rPr kumimoji="0" lang="en-US" sz="1200" u="none" strike="noStrike" cap="none" normalizeH="0" baseline="0" dirty="0">
                          <a:ln>
                            <a:noFill/>
                          </a:ln>
                          <a:effectLst/>
                        </a:rPr>
                      </a:br>
                      <a:r>
                        <a:rPr kumimoji="0" lang="en-US" sz="1200" u="none" strike="noStrike" cap="none" normalizeH="0" baseline="0" dirty="0">
                          <a:ln>
                            <a:noFill/>
                          </a:ln>
                          <a:effectLst/>
                        </a:rPr>
                        <a:t>305-500, 750-775 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290</a:t>
                      </a:r>
                      <a:r>
                        <a:rPr kumimoji="0" lang="en-US" sz="1200" u="none" strike="noStrike" cap="none" normalizeH="0" baseline="0" dirty="0" smtClean="0">
                          <a:ln>
                            <a:noFill/>
                          </a:ln>
                          <a:effectLst/>
                        </a:rPr>
                        <a:t>-490, 540-740 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UV-Vis 300-500 </a:t>
                      </a:r>
                      <a:r>
                        <a:rPr kumimoji="0" lang="en-US" sz="1200" u="none" strike="noStrike" cap="none" normalizeH="0" baseline="0" dirty="0" smtClean="0">
                          <a:ln>
                            <a:noFill/>
                          </a:ln>
                          <a:effectLst/>
                        </a:rPr>
                        <a:t>nm</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UV-Vis-NIR-SWIR</a:t>
                      </a:r>
                      <a:br>
                        <a:rPr kumimoji="0" lang="en-US" sz="1200" u="none" strike="noStrike" cap="none" normalizeH="0" baseline="0" dirty="0">
                          <a:ln>
                            <a:noFill/>
                          </a:ln>
                          <a:solidFill>
                            <a:schemeClr val="accent1">
                              <a:lumMod val="50000"/>
                            </a:schemeClr>
                          </a:solidFill>
                          <a:effectLst/>
                        </a:rPr>
                      </a:br>
                      <a:r>
                        <a:rPr kumimoji="0" lang="en-US" sz="1200" u="none" strike="noStrike" cap="none" normalizeH="0" baseline="0" dirty="0">
                          <a:ln>
                            <a:noFill/>
                          </a:ln>
                          <a:solidFill>
                            <a:schemeClr val="accent1">
                              <a:lumMod val="50000"/>
                            </a:schemeClr>
                          </a:solidFill>
                          <a:effectLst/>
                        </a:rPr>
                        <a:t>270-500, 675-775, 2305-2385 nm</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Products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a:t>
                      </a:r>
                      <a:r>
                        <a:rPr kumimoji="0" lang="en-US" sz="1200" u="none" strike="noStrike" cap="none" normalizeH="0" baseline="-25000" dirty="0">
                          <a:ln>
                            <a:noFill/>
                          </a:ln>
                          <a:effectLst/>
                        </a:rPr>
                        <a:t>3</a:t>
                      </a:r>
                      <a:r>
                        <a:rPr kumimoji="0" lang="en-US" sz="1200" u="none" strike="noStrike" cap="none" normalizeH="0" baseline="0" dirty="0">
                          <a:ln>
                            <a:noFill/>
                          </a:ln>
                          <a:effectLst/>
                        </a:rPr>
                        <a:t>, </a:t>
                      </a:r>
                      <a:r>
                        <a:rPr kumimoji="0" lang="en-US" altLang="ja-JP" sz="1200" u="none" strike="noStrike" cap="none" normalizeH="0" baseline="0" dirty="0" smtClean="0">
                          <a:ln>
                            <a:noFill/>
                          </a:ln>
                          <a:effectLst/>
                        </a:rPr>
                        <a:t>trop. O</a:t>
                      </a:r>
                      <a:r>
                        <a:rPr kumimoji="0" lang="en-US" altLang="ja-JP" sz="1200" u="none" strike="noStrike" cap="none" normalizeH="0" baseline="-25000" dirty="0" smtClean="0">
                          <a:ln>
                            <a:noFill/>
                          </a:ln>
                          <a:effectLst/>
                        </a:rPr>
                        <a:t>3</a:t>
                      </a:r>
                      <a:r>
                        <a:rPr kumimoji="0" lang="en-US" altLang="ja-JP" sz="1200" u="none" strike="noStrike" cap="none" normalizeH="0" baseline="0" dirty="0" smtClean="0">
                          <a:ln>
                            <a:noFill/>
                          </a:ln>
                          <a:effectLst/>
                        </a:rPr>
                        <a:t>, </a:t>
                      </a:r>
                      <a:r>
                        <a:rPr kumimoji="0" lang="en-US" sz="1200" u="none" strike="noStrike" cap="none" normalizeH="0" baseline="0" dirty="0" smtClean="0">
                          <a:ln>
                            <a:noFill/>
                          </a:ln>
                          <a:effectLst/>
                        </a:rPr>
                        <a:t>NO</a:t>
                      </a:r>
                      <a:r>
                        <a:rPr kumimoji="0" lang="en-US" sz="1200" u="none" strike="noStrike" cap="none" normalizeH="0" baseline="-25000" dirty="0" smtClean="0">
                          <a:ln>
                            <a:noFill/>
                          </a:ln>
                          <a:effectLst/>
                        </a:rPr>
                        <a:t>2</a:t>
                      </a:r>
                      <a:r>
                        <a:rPr kumimoji="0" lang="en-US" sz="1200" u="none" strike="noStrike" cap="none" normalizeH="0" baseline="0" dirty="0">
                          <a:ln>
                            <a:noFill/>
                          </a:ln>
                          <a:effectLst/>
                        </a:rPr>
                        <a:t>, SO</a:t>
                      </a:r>
                      <a:r>
                        <a:rPr kumimoji="0" lang="en-US" sz="1200" u="none" strike="noStrike" cap="none" normalizeH="0" baseline="-25000" dirty="0">
                          <a:ln>
                            <a:noFill/>
                          </a:ln>
                          <a:effectLst/>
                        </a:rPr>
                        <a:t>2</a:t>
                      </a:r>
                      <a:r>
                        <a:rPr kumimoji="0" lang="en-US" sz="1200" u="none" strike="noStrike" cap="none" normalizeH="0" baseline="0" dirty="0">
                          <a:ln>
                            <a:noFill/>
                          </a:ln>
                          <a:effectLst/>
                        </a:rPr>
                        <a:t>, HCHO, AAI, AOD, height-resolved aerosol</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O</a:t>
                      </a:r>
                      <a:r>
                        <a:rPr kumimoji="0" lang="en-US" altLang="ja-JP" sz="1200" u="none" strike="noStrike" cap="none" normalizeH="0" baseline="-25000" dirty="0" smtClean="0">
                          <a:ln>
                            <a:noFill/>
                          </a:ln>
                          <a:effectLst/>
                        </a:rPr>
                        <a:t>3</a:t>
                      </a:r>
                      <a:r>
                        <a:rPr kumimoji="0" lang="en-US" altLang="ja-JP" sz="1200" u="none" strike="noStrike" cap="none" normalizeH="0" baseline="0" dirty="0" smtClean="0">
                          <a:ln>
                            <a:noFill/>
                          </a:ln>
                          <a:effectLst/>
                        </a:rPr>
                        <a:t>, trop. </a:t>
                      </a:r>
                      <a:r>
                        <a:rPr kumimoji="0" lang="en-US" sz="1200" u="none" strike="noStrike" cap="none" normalizeH="0" baseline="0" dirty="0" smtClean="0">
                          <a:ln>
                            <a:noFill/>
                          </a:ln>
                          <a:effectLst/>
                        </a:rPr>
                        <a:t>O</a:t>
                      </a:r>
                      <a:r>
                        <a:rPr kumimoji="0" lang="en-US" sz="1200" u="none" strike="noStrike" cap="none" normalizeH="0" baseline="-25000" dirty="0" smtClean="0">
                          <a:ln>
                            <a:noFill/>
                          </a:ln>
                          <a:effectLst/>
                        </a:rPr>
                        <a:t>3</a:t>
                      </a:r>
                      <a:r>
                        <a:rPr kumimoji="0" lang="en-US" altLang="ja-JP" sz="1200" u="none" strike="noStrike" cap="none" normalizeH="0" baseline="0" dirty="0" smtClean="0">
                          <a:ln>
                            <a:noFill/>
                          </a:ln>
                          <a:effectLst/>
                        </a:rPr>
                        <a:t>, 0-</a:t>
                      </a:r>
                      <a:r>
                        <a:rPr kumimoji="0" lang="en-US" sz="1200" u="none" strike="noStrike" cap="none" normalizeH="0" baseline="0" dirty="0" smtClean="0">
                          <a:ln>
                            <a:noFill/>
                          </a:ln>
                          <a:effectLst/>
                        </a:rPr>
                        <a:t>2km </a:t>
                      </a:r>
                      <a:r>
                        <a:rPr kumimoji="0" lang="en-US" altLang="ja-JP" sz="1200" u="none" strike="noStrike" cap="none" normalizeH="0" baseline="0" dirty="0" smtClean="0">
                          <a:ln>
                            <a:noFill/>
                          </a:ln>
                          <a:effectLst/>
                        </a:rPr>
                        <a:t>O</a:t>
                      </a:r>
                      <a:r>
                        <a:rPr kumimoji="0" lang="en-US" altLang="ja-JP" sz="1200" u="none" strike="noStrike" cap="none" normalizeH="0" baseline="-25000" dirty="0" smtClean="0">
                          <a:ln>
                            <a:noFill/>
                          </a:ln>
                          <a:effectLst/>
                        </a:rPr>
                        <a:t>3</a:t>
                      </a:r>
                      <a:r>
                        <a:rPr kumimoji="0" lang="en-US" sz="1200" u="none" strike="noStrike" cap="none" normalizeH="0" baseline="0" dirty="0" smtClean="0">
                          <a:ln>
                            <a:noFill/>
                          </a:ln>
                          <a:effectLst/>
                        </a:rPr>
                        <a:t>, </a:t>
                      </a:r>
                      <a:r>
                        <a:rPr kumimoji="0" lang="en-US" sz="1200" u="none" strike="noStrike" cap="none" normalizeH="0" baseline="0" dirty="0">
                          <a:ln>
                            <a:noFill/>
                          </a:ln>
                          <a:effectLst/>
                        </a:rPr>
                        <a:t>NO</a:t>
                      </a:r>
                      <a:r>
                        <a:rPr kumimoji="0" lang="en-US" sz="1200" u="none" strike="noStrike" cap="none" normalizeH="0" baseline="-25000" dirty="0">
                          <a:ln>
                            <a:noFill/>
                          </a:ln>
                          <a:effectLst/>
                        </a:rPr>
                        <a:t>2</a:t>
                      </a:r>
                      <a:r>
                        <a:rPr kumimoji="0" lang="en-US" sz="1200" u="none" strike="noStrike" cap="none" normalizeH="0" baseline="0" dirty="0">
                          <a:ln>
                            <a:noFill/>
                          </a:ln>
                          <a:effectLst/>
                        </a:rPr>
                        <a:t>, </a:t>
                      </a:r>
                      <a:r>
                        <a:rPr kumimoji="0" lang="en-US" altLang="ja-JP" sz="1200" u="none" strike="noStrike" cap="none" normalizeH="0" baseline="0" dirty="0" smtClean="0">
                          <a:ln>
                            <a:noFill/>
                          </a:ln>
                          <a:effectLst/>
                        </a:rPr>
                        <a:t>HCHO, </a:t>
                      </a:r>
                      <a:r>
                        <a:rPr kumimoji="0" lang="en-US" sz="1200" u="none" strike="noStrike" cap="none" normalizeH="0" baseline="0" dirty="0" smtClean="0">
                          <a:ln>
                            <a:noFill/>
                          </a:ln>
                          <a:effectLst/>
                        </a:rPr>
                        <a:t>SO</a:t>
                      </a:r>
                      <a:r>
                        <a:rPr kumimoji="0" lang="en-US" sz="1200" u="none" strike="noStrike" cap="none" normalizeH="0" baseline="-25000" dirty="0" smtClean="0">
                          <a:ln>
                            <a:noFill/>
                          </a:ln>
                          <a:effectLst/>
                        </a:rPr>
                        <a:t>2</a:t>
                      </a:r>
                      <a:r>
                        <a:rPr kumimoji="0" lang="en-US" sz="1200" u="none" strike="noStrike" cap="none" normalizeH="0" baseline="0" dirty="0">
                          <a:ln>
                            <a:noFill/>
                          </a:ln>
                          <a:effectLst/>
                        </a:rPr>
                        <a:t>, </a:t>
                      </a:r>
                      <a:r>
                        <a:rPr kumimoji="0" lang="en-US" sz="1200" u="none" strike="noStrike" cap="none" normalizeH="0" baseline="0" dirty="0" smtClean="0">
                          <a:ln>
                            <a:noFill/>
                          </a:ln>
                          <a:effectLst/>
                        </a:rPr>
                        <a:t>CHOCHO</a:t>
                      </a:r>
                      <a:r>
                        <a:rPr kumimoji="0" lang="en-US" sz="1200" u="none" strike="noStrike" cap="none" normalizeH="0" baseline="0" dirty="0">
                          <a:ln>
                            <a:noFill/>
                          </a:ln>
                          <a:effectLst/>
                        </a:rPr>
                        <a:t>, AOD, </a:t>
                      </a:r>
                      <a:r>
                        <a:rPr kumimoji="0" lang="en-US" sz="1200" u="none" strike="noStrike" cap="none" normalizeH="0" baseline="0" dirty="0" smtClean="0">
                          <a:ln>
                            <a:noFill/>
                          </a:ln>
                          <a:effectLst/>
                        </a:rPr>
                        <a:t>AAI</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O</a:t>
                      </a:r>
                      <a:r>
                        <a:rPr kumimoji="0" lang="en-US" sz="1200" u="none" strike="noStrike" cap="none" normalizeH="0" baseline="-25000" dirty="0">
                          <a:ln>
                            <a:noFill/>
                          </a:ln>
                          <a:effectLst/>
                        </a:rPr>
                        <a:t>3</a:t>
                      </a:r>
                      <a:r>
                        <a:rPr kumimoji="0" lang="en-US" sz="1200" u="none" strike="noStrike" cap="none" normalizeH="0" baseline="0" dirty="0">
                          <a:ln>
                            <a:noFill/>
                          </a:ln>
                          <a:effectLst/>
                        </a:rPr>
                        <a:t>, NO</a:t>
                      </a:r>
                      <a:r>
                        <a:rPr kumimoji="0" lang="en-US" sz="1200" u="none" strike="noStrike" cap="none" normalizeH="0" baseline="-25000" dirty="0">
                          <a:ln>
                            <a:noFill/>
                          </a:ln>
                          <a:effectLst/>
                        </a:rPr>
                        <a:t>2</a:t>
                      </a:r>
                      <a:r>
                        <a:rPr kumimoji="0" lang="en-US" sz="1200" u="none" strike="noStrike" cap="none" normalizeH="0" baseline="0" dirty="0">
                          <a:ln>
                            <a:noFill/>
                          </a:ln>
                          <a:effectLst/>
                        </a:rPr>
                        <a:t>, SO</a:t>
                      </a:r>
                      <a:r>
                        <a:rPr kumimoji="0" lang="en-US" sz="1200" u="none" strike="noStrike" cap="none" normalizeH="0" baseline="-25000" dirty="0">
                          <a:ln>
                            <a:noFill/>
                          </a:ln>
                          <a:effectLst/>
                        </a:rPr>
                        <a:t>2</a:t>
                      </a:r>
                      <a:r>
                        <a:rPr kumimoji="0" lang="en-US" sz="1200" u="none" strike="noStrike" cap="none" normalizeH="0" baseline="0" dirty="0">
                          <a:ln>
                            <a:noFill/>
                          </a:ln>
                          <a:effectLst/>
                        </a:rPr>
                        <a:t>, HCHO, AOD</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O</a:t>
                      </a:r>
                      <a:r>
                        <a:rPr kumimoji="0" lang="en-US" sz="1200" u="none" strike="noStrike" cap="none" normalizeH="0" baseline="-25000" dirty="0">
                          <a:ln>
                            <a:noFill/>
                          </a:ln>
                          <a:solidFill>
                            <a:schemeClr val="accent1">
                              <a:lumMod val="50000"/>
                            </a:schemeClr>
                          </a:solidFill>
                          <a:effectLst/>
                        </a:rPr>
                        <a:t>3</a:t>
                      </a:r>
                      <a:r>
                        <a:rPr kumimoji="0" lang="en-US" sz="1200" u="none" strike="noStrike" cap="none" normalizeH="0" baseline="0" dirty="0">
                          <a:ln>
                            <a:noFill/>
                          </a:ln>
                          <a:solidFill>
                            <a:schemeClr val="accent1">
                              <a:lumMod val="50000"/>
                            </a:schemeClr>
                          </a:solidFill>
                          <a:effectLst/>
                        </a:rPr>
                        <a:t>, NO</a:t>
                      </a:r>
                      <a:r>
                        <a:rPr kumimoji="0" lang="en-US" sz="1200" u="none" strike="noStrike" cap="none" normalizeH="0" baseline="-25000" dirty="0">
                          <a:ln>
                            <a:noFill/>
                          </a:ln>
                          <a:solidFill>
                            <a:schemeClr val="accent1">
                              <a:lumMod val="50000"/>
                            </a:schemeClr>
                          </a:solidFill>
                          <a:effectLst/>
                        </a:rPr>
                        <a:t>2</a:t>
                      </a:r>
                      <a:r>
                        <a:rPr kumimoji="0" lang="en-US" sz="1200" u="none" strike="noStrike" cap="none" normalizeH="0" baseline="0" dirty="0">
                          <a:ln>
                            <a:noFill/>
                          </a:ln>
                          <a:solidFill>
                            <a:schemeClr val="accent1">
                              <a:lumMod val="50000"/>
                            </a:schemeClr>
                          </a:solidFill>
                          <a:effectLst/>
                        </a:rPr>
                        <a:t>, SO</a:t>
                      </a:r>
                      <a:r>
                        <a:rPr kumimoji="0" lang="en-US" sz="1200" u="none" strike="noStrike" cap="none" normalizeH="0" baseline="-25000" dirty="0">
                          <a:ln>
                            <a:noFill/>
                          </a:ln>
                          <a:solidFill>
                            <a:schemeClr val="accent1">
                              <a:lumMod val="50000"/>
                            </a:schemeClr>
                          </a:solidFill>
                          <a:effectLst/>
                        </a:rPr>
                        <a:t>2</a:t>
                      </a:r>
                      <a:r>
                        <a:rPr kumimoji="0" lang="en-US" sz="1200" u="none" strike="noStrike" cap="none" normalizeH="0" baseline="0" dirty="0">
                          <a:ln>
                            <a:noFill/>
                          </a:ln>
                          <a:solidFill>
                            <a:schemeClr val="accent1">
                              <a:lumMod val="50000"/>
                            </a:schemeClr>
                          </a:solidFill>
                          <a:effectLst/>
                        </a:rPr>
                        <a:t>, HCHO, AAI, AOD, height-resolved aerosol, CO, </a:t>
                      </a:r>
                      <a:r>
                        <a:rPr kumimoji="0" lang="en-US" sz="1200" u="none" strike="noStrike" cap="none" normalizeH="0" baseline="0" dirty="0" smtClean="0">
                          <a:ln>
                            <a:noFill/>
                          </a:ln>
                          <a:solidFill>
                            <a:schemeClr val="accent1">
                              <a:lumMod val="50000"/>
                            </a:schemeClr>
                          </a:solidFill>
                          <a:effectLst/>
                        </a:rPr>
                        <a:t>CH</a:t>
                      </a:r>
                      <a:r>
                        <a:rPr kumimoji="0" lang="en-US" sz="1200" u="none" strike="noStrike" cap="none" normalizeH="0" baseline="-25000" dirty="0" smtClean="0">
                          <a:ln>
                            <a:noFill/>
                          </a:ln>
                          <a:solidFill>
                            <a:schemeClr val="accent1">
                              <a:lumMod val="50000"/>
                            </a:schemeClr>
                          </a:solidFill>
                          <a:effectLst/>
                        </a:rPr>
                        <a:t>4</a:t>
                      </a:r>
                      <a:endParaRPr kumimoji="0" lang="en-US" sz="1200" b="0" i="0" u="none" strike="noStrike" cap="none" normalizeH="0" baseline="-2500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457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Spatial Sampling</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8 km </a:t>
                      </a:r>
                      <a:r>
                        <a:rPr kumimoji="0" lang="en-US" sz="1200" u="none" strike="noStrike" cap="none" normalizeH="0" baseline="0" dirty="0">
                          <a:ln>
                            <a:noFill/>
                          </a:ln>
                          <a:effectLst/>
                        </a:rPr>
                        <a:t>x </a:t>
                      </a:r>
                      <a:r>
                        <a:rPr kumimoji="0" lang="en-US" sz="1200" u="none" strike="noStrike" cap="none" normalizeH="0" baseline="0" dirty="0" smtClean="0">
                          <a:ln>
                            <a:noFill/>
                          </a:ln>
                          <a:effectLst/>
                        </a:rPr>
                        <a:t>8 km </a:t>
                      </a:r>
                      <a:r>
                        <a:rPr kumimoji="0" lang="en-US" sz="1200" u="none" strike="noStrike" cap="none" normalizeH="0" baseline="0" dirty="0">
                          <a:ln>
                            <a:noFill/>
                          </a:ln>
                          <a:effectLst/>
                        </a:rPr>
                        <a:t>at </a:t>
                      </a:r>
                      <a:r>
                        <a:rPr kumimoji="0" lang="en-US" sz="1200" u="none" strike="noStrike" cap="none" normalizeH="0" baseline="0" dirty="0" smtClean="0">
                          <a:ln>
                            <a:noFill/>
                          </a:ln>
                          <a:effectLst/>
                        </a:rPr>
                        <a:t>45N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 2.22 km N/S x 5.15 km E/W @35N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3.5 km N/S x 8 km E/W @38N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x </a:t>
                      </a: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nadir</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640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Nominal product resolution</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8.9 km N/S x </a:t>
                      </a:r>
                      <a:r>
                        <a:rPr kumimoji="0" lang="en-US" sz="1200" u="none" strike="noStrike" cap="none" normalizeH="0" baseline="0" dirty="0" smtClean="0">
                          <a:ln>
                            <a:noFill/>
                          </a:ln>
                          <a:effectLst/>
                        </a:rPr>
                        <a:t>11.7 km E/W @40N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ja-JP" sz="1200" u="none" strike="noStrike" cap="none" normalizeH="0" baseline="0" dirty="0" smtClean="0">
                          <a:ln>
                            <a:noFill/>
                          </a:ln>
                          <a:effectLst/>
                        </a:rPr>
                        <a:t>≤ </a:t>
                      </a:r>
                      <a:r>
                        <a:rPr kumimoji="0" lang="en-US" sz="1200" u="none" strike="noStrike" cap="none" normalizeH="0" baseline="0" dirty="0" smtClean="0">
                          <a:ln>
                            <a:noFill/>
                          </a:ln>
                          <a:effectLst/>
                        </a:rPr>
                        <a:t>8.88 </a:t>
                      </a:r>
                      <a:r>
                        <a:rPr kumimoji="0" lang="en-US" altLang="ja-JP" sz="1200" u="none" strike="noStrike" cap="none" normalizeH="0" baseline="0" dirty="0" smtClean="0">
                          <a:ln>
                            <a:noFill/>
                          </a:ln>
                          <a:effectLst/>
                        </a:rPr>
                        <a:t>km N/S</a:t>
                      </a:r>
                      <a:r>
                        <a:rPr kumimoji="0" lang="en-US" sz="1200" u="none" strike="noStrike" cap="none" normalizeH="0" baseline="0" dirty="0" smtClean="0">
                          <a:ln>
                            <a:noFill/>
                          </a:ln>
                          <a:effectLst/>
                        </a:rPr>
                        <a:t> </a:t>
                      </a:r>
                      <a:r>
                        <a:rPr kumimoji="0" lang="en-US" sz="1200" u="none" strike="noStrike" cap="none" normalizeH="0" baseline="0" dirty="0">
                          <a:ln>
                            <a:noFill/>
                          </a:ln>
                          <a:effectLst/>
                        </a:rPr>
                        <a:t>x </a:t>
                      </a:r>
                      <a:r>
                        <a:rPr kumimoji="0" lang="en-US" sz="1200" u="none" strike="noStrike" cap="none" normalizeH="0" baseline="0" dirty="0" smtClean="0">
                          <a:ln>
                            <a:noFill/>
                          </a:ln>
                          <a:effectLst/>
                        </a:rPr>
                        <a:t>5.15 </a:t>
                      </a:r>
                      <a:r>
                        <a:rPr kumimoji="0" lang="en-US" altLang="ja-JP" sz="1200" u="none" strike="noStrike" cap="none" normalizeH="0" baseline="0" dirty="0" smtClean="0">
                          <a:ln>
                            <a:noFill/>
                          </a:ln>
                          <a:effectLst/>
                        </a:rPr>
                        <a:t>km E/W</a:t>
                      </a:r>
                      <a:r>
                        <a:rPr kumimoji="0" lang="en-US" sz="1200" u="none" strike="noStrike" cap="none" normalizeH="0" baseline="0" dirty="0" smtClean="0">
                          <a:ln>
                            <a:noFill/>
                          </a:ln>
                          <a:effectLst/>
                        </a:rPr>
                        <a:t> @35N</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7 km N/S x 8 km E/W @38N (gas), 3.5 </a:t>
                      </a:r>
                      <a:r>
                        <a:rPr kumimoji="0" lang="en-US" altLang="ja-JP" sz="1200" u="none" strike="noStrike" cap="none" normalizeH="0" baseline="0" dirty="0" smtClean="0">
                          <a:ln>
                            <a:noFill/>
                          </a:ln>
                          <a:effectLst/>
                        </a:rPr>
                        <a:t>km N/S x 8 km E/W @38N (aerosol)</a:t>
                      </a:r>
                      <a:endParaRPr kumimoji="0" lang="en-US" altLang="ja-JP" sz="1200" b="0" i="0" u="none" strike="noStrike" cap="none" normalizeH="0" baseline="0" dirty="0" smtClean="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x </a:t>
                      </a:r>
                      <a:r>
                        <a:rPr kumimoji="0" lang="en-US" sz="1200" u="none" strike="noStrike" cap="none" normalizeH="0" baseline="0" dirty="0" smtClean="0">
                          <a:ln>
                            <a:noFill/>
                          </a:ln>
                          <a:solidFill>
                            <a:schemeClr val="accent1">
                              <a:lumMod val="50000"/>
                            </a:schemeClr>
                          </a:solidFill>
                          <a:effectLst/>
                        </a:rPr>
                        <a:t>7 km </a:t>
                      </a:r>
                      <a:r>
                        <a:rPr kumimoji="0" lang="en-US" sz="1200" u="none" strike="noStrike" cap="none" normalizeH="0" baseline="0" dirty="0">
                          <a:ln>
                            <a:noFill/>
                          </a:ln>
                          <a:solidFill>
                            <a:schemeClr val="accent1">
                              <a:lumMod val="50000"/>
                            </a:schemeClr>
                          </a:solidFill>
                          <a:effectLst/>
                        </a:rPr>
                        <a:t>nadir</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r h="14432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effectLst/>
                        </a:rPr>
                        <a:t>Notes</a:t>
                      </a:r>
                      <a:endParaRPr kumimoji="0" lang="en-US" sz="1200" b="1" i="0" u="none" strike="noStrike" cap="none" normalizeH="0" baseline="0" dirty="0">
                        <a:ln>
                          <a:noFill/>
                        </a:ln>
                        <a:solidFill>
                          <a:srgbClr val="000000"/>
                        </a:solidFill>
                        <a:effectLst/>
                        <a:latin typeface="Arial" charset="0"/>
                        <a:ea typeface="ヒラギノ角ゴ Pro W3" charset="0"/>
                        <a:cs typeface="ヒラギノ角ゴ Pro W3" charset="0"/>
                      </a:endParaRPr>
                    </a:p>
                  </a:txBody>
                  <a:tcPr marT="45710" marB="45716" horzOverflow="overflow">
                    <a:solidFill>
                      <a:schemeClr val="accent1">
                        <a:lumMod val="2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Two instruments in sequence on MTG-S; use  TIR sounder on MTG-S (expected sensitivity to O3 and CO). Synergy with imager on MTG-I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200" u="none" strike="noStrike" cap="none" normalizeH="0" baseline="0" dirty="0" smtClean="0">
                          <a:ln>
                            <a:noFill/>
                          </a:ln>
                          <a:effectLst/>
                        </a:rPr>
                        <a:t>GEO-CAPE precursor or initial component of </a:t>
                      </a:r>
                      <a:br>
                        <a:rPr kumimoji="0" lang="en-US" sz="1200" u="none" strike="noStrike" cap="none" normalizeH="0" baseline="0" dirty="0" smtClean="0">
                          <a:ln>
                            <a:noFill/>
                          </a:ln>
                          <a:effectLst/>
                        </a:rPr>
                      </a:br>
                      <a:r>
                        <a:rPr kumimoji="0" lang="en-US" sz="1200" u="none" strike="noStrike" cap="none" normalizeH="0" baseline="0" dirty="0" smtClean="0">
                          <a:ln>
                            <a:noFill/>
                          </a:ln>
                          <a:effectLst/>
                        </a:rPr>
                        <a:t>GEO-CAPE.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u="none" strike="noStrike" cap="none" normalizeH="0" baseline="0" dirty="0" smtClean="0">
                        <a:ln>
                          <a:noFill/>
                        </a:ln>
                        <a:effectLst/>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Synergy with </a:t>
                      </a:r>
                      <a:r>
                        <a:rPr kumimoji="0" lang="en-US" sz="1200" u="none" strike="noStrike" cap="none" normalizeH="0" baseline="0" dirty="0">
                          <a:ln>
                            <a:noFill/>
                          </a:ln>
                          <a:effectLst/>
                        </a:rPr>
                        <a:t>GOES-</a:t>
                      </a:r>
                      <a:r>
                        <a:rPr kumimoji="0" lang="en-US" sz="1200" u="none" strike="noStrike" cap="none" normalizeH="0" baseline="0" dirty="0" smtClean="0">
                          <a:ln>
                            <a:noFill/>
                          </a:ln>
                          <a:effectLst/>
                        </a:rPr>
                        <a:t>R/S  ABI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 </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Synergy with AMI and GOCI-2 instruments </a:t>
                      </a:r>
                      <a:r>
                        <a:rPr kumimoji="0" lang="en-US" sz="1200" u="none" strike="noStrike" cap="none" normalizeH="0" baseline="0" dirty="0" err="1" smtClean="0">
                          <a:ln>
                            <a:noFill/>
                          </a:ln>
                          <a:effectLst/>
                        </a:rPr>
                        <a:t>w.r.t</a:t>
                      </a:r>
                      <a:r>
                        <a:rPr kumimoji="0" lang="en-US" sz="1200" u="none" strike="noStrike" cap="none" normalizeH="0" baseline="0" dirty="0" smtClean="0">
                          <a:ln>
                            <a:noFill/>
                          </a:ln>
                          <a:effectLst/>
                        </a:rPr>
                        <a:t>. aerosol and clouds. </a:t>
                      </a:r>
                      <a:endParaRPr kumimoji="0" lang="en-US" sz="1200" b="0" i="0" u="none" strike="noStrike" cap="none" normalizeH="0" baseline="0" dirty="0">
                        <a:ln>
                          <a:noFill/>
                        </a:ln>
                        <a:solidFill>
                          <a:schemeClr val="accent2"/>
                        </a:solidFill>
                        <a:effectLst/>
                        <a:latin typeface="Arial" charset="0"/>
                        <a:ea typeface="ヒラギノ角ゴ Pro W3" charset="0"/>
                        <a:cs typeface="ヒラギノ角ゴ Pro W3" charset="0"/>
                      </a:endParaRPr>
                    </a:p>
                  </a:txBody>
                  <a:tcPr marT="45710" marB="45716"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a:ln>
                            <a:noFill/>
                          </a:ln>
                          <a:solidFill>
                            <a:schemeClr val="accent1">
                              <a:lumMod val="50000"/>
                            </a:schemeClr>
                          </a:solidFill>
                          <a:effectLst/>
                        </a:rPr>
                        <a:t>In formation with S-</a:t>
                      </a:r>
                      <a:r>
                        <a:rPr kumimoji="0" lang="en-US" sz="1200" u="none" strike="noStrike" cap="none" normalizeH="0" baseline="0" dirty="0" smtClean="0">
                          <a:ln>
                            <a:noFill/>
                          </a:ln>
                          <a:solidFill>
                            <a:schemeClr val="accent1">
                              <a:lumMod val="50000"/>
                            </a:schemeClr>
                          </a:solidFill>
                          <a:effectLst/>
                        </a:rPr>
                        <a:t>NPP for synergy </a:t>
                      </a:r>
                      <a:r>
                        <a:rPr kumimoji="0" lang="en-US" sz="1200" u="none" strike="noStrike" cap="none" normalizeH="0" baseline="0" dirty="0" err="1" smtClean="0">
                          <a:ln>
                            <a:noFill/>
                          </a:ln>
                          <a:solidFill>
                            <a:schemeClr val="accent1">
                              <a:lumMod val="50000"/>
                            </a:schemeClr>
                          </a:solidFill>
                          <a:effectLst/>
                        </a:rPr>
                        <a:t>w.r.t</a:t>
                      </a:r>
                      <a:r>
                        <a:rPr kumimoji="0" lang="en-US" sz="1200" u="none" strike="noStrike" cap="none" normalizeH="0" baseline="0" dirty="0" smtClean="0">
                          <a:ln>
                            <a:noFill/>
                          </a:ln>
                          <a:solidFill>
                            <a:schemeClr val="accent1">
                              <a:lumMod val="50000"/>
                            </a:schemeClr>
                          </a:solidFill>
                          <a:effectLst/>
                        </a:rPr>
                        <a:t>. clouds and O</a:t>
                      </a:r>
                      <a:r>
                        <a:rPr kumimoji="0" lang="en-US" sz="1200" u="none" strike="noStrike" cap="none" normalizeH="0" baseline="-25000" dirty="0" smtClean="0">
                          <a:ln>
                            <a:noFill/>
                          </a:ln>
                          <a:solidFill>
                            <a:schemeClr val="accent1">
                              <a:lumMod val="50000"/>
                            </a:schemeClr>
                          </a:solidFill>
                          <a:effectLst/>
                        </a:rPr>
                        <a:t>3</a:t>
                      </a:r>
                      <a:r>
                        <a:rPr kumimoji="0" lang="en-US" sz="1200" u="none" strike="noStrike" cap="none" normalizeH="0" baseline="0" dirty="0" smtClean="0">
                          <a:ln>
                            <a:noFill/>
                          </a:ln>
                          <a:solidFill>
                            <a:schemeClr val="accent1">
                              <a:lumMod val="50000"/>
                            </a:schemeClr>
                          </a:solidFill>
                          <a:effectLst/>
                        </a:rPr>
                        <a:t>.</a:t>
                      </a:r>
                      <a:endParaRPr kumimoji="0" lang="en-US" sz="1200" b="0" i="0" u="none" strike="noStrike" cap="none" normalizeH="0" baseline="0" dirty="0">
                        <a:ln>
                          <a:noFill/>
                        </a:ln>
                        <a:solidFill>
                          <a:schemeClr val="accent1">
                            <a:lumMod val="50000"/>
                          </a:schemeClr>
                        </a:solidFill>
                        <a:effectLst/>
                        <a:latin typeface="Arial" charset="0"/>
                        <a:ea typeface="ヒラギノ角ゴ Pro W3" charset="0"/>
                        <a:cs typeface="ヒラギノ角ゴ Pro W3" charset="0"/>
                      </a:endParaRPr>
                    </a:p>
                  </a:txBody>
                  <a:tcPr marT="45710" marB="45716" horzOverflow="overflow"/>
                </a:tc>
              </a:tr>
            </a:tbl>
          </a:graphicData>
        </a:graphic>
      </p:graphicFrame>
      <p:sp>
        <p:nvSpPr>
          <p:cNvPr id="64513" name="Title 1"/>
          <p:cNvSpPr>
            <a:spLocks noGrp="1"/>
          </p:cNvSpPr>
          <p:nvPr>
            <p:ph type="title"/>
          </p:nvPr>
        </p:nvSpPr>
        <p:spPr>
          <a:xfrm>
            <a:off x="228600" y="76200"/>
            <a:ext cx="8604250" cy="638175"/>
          </a:xfrm>
        </p:spPr>
        <p:txBody>
          <a:bodyPr/>
          <a:lstStyle/>
          <a:p>
            <a:pPr>
              <a:lnSpc>
                <a:spcPct val="100000"/>
              </a:lnSpc>
            </a:pPr>
            <a:r>
              <a:rPr lang="en-US" altLang="ja-JP" sz="2400">
                <a:latin typeface="Arial" charset="0"/>
                <a:ea typeface="ヒラギノ角ゴ Pro W3" charset="0"/>
                <a:cs typeface="ヒラギノ角ゴ Pro W3" charset="0"/>
              </a:rPr>
              <a:t>Funded tropospheric chemistry mission parameters</a:t>
            </a:r>
            <a:br>
              <a:rPr lang="en-US" altLang="ja-JP" sz="2400">
                <a:latin typeface="Arial" charset="0"/>
                <a:ea typeface="ヒラギノ角ゴ Pro W3" charset="0"/>
                <a:cs typeface="ヒラギノ角ゴ Pro W3" charset="0"/>
              </a:rPr>
            </a:br>
            <a:r>
              <a:rPr lang="en-US" altLang="ja-JP" sz="2400">
                <a:latin typeface="Arial" charset="0"/>
                <a:ea typeface="ヒラギノ角ゴ Pro W3" charset="0"/>
                <a:cs typeface="ヒラギノ角ゴ Pro W3" charset="0"/>
              </a:rPr>
              <a:t>(as of 4/2015)</a:t>
            </a:r>
          </a:p>
        </p:txBody>
      </p:sp>
      <p:sp>
        <p:nvSpPr>
          <p:cNvPr id="64588" name="Oval 4"/>
          <p:cNvSpPr>
            <a:spLocks noChangeArrowheads="1"/>
          </p:cNvSpPr>
          <p:nvPr/>
        </p:nvSpPr>
        <p:spPr bwMode="auto">
          <a:xfrm>
            <a:off x="1447800" y="3200400"/>
            <a:ext cx="1066800" cy="7556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326" tIns="45664" rIns="91326" bIns="45664">
            <a:spAutoFit/>
          </a:bodyPr>
          <a:lstStyle/>
          <a:p>
            <a:pPr algn="ctr" defTabSz="914400" fontAlgn="base">
              <a:lnSpc>
                <a:spcPct val="85000"/>
              </a:lnSpc>
              <a:spcBef>
                <a:spcPct val="0"/>
              </a:spcBef>
              <a:spcAft>
                <a:spcPct val="0"/>
              </a:spcAft>
            </a:pPr>
            <a:endParaRPr lang="en-US" sz="3300">
              <a:solidFill>
                <a:srgbClr val="000000"/>
              </a:solidFill>
              <a:latin typeface="Arial" charset="0"/>
              <a:ea typeface="ＭＳ Ｐゴシック" charset="0"/>
              <a:cs typeface="ＭＳ Ｐゴシック" charset="0"/>
            </a:endParaRPr>
          </a:p>
        </p:txBody>
      </p:sp>
      <p:sp>
        <p:nvSpPr>
          <p:cNvPr id="5" name="Rectangle 6"/>
          <p:cNvSpPr>
            <a:spLocks noChangeArrowheads="1"/>
          </p:cNvSpPr>
          <p:nvPr/>
        </p:nvSpPr>
        <p:spPr bwMode="auto">
          <a:xfrm>
            <a:off x="7160380" y="6415279"/>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3</a:t>
            </a:fld>
            <a:endParaRPr lang="en-US" altLang="ja-JP" sz="1400" dirty="0">
              <a:solidFill>
                <a:srgbClr val="000000"/>
              </a:solidFill>
              <a:latin typeface="Arial" charset="0"/>
              <a:ea typeface="ヒラギノ角ゴ Pro W3" charset="0"/>
              <a:cs typeface="ヒラギノ角ゴ Pro W3"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28600" y="76200"/>
            <a:ext cx="8604250" cy="638175"/>
          </a:xfrm>
        </p:spPr>
        <p:txBody>
          <a:bodyPr/>
          <a:lstStyle/>
          <a:p>
            <a:pPr>
              <a:lnSpc>
                <a:spcPct val="95000"/>
              </a:lnSpc>
            </a:pPr>
            <a:r>
              <a:rPr lang="en-US" altLang="ja-JP" sz="2400" b="1">
                <a:latin typeface="Arial" charset="0"/>
                <a:ea typeface="ヒラギノ角ゴ Pro W3" charset="0"/>
                <a:cs typeface="ヒラギノ角ゴ Pro W3" charset="0"/>
              </a:rPr>
              <a:t>Air Quality Constellation Targets: </a:t>
            </a:r>
            <a:br>
              <a:rPr lang="en-US" altLang="ja-JP" sz="2400" b="1">
                <a:latin typeface="Arial" charset="0"/>
                <a:ea typeface="ヒラギノ角ゴ Pro W3" charset="0"/>
                <a:cs typeface="ヒラギノ角ゴ Pro W3" charset="0"/>
              </a:rPr>
            </a:br>
            <a:r>
              <a:rPr lang="en-US" altLang="ja-JP" sz="2000" b="1">
                <a:latin typeface="Arial" charset="0"/>
                <a:ea typeface="ヒラギノ角ゴ Pro W3" charset="0"/>
                <a:cs typeface="ヒラギノ角ゴ Pro W3" charset="0"/>
              </a:rPr>
              <a:t>Harmonization to improve data product quality and usage</a:t>
            </a:r>
          </a:p>
        </p:txBody>
      </p:sp>
      <p:sp>
        <p:nvSpPr>
          <p:cNvPr id="65538" name="Content Placeholder 2"/>
          <p:cNvSpPr>
            <a:spLocks noGrp="1"/>
          </p:cNvSpPr>
          <p:nvPr>
            <p:ph idx="1"/>
          </p:nvPr>
        </p:nvSpPr>
        <p:spPr>
          <a:xfrm>
            <a:off x="381000" y="896938"/>
            <a:ext cx="8428038" cy="5122862"/>
          </a:xfrm>
        </p:spPr>
        <p:txBody>
          <a:bodyPr/>
          <a:lstStyle/>
          <a:p>
            <a:r>
              <a:rPr lang="en-US" altLang="ja-JP" sz="2000" dirty="0" smtClean="0">
                <a:latin typeface="Arial" charset="0"/>
                <a:ea typeface="ヒラギノ角ゴ Pro W3" charset="0"/>
                <a:cs typeface="ヒラギノ角ゴ Pro W3" charset="0"/>
              </a:rPr>
              <a:t>CEOS</a:t>
            </a:r>
            <a:r>
              <a:rPr lang="en-US" altLang="ja-JP" sz="2000" dirty="0">
                <a:latin typeface="Arial" charset="0"/>
                <a:ea typeface="ヒラギノ角ゴ Pro W3" charset="0"/>
                <a:cs typeface="ヒラギノ角ゴ Pro W3" charset="0"/>
              </a:rPr>
              <a:t>* ACC** AQ Constellation leads developed recommendations for harmonization to mutually improve data quality and facilitate widespread use of the data </a:t>
            </a:r>
            <a:r>
              <a:rPr lang="en-US" altLang="ja-JP" sz="2000" dirty="0" smtClean="0">
                <a:latin typeface="Arial" charset="0"/>
                <a:ea typeface="ヒラギノ角ゴ Pro W3" charset="0"/>
                <a:cs typeface="ヒラギノ角ゴ Pro W3" charset="0"/>
              </a:rPr>
              <a:t>products</a:t>
            </a:r>
            <a:br>
              <a:rPr lang="en-US" altLang="ja-JP" sz="2000" dirty="0" smtClean="0">
                <a:latin typeface="Arial" charset="0"/>
                <a:ea typeface="ヒラギノ角ゴ Pro W3" charset="0"/>
                <a:cs typeface="ヒラギノ角ゴ Pro W3" charset="0"/>
              </a:rPr>
            </a:br>
            <a:r>
              <a:rPr kumimoji="1" lang="en-US" altLang="ja-JP" sz="1600" i="1" dirty="0">
                <a:solidFill>
                  <a:srgbClr val="0000FF"/>
                </a:solidFill>
                <a:ea typeface="ヒラギノ角ゴ Pro W3" charset="0"/>
                <a:cs typeface="ヒラギノ角ゴ Pro W3" charset="0"/>
              </a:rPr>
              <a:t>http://</a:t>
            </a:r>
            <a:r>
              <a:rPr kumimoji="1" lang="en-US" altLang="ja-JP" sz="1600" i="1" dirty="0" err="1">
                <a:solidFill>
                  <a:srgbClr val="0000FF"/>
                </a:solidFill>
                <a:ea typeface="ヒラギノ角ゴ Pro W3" charset="0"/>
                <a:cs typeface="ヒラギノ角ゴ Pro W3" charset="0"/>
              </a:rPr>
              <a:t>ceos.org</a:t>
            </a:r>
            <a:r>
              <a:rPr kumimoji="1" lang="en-US" altLang="ja-JP" sz="1600" i="1" dirty="0">
                <a:solidFill>
                  <a:srgbClr val="0000FF"/>
                </a:solidFill>
                <a:ea typeface="ヒラギノ角ゴ Pro W3" charset="0"/>
                <a:cs typeface="ヒラギノ角ゴ Pro W3" charset="0"/>
              </a:rPr>
              <a:t>/</a:t>
            </a:r>
            <a:r>
              <a:rPr kumimoji="1" lang="en-US" altLang="ja-JP" sz="1600" i="1" dirty="0" err="1">
                <a:solidFill>
                  <a:srgbClr val="0000FF"/>
                </a:solidFill>
                <a:ea typeface="ヒラギノ角ゴ Pro W3" charset="0"/>
                <a:cs typeface="ヒラギノ角ゴ Pro W3" charset="0"/>
              </a:rPr>
              <a:t>document_management</a:t>
            </a:r>
            <a:r>
              <a:rPr kumimoji="1" lang="en-US" altLang="ja-JP" sz="1600" i="1" dirty="0">
                <a:solidFill>
                  <a:srgbClr val="0000FF"/>
                </a:solidFill>
                <a:ea typeface="ヒラギノ角ゴ Pro W3" charset="0"/>
                <a:cs typeface="ヒラギノ角ゴ Pro W3" charset="0"/>
              </a:rPr>
              <a:t>/</a:t>
            </a:r>
            <a:r>
              <a:rPr kumimoji="1" lang="en-US" altLang="ja-JP" sz="1600" i="1" dirty="0" err="1">
                <a:solidFill>
                  <a:srgbClr val="0000FF"/>
                </a:solidFill>
                <a:ea typeface="ヒラギノ角ゴ Pro W3" charset="0"/>
                <a:cs typeface="ヒラギノ角ゴ Pro W3" charset="0"/>
              </a:rPr>
              <a:t>Virtual_Constellations</a:t>
            </a:r>
            <a:r>
              <a:rPr kumimoji="1" lang="en-US" altLang="ja-JP" sz="1600" i="1" dirty="0">
                <a:solidFill>
                  <a:srgbClr val="0000FF"/>
                </a:solidFill>
                <a:ea typeface="ヒラギノ角ゴ Pro W3" charset="0"/>
                <a:cs typeface="ヒラギノ角ゴ Pro W3" charset="0"/>
              </a:rPr>
              <a:t>/ACC/Documents/ACC_White-Paper-A-Geostationary-Satellite-Cx-for-Observing-Global-AQ_Apr2011.pdf</a:t>
            </a:r>
            <a:endParaRPr lang="en-US" altLang="ja-JP" sz="2000" dirty="0" smtClean="0">
              <a:latin typeface="Arial" charset="0"/>
              <a:ea typeface="ヒラギノ角ゴ Pro W3" charset="0"/>
              <a:cs typeface="ヒラギノ角ゴ Pro W3" charset="0"/>
            </a:endParaRPr>
          </a:p>
          <a:p>
            <a:r>
              <a:rPr lang="en-US" altLang="ja-JP" sz="2000" dirty="0" smtClean="0">
                <a:latin typeface="Arial" charset="0"/>
                <a:ea typeface="ヒラギノ角ゴ Pro W3" charset="0"/>
                <a:cs typeface="ヒラギノ角ゴ Pro W3" charset="0"/>
              </a:rPr>
              <a:t>Includes </a:t>
            </a:r>
            <a:r>
              <a:rPr lang="en-US" altLang="ja-JP" sz="2000" dirty="0">
                <a:latin typeface="Arial" charset="0"/>
                <a:ea typeface="ヒラギノ角ゴ Pro W3" charset="0"/>
                <a:cs typeface="ヒラギノ角ゴ Pro W3" charset="0"/>
              </a:rPr>
              <a:t>LEO and GEO: LEO observations are a common transfer standard to link the GEO observations</a:t>
            </a:r>
          </a:p>
          <a:p>
            <a:r>
              <a:rPr lang="en-US" altLang="ja-JP" sz="2000" dirty="0">
                <a:latin typeface="Arial" charset="0"/>
                <a:ea typeface="ヒラギノ角ゴ Pro W3" charset="0"/>
                <a:cs typeface="ヒラギノ角ゴ Pro W3" charset="0"/>
              </a:rPr>
              <a:t>Progress to date includes:</a:t>
            </a:r>
          </a:p>
          <a:p>
            <a:pPr lvl="1"/>
            <a:r>
              <a:rPr lang="en-US" altLang="ja-JP" sz="1800" dirty="0">
                <a:latin typeface="Arial" charset="0"/>
                <a:ea typeface="ヒラギノ角ゴ Pro W3" charset="0"/>
                <a:cs typeface="ヒラギノ角ゴ Pro W3" charset="0"/>
              </a:rPr>
              <a:t>Sharing of instrument requirements influenced instrument </a:t>
            </a:r>
            <a:r>
              <a:rPr lang="en-US" altLang="ja-JP" sz="1800" dirty="0" smtClean="0">
                <a:latin typeface="Arial" charset="0"/>
                <a:ea typeface="ヒラギノ角ゴ Pro W3" charset="0"/>
                <a:cs typeface="ヒラギノ角ゴ Pro W3" charset="0"/>
              </a:rPr>
              <a:t>specifications</a:t>
            </a:r>
            <a:endParaRPr lang="en-US" altLang="ja-JP" sz="1800" dirty="0">
              <a:latin typeface="Arial" charset="0"/>
              <a:ea typeface="ヒラギノ角ゴ Pro W3" charset="0"/>
              <a:cs typeface="ヒラギノ角ゴ Pro W3" charset="0"/>
            </a:endParaRPr>
          </a:p>
          <a:p>
            <a:pPr lvl="1"/>
            <a:r>
              <a:rPr lang="en-US" altLang="ja-JP" sz="1800" dirty="0" smtClean="0">
                <a:latin typeface="Arial" charset="0"/>
                <a:ea typeface="ヒラギノ角ゴ Pro W3" charset="0"/>
                <a:cs typeface="ヒラギノ角ゴ Pro W3" charset="0"/>
              </a:rPr>
              <a:t>Advocating </a:t>
            </a:r>
            <a:r>
              <a:rPr lang="en-US" altLang="ja-JP" sz="1800" dirty="0">
                <a:latin typeface="Arial" charset="0"/>
                <a:ea typeface="ヒラギノ角ゴ Pro W3" charset="0"/>
                <a:cs typeface="ヒラギノ角ゴ Pro W3" charset="0"/>
              </a:rPr>
              <a:t>open data policy (including L1B) with common </a:t>
            </a:r>
            <a:r>
              <a:rPr lang="en-US" altLang="ja-JP" sz="1800" dirty="0" smtClean="0">
                <a:latin typeface="Arial" charset="0"/>
                <a:ea typeface="ヒラギノ角ゴ Pro W3" charset="0"/>
                <a:cs typeface="ヒラギノ角ゴ Pro W3" charset="0"/>
              </a:rPr>
              <a:t>formats</a:t>
            </a:r>
            <a:endParaRPr lang="en-US" altLang="ja-JP" sz="1800" dirty="0">
              <a:latin typeface="Arial" charset="0"/>
              <a:ea typeface="ヒラギノ角ゴ Pro W3" charset="0"/>
              <a:cs typeface="ヒラギノ角ゴ Pro W3" charset="0"/>
            </a:endParaRPr>
          </a:p>
          <a:p>
            <a:pPr lvl="2"/>
            <a:r>
              <a:rPr lang="en-US" altLang="ja-JP" dirty="0">
                <a:latin typeface="Arial" charset="0"/>
                <a:ea typeface="ヒラギノ角ゴ Pro W3" charset="0"/>
                <a:cs typeface="ヒラギノ角ゴ Pro W3" charset="0"/>
              </a:rPr>
              <a:t>Agreed to use </a:t>
            </a:r>
            <a:r>
              <a:rPr lang="en-US" altLang="ja-JP" dirty="0" err="1">
                <a:latin typeface="Arial" charset="0"/>
                <a:ea typeface="ヒラギノ角ゴ Pro W3" charset="0"/>
                <a:cs typeface="ヒラギノ角ゴ Pro W3" charset="0"/>
              </a:rPr>
              <a:t>NetCDF</a:t>
            </a:r>
            <a:r>
              <a:rPr lang="en-US" altLang="ja-JP" dirty="0">
                <a:latin typeface="Arial" charset="0"/>
                <a:ea typeface="ヒラギノ角ゴ Pro W3" charset="0"/>
                <a:cs typeface="ヒラギノ角ゴ Pro W3" charset="0"/>
              </a:rPr>
              <a:t> format to easily exchange data (4/2015 ACC-11)</a:t>
            </a:r>
          </a:p>
          <a:p>
            <a:pPr lvl="1"/>
            <a:r>
              <a:rPr lang="en-US" altLang="ja-JP" sz="1800" dirty="0">
                <a:latin typeface="Arial" charset="0"/>
                <a:ea typeface="ヒラギノ角ゴ Pro W3" charset="0"/>
                <a:cs typeface="ヒラギノ角ゴ Pro W3" charset="0"/>
              </a:rPr>
              <a:t>Establishment of new GSICS UV-Vis subgroup</a:t>
            </a:r>
          </a:p>
          <a:p>
            <a:pPr lvl="1"/>
            <a:r>
              <a:rPr lang="en-US" altLang="ja-JP" sz="1800" dirty="0" smtClean="0">
                <a:latin typeface="Arial" charset="0"/>
                <a:ea typeface="ヒラギノ角ゴ Pro W3" charset="0"/>
                <a:cs typeface="ヒラギノ角ゴ Pro W3" charset="0"/>
              </a:rPr>
              <a:t>AQ Constellation “Geophysical Validation Needs” document is in preparation</a:t>
            </a:r>
          </a:p>
          <a:p>
            <a:pPr lvl="0"/>
            <a:r>
              <a:rPr lang="en-US" altLang="ja-JP" dirty="0">
                <a:solidFill>
                  <a:srgbClr val="000000"/>
                </a:solidFill>
                <a:latin typeface="Arial" charset="0"/>
                <a:ea typeface="ヒラギノ角ゴ Pro W3" charset="0"/>
                <a:cs typeface="ヒラギノ角ゴ Pro W3" charset="0"/>
              </a:rPr>
              <a:t>An AQ Constellation session will occur during Dec 2015 Fall AGU Meeting, to include preparatory field campaigns and all other </a:t>
            </a:r>
            <a:r>
              <a:rPr lang="en-US" altLang="ja-JP" dirty="0" smtClean="0">
                <a:solidFill>
                  <a:srgbClr val="000000"/>
                </a:solidFill>
                <a:latin typeface="Arial" charset="0"/>
                <a:ea typeface="ヒラギノ角ゴ Pro W3" charset="0"/>
                <a:cs typeface="ヒラギノ角ゴ Pro W3" charset="0"/>
              </a:rPr>
              <a:t>aspects (Session A041)</a:t>
            </a:r>
            <a:endParaRPr lang="en-US" altLang="ja-JP" dirty="0">
              <a:solidFill>
                <a:srgbClr val="000000"/>
              </a:solidFill>
              <a:latin typeface="Arial" charset="0"/>
              <a:ea typeface="ヒラギノ角ゴ Pro W3" charset="0"/>
              <a:cs typeface="ヒラギノ角ゴ Pro W3" charset="0"/>
            </a:endParaRPr>
          </a:p>
          <a:p>
            <a:pPr lvl="1"/>
            <a:endParaRPr lang="en-US" altLang="ja-JP" sz="1800" dirty="0">
              <a:latin typeface="Arial" charset="0"/>
              <a:ea typeface="ヒラギノ角ゴ Pro W3" charset="0"/>
              <a:cs typeface="ヒラギノ角ゴ Pro W3" charset="0"/>
            </a:endParaRPr>
          </a:p>
        </p:txBody>
      </p:sp>
      <p:sp>
        <p:nvSpPr>
          <p:cNvPr id="2" name="TextBox 1"/>
          <p:cNvSpPr txBox="1"/>
          <p:nvPr/>
        </p:nvSpPr>
        <p:spPr>
          <a:xfrm>
            <a:off x="781233" y="6087351"/>
            <a:ext cx="7829550" cy="584776"/>
          </a:xfrm>
          <a:prstGeom prst="rect">
            <a:avLst/>
          </a:prstGeom>
          <a:noFill/>
        </p:spPr>
        <p:txBody>
          <a:bodyPr>
            <a:spAutoFit/>
          </a:bodyPr>
          <a:lstStyle/>
          <a:p>
            <a:pPr>
              <a:defRPr/>
            </a:pPr>
            <a:r>
              <a:rPr lang="en-US" altLang="ja-JP" sz="1600" i="1" dirty="0">
                <a:solidFill>
                  <a:srgbClr val="000000"/>
                </a:solidFill>
                <a:latin typeface="Arial"/>
                <a:ea typeface="ＭＳ Ｐゴシック" charset="0"/>
                <a:cs typeface="ＭＳ Ｐゴシック" charset="0"/>
              </a:rPr>
              <a:t>*CEOS = Committee on Earth Observation Satellites </a:t>
            </a:r>
            <a:br>
              <a:rPr lang="en-US" altLang="ja-JP" sz="1600" i="1" dirty="0">
                <a:solidFill>
                  <a:srgbClr val="000000"/>
                </a:solidFill>
                <a:latin typeface="Arial"/>
                <a:ea typeface="ＭＳ Ｐゴシック" charset="0"/>
                <a:cs typeface="ＭＳ Ｐゴシック" charset="0"/>
              </a:rPr>
            </a:br>
            <a:r>
              <a:rPr lang="en-US" altLang="ja-JP" sz="1600" i="1" dirty="0">
                <a:solidFill>
                  <a:srgbClr val="000000"/>
                </a:solidFill>
                <a:latin typeface="Arial"/>
                <a:ea typeface="ＭＳ Ｐゴシック" charset="0"/>
                <a:cs typeface="ＭＳ Ｐゴシック" charset="0"/>
              </a:rPr>
              <a:t>**ACC = Atmospheric Composition Constellation</a:t>
            </a:r>
            <a:endParaRPr lang="ja-JP" altLang="en-US" sz="1600" i="1" dirty="0">
              <a:solidFill>
                <a:srgbClr val="000000"/>
              </a:solidFill>
              <a:latin typeface="Arial"/>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32967" y="63447"/>
            <a:ext cx="8757753" cy="782960"/>
          </a:xfrm>
        </p:spPr>
        <p:txBody>
          <a:bodyPr>
            <a:normAutofit fontScale="90000"/>
          </a:bodyPr>
          <a:lstStyle/>
          <a:p>
            <a:r>
              <a:rPr lang="en-US" b="1" dirty="0" smtClean="0">
                <a:latin typeface="Arial"/>
                <a:cs typeface="Arial"/>
              </a:rPr>
              <a:t>GEMS Objective: </a:t>
            </a:r>
            <a:br>
              <a:rPr lang="en-US" b="1" dirty="0" smtClean="0">
                <a:latin typeface="Arial"/>
                <a:cs typeface="Arial"/>
              </a:rPr>
            </a:br>
            <a:r>
              <a:rPr lang="en-US" b="1" dirty="0" smtClean="0">
                <a:latin typeface="Arial"/>
                <a:cs typeface="Arial"/>
              </a:rPr>
              <a:t>Measurements of </a:t>
            </a:r>
            <a:r>
              <a:rPr lang="en-US" dirty="0" smtClean="0">
                <a:latin typeface="Arial"/>
                <a:cs typeface="Arial"/>
              </a:rPr>
              <a:t>O</a:t>
            </a:r>
            <a:r>
              <a:rPr lang="en-US" baseline="-25000" dirty="0" smtClean="0">
                <a:latin typeface="Arial"/>
                <a:cs typeface="Arial"/>
              </a:rPr>
              <a:t>3</a:t>
            </a:r>
            <a:r>
              <a:rPr lang="en-US" b="1" dirty="0" smtClean="0">
                <a:latin typeface="Arial"/>
                <a:cs typeface="Arial"/>
              </a:rPr>
              <a:t> </a:t>
            </a:r>
            <a:r>
              <a:rPr lang="en-US" b="1" dirty="0">
                <a:latin typeface="Arial"/>
                <a:cs typeface="Arial"/>
              </a:rPr>
              <a:t>&amp;</a:t>
            </a:r>
            <a:r>
              <a:rPr lang="en-US" b="1" dirty="0" smtClean="0">
                <a:latin typeface="Arial"/>
                <a:cs typeface="Arial"/>
              </a:rPr>
              <a:t> aerosol with precursors</a:t>
            </a:r>
            <a:endParaRPr lang="en-US" b="1" dirty="0">
              <a:latin typeface="Arial"/>
              <a:cs typeface="Arial"/>
            </a:endParaRPr>
          </a:p>
        </p:txBody>
      </p:sp>
      <p:grpSp>
        <p:nvGrpSpPr>
          <p:cNvPr id="2" name="Group 1"/>
          <p:cNvGrpSpPr/>
          <p:nvPr/>
        </p:nvGrpSpPr>
        <p:grpSpPr>
          <a:xfrm>
            <a:off x="179512" y="1204300"/>
            <a:ext cx="8757753" cy="5400523"/>
            <a:chOff x="179512" y="764704"/>
            <a:chExt cx="8757753" cy="5400523"/>
          </a:xfrm>
        </p:grpSpPr>
        <p:sp>
          <p:nvSpPr>
            <p:cNvPr id="67" name="Oval 66"/>
            <p:cNvSpPr/>
            <p:nvPr/>
          </p:nvSpPr>
          <p:spPr bwMode="auto">
            <a:xfrm>
              <a:off x="5940152" y="1628800"/>
              <a:ext cx="1056595" cy="1008112"/>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 name="Oval 6"/>
            <p:cNvSpPr/>
            <p:nvPr/>
          </p:nvSpPr>
          <p:spPr bwMode="auto">
            <a:xfrm>
              <a:off x="2110358" y="2559364"/>
              <a:ext cx="833398" cy="797627"/>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sz="1400">
                <a:solidFill>
                  <a:prstClr val="black"/>
                </a:solidFill>
                <a:latin typeface="Arial" charset="0"/>
              </a:endParaRPr>
            </a:p>
          </p:txBody>
        </p:sp>
        <p:pic>
          <p:nvPicPr>
            <p:cNvPr id="4" name="Picture 3"/>
            <p:cNvPicPr>
              <a:picLocks noChangeAspect="1"/>
            </p:cNvPicPr>
            <p:nvPr/>
          </p:nvPicPr>
          <p:blipFill rotWithShape="1">
            <a:blip r:embed="rId3"/>
            <a:srcRect t="9661" b="4242"/>
            <a:stretch/>
          </p:blipFill>
          <p:spPr>
            <a:xfrm>
              <a:off x="4864690" y="3204000"/>
              <a:ext cx="4072575" cy="2890800"/>
            </a:xfrm>
            <a:prstGeom prst="rect">
              <a:avLst/>
            </a:prstGeom>
          </p:spPr>
        </p:pic>
        <p:pic>
          <p:nvPicPr>
            <p:cNvPr id="3" name="Picture 2"/>
            <p:cNvPicPr>
              <a:picLocks noChangeAspect="1"/>
            </p:cNvPicPr>
            <p:nvPr/>
          </p:nvPicPr>
          <p:blipFill>
            <a:blip r:embed="rId4"/>
            <a:stretch>
              <a:fillRect/>
            </a:stretch>
          </p:blipFill>
          <p:spPr>
            <a:xfrm>
              <a:off x="323528" y="3438360"/>
              <a:ext cx="4621808" cy="2726867"/>
            </a:xfrm>
            <a:prstGeom prst="rect">
              <a:avLst/>
            </a:prstGeom>
          </p:spPr>
        </p:pic>
        <p:sp>
          <p:nvSpPr>
            <p:cNvPr id="750598" name="Text Box 6"/>
            <p:cNvSpPr txBox="1">
              <a:spLocks noChangeArrowheads="1"/>
            </p:cNvSpPr>
            <p:nvPr/>
          </p:nvSpPr>
          <p:spPr bwMode="auto">
            <a:xfrm>
              <a:off x="539552" y="2708920"/>
              <a:ext cx="539030"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NO</a:t>
              </a:r>
            </a:p>
          </p:txBody>
        </p:sp>
        <p:sp>
          <p:nvSpPr>
            <p:cNvPr id="750602" name="Text Box 10"/>
            <p:cNvSpPr txBox="1">
              <a:spLocks noChangeArrowheads="1"/>
            </p:cNvSpPr>
            <p:nvPr/>
          </p:nvSpPr>
          <p:spPr bwMode="auto">
            <a:xfrm>
              <a:off x="1209531" y="3068960"/>
              <a:ext cx="877163" cy="307777"/>
            </a:xfrm>
            <a:prstGeom prst="rect">
              <a:avLst/>
            </a:prstGeom>
            <a:noFill/>
            <a:ln w="9525">
              <a:noFill/>
              <a:miter lim="800000"/>
              <a:headEnd/>
              <a:tailEnd/>
            </a:ln>
            <a:effectLst/>
          </p:spPr>
          <p:txBody>
            <a:bodyPr wrap="none">
              <a:spAutoFit/>
            </a:bodyPr>
            <a:lstStyle/>
            <a:p>
              <a:pPr defTabSz="914400" latinLnBrk="1"/>
              <a:r>
                <a:rPr kumimoji="0" lang="en-US" sz="1400" dirty="0">
                  <a:solidFill>
                    <a:srgbClr val="000000"/>
                  </a:solidFill>
                  <a:latin typeface="Verdana"/>
                </a:rPr>
                <a:t>O</a:t>
              </a:r>
              <a:r>
                <a:rPr kumimoji="0" lang="en-US" sz="1400" baseline="-25000" dirty="0">
                  <a:solidFill>
                    <a:srgbClr val="000000"/>
                  </a:solidFill>
                  <a:latin typeface="Verdana"/>
                </a:rPr>
                <a:t>3</a:t>
              </a:r>
              <a:r>
                <a:rPr kumimoji="0" lang="en-US" sz="1400" dirty="0">
                  <a:solidFill>
                    <a:srgbClr val="000000"/>
                  </a:solidFill>
                  <a:latin typeface="Verdana"/>
                </a:rPr>
                <a:t>, RO</a:t>
              </a:r>
              <a:r>
                <a:rPr kumimoji="0" lang="en-US" sz="1400" baseline="-25000" dirty="0">
                  <a:solidFill>
                    <a:srgbClr val="000000"/>
                  </a:solidFill>
                  <a:latin typeface="Verdana"/>
                </a:rPr>
                <a:t>2</a:t>
              </a:r>
              <a:endParaRPr kumimoji="0" lang="en-US" sz="1400" dirty="0">
                <a:solidFill>
                  <a:srgbClr val="000000"/>
                </a:solidFill>
                <a:latin typeface="Verdana"/>
              </a:endParaRPr>
            </a:p>
          </p:txBody>
        </p:sp>
        <p:sp>
          <p:nvSpPr>
            <p:cNvPr id="750603" name="Text Box 11"/>
            <p:cNvSpPr txBox="1">
              <a:spLocks noChangeArrowheads="1"/>
            </p:cNvSpPr>
            <p:nvPr/>
          </p:nvSpPr>
          <p:spPr bwMode="auto">
            <a:xfrm>
              <a:off x="2183110" y="2751311"/>
              <a:ext cx="636863"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NO</a:t>
              </a:r>
              <a:r>
                <a:rPr kumimoji="0" lang="en-US" baseline="-25000" dirty="0">
                  <a:solidFill>
                    <a:srgbClr val="000000"/>
                  </a:solidFill>
                  <a:latin typeface="Arial"/>
                  <a:cs typeface="Arial"/>
                </a:rPr>
                <a:t>2</a:t>
              </a:r>
              <a:endParaRPr kumimoji="0" lang="en-US" dirty="0">
                <a:solidFill>
                  <a:srgbClr val="000000"/>
                </a:solidFill>
                <a:latin typeface="Arial"/>
                <a:cs typeface="Arial"/>
              </a:endParaRPr>
            </a:p>
          </p:txBody>
        </p:sp>
        <p:sp>
          <p:nvSpPr>
            <p:cNvPr id="750614" name="Text Box 22"/>
            <p:cNvSpPr txBox="1">
              <a:spLocks noChangeArrowheads="1"/>
            </p:cNvSpPr>
            <p:nvPr/>
          </p:nvSpPr>
          <p:spPr bwMode="auto">
            <a:xfrm>
              <a:off x="6008433" y="1916832"/>
              <a:ext cx="939831" cy="400110"/>
            </a:xfrm>
            <a:prstGeom prst="rect">
              <a:avLst/>
            </a:prstGeom>
            <a:noFill/>
            <a:ln w="9525">
              <a:noFill/>
              <a:miter lim="800000"/>
              <a:headEnd/>
              <a:tailEnd/>
            </a:ln>
            <a:effectLst/>
          </p:spPr>
          <p:txBody>
            <a:bodyPr wrap="none">
              <a:spAutoFit/>
            </a:bodyPr>
            <a:lstStyle/>
            <a:p>
              <a:pPr defTabSz="914400" latinLnBrk="1"/>
              <a:r>
                <a:rPr kumimoji="0" lang="en-US" sz="2000" dirty="0">
                  <a:solidFill>
                    <a:srgbClr val="000000"/>
                  </a:solidFill>
                  <a:latin typeface="Arial"/>
                  <a:cs typeface="Arial"/>
                </a:rPr>
                <a:t>HCHO</a:t>
              </a:r>
            </a:p>
          </p:txBody>
        </p:sp>
        <p:sp>
          <p:nvSpPr>
            <p:cNvPr id="750616" name="Text Box 24"/>
            <p:cNvSpPr txBox="1">
              <a:spLocks noChangeArrowheads="1"/>
            </p:cNvSpPr>
            <p:nvPr/>
          </p:nvSpPr>
          <p:spPr bwMode="auto">
            <a:xfrm>
              <a:off x="4499992" y="1434262"/>
              <a:ext cx="1692353" cy="338554"/>
            </a:xfrm>
            <a:prstGeom prst="rect">
              <a:avLst/>
            </a:prstGeom>
            <a:noFill/>
            <a:ln w="9525">
              <a:noFill/>
              <a:miter lim="800000"/>
              <a:headEnd/>
              <a:tailEnd/>
            </a:ln>
            <a:effectLst/>
          </p:spPr>
          <p:txBody>
            <a:bodyPr wrap="none">
              <a:spAutoFit/>
            </a:bodyPr>
            <a:lstStyle/>
            <a:p>
              <a:pPr defTabSz="914400" latinLnBrk="1"/>
              <a:r>
                <a:rPr kumimoji="0" lang="en-US" sz="1400" b="1" dirty="0" err="1">
                  <a:solidFill>
                    <a:srgbClr val="FF0000"/>
                  </a:solidFill>
                  <a:latin typeface="Verdana"/>
                </a:rPr>
                <a:t>h</a:t>
              </a:r>
              <a:r>
                <a:rPr kumimoji="0" lang="en-US" sz="1600" b="1" dirty="0" err="1">
                  <a:solidFill>
                    <a:srgbClr val="FF0000"/>
                  </a:solidFill>
                  <a:latin typeface="Symbol" pitchFamily="18" charset="2"/>
                </a:rPr>
                <a:t>n</a:t>
              </a:r>
              <a:r>
                <a:rPr kumimoji="0" lang="en-US" sz="1400" b="1" dirty="0">
                  <a:solidFill>
                    <a:srgbClr val="FF0000"/>
                  </a:solidFill>
                  <a:latin typeface="Verdana"/>
                </a:rPr>
                <a:t> (</a:t>
              </a:r>
              <a:r>
                <a:rPr kumimoji="0" lang="en-US" sz="1400" b="1" dirty="0">
                  <a:solidFill>
                    <a:srgbClr val="FF0000"/>
                  </a:solidFill>
                  <a:latin typeface="Symbol" charset="2"/>
                  <a:cs typeface="Symbol" charset="2"/>
                </a:rPr>
                <a:t>l</a:t>
              </a:r>
              <a:r>
                <a:rPr kumimoji="0" lang="en-US" sz="1400" b="1" dirty="0">
                  <a:solidFill>
                    <a:srgbClr val="FF0000"/>
                  </a:solidFill>
                  <a:latin typeface="Verdana"/>
                </a:rPr>
                <a:t>&lt;345 nm)</a:t>
              </a:r>
              <a:r>
                <a:rPr kumimoji="0" lang="en-US" sz="1400" b="1" dirty="0">
                  <a:solidFill>
                    <a:srgbClr val="FF0000"/>
                  </a:solidFill>
                  <a:latin typeface="Symbol" pitchFamily="18" charset="2"/>
                </a:rPr>
                <a:t>  </a:t>
              </a:r>
              <a:endParaRPr kumimoji="0" lang="en-US" sz="1400" b="1" dirty="0">
                <a:solidFill>
                  <a:srgbClr val="FF0000"/>
                </a:solidFill>
                <a:latin typeface="Verdana"/>
              </a:endParaRPr>
            </a:p>
          </p:txBody>
        </p:sp>
        <p:sp>
          <p:nvSpPr>
            <p:cNvPr id="750619" name="Text Box 27"/>
            <p:cNvSpPr txBox="1">
              <a:spLocks noChangeArrowheads="1"/>
            </p:cNvSpPr>
            <p:nvPr/>
          </p:nvSpPr>
          <p:spPr bwMode="auto">
            <a:xfrm>
              <a:off x="6365911" y="2730406"/>
              <a:ext cx="1230425" cy="338554"/>
            </a:xfrm>
            <a:prstGeom prst="rect">
              <a:avLst/>
            </a:prstGeom>
            <a:noFill/>
            <a:ln w="9525">
              <a:noFill/>
              <a:miter lim="800000"/>
              <a:headEnd/>
              <a:tailEnd/>
            </a:ln>
            <a:effectLst/>
          </p:spPr>
          <p:txBody>
            <a:bodyPr wrap="none">
              <a:spAutoFit/>
            </a:bodyPr>
            <a:lstStyle/>
            <a:p>
              <a:pPr defTabSz="914400" latinLnBrk="1"/>
              <a:r>
                <a:rPr kumimoji="0" lang="en-US" sz="1600" dirty="0" err="1">
                  <a:solidFill>
                    <a:srgbClr val="000000"/>
                  </a:solidFill>
                  <a:latin typeface="Verdana"/>
                </a:rPr>
                <a:t>t~an</a:t>
              </a:r>
              <a:r>
                <a:rPr kumimoji="0" lang="en-US" sz="1600" dirty="0">
                  <a:solidFill>
                    <a:srgbClr val="000000"/>
                  </a:solidFill>
                  <a:latin typeface="Verdana"/>
                </a:rPr>
                <a:t> hour</a:t>
              </a:r>
            </a:p>
          </p:txBody>
        </p:sp>
        <p:sp>
          <p:nvSpPr>
            <p:cNvPr id="750625" name="Line 33"/>
            <p:cNvSpPr>
              <a:spLocks noChangeShapeType="1"/>
            </p:cNvSpPr>
            <p:nvPr/>
          </p:nvSpPr>
          <p:spPr bwMode="auto">
            <a:xfrm>
              <a:off x="1043608" y="1124744"/>
              <a:ext cx="4752528" cy="936104"/>
            </a:xfrm>
            <a:prstGeom prst="line">
              <a:avLst/>
            </a:prstGeom>
            <a:noFill/>
            <a:ln w="57150">
              <a:solidFill>
                <a:srgbClr val="FFFF00"/>
              </a:solidFill>
              <a:prstDash val="solid"/>
              <a:round/>
              <a:headEnd/>
              <a:tailEnd type="triangle" w="med" len="med"/>
            </a:ln>
            <a:effectLst/>
          </p:spPr>
          <p:txBody>
            <a:bodyPr/>
            <a:lstStyle/>
            <a:p>
              <a:pPr defTabSz="914400" latinLnBrk="1"/>
              <a:endParaRPr kumimoji="0" lang="en-US">
                <a:solidFill>
                  <a:prstClr val="black"/>
                </a:solidFill>
                <a:latin typeface="Verdana"/>
              </a:endParaRPr>
            </a:p>
          </p:txBody>
        </p:sp>
        <p:sp>
          <p:nvSpPr>
            <p:cNvPr id="750626" name="Line 34"/>
            <p:cNvSpPr>
              <a:spLocks noChangeShapeType="1"/>
            </p:cNvSpPr>
            <p:nvPr/>
          </p:nvSpPr>
          <p:spPr bwMode="auto">
            <a:xfrm flipH="1" flipV="1">
              <a:off x="6372200" y="2348880"/>
              <a:ext cx="0" cy="2016224"/>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61" name="Text Box 27"/>
            <p:cNvSpPr txBox="1">
              <a:spLocks noChangeArrowheads="1"/>
            </p:cNvSpPr>
            <p:nvPr/>
          </p:nvSpPr>
          <p:spPr bwMode="auto">
            <a:xfrm>
              <a:off x="4918056" y="2689756"/>
              <a:ext cx="1454144" cy="523220"/>
            </a:xfrm>
            <a:prstGeom prst="rect">
              <a:avLst/>
            </a:prstGeom>
            <a:noFill/>
            <a:ln w="9525">
              <a:noFill/>
              <a:miter lim="800000"/>
              <a:headEnd/>
              <a:tailEnd/>
            </a:ln>
            <a:effectLst/>
          </p:spPr>
          <p:txBody>
            <a:bodyPr wrap="none">
              <a:spAutoFit/>
            </a:bodyPr>
            <a:lstStyle/>
            <a:p>
              <a:pPr algn="r" defTabSz="914400" latinLnBrk="1"/>
              <a:r>
                <a:rPr kumimoji="0" lang="en-US" sz="1400" dirty="0">
                  <a:solidFill>
                    <a:srgbClr val="000000"/>
                  </a:solidFill>
                  <a:latin typeface="Verdana"/>
                </a:rPr>
                <a:t>Oxidation</a:t>
              </a:r>
            </a:p>
            <a:p>
              <a:pPr algn="r" defTabSz="914400" latinLnBrk="1"/>
              <a:r>
                <a:rPr kumimoji="0" lang="en-US" sz="1400" dirty="0">
                  <a:solidFill>
                    <a:srgbClr val="000000"/>
                  </a:solidFill>
                  <a:latin typeface="Verdana"/>
                </a:rPr>
                <a:t>(OH, O</a:t>
              </a:r>
              <a:r>
                <a:rPr kumimoji="0" lang="en-US" sz="1400" baseline="-25000" dirty="0">
                  <a:solidFill>
                    <a:srgbClr val="000000"/>
                  </a:solidFill>
                  <a:latin typeface="Verdana"/>
                </a:rPr>
                <a:t>3</a:t>
              </a:r>
              <a:r>
                <a:rPr kumimoji="0" lang="en-US" sz="1400" dirty="0">
                  <a:solidFill>
                    <a:srgbClr val="000000"/>
                  </a:solidFill>
                  <a:latin typeface="Verdana"/>
                </a:rPr>
                <a:t>, NO</a:t>
              </a:r>
              <a:r>
                <a:rPr kumimoji="0" lang="en-US" sz="1400" baseline="-25000" dirty="0">
                  <a:solidFill>
                    <a:srgbClr val="000000"/>
                  </a:solidFill>
                  <a:latin typeface="Verdana"/>
                </a:rPr>
                <a:t>3</a:t>
              </a:r>
              <a:r>
                <a:rPr kumimoji="0" lang="en-US" sz="1400" dirty="0">
                  <a:solidFill>
                    <a:srgbClr val="000000"/>
                  </a:solidFill>
                  <a:latin typeface="Verdana"/>
                </a:rPr>
                <a:t>)</a:t>
              </a:r>
            </a:p>
          </p:txBody>
        </p:sp>
        <p:pic>
          <p:nvPicPr>
            <p:cNvPr id="62" name="Picture 61"/>
            <p:cNvPicPr>
              <a:picLocks noChangeAspect="1"/>
            </p:cNvPicPr>
            <p:nvPr/>
          </p:nvPicPr>
          <p:blipFill>
            <a:blip r:embed="rId5" cstate="print">
              <a:clrChange>
                <a:clrFrom>
                  <a:srgbClr val="FEFEFB"/>
                </a:clrFrom>
                <a:clrTo>
                  <a:srgbClr val="FEFEFB">
                    <a:alpha val="0"/>
                  </a:srgbClr>
                </a:clrTo>
              </a:clrChange>
              <a:extLst>
                <a:ext uri="{28A0092B-C50C-407E-A947-70E740481C1C}">
                  <a14:useLocalDpi xmlns:a14="http://schemas.microsoft.com/office/drawing/2010/main"/>
                </a:ext>
              </a:extLst>
            </a:blip>
            <a:stretch>
              <a:fillRect/>
            </a:stretch>
          </p:blipFill>
          <p:spPr>
            <a:xfrm>
              <a:off x="611560" y="764704"/>
              <a:ext cx="774328" cy="774328"/>
            </a:xfrm>
            <a:prstGeom prst="rect">
              <a:avLst/>
            </a:prstGeom>
          </p:spPr>
        </p:pic>
        <p:sp>
          <p:nvSpPr>
            <p:cNvPr id="65" name="Line 33"/>
            <p:cNvSpPr>
              <a:spLocks noChangeShapeType="1"/>
            </p:cNvSpPr>
            <p:nvPr/>
          </p:nvSpPr>
          <p:spPr bwMode="auto">
            <a:xfrm>
              <a:off x="1196008" y="1277144"/>
              <a:ext cx="855712" cy="1431776"/>
            </a:xfrm>
            <a:prstGeom prst="line">
              <a:avLst/>
            </a:prstGeom>
            <a:noFill/>
            <a:ln w="57150">
              <a:solidFill>
                <a:srgbClr val="FFFF00"/>
              </a:solidFill>
              <a:prstDash val="solid"/>
              <a:round/>
              <a:headEnd/>
              <a:tailEnd type="triangle" w="med" len="med"/>
            </a:ln>
            <a:effectLst/>
          </p:spPr>
          <p:txBody>
            <a:bodyPr/>
            <a:lstStyle/>
            <a:p>
              <a:pPr defTabSz="914400" latinLnBrk="1"/>
              <a:endParaRPr kumimoji="0" lang="en-US">
                <a:solidFill>
                  <a:prstClr val="black"/>
                </a:solidFill>
                <a:latin typeface="Verdana"/>
              </a:endParaRPr>
            </a:p>
          </p:txBody>
        </p:sp>
        <p:sp>
          <p:nvSpPr>
            <p:cNvPr id="68" name="Line 34"/>
            <p:cNvSpPr>
              <a:spLocks noChangeShapeType="1"/>
            </p:cNvSpPr>
            <p:nvPr/>
          </p:nvSpPr>
          <p:spPr bwMode="auto">
            <a:xfrm flipH="1" flipV="1">
              <a:off x="1078582" y="2844552"/>
              <a:ext cx="864096" cy="0"/>
            </a:xfrm>
            <a:prstGeom prst="line">
              <a:avLst/>
            </a:prstGeom>
            <a:noFill/>
            <a:ln w="57150">
              <a:solidFill>
                <a:schemeClr val="accent5"/>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69" name="Line 34"/>
            <p:cNvSpPr>
              <a:spLocks noChangeShapeType="1"/>
            </p:cNvSpPr>
            <p:nvPr/>
          </p:nvSpPr>
          <p:spPr bwMode="auto">
            <a:xfrm flipV="1">
              <a:off x="1150590" y="2996952"/>
              <a:ext cx="864096" cy="0"/>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70" name="Oval 69"/>
            <p:cNvSpPr/>
            <p:nvPr/>
          </p:nvSpPr>
          <p:spPr bwMode="auto">
            <a:xfrm>
              <a:off x="179512"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1" name="Oval 70"/>
            <p:cNvSpPr/>
            <p:nvPr/>
          </p:nvSpPr>
          <p:spPr bwMode="auto">
            <a:xfrm>
              <a:off x="1187624" y="4077072"/>
              <a:ext cx="720080"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2" name="Oval 71"/>
            <p:cNvSpPr/>
            <p:nvPr/>
          </p:nvSpPr>
          <p:spPr bwMode="auto">
            <a:xfrm>
              <a:off x="2771800" y="3717032"/>
              <a:ext cx="1224136" cy="720080"/>
            </a:xfrm>
            <a:prstGeom prst="ellipse">
              <a:avLst/>
            </a:prstGeom>
            <a:solidFill>
              <a:schemeClr val="accent5">
                <a:lumMod val="40000"/>
                <a:lumOff val="60000"/>
                <a:alpha val="47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a:solidFill>
                  <a:prstClr val="black"/>
                </a:solidFill>
                <a:latin typeface="Arial" charset="0"/>
              </a:endParaRPr>
            </a:p>
          </p:txBody>
        </p:sp>
        <p:sp>
          <p:nvSpPr>
            <p:cNvPr id="73" name="Line 34"/>
            <p:cNvSpPr>
              <a:spLocks noChangeShapeType="1"/>
            </p:cNvSpPr>
            <p:nvPr/>
          </p:nvSpPr>
          <p:spPr bwMode="auto">
            <a:xfrm flipV="1">
              <a:off x="2195736" y="2276872"/>
              <a:ext cx="0" cy="360040"/>
            </a:xfrm>
            <a:prstGeom prst="line">
              <a:avLst/>
            </a:prstGeom>
            <a:noFill/>
            <a:ln w="57150">
              <a:solidFill>
                <a:schemeClr val="accent5"/>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74" name="Oval 73"/>
            <p:cNvSpPr/>
            <p:nvPr/>
          </p:nvSpPr>
          <p:spPr bwMode="auto">
            <a:xfrm>
              <a:off x="3275856" y="1772816"/>
              <a:ext cx="864096" cy="864096"/>
            </a:xfrm>
            <a:prstGeom prst="ellipse">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r" defTabSz="914400" fontAlgn="base">
                <a:spcBef>
                  <a:spcPct val="0"/>
                </a:spcBef>
                <a:spcAft>
                  <a:spcPct val="0"/>
                </a:spcAft>
              </a:pPr>
              <a:endParaRPr kumimoji="0" lang="en-US" sz="1400">
                <a:solidFill>
                  <a:prstClr val="black"/>
                </a:solidFill>
                <a:latin typeface="Arial" charset="0"/>
              </a:endParaRPr>
            </a:p>
          </p:txBody>
        </p:sp>
        <p:sp>
          <p:nvSpPr>
            <p:cNvPr id="75" name="Text Box 11"/>
            <p:cNvSpPr txBox="1">
              <a:spLocks noChangeArrowheads="1"/>
            </p:cNvSpPr>
            <p:nvPr/>
          </p:nvSpPr>
          <p:spPr bwMode="auto">
            <a:xfrm>
              <a:off x="3459738" y="1979548"/>
              <a:ext cx="464190"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Arial"/>
                  <a:cs typeface="Arial"/>
                </a:rPr>
                <a:t>O</a:t>
              </a:r>
              <a:r>
                <a:rPr kumimoji="0" lang="en-US" baseline="-25000" dirty="0">
                  <a:solidFill>
                    <a:srgbClr val="000000"/>
                  </a:solidFill>
                  <a:latin typeface="Arial"/>
                  <a:cs typeface="Arial"/>
                </a:rPr>
                <a:t>3</a:t>
              </a:r>
              <a:endParaRPr kumimoji="0" lang="en-US" dirty="0">
                <a:solidFill>
                  <a:srgbClr val="000000"/>
                </a:solidFill>
                <a:latin typeface="Arial"/>
                <a:cs typeface="Arial"/>
              </a:endParaRPr>
            </a:p>
          </p:txBody>
        </p:sp>
        <p:sp>
          <p:nvSpPr>
            <p:cNvPr id="750601" name="Text Box 9"/>
            <p:cNvSpPr txBox="1">
              <a:spLocks noChangeArrowheads="1"/>
            </p:cNvSpPr>
            <p:nvPr/>
          </p:nvSpPr>
          <p:spPr bwMode="auto">
            <a:xfrm>
              <a:off x="467544" y="2060848"/>
              <a:ext cx="1580456" cy="307777"/>
            </a:xfrm>
            <a:prstGeom prst="rect">
              <a:avLst/>
            </a:prstGeom>
            <a:noFill/>
            <a:ln w="9525">
              <a:noFill/>
              <a:miter lim="800000"/>
              <a:headEnd/>
              <a:tailEnd/>
            </a:ln>
            <a:effectLst/>
          </p:spPr>
          <p:txBody>
            <a:bodyPr wrap="none">
              <a:spAutoFit/>
            </a:bodyPr>
            <a:lstStyle/>
            <a:p>
              <a:pPr defTabSz="914400" latinLnBrk="1"/>
              <a:r>
                <a:rPr kumimoji="0" lang="en-US" sz="1400" b="1" dirty="0" err="1">
                  <a:solidFill>
                    <a:srgbClr val="FF0000"/>
                  </a:solidFill>
                  <a:latin typeface="Verdana"/>
                </a:rPr>
                <a:t>h</a:t>
              </a:r>
              <a:r>
                <a:rPr kumimoji="0" lang="en-US" sz="1400" b="1" dirty="0" err="1">
                  <a:solidFill>
                    <a:srgbClr val="FF0000"/>
                  </a:solidFill>
                  <a:latin typeface="Symbol" pitchFamily="18" charset="2"/>
                </a:rPr>
                <a:t>n</a:t>
              </a:r>
              <a:r>
                <a:rPr kumimoji="0" lang="en-US" sz="1400" b="1" dirty="0">
                  <a:solidFill>
                    <a:srgbClr val="FF0000"/>
                  </a:solidFill>
                  <a:latin typeface="Verdana"/>
                </a:rPr>
                <a:t> (&lt;420 nm)</a:t>
              </a:r>
              <a:r>
                <a:rPr kumimoji="0" lang="en-US" sz="1400" b="1" dirty="0">
                  <a:solidFill>
                    <a:srgbClr val="FF0000"/>
                  </a:solidFill>
                  <a:latin typeface="Symbol" pitchFamily="18" charset="2"/>
                </a:rPr>
                <a:t>  </a:t>
              </a:r>
              <a:endParaRPr kumimoji="0" lang="en-US" sz="1400" b="1" dirty="0">
                <a:solidFill>
                  <a:srgbClr val="FF0000"/>
                </a:solidFill>
                <a:latin typeface="Verdana"/>
              </a:endParaRPr>
            </a:p>
          </p:txBody>
        </p:sp>
        <p:sp>
          <p:nvSpPr>
            <p:cNvPr id="77" name="Text Box 11"/>
            <p:cNvSpPr txBox="1">
              <a:spLocks noChangeArrowheads="1"/>
            </p:cNvSpPr>
            <p:nvPr/>
          </p:nvSpPr>
          <p:spPr bwMode="auto">
            <a:xfrm>
              <a:off x="2045404" y="1907540"/>
              <a:ext cx="366356" cy="369332"/>
            </a:xfrm>
            <a:prstGeom prst="rect">
              <a:avLst/>
            </a:prstGeom>
            <a:noFill/>
            <a:ln w="9525">
              <a:noFill/>
              <a:miter lim="800000"/>
              <a:headEnd/>
              <a:tailEnd/>
            </a:ln>
            <a:effectLst/>
          </p:spPr>
          <p:txBody>
            <a:bodyPr wrap="none">
              <a:spAutoFit/>
            </a:bodyPr>
            <a:lstStyle/>
            <a:p>
              <a:pPr defTabSz="914400" latinLnBrk="1"/>
              <a:r>
                <a:rPr kumimoji="0" lang="en-US" dirty="0">
                  <a:solidFill>
                    <a:srgbClr val="000000"/>
                  </a:solidFill>
                  <a:latin typeface="Verdana"/>
                </a:rPr>
                <a:t>O</a:t>
              </a:r>
            </a:p>
          </p:txBody>
        </p:sp>
        <p:sp>
          <p:nvSpPr>
            <p:cNvPr id="78" name="Line 34"/>
            <p:cNvSpPr>
              <a:spLocks noChangeShapeType="1"/>
            </p:cNvSpPr>
            <p:nvPr/>
          </p:nvSpPr>
          <p:spPr bwMode="auto">
            <a:xfrm>
              <a:off x="2411760" y="2132856"/>
              <a:ext cx="792088" cy="0"/>
            </a:xfrm>
            <a:prstGeom prst="line">
              <a:avLst/>
            </a:prstGeom>
            <a:noFill/>
            <a:ln w="57150">
              <a:solidFill>
                <a:srgbClr val="FF0000"/>
              </a:solidFill>
              <a:prstDash val="solid"/>
              <a:round/>
              <a:headEnd/>
              <a:tailEnd type="triangle" w="med" len="med"/>
            </a:ln>
            <a:effectLst/>
          </p:spPr>
          <p:txBody>
            <a:bodyPr/>
            <a:lstStyle/>
            <a:p>
              <a:pPr defTabSz="914400" latinLnBrk="1"/>
              <a:endParaRPr kumimoji="0" lang="en-US">
                <a:ln>
                  <a:solidFill>
                    <a:srgbClr val="FF0000"/>
                  </a:solidFill>
                </a:ln>
                <a:solidFill>
                  <a:prstClr val="black"/>
                </a:solidFill>
                <a:latin typeface="Verdana"/>
              </a:endParaRPr>
            </a:p>
          </p:txBody>
        </p:sp>
        <p:sp>
          <p:nvSpPr>
            <p:cNvPr id="34" name="Text Box 27"/>
            <p:cNvSpPr txBox="1">
              <a:spLocks noChangeArrowheads="1"/>
            </p:cNvSpPr>
            <p:nvPr/>
          </p:nvSpPr>
          <p:spPr bwMode="auto">
            <a:xfrm>
              <a:off x="2915816" y="3107576"/>
              <a:ext cx="1312278" cy="969496"/>
            </a:xfrm>
            <a:prstGeom prst="rect">
              <a:avLst/>
            </a:prstGeom>
            <a:noFill/>
            <a:ln w="9525">
              <a:noFill/>
              <a:miter lim="800000"/>
              <a:headEnd/>
              <a:tailEnd/>
            </a:ln>
            <a:effectLst/>
          </p:spPr>
          <p:txBody>
            <a:bodyPr wrap="none">
              <a:spAutoFit/>
            </a:bodyPr>
            <a:lstStyle/>
            <a:p>
              <a:pPr defTabSz="914400" latinLnBrk="1"/>
              <a:r>
                <a:rPr kumimoji="0" lang="en-US" sz="1600" dirty="0">
                  <a:solidFill>
                    <a:srgbClr val="000000"/>
                  </a:solidFill>
                  <a:latin typeface="Verdana"/>
                </a:rPr>
                <a:t>AOD, type,</a:t>
              </a:r>
            </a:p>
            <a:p>
              <a:pPr defTabSz="914400" latinLnBrk="1"/>
              <a:r>
                <a:rPr kumimoji="0" lang="en-US" sz="1600" dirty="0">
                  <a:solidFill>
                    <a:srgbClr val="000000"/>
                  </a:solidFill>
                  <a:latin typeface="Verdana"/>
                </a:rPr>
                <a:t>Height </a:t>
              </a:r>
            </a:p>
            <a:p>
              <a:pPr defTabSz="914400" latinLnBrk="1"/>
              <a:endParaRPr kumimoji="0" lang="en-US" sz="900" dirty="0">
                <a:solidFill>
                  <a:srgbClr val="000000"/>
                </a:solidFill>
                <a:latin typeface="Verdana"/>
              </a:endParaRPr>
            </a:p>
            <a:p>
              <a:pPr defTabSz="914400" latinLnBrk="1"/>
              <a:r>
                <a:rPr kumimoji="0" lang="en-US" sz="1600" dirty="0">
                  <a:solidFill>
                    <a:srgbClr val="000000"/>
                  </a:solidFill>
                  <a:latin typeface="Verdana"/>
                </a:rPr>
                <a:t>Aerosol</a:t>
              </a:r>
            </a:p>
          </p:txBody>
        </p:sp>
      </p:grpSp>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a:off x="7669062" y="6651"/>
            <a:ext cx="1439442" cy="554583"/>
          </a:xfrm>
          <a:prstGeom prst="rect">
            <a:avLst/>
          </a:prstGeom>
        </p:spPr>
      </p:pic>
      <p:sp>
        <p:nvSpPr>
          <p:cNvPr id="32"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5</a:t>
            </a:fld>
            <a:endParaRPr lang="en-US" altLang="ja-JP" sz="14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7431162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457200" y="188640"/>
            <a:ext cx="8229600" cy="504056"/>
          </a:xfrm>
        </p:spPr>
        <p:txBody>
          <a:bodyPr>
            <a:normAutofit fontScale="90000"/>
          </a:bodyPr>
          <a:lstStyle/>
          <a:p>
            <a:pPr>
              <a:defRPr/>
            </a:pPr>
            <a:r>
              <a:rPr lang="en-US" altLang="ko-KR" sz="3600" b="1" dirty="0" smtClean="0">
                <a:latin typeface="Arial"/>
                <a:cs typeface="Arial"/>
              </a:rPr>
              <a:t>GEO-KOMPSAT</a:t>
            </a:r>
            <a:r>
              <a:rPr lang="en-US" altLang="ko-KR" sz="3600" dirty="0">
                <a:latin typeface="Arial"/>
                <a:cs typeface="Arial"/>
              </a:rPr>
              <a:t> </a:t>
            </a:r>
            <a:r>
              <a:rPr lang="en-US" altLang="ko-KR" sz="3600" dirty="0" smtClean="0">
                <a:latin typeface="Arial"/>
                <a:cs typeface="Arial"/>
              </a:rPr>
              <a:t>2</a:t>
            </a:r>
            <a:endParaRPr lang="ko-KR" altLang="en-US" sz="2700" b="1" dirty="0">
              <a:latin typeface="Arial"/>
              <a:cs typeface="Arial"/>
            </a:endParaRPr>
          </a:p>
        </p:txBody>
      </p:sp>
      <p:sp>
        <p:nvSpPr>
          <p:cNvPr id="2" name="TextBox 1"/>
          <p:cNvSpPr txBox="1"/>
          <p:nvPr/>
        </p:nvSpPr>
        <p:spPr>
          <a:xfrm>
            <a:off x="4211960" y="980728"/>
            <a:ext cx="4455066" cy="369332"/>
          </a:xfrm>
          <a:prstGeom prst="rect">
            <a:avLst/>
          </a:prstGeom>
          <a:solidFill>
            <a:srgbClr val="FFFFFF"/>
          </a:solidFill>
        </p:spPr>
        <p:txBody>
          <a:bodyPr wrap="none" rtlCol="0">
            <a:spAutoFit/>
          </a:bodyPr>
          <a:lstStyle/>
          <a:p>
            <a:pPr marL="285750" indent="-285750">
              <a:buFont typeface="Arial"/>
              <a:buChar char="•"/>
            </a:pPr>
            <a:r>
              <a:rPr kumimoji="0" lang="en-US" altLang="ko-KR" dirty="0">
                <a:solidFill>
                  <a:prstClr val="black"/>
                </a:solidFill>
                <a:latin typeface="맑은 고딕"/>
                <a:ea typeface="맑은 고딕"/>
              </a:rPr>
              <a:t>Launch:</a:t>
            </a:r>
            <a:r>
              <a:rPr kumimoji="0" lang="ko-KR" altLang="en-US" dirty="0">
                <a:solidFill>
                  <a:prstClr val="black"/>
                </a:solidFill>
                <a:latin typeface="맑은 고딕"/>
                <a:ea typeface="맑은 고딕"/>
              </a:rPr>
              <a:t> </a:t>
            </a:r>
            <a:r>
              <a:rPr kumimoji="0" lang="en-US" altLang="ko-KR" dirty="0">
                <a:solidFill>
                  <a:prstClr val="black"/>
                </a:solidFill>
                <a:latin typeface="맑은 고딕"/>
                <a:ea typeface="맑은 고딕"/>
              </a:rPr>
              <a:t>May 2018(2A), Mar. 2019 (2B)</a:t>
            </a:r>
          </a:p>
        </p:txBody>
      </p:sp>
      <p:sp>
        <p:nvSpPr>
          <p:cNvPr id="3" name="TextBox 2"/>
          <p:cNvSpPr txBox="1"/>
          <p:nvPr/>
        </p:nvSpPr>
        <p:spPr>
          <a:xfrm>
            <a:off x="4499991" y="1700808"/>
            <a:ext cx="4536505" cy="400110"/>
          </a:xfrm>
          <a:prstGeom prst="rect">
            <a:avLst/>
          </a:prstGeom>
          <a:noFill/>
        </p:spPr>
        <p:txBody>
          <a:bodyPr wrap="square" rtlCol="0">
            <a:spAutoFit/>
          </a:bodyPr>
          <a:lstStyle/>
          <a:p>
            <a:r>
              <a:rPr kumimoji="0" lang="en-US" altLang="ko-KR" sz="2000" b="1" dirty="0">
                <a:solidFill>
                  <a:prstClr val="black"/>
                </a:solidFill>
                <a:latin typeface="맑은 고딕"/>
                <a:ea typeface="맑은 고딕"/>
              </a:rPr>
              <a:t>Specification</a:t>
            </a:r>
          </a:p>
        </p:txBody>
      </p:sp>
      <p:graphicFrame>
        <p:nvGraphicFramePr>
          <p:cNvPr id="5" name="Table 4"/>
          <p:cNvGraphicFramePr>
            <a:graphicFrameLocks noGrp="1"/>
          </p:cNvGraphicFramePr>
          <p:nvPr>
            <p:extLst>
              <p:ext uri="{D42A27DB-BD31-4B8C-83A1-F6EECF244321}">
                <p14:modId xmlns:p14="http://schemas.microsoft.com/office/powerpoint/2010/main" val="2091464144"/>
              </p:ext>
            </p:extLst>
          </p:nvPr>
        </p:nvGraphicFramePr>
        <p:xfrm>
          <a:off x="4211960" y="2114357"/>
          <a:ext cx="4861036" cy="3804443"/>
        </p:xfrm>
        <a:graphic>
          <a:graphicData uri="http://schemas.openxmlformats.org/drawingml/2006/table">
            <a:tbl>
              <a:tblPr firstRow="1" bandRow="1">
                <a:tableStyleId>{5C22544A-7EE6-4342-B048-85BDC9FD1C3A}</a:tableStyleId>
              </a:tblPr>
              <a:tblGrid>
                <a:gridCol w="1296144"/>
                <a:gridCol w="1224136"/>
                <a:gridCol w="1260635"/>
                <a:gridCol w="1080121"/>
              </a:tblGrid>
              <a:tr h="314417">
                <a:tc>
                  <a:txBody>
                    <a:bodyPr/>
                    <a:lstStyle/>
                    <a:p>
                      <a:pPr algn="ctr"/>
                      <a:endParaRPr lang="en-US" sz="1400" dirty="0">
                        <a:latin typeface="Arial"/>
                        <a:cs typeface="Arial"/>
                      </a:endParaRPr>
                    </a:p>
                  </a:txBody>
                  <a:tcPr/>
                </a:tc>
                <a:tc>
                  <a:txBody>
                    <a:bodyPr/>
                    <a:lstStyle/>
                    <a:p>
                      <a:pPr algn="ctr"/>
                      <a:r>
                        <a:rPr lang="en-US" dirty="0" smtClean="0">
                          <a:latin typeface="Arial"/>
                          <a:cs typeface="Arial"/>
                        </a:rPr>
                        <a:t>2A</a:t>
                      </a:r>
                      <a:endParaRPr lang="en-US" dirty="0">
                        <a:latin typeface="Arial"/>
                        <a:cs typeface="Arial"/>
                      </a:endParaRPr>
                    </a:p>
                  </a:txBody>
                  <a:tcPr/>
                </a:tc>
                <a:tc gridSpan="2">
                  <a:txBody>
                    <a:bodyPr/>
                    <a:lstStyle/>
                    <a:p>
                      <a:pPr algn="ctr"/>
                      <a:r>
                        <a:rPr lang="en-US" dirty="0" smtClean="0">
                          <a:latin typeface="Arial"/>
                          <a:cs typeface="Arial"/>
                        </a:rPr>
                        <a:t>2B</a:t>
                      </a:r>
                      <a:endParaRPr lang="en-US" dirty="0">
                        <a:latin typeface="Arial"/>
                        <a:cs typeface="Arial"/>
                      </a:endParaRPr>
                    </a:p>
                  </a:txBody>
                  <a:tcPr/>
                </a:tc>
                <a:tc hMerge="1">
                  <a:txBody>
                    <a:bodyPr/>
                    <a:lstStyle/>
                    <a:p>
                      <a:endParaRPr lang="en-US"/>
                    </a:p>
                  </a:txBody>
                  <a:tcPr/>
                </a:tc>
              </a:tr>
              <a:tr h="314417">
                <a:tc>
                  <a:txBody>
                    <a:bodyPr/>
                    <a:lstStyle/>
                    <a:p>
                      <a:pPr algn="ctr"/>
                      <a:r>
                        <a:rPr lang="en-US" sz="1600" dirty="0" smtClean="0">
                          <a:latin typeface="Arial"/>
                          <a:cs typeface="Arial"/>
                        </a:rPr>
                        <a:t>Payload</a:t>
                      </a:r>
                      <a:endParaRPr lang="en-US" sz="1600" dirty="0">
                        <a:latin typeface="Arial"/>
                        <a:cs typeface="Arial"/>
                      </a:endParaRPr>
                    </a:p>
                  </a:txBody>
                  <a:tcPr/>
                </a:tc>
                <a:tc>
                  <a:txBody>
                    <a:bodyPr/>
                    <a:lstStyle/>
                    <a:p>
                      <a:pPr algn="ctr"/>
                      <a:r>
                        <a:rPr lang="en-US" sz="1600" dirty="0" smtClean="0">
                          <a:latin typeface="Arial"/>
                          <a:cs typeface="Arial"/>
                        </a:rPr>
                        <a:t>AMI</a:t>
                      </a:r>
                      <a:endParaRPr lang="en-US" sz="1600" dirty="0">
                        <a:latin typeface="Arial"/>
                        <a:cs typeface="Arial"/>
                      </a:endParaRPr>
                    </a:p>
                  </a:txBody>
                  <a:tcPr/>
                </a:tc>
                <a:tc>
                  <a:txBody>
                    <a:bodyPr/>
                    <a:lstStyle/>
                    <a:p>
                      <a:pPr algn="ctr"/>
                      <a:r>
                        <a:rPr lang="en-US" sz="1600" dirty="0" smtClean="0">
                          <a:latin typeface="Arial"/>
                          <a:cs typeface="Arial"/>
                        </a:rPr>
                        <a:t>GOCI-2</a:t>
                      </a:r>
                      <a:endParaRPr lang="en-US" sz="1600" dirty="0">
                        <a:latin typeface="Arial"/>
                        <a:cs typeface="Arial"/>
                      </a:endParaRPr>
                    </a:p>
                  </a:txBody>
                  <a:tcPr/>
                </a:tc>
                <a:tc>
                  <a:txBody>
                    <a:bodyPr/>
                    <a:lstStyle/>
                    <a:p>
                      <a:pPr algn="ctr"/>
                      <a:r>
                        <a:rPr lang="en-US" sz="1600" dirty="0" smtClean="0">
                          <a:latin typeface="Arial"/>
                          <a:cs typeface="Arial"/>
                        </a:rPr>
                        <a:t>GEMS</a:t>
                      </a:r>
                      <a:endParaRPr lang="en-US" sz="1600" dirty="0">
                        <a:latin typeface="Arial"/>
                        <a:cs typeface="Arial"/>
                      </a:endParaRPr>
                    </a:p>
                  </a:txBody>
                  <a:tcPr/>
                </a:tc>
              </a:tr>
              <a:tr h="314417">
                <a:tc>
                  <a:txBody>
                    <a:bodyPr/>
                    <a:lstStyle/>
                    <a:p>
                      <a:pPr algn="ctr"/>
                      <a:r>
                        <a:rPr lang="en-US" sz="1600" dirty="0" smtClean="0">
                          <a:latin typeface="Arial"/>
                          <a:cs typeface="Arial"/>
                        </a:rPr>
                        <a:t>Lifetime</a:t>
                      </a:r>
                      <a:endParaRPr lang="en-US" sz="1600" dirty="0">
                        <a:latin typeface="Arial"/>
                        <a:cs typeface="Arial"/>
                      </a:endParaRPr>
                    </a:p>
                  </a:txBody>
                  <a:tcPr/>
                </a:tc>
                <a:tc gridSpan="3">
                  <a:txBody>
                    <a:bodyPr/>
                    <a:lstStyle/>
                    <a:p>
                      <a:pPr algn="ctr"/>
                      <a:r>
                        <a:rPr lang="en-US" sz="1600" dirty="0" smtClean="0">
                          <a:latin typeface="Arial"/>
                          <a:cs typeface="Arial"/>
                        </a:rPr>
                        <a:t>10 years</a:t>
                      </a:r>
                      <a:endParaRPr lang="en-US" sz="1600" dirty="0">
                        <a:latin typeface="Arial"/>
                        <a:cs typeface="Arial"/>
                      </a:endParaRPr>
                    </a:p>
                  </a:txBody>
                  <a:tcPr/>
                </a:tc>
                <a:tc hMerge="1">
                  <a:txBody>
                    <a:bodyPr/>
                    <a:lstStyle/>
                    <a:p>
                      <a:endParaRPr lang="en-US"/>
                    </a:p>
                  </a:txBody>
                  <a:tcPr/>
                </a:tc>
                <a:tc hMerge="1">
                  <a:txBody>
                    <a:bodyPr/>
                    <a:lstStyle/>
                    <a:p>
                      <a:endParaRPr lang="en-US"/>
                    </a:p>
                  </a:txBody>
                  <a:tcPr/>
                </a:tc>
              </a:tr>
              <a:tr h="543083">
                <a:tc>
                  <a:txBody>
                    <a:bodyPr/>
                    <a:lstStyle/>
                    <a:p>
                      <a:pPr algn="ctr"/>
                      <a:r>
                        <a:rPr lang="en-US" sz="1600" dirty="0" smtClean="0">
                          <a:latin typeface="Arial"/>
                          <a:cs typeface="Arial"/>
                        </a:rPr>
                        <a:t>Channels</a:t>
                      </a:r>
                      <a:endParaRPr lang="en-US" sz="1600" dirty="0">
                        <a:latin typeface="Arial"/>
                        <a:cs typeface="Arial"/>
                      </a:endParaRPr>
                    </a:p>
                  </a:txBody>
                  <a:tcPr/>
                </a:tc>
                <a:tc>
                  <a:txBody>
                    <a:bodyPr/>
                    <a:lstStyle/>
                    <a:p>
                      <a:pPr algn="ctr"/>
                      <a:r>
                        <a:rPr lang="en-US" sz="1600" dirty="0" smtClean="0">
                          <a:latin typeface="Arial"/>
                          <a:cs typeface="Arial"/>
                        </a:rPr>
                        <a:t>16</a:t>
                      </a:r>
                      <a:endParaRPr lang="en-US" sz="1600" dirty="0">
                        <a:latin typeface="Arial"/>
                        <a:cs typeface="Arial"/>
                      </a:endParaRPr>
                    </a:p>
                  </a:txBody>
                  <a:tcPr/>
                </a:tc>
                <a:tc>
                  <a:txBody>
                    <a:bodyPr/>
                    <a:lstStyle/>
                    <a:p>
                      <a:pPr algn="ctr"/>
                      <a:r>
                        <a:rPr lang="en-US" sz="1600" dirty="0" smtClean="0">
                          <a:latin typeface="Arial"/>
                          <a:cs typeface="Arial"/>
                        </a:rPr>
                        <a:t>13</a:t>
                      </a:r>
                      <a:endParaRPr lang="en-US" sz="1600" dirty="0">
                        <a:latin typeface="Arial"/>
                        <a:cs typeface="Arial"/>
                      </a:endParaRPr>
                    </a:p>
                  </a:txBody>
                  <a:tcPr/>
                </a:tc>
                <a:tc>
                  <a:txBody>
                    <a:bodyPr/>
                    <a:lstStyle/>
                    <a:p>
                      <a:pPr algn="ctr"/>
                      <a:r>
                        <a:rPr lang="en-US" sz="1600" dirty="0" smtClean="0">
                          <a:latin typeface="Arial"/>
                          <a:cs typeface="Arial"/>
                        </a:rPr>
                        <a:t>1000</a:t>
                      </a:r>
                      <a:endParaRPr lang="en-US" sz="1600" dirty="0">
                        <a:latin typeface="Arial"/>
                        <a:cs typeface="Arial"/>
                      </a:endParaRPr>
                    </a:p>
                  </a:txBody>
                  <a:tcPr/>
                </a:tc>
              </a:tr>
              <a:tr h="543083">
                <a:tc>
                  <a:txBody>
                    <a:bodyPr/>
                    <a:lstStyle/>
                    <a:p>
                      <a:pPr algn="ctr"/>
                      <a:r>
                        <a:rPr lang="en-US" sz="1600" dirty="0" smtClean="0">
                          <a:latin typeface="Arial"/>
                          <a:cs typeface="Arial"/>
                        </a:rPr>
                        <a:t>Wavelength </a:t>
                      </a:r>
                    </a:p>
                    <a:p>
                      <a:pPr algn="ctr"/>
                      <a:r>
                        <a:rPr lang="en-US" sz="1600" dirty="0" smtClean="0">
                          <a:latin typeface="Arial"/>
                          <a:cs typeface="Arial"/>
                        </a:rPr>
                        <a:t>range</a:t>
                      </a:r>
                      <a:endParaRPr lang="en-US" sz="1600" dirty="0">
                        <a:latin typeface="Arial"/>
                        <a:cs typeface="Arial"/>
                      </a:endParaRPr>
                    </a:p>
                  </a:txBody>
                  <a:tcPr/>
                </a:tc>
                <a:tc>
                  <a:txBody>
                    <a:bodyPr/>
                    <a:lstStyle/>
                    <a:p>
                      <a:pPr algn="ctr"/>
                      <a:r>
                        <a:rPr lang="en-US" sz="1600" dirty="0" smtClean="0">
                          <a:latin typeface="Arial"/>
                          <a:cs typeface="Arial"/>
                        </a:rPr>
                        <a:t>0.4 - 13 </a:t>
                      </a:r>
                    </a:p>
                    <a:p>
                      <a:pPr algn="ctr"/>
                      <a:r>
                        <a:rPr lang="en-US" sz="1600" dirty="0" smtClean="0">
                          <a:latin typeface="Symbol" charset="2"/>
                          <a:cs typeface="Symbol" charset="2"/>
                        </a:rPr>
                        <a:t>m</a:t>
                      </a:r>
                      <a:r>
                        <a:rPr lang="en-US" sz="1600" dirty="0" smtClean="0">
                          <a:latin typeface="Arial"/>
                          <a:cs typeface="Arial"/>
                        </a:rPr>
                        <a:t>m</a:t>
                      </a:r>
                      <a:endParaRPr lang="en-US" sz="1600" dirty="0">
                        <a:latin typeface="Arial"/>
                        <a:cs typeface="Arial"/>
                      </a:endParaRPr>
                    </a:p>
                  </a:txBody>
                  <a:tcPr/>
                </a:tc>
                <a:tc>
                  <a:txBody>
                    <a:bodyPr/>
                    <a:lstStyle/>
                    <a:p>
                      <a:pPr algn="ctr"/>
                      <a:r>
                        <a:rPr lang="en-US" sz="1600" dirty="0" smtClean="0">
                          <a:latin typeface="Arial"/>
                          <a:cs typeface="Arial"/>
                        </a:rPr>
                        <a:t>375 - 860</a:t>
                      </a:r>
                    </a:p>
                    <a:p>
                      <a:pPr algn="ctr"/>
                      <a:r>
                        <a:rPr lang="en-US" sz="1600" dirty="0" smtClean="0">
                          <a:latin typeface="Arial"/>
                          <a:cs typeface="Arial"/>
                        </a:rPr>
                        <a:t>nm</a:t>
                      </a:r>
                      <a:endParaRPr lang="en-US" sz="1600" dirty="0">
                        <a:latin typeface="Arial"/>
                        <a:cs typeface="Arial"/>
                      </a:endParaRPr>
                    </a:p>
                  </a:txBody>
                  <a:tcPr/>
                </a:tc>
                <a:tc>
                  <a:txBody>
                    <a:bodyPr/>
                    <a:lstStyle/>
                    <a:p>
                      <a:pPr algn="ctr"/>
                      <a:r>
                        <a:rPr lang="en-US" sz="1600" dirty="0" smtClean="0">
                          <a:latin typeface="Arial"/>
                          <a:cs typeface="Arial"/>
                        </a:rPr>
                        <a:t>300-500 nm</a:t>
                      </a:r>
                      <a:endParaRPr lang="en-US" sz="1600" dirty="0">
                        <a:latin typeface="Arial"/>
                        <a:cs typeface="Arial"/>
                      </a:endParaRPr>
                    </a:p>
                  </a:txBody>
                  <a:tcPr/>
                </a:tc>
              </a:tr>
              <a:tr h="394495">
                <a:tc>
                  <a:txBody>
                    <a:bodyPr/>
                    <a:lstStyle/>
                    <a:p>
                      <a:pPr algn="ctr"/>
                      <a:r>
                        <a:rPr lang="en-US" sz="1600" dirty="0" smtClean="0">
                          <a:latin typeface="Arial"/>
                          <a:cs typeface="Arial"/>
                        </a:rPr>
                        <a:t>Spatial </a:t>
                      </a:r>
                    </a:p>
                    <a:p>
                      <a:pPr algn="ctr"/>
                      <a:r>
                        <a:rPr lang="en-US" sz="1600" dirty="0" smtClean="0">
                          <a:latin typeface="Arial"/>
                          <a:cs typeface="Arial"/>
                        </a:rPr>
                        <a:t>resolution</a:t>
                      </a:r>
                      <a:endParaRPr lang="en-US" sz="1600" dirty="0">
                        <a:latin typeface="Arial"/>
                        <a:cs typeface="Arial"/>
                      </a:endParaRPr>
                    </a:p>
                  </a:txBody>
                  <a:tcPr/>
                </a:tc>
                <a:tc>
                  <a:txBody>
                    <a:bodyPr/>
                    <a:lstStyle/>
                    <a:p>
                      <a:pPr algn="ctr"/>
                      <a:r>
                        <a:rPr lang="en-US" sz="1600" dirty="0" smtClean="0">
                          <a:latin typeface="Arial"/>
                          <a:cs typeface="Arial"/>
                        </a:rPr>
                        <a:t>0.5 / 1</a:t>
                      </a:r>
                      <a:r>
                        <a:rPr lang="en-US" sz="1600" baseline="0" dirty="0" smtClean="0">
                          <a:latin typeface="Arial"/>
                          <a:cs typeface="Arial"/>
                        </a:rPr>
                        <a:t> km</a:t>
                      </a:r>
                    </a:p>
                    <a:p>
                      <a:pPr algn="ctr"/>
                      <a:r>
                        <a:rPr lang="en-US" sz="1600" baseline="0" dirty="0" smtClean="0">
                          <a:latin typeface="Arial"/>
                          <a:cs typeface="Arial"/>
                        </a:rPr>
                        <a:t>(Vis) </a:t>
                      </a:r>
                    </a:p>
                    <a:p>
                      <a:pPr algn="ctr"/>
                      <a:r>
                        <a:rPr lang="en-US" sz="1600" baseline="0" dirty="0" smtClean="0">
                          <a:latin typeface="Arial"/>
                          <a:cs typeface="Arial"/>
                        </a:rPr>
                        <a:t>2 km (IR)</a:t>
                      </a:r>
                      <a:endParaRPr lang="en-US" sz="1600" dirty="0">
                        <a:latin typeface="Arial"/>
                        <a:cs typeface="Arial"/>
                      </a:endParaRPr>
                    </a:p>
                  </a:txBody>
                  <a:tcPr/>
                </a:tc>
                <a:tc>
                  <a:txBody>
                    <a:bodyPr/>
                    <a:lstStyle/>
                    <a:p>
                      <a:pPr algn="ctr"/>
                      <a:r>
                        <a:rPr lang="en-US" sz="1600" dirty="0" smtClean="0">
                          <a:latin typeface="Arial"/>
                          <a:cs typeface="Arial"/>
                        </a:rPr>
                        <a:t>250 m@ </a:t>
                      </a:r>
                      <a:r>
                        <a:rPr lang="en-US" sz="1600" dirty="0" err="1" smtClean="0">
                          <a:latin typeface="Arial"/>
                          <a:cs typeface="Arial"/>
                        </a:rPr>
                        <a:t>eq</a:t>
                      </a:r>
                      <a:endParaRPr lang="en-US" sz="1600" dirty="0" smtClean="0">
                        <a:latin typeface="Arial"/>
                        <a:cs typeface="Arial"/>
                      </a:endParaRPr>
                    </a:p>
                    <a:p>
                      <a:pPr algn="ctr"/>
                      <a:r>
                        <a:rPr lang="en-US" sz="1600" dirty="0" smtClean="0">
                          <a:latin typeface="Arial"/>
                          <a:cs typeface="Arial"/>
                        </a:rPr>
                        <a:t>1 km (FD)</a:t>
                      </a:r>
                      <a:endParaRPr lang="en-US" sz="1600" dirty="0">
                        <a:latin typeface="Arial"/>
                        <a:cs typeface="Arial"/>
                      </a:endParaRPr>
                    </a:p>
                  </a:txBody>
                  <a:tcPr/>
                </a:tc>
                <a:tc>
                  <a:txBody>
                    <a:bodyPr/>
                    <a:lstStyle/>
                    <a:p>
                      <a:pPr algn="ctr"/>
                      <a:r>
                        <a:rPr lang="en-US" sz="1600" dirty="0" smtClean="0">
                          <a:latin typeface="Arial"/>
                          <a:cs typeface="Arial"/>
                        </a:rPr>
                        <a:t>7 x 8 km</a:t>
                      </a:r>
                      <a:r>
                        <a:rPr lang="en-US" sz="1600" baseline="30000" dirty="0" smtClean="0">
                          <a:latin typeface="Arial"/>
                          <a:cs typeface="Arial"/>
                        </a:rPr>
                        <a:t>2</a:t>
                      </a:r>
                      <a:r>
                        <a:rPr lang="en-US" sz="1600" dirty="0" smtClean="0">
                          <a:latin typeface="Arial"/>
                          <a:cs typeface="Arial"/>
                        </a:rPr>
                        <a:t> @ Seoul</a:t>
                      </a:r>
                    </a:p>
                    <a:p>
                      <a:pPr algn="ctr"/>
                      <a:r>
                        <a:rPr lang="en-US" altLang="ko-KR" sz="1600" dirty="0" smtClean="0">
                          <a:latin typeface="Arial"/>
                          <a:cs typeface="Arial"/>
                        </a:rPr>
                        <a:t>3.5x</a:t>
                      </a:r>
                      <a:r>
                        <a:rPr lang="en-US" altLang="ko-KR" sz="1600" baseline="0" dirty="0" smtClean="0">
                          <a:latin typeface="Arial"/>
                          <a:cs typeface="Arial"/>
                        </a:rPr>
                        <a:t>8 km</a:t>
                      </a:r>
                      <a:r>
                        <a:rPr lang="en-US" altLang="ko-KR" sz="1600" baseline="30000" dirty="0" smtClean="0">
                          <a:latin typeface="Arial"/>
                          <a:cs typeface="Arial"/>
                        </a:rPr>
                        <a:t>2</a:t>
                      </a:r>
                    </a:p>
                    <a:p>
                      <a:pPr algn="ctr"/>
                      <a:r>
                        <a:rPr lang="en-US" sz="1600" baseline="0" dirty="0" smtClean="0">
                          <a:latin typeface="Arial"/>
                          <a:cs typeface="Arial"/>
                        </a:rPr>
                        <a:t>(aerosol)</a:t>
                      </a:r>
                      <a:endParaRPr lang="en-US" sz="1600" baseline="0" dirty="0">
                        <a:latin typeface="Arial"/>
                        <a:cs typeface="Arial"/>
                      </a:endParaRPr>
                    </a:p>
                  </a:txBody>
                  <a:tcPr/>
                </a:tc>
              </a:tr>
              <a:tr h="314417">
                <a:tc>
                  <a:txBody>
                    <a:bodyPr/>
                    <a:lstStyle/>
                    <a:p>
                      <a:pPr algn="ctr"/>
                      <a:r>
                        <a:rPr lang="en-US" sz="1600" dirty="0" smtClean="0">
                          <a:latin typeface="Arial"/>
                          <a:cs typeface="Arial"/>
                        </a:rPr>
                        <a:t>Temporal </a:t>
                      </a:r>
                    </a:p>
                    <a:p>
                      <a:pPr algn="ctr"/>
                      <a:r>
                        <a:rPr lang="en-US" sz="1600" dirty="0" smtClean="0">
                          <a:latin typeface="Arial"/>
                          <a:cs typeface="Arial"/>
                        </a:rPr>
                        <a:t>resolution</a:t>
                      </a:r>
                      <a:endParaRPr lang="en-US" sz="1600" dirty="0">
                        <a:latin typeface="Arial"/>
                        <a:cs typeface="Arial"/>
                      </a:endParaRPr>
                    </a:p>
                  </a:txBody>
                  <a:tcPr/>
                </a:tc>
                <a:tc>
                  <a:txBody>
                    <a:bodyPr/>
                    <a:lstStyle/>
                    <a:p>
                      <a:pPr algn="ctr"/>
                      <a:r>
                        <a:rPr lang="en-US" sz="1600" dirty="0" smtClean="0">
                          <a:latin typeface="Arial"/>
                          <a:cs typeface="Arial"/>
                        </a:rPr>
                        <a:t>10 min </a:t>
                      </a:r>
                    </a:p>
                    <a:p>
                      <a:pPr algn="ctr"/>
                      <a:r>
                        <a:rPr lang="en-US" sz="1600" dirty="0" smtClean="0">
                          <a:latin typeface="Arial"/>
                          <a:cs typeface="Arial"/>
                        </a:rPr>
                        <a:t>(FD)</a:t>
                      </a:r>
                      <a:endParaRPr lang="en-US" sz="1600" dirty="0">
                        <a:latin typeface="Arial"/>
                        <a:cs typeface="Arial"/>
                      </a:endParaRPr>
                    </a:p>
                  </a:txBody>
                  <a:tcPr/>
                </a:tc>
                <a:tc>
                  <a:txBody>
                    <a:bodyPr/>
                    <a:lstStyle/>
                    <a:p>
                      <a:pPr algn="ctr"/>
                      <a:r>
                        <a:rPr lang="en-US" sz="1600" dirty="0" smtClean="0">
                          <a:latin typeface="Arial"/>
                          <a:cs typeface="Arial"/>
                        </a:rPr>
                        <a:t>1 hour</a:t>
                      </a:r>
                      <a:endParaRPr lang="en-US" sz="1600" dirty="0">
                        <a:latin typeface="Arial"/>
                        <a:cs typeface="Arial"/>
                      </a:endParaRPr>
                    </a:p>
                  </a:txBody>
                  <a:tcPr/>
                </a:tc>
                <a:tc>
                  <a:txBody>
                    <a:bodyPr/>
                    <a:lstStyle/>
                    <a:p>
                      <a:pPr algn="ctr"/>
                      <a:r>
                        <a:rPr lang="en-US" sz="1600" dirty="0" smtClean="0">
                          <a:latin typeface="Arial"/>
                          <a:cs typeface="Arial"/>
                        </a:rPr>
                        <a:t>1 hour</a:t>
                      </a:r>
                      <a:endParaRPr lang="en-US" sz="1600" dirty="0">
                        <a:latin typeface="Arial"/>
                        <a:cs typeface="Arial"/>
                      </a:endParaRPr>
                    </a:p>
                  </a:txBody>
                  <a:tcPr/>
                </a:tc>
              </a:tr>
            </a:tbl>
          </a:graphicData>
        </a:graphic>
      </p:graphicFrame>
      <p:sp>
        <p:nvSpPr>
          <p:cNvPr id="8" name="TextBox 7"/>
          <p:cNvSpPr txBox="1"/>
          <p:nvPr/>
        </p:nvSpPr>
        <p:spPr>
          <a:xfrm>
            <a:off x="87086" y="1084497"/>
            <a:ext cx="2428892" cy="369332"/>
          </a:xfrm>
          <a:prstGeom prst="rect">
            <a:avLst/>
          </a:prstGeom>
          <a:noFill/>
        </p:spPr>
        <p:txBody>
          <a:bodyPr wrap="square" rtlCol="0">
            <a:spAutoFit/>
          </a:bodyPr>
          <a:lstStyle/>
          <a:p>
            <a:r>
              <a:rPr kumimoji="0" lang="en-US" altLang="ko-KR" dirty="0">
                <a:solidFill>
                  <a:srgbClr val="0000FF"/>
                </a:solidFill>
                <a:latin typeface="맑은 고딕"/>
                <a:ea typeface="맑은 고딕"/>
              </a:rPr>
              <a:t>2A Sat. : AMI</a:t>
            </a:r>
            <a:endParaRPr kumimoji="0" lang="ko-KR" altLang="en-US" dirty="0">
              <a:solidFill>
                <a:srgbClr val="0000FF"/>
              </a:solidFill>
              <a:latin typeface="맑은 고딕"/>
              <a:ea typeface="맑은 고딕"/>
            </a:endParaRPr>
          </a:p>
        </p:txBody>
      </p:sp>
      <p:sp>
        <p:nvSpPr>
          <p:cNvPr id="9" name="TextBox 8"/>
          <p:cNvSpPr txBox="1"/>
          <p:nvPr/>
        </p:nvSpPr>
        <p:spPr>
          <a:xfrm>
            <a:off x="2051720" y="1054477"/>
            <a:ext cx="2714644" cy="646331"/>
          </a:xfrm>
          <a:prstGeom prst="rect">
            <a:avLst/>
          </a:prstGeom>
          <a:noFill/>
        </p:spPr>
        <p:txBody>
          <a:bodyPr wrap="square" rtlCol="0">
            <a:spAutoFit/>
          </a:bodyPr>
          <a:lstStyle/>
          <a:p>
            <a:r>
              <a:rPr kumimoji="0" lang="en-US" altLang="ko-KR" dirty="0">
                <a:solidFill>
                  <a:srgbClr val="FF0000"/>
                </a:solidFill>
                <a:latin typeface="맑은 고딕"/>
                <a:ea typeface="맑은 고딕"/>
              </a:rPr>
              <a:t>2B Sat. : GEMS,  </a:t>
            </a:r>
          </a:p>
          <a:p>
            <a:r>
              <a:rPr kumimoji="0" lang="en-US" altLang="ko-KR" dirty="0">
                <a:solidFill>
                  <a:srgbClr val="FF0000"/>
                </a:solidFill>
                <a:latin typeface="맑은 고딕"/>
                <a:ea typeface="맑은 고딕"/>
              </a:rPr>
              <a:t>              </a:t>
            </a:r>
            <a:r>
              <a:rPr kumimoji="0" lang="en-US" altLang="ko-KR" dirty="0">
                <a:solidFill>
                  <a:srgbClr val="0000FF"/>
                </a:solidFill>
                <a:latin typeface="맑은 고딕"/>
                <a:ea typeface="맑은 고딕"/>
              </a:rPr>
              <a:t>GOCI-2</a:t>
            </a:r>
            <a:endParaRPr kumimoji="0" lang="ko-KR" altLang="en-US" dirty="0">
              <a:solidFill>
                <a:srgbClr val="0000FF"/>
              </a:solidFill>
              <a:latin typeface="맑은 고딕"/>
              <a:ea typeface="맑은 고딕"/>
            </a:endParaRPr>
          </a:p>
        </p:txBody>
      </p:sp>
      <p:pic>
        <p:nvPicPr>
          <p:cNvPr id="10" name="Picture 7" descr="3B_iso_2"/>
          <p:cNvPicPr>
            <a:picLocks noChangeAspect="1" noChangeArrowheads="1"/>
          </p:cNvPicPr>
          <p:nvPr/>
        </p:nvPicPr>
        <p:blipFill>
          <a:blip r:embed="rId2" cstate="print">
            <a:clrChange>
              <a:clrFrom>
                <a:srgbClr val="FEFEFE"/>
              </a:clrFrom>
              <a:clrTo>
                <a:srgbClr val="FEFEFE">
                  <a:alpha val="0"/>
                </a:srgbClr>
              </a:clrTo>
            </a:clrChange>
          </a:blip>
          <a:srcRect l="25157" t="11179" r="20886" b="13345"/>
          <a:stretch>
            <a:fillRect/>
          </a:stretch>
        </p:blipFill>
        <p:spPr bwMode="auto">
          <a:xfrm rot="960460" flipH="1" flipV="1">
            <a:off x="2230421" y="1427381"/>
            <a:ext cx="1627994" cy="1286517"/>
          </a:xfrm>
          <a:prstGeom prst="rect">
            <a:avLst/>
          </a:prstGeom>
          <a:noFill/>
          <a:ln w="9525">
            <a:noFill/>
            <a:miter lim="800000"/>
            <a:headEnd/>
            <a:tailEnd/>
          </a:ln>
        </p:spPr>
      </p:pic>
      <p:sp>
        <p:nvSpPr>
          <p:cNvPr id="11" name="직사각형 9"/>
          <p:cNvSpPr/>
          <p:nvPr/>
        </p:nvSpPr>
        <p:spPr>
          <a:xfrm>
            <a:off x="1404858" y="2544097"/>
            <a:ext cx="1776824" cy="369332"/>
          </a:xfrm>
          <a:prstGeom prst="rect">
            <a:avLst/>
          </a:prstGeom>
        </p:spPr>
        <p:txBody>
          <a:bodyPr wrap="none">
            <a:spAutoFit/>
          </a:bodyPr>
          <a:lstStyle/>
          <a:p>
            <a:r>
              <a:rPr lang="en-US" altLang="ko-KR" b="1" dirty="0">
                <a:solidFill>
                  <a:srgbClr val="0000FF"/>
                </a:solidFill>
                <a:effectLst>
                  <a:outerShdw blurRad="38100" dist="38100" dir="2700000" algn="tl">
                    <a:srgbClr val="C0C0C0"/>
                  </a:outerShdw>
                </a:effectLst>
                <a:latin typeface="굴림" pitchFamily="50" charset="-127"/>
                <a:ea typeface="굴림" pitchFamily="50" charset="-127"/>
              </a:rPr>
              <a:t>(Twin Satellite)</a:t>
            </a:r>
            <a:endParaRPr kumimoji="0" lang="ko-KR" altLang="en-US" dirty="0">
              <a:solidFill>
                <a:srgbClr val="0000FF"/>
              </a:solidFill>
              <a:latin typeface="맑은 고딕"/>
              <a:ea typeface="맑은 고딕"/>
            </a:endParaRPr>
          </a:p>
        </p:txBody>
      </p:sp>
      <p:pic>
        <p:nvPicPr>
          <p:cNvPr id="13" name="그림 10" descr="oicet2.jpg"/>
          <p:cNvPicPr>
            <a:picLocks noChangeAspect="1"/>
          </p:cNvPicPr>
          <p:nvPr/>
        </p:nvPicPr>
        <p:blipFill>
          <a:blip r:embed="rId3" cstate="print">
            <a:clrChange>
              <a:clrFrom>
                <a:srgbClr val="0C0F20"/>
              </a:clrFrom>
              <a:clrTo>
                <a:srgbClr val="0C0F20">
                  <a:alpha val="0"/>
                </a:srgbClr>
              </a:clrTo>
            </a:clrChange>
          </a:blip>
          <a:srcRect t="25572"/>
          <a:stretch>
            <a:fillRect/>
          </a:stretch>
        </p:blipFill>
        <p:spPr>
          <a:xfrm>
            <a:off x="1002618" y="5509292"/>
            <a:ext cx="3214678" cy="1309628"/>
          </a:xfrm>
          <a:prstGeom prst="rect">
            <a:avLst/>
          </a:prstGeom>
        </p:spPr>
      </p:pic>
      <p:sp>
        <p:nvSpPr>
          <p:cNvPr id="14" name="이등변 삼각형 14"/>
          <p:cNvSpPr/>
          <p:nvPr/>
        </p:nvSpPr>
        <p:spPr bwMode="invGray">
          <a:xfrm rot="11192897" flipH="1" flipV="1">
            <a:off x="2397548" y="1931345"/>
            <a:ext cx="1780822" cy="4543105"/>
          </a:xfrm>
          <a:prstGeom prst="triangle">
            <a:avLst/>
          </a:prstGeom>
          <a:solidFill>
            <a:srgbClr val="666699">
              <a:alpha val="40000"/>
            </a:srgbClr>
          </a:solidFill>
          <a:ln w="9525">
            <a:noFill/>
            <a:miter lim="800000"/>
            <a:headEnd/>
            <a:tailEnd/>
          </a:ln>
          <a:effectLst/>
          <a:scene3d>
            <a:camera prst="perspectiveHeroicExtremeLeftFacing"/>
            <a:lightRig rig="threePt" dir="t"/>
          </a:scene3d>
        </p:spPr>
        <p:txBody>
          <a:bodyPr wrap="none" rtlCol="0" anchor="ctr"/>
          <a:lstStyle/>
          <a:p>
            <a:pPr algn="ctr">
              <a:lnSpc>
                <a:spcPct val="90000"/>
              </a:lnSpc>
              <a:buClr>
                <a:srgbClr val="000066"/>
              </a:buClr>
              <a:buSzPct val="150000"/>
              <a:buFont typeface="굴림체" pitchFamily="49" charset="-127"/>
              <a:buNone/>
            </a:pPr>
            <a:endParaRPr kumimoji="0"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pic>
        <p:nvPicPr>
          <p:cNvPr id="16" name="Picture 8" descr="3A_iso_2"/>
          <p:cNvPicPr>
            <a:picLocks noChangeAspect="1" noChangeArrowheads="1"/>
          </p:cNvPicPr>
          <p:nvPr/>
        </p:nvPicPr>
        <p:blipFill>
          <a:blip r:embed="rId4" cstate="print">
            <a:clrChange>
              <a:clrFrom>
                <a:srgbClr val="FEFEFE"/>
              </a:clrFrom>
              <a:clrTo>
                <a:srgbClr val="FEFEFE">
                  <a:alpha val="0"/>
                </a:srgbClr>
              </a:clrTo>
            </a:clrChange>
          </a:blip>
          <a:srcRect l="20886" t="11179" r="25964" b="13310"/>
          <a:stretch>
            <a:fillRect/>
          </a:stretch>
        </p:blipFill>
        <p:spPr bwMode="auto">
          <a:xfrm rot="8304628">
            <a:off x="274743" y="1045868"/>
            <a:ext cx="1579056" cy="1265855"/>
          </a:xfrm>
          <a:prstGeom prst="rect">
            <a:avLst/>
          </a:prstGeom>
          <a:noFill/>
          <a:ln w="9525">
            <a:noFill/>
            <a:miter lim="800000"/>
            <a:headEnd/>
            <a:tailEnd/>
          </a:ln>
        </p:spPr>
      </p:pic>
      <p:sp>
        <p:nvSpPr>
          <p:cNvPr id="17" name="이등변 삼각형 13"/>
          <p:cNvSpPr/>
          <p:nvPr/>
        </p:nvSpPr>
        <p:spPr bwMode="invGray">
          <a:xfrm rot="19679342">
            <a:off x="995242" y="1753972"/>
            <a:ext cx="1780822" cy="4746368"/>
          </a:xfrm>
          <a:prstGeom prst="triangle">
            <a:avLst/>
          </a:prstGeom>
          <a:solidFill>
            <a:srgbClr val="666699">
              <a:alpha val="40000"/>
            </a:srgbClr>
          </a:solidFill>
          <a:ln w="9525">
            <a:noFill/>
            <a:miter lim="800000"/>
            <a:headEnd/>
            <a:tailEnd/>
          </a:ln>
          <a:effectLst/>
          <a:scene3d>
            <a:camera prst="perspectiveHeroicExtremeLeftFacing"/>
            <a:lightRig rig="threePt" dir="t"/>
          </a:scene3d>
        </p:spPr>
        <p:txBody>
          <a:bodyPr wrap="none" rtlCol="0" anchor="ctr"/>
          <a:lstStyle/>
          <a:p>
            <a:pPr algn="ctr">
              <a:lnSpc>
                <a:spcPct val="90000"/>
              </a:lnSpc>
              <a:buClr>
                <a:srgbClr val="000066"/>
              </a:buClr>
              <a:buSzPct val="150000"/>
              <a:buFont typeface="굴림체" pitchFamily="49" charset="-127"/>
              <a:buNone/>
            </a:pPr>
            <a:endParaRPr kumimoji="0" lang="ko-KR" altLang="en-US" sz="2050" b="1" dirty="0">
              <a:solidFill>
                <a:prstClr val="white"/>
              </a:solidFill>
              <a:effectLst>
                <a:outerShdw blurRad="38100" dist="38100" dir="2700000" algn="tl">
                  <a:srgbClr val="000000"/>
                </a:outerShdw>
              </a:effectLst>
              <a:latin typeface="HY견고딕" pitchFamily="18" charset="-127"/>
              <a:ea typeface="HY견고딕" pitchFamily="18" charset="-127"/>
            </a:endParaRPr>
          </a:p>
        </p:txBody>
      </p:sp>
      <p:sp>
        <p:nvSpPr>
          <p:cNvPr id="6" name="Rectangle 5"/>
          <p:cNvSpPr/>
          <p:nvPr/>
        </p:nvSpPr>
        <p:spPr>
          <a:xfrm>
            <a:off x="7956376" y="2492896"/>
            <a:ext cx="1080120" cy="342590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0" lang="en-US">
              <a:solidFill>
                <a:prstClr val="white"/>
              </a:solidFill>
              <a:latin typeface="맑은 고딕"/>
            </a:endParaRPr>
          </a:p>
        </p:txBody>
      </p:sp>
      <p:sp>
        <p:nvSpPr>
          <p:cNvPr id="7" name="Rectangle 6"/>
          <p:cNvSpPr/>
          <p:nvPr/>
        </p:nvSpPr>
        <p:spPr>
          <a:xfrm>
            <a:off x="813759" y="5509292"/>
            <a:ext cx="336819" cy="433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0" lang="en-US">
              <a:solidFill>
                <a:prstClr val="white"/>
              </a:solidFill>
              <a:latin typeface="맑은 고딕"/>
            </a:endParaRPr>
          </a:p>
        </p:txBody>
      </p:sp>
      <p:sp>
        <p:nvSpPr>
          <p:cNvPr id="18" name="Rectangle 17"/>
          <p:cNvSpPr/>
          <p:nvPr/>
        </p:nvSpPr>
        <p:spPr>
          <a:xfrm>
            <a:off x="1347858" y="5422989"/>
            <a:ext cx="608610" cy="228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0" lang="en-US">
              <a:solidFill>
                <a:prstClr val="white"/>
              </a:solidFill>
              <a:latin typeface="맑은 고딕"/>
            </a:endParaRPr>
          </a:p>
        </p:txBody>
      </p:sp>
      <p:pic>
        <p:nvPicPr>
          <p:cNvPr id="19" name="Picture 18"/>
          <p:cNvPicPr>
            <a:picLocks noChangeAspect="1"/>
          </p:cNvPicPr>
          <p:nvPr/>
        </p:nvPicPr>
        <p:blipFill>
          <a:blip r:embed="rId5">
            <a:clrChange>
              <a:clrFrom>
                <a:srgbClr val="FFFFFF"/>
              </a:clrFrom>
              <a:clrTo>
                <a:srgbClr val="FFFFFF">
                  <a:alpha val="0"/>
                </a:srgbClr>
              </a:clrTo>
            </a:clrChange>
          </a:blip>
          <a:stretch>
            <a:fillRect/>
          </a:stretch>
        </p:blipFill>
        <p:spPr>
          <a:xfrm>
            <a:off x="7669062" y="6651"/>
            <a:ext cx="1439442" cy="554583"/>
          </a:xfrm>
          <a:prstGeom prst="rect">
            <a:avLst/>
          </a:prstGeom>
        </p:spPr>
      </p:pic>
      <p:sp>
        <p:nvSpPr>
          <p:cNvPr id="20"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6</a:t>
            </a:fld>
            <a:endParaRPr lang="en-US" altLang="ja-JP" sz="14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99586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84"/>
            <a:ext cx="8147248" cy="706090"/>
          </a:xfrm>
        </p:spPr>
        <p:txBody>
          <a:bodyPr>
            <a:normAutofit/>
          </a:bodyPr>
          <a:lstStyle/>
          <a:p>
            <a:r>
              <a:rPr lang="en-US" altLang="ko-KR" sz="3600" b="1" dirty="0" smtClean="0">
                <a:latin typeface="Arial" panose="020B0604020202020204" pitchFamily="34" charset="0"/>
                <a:cs typeface="Arial" panose="020B0604020202020204" pitchFamily="34" charset="0"/>
              </a:rPr>
              <a:t>GEMS Summary</a:t>
            </a:r>
            <a:endParaRPr lang="ko-KR" altLang="en-US" b="1" dirty="0">
              <a:latin typeface="Arial" panose="020B0604020202020204" pitchFamily="34" charset="0"/>
              <a:cs typeface="Arial" panose="020B0604020202020204" pitchFamily="34" charset="0"/>
            </a:endParaRPr>
          </a:p>
        </p:txBody>
      </p:sp>
      <p:sp>
        <p:nvSpPr>
          <p:cNvPr id="3" name="내용 개체 틀 2"/>
          <p:cNvSpPr>
            <a:spLocks noGrp="1"/>
          </p:cNvSpPr>
          <p:nvPr>
            <p:ph idx="1"/>
          </p:nvPr>
        </p:nvSpPr>
        <p:spPr>
          <a:xfrm>
            <a:off x="374804" y="716544"/>
            <a:ext cx="8373616" cy="5909314"/>
          </a:xfrm>
        </p:spPr>
        <p:txBody>
          <a:bodyPr>
            <a:noAutofit/>
          </a:bodyPr>
          <a:lstStyle/>
          <a:p>
            <a:pPr latinLnBrk="0">
              <a:spcBef>
                <a:spcPts val="600"/>
              </a:spcBef>
            </a:pPr>
            <a:r>
              <a:rPr lang="en-US" sz="2000" dirty="0" smtClean="0">
                <a:latin typeface="Arial" charset="0"/>
                <a:ea typeface="ヒラギノ角ゴ Pro W3" charset="0"/>
                <a:cs typeface="ヒラギノ角ゴ Pro W3" charset="0"/>
              </a:rPr>
              <a:t>CDR of GEMS has been completed successfully and GEMS is now in manufacturing phase </a:t>
            </a:r>
            <a:r>
              <a:rPr lang="en-US" sz="2000" dirty="0" smtClean="0">
                <a:latin typeface="Arial" charset="0"/>
                <a:ea typeface="ヒラギノ角ゴ Pro W3" charset="0"/>
                <a:cs typeface="ヒラギノ角ゴ Pro W3" charset="0"/>
              </a:rPr>
              <a:t>(Ball Aerospace) to </a:t>
            </a:r>
            <a:r>
              <a:rPr lang="en-US" sz="2000" dirty="0" smtClean="0">
                <a:latin typeface="Arial" charset="0"/>
                <a:ea typeface="ヒラギノ角ゴ Pro W3" charset="0"/>
                <a:cs typeface="ヒラギノ角ゴ Pro W3" charset="0"/>
              </a:rPr>
              <a:t>be delivered to KARI by spring, 2017. The launch date for GEMS is now March, 2019.</a:t>
            </a:r>
          </a:p>
          <a:p>
            <a:pPr latinLnBrk="0">
              <a:spcBef>
                <a:spcPts val="600"/>
              </a:spcBef>
            </a:pPr>
            <a:endParaRPr lang="en-US" sz="2000" dirty="0" smtClean="0">
              <a:latin typeface="Arial" charset="0"/>
              <a:ea typeface="ヒラギノ角ゴ Pro W3" charset="0"/>
              <a:cs typeface="ヒラギノ角ゴ Pro W3" charset="0"/>
            </a:endParaRPr>
          </a:p>
          <a:p>
            <a:pPr latinLnBrk="0">
              <a:spcBef>
                <a:spcPts val="600"/>
              </a:spcBef>
            </a:pPr>
            <a:r>
              <a:rPr lang="en-US" sz="2000" dirty="0" smtClean="0">
                <a:latin typeface="Arial" charset="0"/>
                <a:ea typeface="ヒラギノ角ゴ Pro W3" charset="0"/>
                <a:cs typeface="ヒラギノ角ゴ Pro W3" charset="0"/>
              </a:rPr>
              <a:t>GEMS onboard the Geo</a:t>
            </a:r>
            <a:r>
              <a:rPr lang="en-US" sz="2000" dirty="0">
                <a:latin typeface="Arial" charset="0"/>
                <a:ea typeface="ヒラギノ角ゴ Pro W3" charset="0"/>
                <a:cs typeface="ヒラギノ角ゴ Pro W3" charset="0"/>
              </a:rPr>
              <a:t>-KOMPSAT-</a:t>
            </a:r>
            <a:r>
              <a:rPr lang="en-US" sz="2000" dirty="0" smtClean="0">
                <a:latin typeface="Arial" charset="0"/>
                <a:ea typeface="ヒラギノ角ゴ Pro W3" charset="0"/>
                <a:cs typeface="ヒラギノ角ゴ Pro W3" charset="0"/>
              </a:rPr>
              <a:t>2B is </a:t>
            </a:r>
            <a:r>
              <a:rPr lang="en-US" sz="2000" dirty="0">
                <a:latin typeface="Arial" charset="0"/>
                <a:ea typeface="ヒラギノ角ゴ Pro W3" charset="0"/>
                <a:cs typeface="ヒラギノ角ゴ Pro W3" charset="0"/>
              </a:rPr>
              <a:t>expected to provide information on aerosol and </a:t>
            </a:r>
            <a:r>
              <a:rPr lang="en-US" sz="2000" dirty="0" smtClean="0">
                <a:latin typeface="Arial" charset="0"/>
                <a:ea typeface="ヒラギノ角ゴ Pro W3" charset="0"/>
                <a:cs typeface="ヒラギノ角ゴ Pro W3" charset="0"/>
              </a:rPr>
              <a:t>O</a:t>
            </a:r>
            <a:r>
              <a:rPr lang="en-US" sz="2000" baseline="-25000" dirty="0" smtClean="0">
                <a:latin typeface="Arial" charset="0"/>
                <a:ea typeface="ヒラギノ角ゴ Pro W3" charset="0"/>
                <a:cs typeface="ヒラギノ角ゴ Pro W3" charset="0"/>
              </a:rPr>
              <a:t>3</a:t>
            </a:r>
            <a:r>
              <a:rPr lang="en-US" sz="2000" dirty="0" smtClean="0">
                <a:latin typeface="Arial" charset="0"/>
                <a:ea typeface="ヒラギノ角ゴ Pro W3" charset="0"/>
                <a:cs typeface="ヒラギノ角ゴ Pro W3" charset="0"/>
              </a:rPr>
              <a:t> together with their precursors</a:t>
            </a:r>
            <a:r>
              <a:rPr lang="en-US" altLang="ko-KR" sz="2000" dirty="0" smtClean="0">
                <a:latin typeface="Arial" panose="020B0604020202020204" pitchFamily="34" charset="0"/>
                <a:cs typeface="Arial" panose="020B0604020202020204" pitchFamily="34" charset="0"/>
              </a:rPr>
              <a:t> </a:t>
            </a:r>
            <a:r>
              <a:rPr lang="en-US" altLang="ko-KR" sz="2000" dirty="0">
                <a:latin typeface="Arial" panose="020B0604020202020204" pitchFamily="34" charset="0"/>
                <a:cs typeface="Arial" panose="020B0604020202020204" pitchFamily="34" charset="0"/>
              </a:rPr>
              <a:t>in high spatial and temporal </a:t>
            </a:r>
            <a:r>
              <a:rPr lang="en-US" altLang="ko-KR" sz="2000" dirty="0" smtClean="0">
                <a:latin typeface="Arial" panose="020B0604020202020204" pitchFamily="34" charset="0"/>
                <a:cs typeface="Arial" panose="020B0604020202020204" pitchFamily="34" charset="0"/>
              </a:rPr>
              <a:t>resolution</a:t>
            </a:r>
            <a:endParaRPr lang="en-US" altLang="ko-KR" sz="1800" dirty="0">
              <a:latin typeface="Arial" panose="020B0604020202020204" pitchFamily="34" charset="0"/>
              <a:cs typeface="Arial" panose="020B0604020202020204" pitchFamily="34" charset="0"/>
            </a:endParaRPr>
          </a:p>
          <a:p>
            <a:pPr marL="800100" lvl="1" indent="-342900" algn="just" latinLnBrk="0">
              <a:buClrTx/>
              <a:buFont typeface="AppleGothic"/>
              <a:buChar char="-"/>
            </a:pPr>
            <a:r>
              <a:rPr lang="en-US" altLang="ko-KR" sz="1600" dirty="0">
                <a:latin typeface="Arial" panose="020B0604020202020204" pitchFamily="34" charset="0"/>
                <a:cs typeface="Arial" panose="020B0604020202020204" pitchFamily="34" charset="0"/>
              </a:rPr>
              <a:t>O</a:t>
            </a:r>
            <a:r>
              <a:rPr lang="en-US" altLang="ko-KR" sz="1600" baseline="-25000" dirty="0">
                <a:latin typeface="Arial" panose="020B0604020202020204" pitchFamily="34" charset="0"/>
                <a:cs typeface="Arial" panose="020B0604020202020204" pitchFamily="34" charset="0"/>
              </a:rPr>
              <a:t>3</a:t>
            </a:r>
            <a:r>
              <a:rPr lang="en-US" altLang="ko-KR" sz="1600" dirty="0">
                <a:latin typeface="Arial" panose="020B0604020202020204" pitchFamily="34" charset="0"/>
                <a:cs typeface="Arial" panose="020B0604020202020204" pitchFamily="34" charset="0"/>
              </a:rPr>
              <a:t>       NO</a:t>
            </a:r>
            <a:r>
              <a:rPr lang="en-US" altLang="ko-KR" sz="1600" baseline="-25000" dirty="0">
                <a:latin typeface="Arial" panose="020B0604020202020204" pitchFamily="34" charset="0"/>
                <a:cs typeface="Arial" panose="020B0604020202020204" pitchFamily="34" charset="0"/>
              </a:rPr>
              <a:t>2</a:t>
            </a:r>
            <a:r>
              <a:rPr lang="en-US" altLang="ko-KR" sz="1600" dirty="0">
                <a:latin typeface="Arial" panose="020B0604020202020204" pitchFamily="34" charset="0"/>
                <a:cs typeface="Arial" panose="020B0604020202020204" pitchFamily="34" charset="0"/>
              </a:rPr>
              <a:t>     HCHO     SO</a:t>
            </a:r>
            <a:r>
              <a:rPr lang="en-US" altLang="ko-KR" sz="1600" baseline="-25000" dirty="0">
                <a:latin typeface="Arial" panose="020B0604020202020204" pitchFamily="34" charset="0"/>
                <a:cs typeface="Arial" panose="020B0604020202020204" pitchFamily="34" charset="0"/>
              </a:rPr>
              <a:t>2</a:t>
            </a:r>
            <a:r>
              <a:rPr lang="en-US" altLang="ko-KR" sz="1600" dirty="0">
                <a:latin typeface="Arial" panose="020B0604020202020204" pitchFamily="34" charset="0"/>
                <a:cs typeface="Arial" panose="020B0604020202020204" pitchFamily="34" charset="0"/>
              </a:rPr>
              <a:t>     </a:t>
            </a:r>
            <a:r>
              <a:rPr lang="en-US" altLang="ko-KR" sz="1600" dirty="0" smtClean="0">
                <a:latin typeface="Arial" panose="020B0604020202020204" pitchFamily="34" charset="0"/>
                <a:cs typeface="Arial" panose="020B0604020202020204" pitchFamily="34" charset="0"/>
              </a:rPr>
              <a:t>AOD/AI/AEH, (possibly CHOCHO, </a:t>
            </a:r>
            <a:r>
              <a:rPr lang="en-US" altLang="ko-KR" sz="1600" dirty="0" err="1" smtClean="0">
                <a:latin typeface="Arial" panose="020B0604020202020204" pitchFamily="34" charset="0"/>
                <a:cs typeface="Arial" panose="020B0604020202020204" pitchFamily="34" charset="0"/>
              </a:rPr>
              <a:t>BrO</a:t>
            </a:r>
            <a:r>
              <a:rPr lang="en-US" altLang="ko-KR" sz="1600" dirty="0">
                <a:latin typeface="Arial" panose="020B0604020202020204" pitchFamily="34" charset="0"/>
                <a:cs typeface="Arial" panose="020B0604020202020204" pitchFamily="34" charset="0"/>
              </a:rPr>
              <a:t>)</a:t>
            </a:r>
            <a:endParaRPr lang="en-US" altLang="ko-KR" sz="1600" dirty="0" smtClean="0">
              <a:latin typeface="Arial" panose="020B0604020202020204" pitchFamily="34" charset="0"/>
              <a:cs typeface="Arial" panose="020B0604020202020204" pitchFamily="34" charset="0"/>
            </a:endParaRPr>
          </a:p>
          <a:p>
            <a:pPr marL="800100" lvl="1" indent="-342900" algn="just" latinLnBrk="0">
              <a:buClrTx/>
              <a:buFont typeface="AppleGothic"/>
              <a:buChar char="-"/>
            </a:pPr>
            <a:r>
              <a:rPr lang="en-US" altLang="ko-KR" sz="1600" dirty="0" smtClean="0">
                <a:latin typeface="Arial" panose="020B0604020202020204" pitchFamily="34" charset="0"/>
                <a:cs typeface="Arial" panose="020B0604020202020204" pitchFamily="34" charset="0"/>
              </a:rPr>
              <a:t>Clouds, surface reflectance, UV radiation.</a:t>
            </a:r>
            <a:endParaRPr lang="en-US" altLang="ko-KR" sz="900" dirty="0">
              <a:latin typeface="Arial" panose="020B0604020202020204" pitchFamily="34" charset="0"/>
              <a:cs typeface="Arial" panose="020B0604020202020204" pitchFamily="34" charset="0"/>
            </a:endParaRPr>
          </a:p>
          <a:p>
            <a:pPr algn="just" latinLnBrk="0">
              <a:buFont typeface="Arial"/>
              <a:buChar char="•"/>
            </a:pPr>
            <a:endParaRPr lang="en-US" altLang="ko-KR" sz="2000" dirty="0" smtClean="0">
              <a:latin typeface="Arial" panose="020B0604020202020204" pitchFamily="34" charset="0"/>
              <a:cs typeface="Arial" panose="020B0604020202020204" pitchFamily="34" charset="0"/>
            </a:endParaRPr>
          </a:p>
          <a:p>
            <a:pPr algn="just" latinLnBrk="0">
              <a:buFont typeface="Arial"/>
              <a:buChar char="•"/>
            </a:pPr>
            <a:r>
              <a:rPr lang="en-US" altLang="ko-KR" sz="2000" dirty="0" smtClean="0">
                <a:latin typeface="Arial" panose="020B0604020202020204" pitchFamily="34" charset="0"/>
                <a:cs typeface="Arial" panose="020B0604020202020204" pitchFamily="34" charset="0"/>
              </a:rPr>
              <a:t>The predicted performance of trace gases from the initial </a:t>
            </a:r>
            <a:r>
              <a:rPr lang="en-US" altLang="ko-KR" sz="2000" dirty="0">
                <a:latin typeface="Arial" panose="020B0604020202020204" pitchFamily="34" charset="0"/>
                <a:cs typeface="Arial" panose="020B0604020202020204" pitchFamily="34" charset="0"/>
              </a:rPr>
              <a:t>design of GEMS satisfies the </a:t>
            </a:r>
            <a:r>
              <a:rPr lang="en-US" altLang="ko-KR" sz="2000" dirty="0" smtClean="0">
                <a:latin typeface="Arial" panose="020B0604020202020204" pitchFamily="34" charset="0"/>
                <a:cs typeface="Arial" panose="020B0604020202020204" pitchFamily="34" charset="0"/>
              </a:rPr>
              <a:t>product </a:t>
            </a:r>
            <a:r>
              <a:rPr lang="en-US" altLang="ko-KR" sz="2000" dirty="0">
                <a:latin typeface="Arial" panose="020B0604020202020204" pitchFamily="34" charset="0"/>
                <a:cs typeface="Arial" panose="020B0604020202020204" pitchFamily="34" charset="0"/>
              </a:rPr>
              <a:t>accuracy requirements of NO</a:t>
            </a:r>
            <a:r>
              <a:rPr lang="en-US" altLang="ko-KR" sz="2000" baseline="-25000" dirty="0">
                <a:latin typeface="Arial" panose="020B0604020202020204" pitchFamily="34" charset="0"/>
                <a:cs typeface="Arial" panose="020B0604020202020204" pitchFamily="34" charset="0"/>
              </a:rPr>
              <a:t>2</a:t>
            </a:r>
            <a:r>
              <a:rPr lang="en-US" altLang="ko-KR" sz="2000" dirty="0">
                <a:latin typeface="Arial" panose="020B0604020202020204" pitchFamily="34" charset="0"/>
                <a:cs typeface="Arial" panose="020B0604020202020204" pitchFamily="34" charset="0"/>
              </a:rPr>
              <a:t>, HCHO, </a:t>
            </a:r>
            <a:r>
              <a:rPr lang="en-US" altLang="ko-KR" sz="2000" dirty="0" smtClean="0">
                <a:latin typeface="Arial" panose="020B0604020202020204" pitchFamily="34" charset="0"/>
                <a:cs typeface="Arial" panose="020B0604020202020204" pitchFamily="34" charset="0"/>
              </a:rPr>
              <a:t>O</a:t>
            </a:r>
            <a:r>
              <a:rPr lang="en-US" altLang="ko-KR" sz="2000" baseline="-25000" dirty="0" smtClean="0">
                <a:latin typeface="Arial" panose="020B0604020202020204" pitchFamily="34" charset="0"/>
                <a:cs typeface="Arial" panose="020B0604020202020204" pitchFamily="34" charset="0"/>
              </a:rPr>
              <a:t>3</a:t>
            </a:r>
            <a:r>
              <a:rPr lang="en-US" altLang="ko-KR" sz="2000" dirty="0" smtClean="0">
                <a:latin typeface="Arial" panose="020B0604020202020204" pitchFamily="34" charset="0"/>
                <a:cs typeface="Arial" panose="020B0604020202020204" pitchFamily="34" charset="0"/>
              </a:rPr>
              <a:t>. Meanwhile, the performance is expected to be poor in winter near Korea in particular. </a:t>
            </a:r>
            <a:endParaRPr lang="en-US" altLang="ko-KR" sz="900" dirty="0" smtClean="0">
              <a:latin typeface="Arial" panose="020B0604020202020204" pitchFamily="34" charset="0"/>
              <a:cs typeface="Arial" panose="020B0604020202020204" pitchFamily="34" charset="0"/>
            </a:endParaRPr>
          </a:p>
          <a:p>
            <a:pPr marL="0" indent="0" algn="just" latinLnBrk="0">
              <a:buNone/>
            </a:pPr>
            <a:endParaRPr lang="en-US" altLang="ko-KR" sz="2000" dirty="0" smtClean="0">
              <a:latin typeface="Arial" panose="020B0604020202020204" pitchFamily="34" charset="0"/>
              <a:cs typeface="Arial" panose="020B0604020202020204" pitchFamily="34" charset="0"/>
            </a:endParaRPr>
          </a:p>
          <a:p>
            <a:pPr algn="just" latinLnBrk="0">
              <a:buFont typeface="Arial"/>
              <a:buChar char="•"/>
            </a:pPr>
            <a:r>
              <a:rPr lang="en-US" altLang="ko-KR" sz="2000" dirty="0" smtClean="0">
                <a:latin typeface="Arial" panose="020B0604020202020204" pitchFamily="34" charset="0"/>
                <a:cs typeface="Arial" panose="020B0604020202020204" pitchFamily="34" charset="0"/>
              </a:rPr>
              <a:t>Collaboration with Team of TROPOMI, Sentinel-4 &amp; TEMPO is valuable in calibration, algorithm development </a:t>
            </a:r>
            <a:r>
              <a:rPr lang="en-US" altLang="ko-KR" sz="1800" dirty="0" smtClean="0">
                <a:latin typeface="Arial" panose="020B0604020202020204" pitchFamily="34" charset="0"/>
                <a:cs typeface="Arial" panose="020B0604020202020204" pitchFamily="34" charset="0"/>
              </a:rPr>
              <a:t>and application.</a:t>
            </a:r>
            <a:endParaRPr lang="en-US" altLang="ko-KR"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7669062" y="6651"/>
            <a:ext cx="1439442" cy="554583"/>
          </a:xfrm>
          <a:prstGeom prst="rect">
            <a:avLst/>
          </a:prstGeom>
        </p:spPr>
      </p:pic>
      <p:sp>
        <p:nvSpPr>
          <p:cNvPr id="5" name="Rectangle 6"/>
          <p:cNvSpPr>
            <a:spLocks noChangeArrowheads="1"/>
          </p:cNvSpPr>
          <p:nvPr/>
        </p:nvSpPr>
        <p:spPr bwMode="auto">
          <a:xfrm>
            <a:off x="7201888" y="6491522"/>
            <a:ext cx="190500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6" tIns="45664" rIns="91326" bIns="45664"/>
          <a:lstStyle/>
          <a:p>
            <a:pPr algn="r" defTabSz="914400" eaLnBrk="0" fontAlgn="base" hangingPunct="0">
              <a:spcBef>
                <a:spcPct val="0"/>
              </a:spcBef>
              <a:spcAft>
                <a:spcPct val="0"/>
              </a:spcAft>
            </a:pPr>
            <a:fld id="{C2ACB556-6D3C-7146-A5A0-5A1CB178568C}" type="slidenum">
              <a:rPr lang="en-US" altLang="ja-JP" sz="1400">
                <a:solidFill>
                  <a:srgbClr val="000000"/>
                </a:solidFill>
                <a:latin typeface="Arial" charset="0"/>
                <a:ea typeface="ヒラギノ角ゴ Pro W3" charset="0"/>
                <a:cs typeface="ヒラギノ角ゴ Pro W3" charset="0"/>
              </a:rPr>
              <a:pPr algn="r" defTabSz="914400" eaLnBrk="0" fontAlgn="base" hangingPunct="0">
                <a:spcBef>
                  <a:spcPct val="0"/>
                </a:spcBef>
                <a:spcAft>
                  <a:spcPct val="0"/>
                </a:spcAft>
              </a:pPr>
              <a:t>7</a:t>
            </a:fld>
            <a:endParaRPr lang="en-US" altLang="ja-JP" sz="1400" dirty="0">
              <a:solidFill>
                <a:srgbClr val="000000"/>
              </a:solidFill>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162209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377487"/>
            <a:ext cx="7086600" cy="430887"/>
          </a:xfrm>
        </p:spPr>
        <p:txBody>
          <a:bodyPr/>
          <a:lstStyle/>
          <a:p>
            <a:r>
              <a:rPr lang="en-US" dirty="0"/>
              <a:t>Sentinel-4 </a:t>
            </a:r>
            <a:r>
              <a:rPr lang="en-US" dirty="0" smtClean="0"/>
              <a:t>Mission Objective</a:t>
            </a:r>
            <a:endParaRPr lang="en-GB" dirty="0"/>
          </a:p>
        </p:txBody>
      </p:sp>
      <p:sp>
        <p:nvSpPr>
          <p:cNvPr id="7" name="Text Box 4"/>
          <p:cNvSpPr txBox="1">
            <a:spLocks noChangeArrowheads="1"/>
          </p:cNvSpPr>
          <p:nvPr/>
        </p:nvSpPr>
        <p:spPr bwMode="auto">
          <a:xfrm>
            <a:off x="2961565" y="5787789"/>
            <a:ext cx="6182435" cy="338554"/>
          </a:xfrm>
          <a:prstGeom prst="rect">
            <a:avLst/>
          </a:prstGeom>
          <a:noFill/>
          <a:ln w="9525">
            <a:noFill/>
            <a:miter lim="800000"/>
            <a:headEnd/>
            <a:tailEnd/>
          </a:ln>
        </p:spPr>
        <p:txBody>
          <a:bodyPr wrap="square">
            <a:spAutoFit/>
          </a:bodyPr>
          <a:ls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defTabSz="914400"/>
            <a:r>
              <a:rPr kumimoji="0" lang="en-US" sz="1600" b="1" i="1" dirty="0">
                <a:solidFill>
                  <a:srgbClr val="FFFFFF"/>
                </a:solidFill>
                <a:ea typeface="ＭＳ Ｐゴシック" pitchFamily="34" charset="-128"/>
              </a:rPr>
              <a:t>Tropospheric NO</a:t>
            </a:r>
            <a:r>
              <a:rPr kumimoji="0" lang="en-US" sz="1600" b="1" i="1" baseline="-25000" dirty="0">
                <a:solidFill>
                  <a:srgbClr val="FFFFFF"/>
                </a:solidFill>
                <a:ea typeface="ＭＳ Ｐゴシック" pitchFamily="34" charset="-128"/>
              </a:rPr>
              <a:t>2</a:t>
            </a:r>
            <a:r>
              <a:rPr kumimoji="0" lang="en-US" sz="1600" b="1" i="1" dirty="0">
                <a:solidFill>
                  <a:srgbClr val="FFFFFF"/>
                </a:solidFill>
                <a:ea typeface="ＭＳ Ｐゴシック" pitchFamily="34" charset="-128"/>
              </a:rPr>
              <a:t> </a:t>
            </a:r>
            <a:r>
              <a:rPr kumimoji="0" lang="en-US" sz="1600" b="1" i="1" dirty="0" smtClean="0">
                <a:solidFill>
                  <a:srgbClr val="FFFFFF"/>
                </a:solidFill>
                <a:ea typeface="ＭＳ Ｐゴシック" pitchFamily="34" charset="-128"/>
              </a:rPr>
              <a:t>2005-2007</a:t>
            </a:r>
            <a:r>
              <a:rPr kumimoji="0" lang="en-US" sz="1600" b="1" dirty="0" smtClean="0">
                <a:solidFill>
                  <a:srgbClr val="FFFFFF"/>
                </a:solidFill>
                <a:ea typeface="ＭＳ Ｐゴシック" pitchFamily="34" charset="-128"/>
              </a:rPr>
              <a:t>, </a:t>
            </a:r>
            <a:r>
              <a:rPr kumimoji="0" lang="en-US" sz="1400" b="1" dirty="0" smtClean="0">
                <a:solidFill>
                  <a:srgbClr val="FFFFFF"/>
                </a:solidFill>
                <a:ea typeface="ＭＳ Ｐゴシック" pitchFamily="34" charset="-128"/>
              </a:rPr>
              <a:t>Courtesy KNMI/OMI</a:t>
            </a:r>
            <a:endParaRPr kumimoji="0" lang="en-US" sz="1400" b="1" dirty="0">
              <a:solidFill>
                <a:srgbClr val="FFFFFF"/>
              </a:solidFill>
              <a:ea typeface="ＭＳ Ｐゴシック" pitchFamily="34" charset="-128"/>
            </a:endParaRPr>
          </a:p>
        </p:txBody>
      </p:sp>
      <p:sp>
        <p:nvSpPr>
          <p:cNvPr id="8" name="Content Placeholder 2"/>
          <p:cNvSpPr txBox="1">
            <a:spLocks/>
          </p:cNvSpPr>
          <p:nvPr/>
        </p:nvSpPr>
        <p:spPr bwMode="auto">
          <a:xfrm>
            <a:off x="386802" y="1500048"/>
            <a:ext cx="8457653" cy="464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20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20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20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20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20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0" indent="0" defTabSz="914400">
              <a:buClr>
                <a:srgbClr val="0098DB"/>
              </a:buClr>
              <a:buFont typeface="Verdana" pitchFamily="34" charset="0"/>
              <a:buNone/>
            </a:pPr>
            <a:r>
              <a:rPr kumimoji="0" lang="en-US" b="1" kern="0" dirty="0" smtClean="0">
                <a:solidFill>
                  <a:srgbClr val="4D4F53"/>
                </a:solidFill>
                <a:latin typeface="Verdana"/>
              </a:rPr>
              <a:t>Sentinel-4 is designed to provide </a:t>
            </a:r>
            <a:endParaRPr kumimoji="0" lang="en-GB" b="1" kern="0" dirty="0" smtClean="0">
              <a:solidFill>
                <a:srgbClr val="4D4F53"/>
              </a:solidFill>
              <a:latin typeface="Verdana"/>
            </a:endParaRPr>
          </a:p>
          <a:p>
            <a:pPr marL="285750" indent="-285750" defTabSz="914400">
              <a:buClr>
                <a:srgbClr val="0098DB"/>
              </a:buClr>
              <a:buFont typeface="Arial" panose="020B0604020202020204" pitchFamily="34" charset="0"/>
              <a:buChar char="•"/>
            </a:pPr>
            <a:r>
              <a:rPr kumimoji="0" lang="en-GB" sz="1800" kern="0" dirty="0">
                <a:solidFill>
                  <a:srgbClr val="4D4F53"/>
                </a:solidFill>
                <a:latin typeface="Verdana"/>
              </a:rPr>
              <a:t>T</a:t>
            </a:r>
            <a:r>
              <a:rPr kumimoji="0" lang="en-GB" sz="1800" kern="0" dirty="0" smtClean="0">
                <a:solidFill>
                  <a:srgbClr val="4D4F53"/>
                </a:solidFill>
                <a:latin typeface="Verdana"/>
              </a:rPr>
              <a:t>ropospheric composition measurements </a:t>
            </a:r>
          </a:p>
          <a:p>
            <a:pPr marL="285750" indent="-285750" defTabSz="914400">
              <a:buClr>
                <a:srgbClr val="0098DB"/>
              </a:buClr>
              <a:buFont typeface="Arial" panose="020B0604020202020204" pitchFamily="34" charset="0"/>
              <a:buChar char="•"/>
            </a:pPr>
            <a:r>
              <a:rPr kumimoji="0" lang="en-US" sz="1800" kern="0" dirty="0" smtClean="0">
                <a:solidFill>
                  <a:srgbClr val="4D4F53"/>
                </a:solidFill>
                <a:latin typeface="Verdana"/>
              </a:rPr>
              <a:t>With fast revisit time</a:t>
            </a:r>
            <a:endParaRPr kumimoji="0" lang="en-GB" sz="1800" kern="0" dirty="0" smtClean="0">
              <a:solidFill>
                <a:srgbClr val="4D4F53"/>
              </a:solidFill>
              <a:latin typeface="Verdana"/>
            </a:endParaRPr>
          </a:p>
          <a:p>
            <a:pPr marL="285750" indent="-285750" defTabSz="914400">
              <a:buClr>
                <a:srgbClr val="0098DB"/>
              </a:buClr>
              <a:buFont typeface="Arial" panose="020B0604020202020204" pitchFamily="34" charset="0"/>
              <a:buChar char="•"/>
            </a:pPr>
            <a:r>
              <a:rPr kumimoji="0" lang="en-GB" sz="1800" kern="0" dirty="0">
                <a:solidFill>
                  <a:srgbClr val="4D4F53"/>
                </a:solidFill>
                <a:latin typeface="Verdana"/>
              </a:rPr>
              <a:t>A</a:t>
            </a:r>
            <a:r>
              <a:rPr kumimoji="0" lang="en-GB" sz="1800" kern="0" dirty="0" smtClean="0">
                <a:solidFill>
                  <a:srgbClr val="4D4F53"/>
                </a:solidFill>
                <a:latin typeface="Verdana"/>
              </a:rPr>
              <a:t>t high spatial resolution over Europe</a:t>
            </a:r>
          </a:p>
          <a:p>
            <a:pPr marL="285750" indent="-285750" defTabSz="914400">
              <a:buClr>
                <a:srgbClr val="0098DB"/>
              </a:buClr>
              <a:buFont typeface="Arial" panose="020B0604020202020204" pitchFamily="34" charset="0"/>
              <a:buChar char="•"/>
            </a:pPr>
            <a:r>
              <a:rPr kumimoji="0" lang="en-US" sz="1800" kern="0" dirty="0" smtClean="0">
                <a:solidFill>
                  <a:srgbClr val="4D4F53"/>
                </a:solidFill>
                <a:latin typeface="Verdana"/>
              </a:rPr>
              <a:t>Operationally over 15 years</a:t>
            </a:r>
            <a:endParaRPr kumimoji="0" lang="en-GB" sz="1800" kern="0" dirty="0" smtClean="0">
              <a:solidFill>
                <a:srgbClr val="4D4F53"/>
              </a:solidFill>
              <a:latin typeface="Verdana"/>
            </a:endParaRPr>
          </a:p>
          <a:p>
            <a:pPr marL="285750" indent="-285750" defTabSz="914400">
              <a:buClr>
                <a:srgbClr val="0098DB"/>
              </a:buClr>
              <a:buFont typeface="Arial" panose="020B0604020202020204" pitchFamily="34" charset="0"/>
              <a:buChar char="•"/>
            </a:pPr>
            <a:r>
              <a:rPr kumimoji="0" lang="en-US" sz="1800" kern="0" dirty="0">
                <a:solidFill>
                  <a:srgbClr val="4D4F53"/>
                </a:solidFill>
                <a:latin typeface="Verdana"/>
              </a:rPr>
              <a:t>F</a:t>
            </a:r>
            <a:r>
              <a:rPr kumimoji="0" lang="en-US" sz="1800" kern="0" dirty="0" smtClean="0">
                <a:solidFill>
                  <a:srgbClr val="4D4F53"/>
                </a:solidFill>
                <a:latin typeface="Verdana"/>
              </a:rPr>
              <a:t>or the Copernicus Atmosphere Monitoring Services</a:t>
            </a:r>
            <a:endParaRPr kumimoji="0" lang="en-GB" sz="1800" kern="0" dirty="0" smtClean="0">
              <a:solidFill>
                <a:srgbClr val="4D4F53"/>
              </a:solidFill>
              <a:latin typeface="Verdana"/>
            </a:endParaRPr>
          </a:p>
          <a:p>
            <a:pPr defTabSz="914400">
              <a:buClr>
                <a:srgbClr val="0098DB"/>
              </a:buClr>
              <a:buFont typeface="Verdana" pitchFamily="34" charset="0"/>
              <a:buChar char="–"/>
            </a:pPr>
            <a:endParaRPr kumimoji="0" lang="en-US" kern="0" dirty="0" smtClean="0">
              <a:solidFill>
                <a:srgbClr val="4D4F53"/>
              </a:solidFill>
              <a:latin typeface="Verdana"/>
            </a:endParaRPr>
          </a:p>
          <a:p>
            <a:pPr defTabSz="914400">
              <a:buClr>
                <a:srgbClr val="0098DB"/>
              </a:buClr>
              <a:buFont typeface="Verdana" pitchFamily="34" charset="0"/>
              <a:buChar char="–"/>
            </a:pPr>
            <a:endParaRPr kumimoji="0" lang="en-GB" b="1" kern="0" dirty="0" smtClean="0">
              <a:solidFill>
                <a:srgbClr val="4D4F53"/>
              </a:solidFill>
              <a:latin typeface="Verdana"/>
            </a:endParaRPr>
          </a:p>
        </p:txBody>
      </p:sp>
    </p:spTree>
    <p:extLst>
      <p:ext uri="{BB962C8B-B14F-4D97-AF65-F5344CB8AC3E}">
        <p14:creationId xmlns:p14="http://schemas.microsoft.com/office/powerpoint/2010/main" val="31915789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5794" y="5856875"/>
            <a:ext cx="6888480" cy="100112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47" name="Rectangle 3"/>
          <p:cNvSpPr>
            <a:spLocks noGrp="1" noChangeArrowheads="1"/>
          </p:cNvSpPr>
          <p:nvPr>
            <p:ph type="body" idx="1"/>
          </p:nvPr>
        </p:nvSpPr>
        <p:spPr>
          <a:xfrm>
            <a:off x="295275" y="3382533"/>
            <a:ext cx="4195843" cy="2381348"/>
          </a:xfrm>
        </p:spPr>
        <p:txBody>
          <a:bodyPr/>
          <a:lstStyle/>
          <a:p>
            <a:pPr>
              <a:buFont typeface="Verdana" pitchFamily="34" charset="0"/>
              <a:buNone/>
            </a:pPr>
            <a:r>
              <a:rPr lang="en-GB" b="1" dirty="0" err="1">
                <a:solidFill>
                  <a:srgbClr val="FF0000"/>
                </a:solidFill>
              </a:rPr>
              <a:t>GEOstationary</a:t>
            </a:r>
            <a:r>
              <a:rPr lang="en-GB" b="1" dirty="0">
                <a:solidFill>
                  <a:srgbClr val="FF0000"/>
                </a:solidFill>
              </a:rPr>
              <a:t> (GEO)</a:t>
            </a:r>
          </a:p>
          <a:p>
            <a:pPr>
              <a:buFont typeface="Verdana" pitchFamily="34" charset="0"/>
              <a:buChar char="–"/>
            </a:pPr>
            <a:r>
              <a:rPr lang="en-GB" sz="1400" dirty="0"/>
              <a:t>Hourly revisit </a:t>
            </a:r>
            <a:r>
              <a:rPr lang="en-GB" sz="1400" dirty="0" smtClean="0"/>
              <a:t>time over </a:t>
            </a:r>
            <a:r>
              <a:rPr lang="en-GB" sz="1400" dirty="0">
                <a:solidFill>
                  <a:srgbClr val="FF0000"/>
                </a:solidFill>
              </a:rPr>
              <a:t>Europe</a:t>
            </a:r>
          </a:p>
          <a:p>
            <a:pPr>
              <a:buFont typeface="Verdana" pitchFamily="34" charset="0"/>
              <a:buChar char="–"/>
            </a:pPr>
            <a:r>
              <a:rPr lang="en-GB" sz="1400" dirty="0"/>
              <a:t>Mainly air quality</a:t>
            </a:r>
          </a:p>
          <a:p>
            <a:pPr>
              <a:buFont typeface="Verdana" pitchFamily="34" charset="0"/>
              <a:buChar char="–"/>
            </a:pPr>
            <a:r>
              <a:rPr lang="en-GB" sz="1400" dirty="0"/>
              <a:t>Diurnal cycle of tropospheric composition</a:t>
            </a:r>
          </a:p>
          <a:p>
            <a:pPr>
              <a:buClr>
                <a:srgbClr val="FF0000"/>
              </a:buClr>
              <a:buFont typeface="Wingdings"/>
              <a:buChar char="à"/>
            </a:pPr>
            <a:r>
              <a:rPr lang="en-GB" sz="1400" b="1" dirty="0" smtClean="0">
                <a:solidFill>
                  <a:srgbClr val="FF0000"/>
                </a:solidFill>
              </a:rPr>
              <a:t>Sentinel-4</a:t>
            </a:r>
          </a:p>
        </p:txBody>
      </p:sp>
      <p:sp>
        <p:nvSpPr>
          <p:cNvPr id="287748" name="Rectangle 4"/>
          <p:cNvSpPr>
            <a:spLocks noChangeArrowheads="1"/>
          </p:cNvSpPr>
          <p:nvPr/>
        </p:nvSpPr>
        <p:spPr bwMode="auto">
          <a:xfrm>
            <a:off x="4491118" y="3412486"/>
            <a:ext cx="4412250" cy="233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lnSpc>
                <a:spcPct val="119000"/>
              </a:lnSpc>
              <a:spcBef>
                <a:spcPct val="20000"/>
              </a:spcBef>
              <a:spcAft>
                <a:spcPct val="0"/>
              </a:spcAft>
              <a:buClr>
                <a:srgbClr val="0098DB"/>
              </a:buClr>
              <a:buFont typeface="Verdana" pitchFamily="34" charset="0"/>
              <a:buNone/>
            </a:pPr>
            <a:r>
              <a:rPr kumimoji="0" lang="en-GB" sz="1600" b="1" dirty="0">
                <a:solidFill>
                  <a:srgbClr val="0033CC"/>
                </a:solidFill>
                <a:latin typeface="Verdana" pitchFamily="34" charset="0"/>
              </a:rPr>
              <a:t>Low Earth Orbit (LEO)</a:t>
            </a:r>
          </a:p>
          <a:p>
            <a:pPr marL="342900" indent="-342900" defTabSz="914400" fontAlgn="base">
              <a:lnSpc>
                <a:spcPct val="119000"/>
              </a:lnSpc>
              <a:spcBef>
                <a:spcPct val="20000"/>
              </a:spcBef>
              <a:spcAft>
                <a:spcPct val="0"/>
              </a:spcAft>
              <a:buClr>
                <a:srgbClr val="0098DB"/>
              </a:buClr>
              <a:buFont typeface="Verdana" pitchFamily="34" charset="0"/>
              <a:buChar char="–"/>
            </a:pPr>
            <a:r>
              <a:rPr kumimoji="0" lang="en-GB" sz="1400" dirty="0">
                <a:solidFill>
                  <a:srgbClr val="4D4F53"/>
                </a:solidFill>
                <a:latin typeface="Verdana" pitchFamily="34" charset="0"/>
              </a:rPr>
              <a:t>Daily revisit time </a:t>
            </a:r>
            <a:r>
              <a:rPr kumimoji="0" lang="en-GB" sz="1400" dirty="0">
                <a:solidFill>
                  <a:srgbClr val="0033CC"/>
                </a:solidFill>
                <a:latin typeface="Verdana" pitchFamily="34" charset="0"/>
              </a:rPr>
              <a:t>global coverage</a:t>
            </a:r>
          </a:p>
          <a:p>
            <a:pPr marL="342900" indent="-342900" defTabSz="914400" fontAlgn="base">
              <a:lnSpc>
                <a:spcPct val="119000"/>
              </a:lnSpc>
              <a:spcBef>
                <a:spcPct val="20000"/>
              </a:spcBef>
              <a:spcAft>
                <a:spcPct val="0"/>
              </a:spcAft>
              <a:buClr>
                <a:srgbClr val="0098DB"/>
              </a:buClr>
              <a:buFont typeface="Verdana" pitchFamily="34" charset="0"/>
              <a:buChar char="–"/>
            </a:pPr>
            <a:r>
              <a:rPr kumimoji="0" lang="en-GB" sz="1400" dirty="0">
                <a:solidFill>
                  <a:srgbClr val="4D4F53"/>
                </a:solidFill>
                <a:latin typeface="Verdana" pitchFamily="34" charset="0"/>
              </a:rPr>
              <a:t>Climate, air quality, ozone &amp; UV</a:t>
            </a:r>
          </a:p>
          <a:p>
            <a:pPr marL="342900" indent="-342900" defTabSz="914400" fontAlgn="base">
              <a:lnSpc>
                <a:spcPct val="119000"/>
              </a:lnSpc>
              <a:spcBef>
                <a:spcPct val="20000"/>
              </a:spcBef>
              <a:spcAft>
                <a:spcPct val="0"/>
              </a:spcAft>
              <a:buClr>
                <a:srgbClr val="0098DB"/>
              </a:buClr>
              <a:buFont typeface="Verdana" pitchFamily="34" charset="0"/>
              <a:buChar char="–"/>
            </a:pPr>
            <a:r>
              <a:rPr kumimoji="0" lang="en-GB" sz="1400" dirty="0">
                <a:solidFill>
                  <a:srgbClr val="4D4F53"/>
                </a:solidFill>
                <a:latin typeface="Verdana" pitchFamily="34" charset="0"/>
              </a:rPr>
              <a:t>Tropospheric &amp; stratospheric composition  </a:t>
            </a:r>
          </a:p>
          <a:p>
            <a:pPr marL="342900" indent="-342900" defTabSz="914400" fontAlgn="base">
              <a:lnSpc>
                <a:spcPct val="119000"/>
              </a:lnSpc>
              <a:spcBef>
                <a:spcPct val="20000"/>
              </a:spcBef>
              <a:spcAft>
                <a:spcPct val="0"/>
              </a:spcAft>
              <a:buClr>
                <a:srgbClr val="0033CC"/>
              </a:buClr>
              <a:buFont typeface="Wingdings"/>
              <a:buChar char="à"/>
            </a:pPr>
            <a:r>
              <a:rPr kumimoji="0" lang="en-GB" sz="1400" b="1" dirty="0">
                <a:solidFill>
                  <a:srgbClr val="0033CC"/>
                </a:solidFill>
                <a:latin typeface="Verdana" pitchFamily="34" charset="0"/>
              </a:rPr>
              <a:t>Sentinel-5</a:t>
            </a:r>
          </a:p>
          <a:p>
            <a:pPr marL="342900" indent="-342900" defTabSz="914400" fontAlgn="base">
              <a:lnSpc>
                <a:spcPct val="119000"/>
              </a:lnSpc>
              <a:spcBef>
                <a:spcPct val="20000"/>
              </a:spcBef>
              <a:spcAft>
                <a:spcPct val="0"/>
              </a:spcAft>
              <a:buClr>
                <a:srgbClr val="0033CC"/>
              </a:buClr>
              <a:buFont typeface="Wingdings"/>
              <a:buChar char="à"/>
            </a:pPr>
            <a:r>
              <a:rPr kumimoji="0" lang="en-GB" sz="1400" b="1" dirty="0">
                <a:solidFill>
                  <a:srgbClr val="0033CC"/>
                </a:solidFill>
                <a:latin typeface="Verdana" pitchFamily="34" charset="0"/>
              </a:rPr>
              <a:t>Sentinel-5 Precursor</a:t>
            </a:r>
          </a:p>
          <a:p>
            <a:pPr defTabSz="914400" fontAlgn="base">
              <a:lnSpc>
                <a:spcPct val="119000"/>
              </a:lnSpc>
              <a:spcBef>
                <a:spcPct val="20000"/>
              </a:spcBef>
              <a:spcAft>
                <a:spcPct val="0"/>
              </a:spcAft>
              <a:buClr>
                <a:srgbClr val="FF0000"/>
              </a:buClr>
            </a:pPr>
            <a:endParaRPr kumimoji="0" lang="en-GB" sz="1600" dirty="0">
              <a:solidFill>
                <a:srgbClr val="FF0000"/>
              </a:solidFill>
              <a:latin typeface="Verdana" pitchFamily="34" charset="0"/>
            </a:endParaRPr>
          </a:p>
        </p:txBody>
      </p:sp>
      <p:grpSp>
        <p:nvGrpSpPr>
          <p:cNvPr id="12" name="Group 11"/>
          <p:cNvGrpSpPr/>
          <p:nvPr/>
        </p:nvGrpSpPr>
        <p:grpSpPr>
          <a:xfrm>
            <a:off x="2166938" y="1258887"/>
            <a:ext cx="4022725" cy="2214562"/>
            <a:chOff x="2166938" y="1302432"/>
            <a:chExt cx="4022725" cy="2214562"/>
          </a:xfrm>
        </p:grpSpPr>
        <p:sp>
          <p:nvSpPr>
            <p:cNvPr id="287804" name="Line 60"/>
            <p:cNvSpPr>
              <a:spLocks noChangeShapeType="1"/>
            </p:cNvSpPr>
            <p:nvPr/>
          </p:nvSpPr>
          <p:spPr bwMode="auto">
            <a:xfrm flipH="1">
              <a:off x="3771901" y="3332844"/>
              <a:ext cx="1936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6" name="AutoShape 62"/>
            <p:cNvSpPr>
              <a:spLocks noChangeArrowheads="1"/>
            </p:cNvSpPr>
            <p:nvPr/>
          </p:nvSpPr>
          <p:spPr bwMode="auto">
            <a:xfrm rot="16200000">
              <a:off x="3500439" y="3221719"/>
              <a:ext cx="427037" cy="163513"/>
            </a:xfrm>
            <a:prstGeom prst="parallelogram">
              <a:avLst>
                <a:gd name="adj" fmla="val 65291"/>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1" name="Oval 47"/>
            <p:cNvSpPr>
              <a:spLocks noChangeArrowheads="1"/>
            </p:cNvSpPr>
            <p:nvPr/>
          </p:nvSpPr>
          <p:spPr bwMode="auto">
            <a:xfrm>
              <a:off x="3420953" y="1560646"/>
              <a:ext cx="1481768" cy="1530841"/>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2" name="Oval 48"/>
            <p:cNvSpPr>
              <a:spLocks noChangeArrowheads="1"/>
            </p:cNvSpPr>
            <p:nvPr/>
          </p:nvSpPr>
          <p:spPr bwMode="auto">
            <a:xfrm>
              <a:off x="2166938" y="2089370"/>
              <a:ext cx="4022725" cy="45494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3" name="Oval 49"/>
            <p:cNvSpPr>
              <a:spLocks noChangeArrowheads="1"/>
            </p:cNvSpPr>
            <p:nvPr/>
          </p:nvSpPr>
          <p:spPr bwMode="auto">
            <a:xfrm>
              <a:off x="3958779" y="1302432"/>
              <a:ext cx="422578" cy="202882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4" name="Oval 50"/>
            <p:cNvSpPr>
              <a:spLocks noChangeArrowheads="1"/>
            </p:cNvSpPr>
            <p:nvPr/>
          </p:nvSpPr>
          <p:spPr bwMode="auto">
            <a:xfrm rot="932705">
              <a:off x="3454244" y="2017976"/>
              <a:ext cx="279889" cy="224400"/>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5" name="Oval 51"/>
            <p:cNvSpPr>
              <a:spLocks noChangeArrowheads="1"/>
            </p:cNvSpPr>
            <p:nvPr/>
          </p:nvSpPr>
          <p:spPr bwMode="auto">
            <a:xfrm>
              <a:off x="3977261" y="1914153"/>
              <a:ext cx="235985" cy="384247"/>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6" name="Oval 52"/>
            <p:cNvSpPr>
              <a:spLocks noChangeArrowheads="1"/>
            </p:cNvSpPr>
            <p:nvPr/>
          </p:nvSpPr>
          <p:spPr bwMode="auto">
            <a:xfrm>
              <a:off x="4395078" y="1987929"/>
              <a:ext cx="474714" cy="285880"/>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7" name="Oval 53"/>
            <p:cNvSpPr>
              <a:spLocks noChangeArrowheads="1"/>
            </p:cNvSpPr>
            <p:nvPr/>
          </p:nvSpPr>
          <p:spPr bwMode="auto">
            <a:xfrm rot="211859">
              <a:off x="3748420" y="1878781"/>
              <a:ext cx="219522" cy="513354"/>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8" name="Oval 54"/>
            <p:cNvSpPr>
              <a:spLocks noChangeArrowheads="1"/>
            </p:cNvSpPr>
            <p:nvPr/>
          </p:nvSpPr>
          <p:spPr bwMode="auto">
            <a:xfrm>
              <a:off x="4142628" y="2414587"/>
              <a:ext cx="474714" cy="119817"/>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799" name="Oval 55"/>
            <p:cNvSpPr>
              <a:spLocks noChangeArrowheads="1"/>
            </p:cNvSpPr>
            <p:nvPr/>
          </p:nvSpPr>
          <p:spPr bwMode="auto">
            <a:xfrm>
              <a:off x="4043844" y="1582164"/>
              <a:ext cx="474714" cy="513354"/>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0" name="Oval 56"/>
            <p:cNvSpPr>
              <a:spLocks noChangeArrowheads="1"/>
            </p:cNvSpPr>
            <p:nvPr/>
          </p:nvSpPr>
          <p:spPr bwMode="auto">
            <a:xfrm>
              <a:off x="4135689" y="2548085"/>
              <a:ext cx="474714" cy="213191"/>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1" name="Oval 57"/>
            <p:cNvSpPr>
              <a:spLocks noChangeArrowheads="1"/>
            </p:cNvSpPr>
            <p:nvPr/>
          </p:nvSpPr>
          <p:spPr bwMode="auto">
            <a:xfrm>
              <a:off x="4082260" y="1938745"/>
              <a:ext cx="408858" cy="384247"/>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2" name="Oval 58"/>
            <p:cNvSpPr>
              <a:spLocks noChangeArrowheads="1"/>
            </p:cNvSpPr>
            <p:nvPr/>
          </p:nvSpPr>
          <p:spPr bwMode="auto">
            <a:xfrm>
              <a:off x="4016404" y="2698018"/>
              <a:ext cx="474714" cy="371951"/>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8" name="Line 64"/>
            <p:cNvSpPr>
              <a:spLocks noChangeShapeType="1"/>
            </p:cNvSpPr>
            <p:nvPr/>
          </p:nvSpPr>
          <p:spPr bwMode="auto">
            <a:xfrm>
              <a:off x="2498248" y="2589455"/>
              <a:ext cx="0" cy="36269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9" name="AutoShape 65"/>
            <p:cNvSpPr>
              <a:spLocks noChangeArrowheads="1"/>
            </p:cNvSpPr>
            <p:nvPr/>
          </p:nvSpPr>
          <p:spPr bwMode="auto">
            <a:xfrm>
              <a:off x="2378076" y="2312824"/>
              <a:ext cx="254000" cy="285851"/>
            </a:xfrm>
            <a:prstGeom prst="cube">
              <a:avLst>
                <a:gd name="adj" fmla="val 25000"/>
              </a:avLst>
            </a:prstGeom>
            <a:solidFill>
              <a:srgbClr val="FF0000"/>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10" name="AutoShape 66"/>
            <p:cNvSpPr>
              <a:spLocks noChangeArrowheads="1"/>
            </p:cNvSpPr>
            <p:nvPr/>
          </p:nvSpPr>
          <p:spPr bwMode="auto">
            <a:xfrm rot="16200000">
              <a:off x="2283262" y="2811812"/>
              <a:ext cx="427240" cy="163871"/>
            </a:xfrm>
            <a:prstGeom prst="parallelogram">
              <a:avLst>
                <a:gd name="adj" fmla="val 57917"/>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11" name="Line 67"/>
            <p:cNvSpPr>
              <a:spLocks noChangeShapeType="1"/>
            </p:cNvSpPr>
            <p:nvPr/>
          </p:nvSpPr>
          <p:spPr bwMode="auto">
            <a:xfrm>
              <a:off x="2498248" y="2122257"/>
              <a:ext cx="0" cy="21515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12" name="AutoShape 68"/>
            <p:cNvSpPr>
              <a:spLocks noChangeArrowheads="1"/>
            </p:cNvSpPr>
            <p:nvPr/>
          </p:nvSpPr>
          <p:spPr bwMode="auto">
            <a:xfrm rot="16200000">
              <a:off x="2283262" y="1938890"/>
              <a:ext cx="427240" cy="163871"/>
            </a:xfrm>
            <a:prstGeom prst="parallelogram">
              <a:avLst>
                <a:gd name="adj" fmla="val 57917"/>
              </a:avLst>
            </a:prstGeom>
            <a:solidFill>
              <a:srgbClr val="66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7805" name="AutoShape 61"/>
            <p:cNvSpPr>
              <a:spLocks noChangeArrowheads="1"/>
            </p:cNvSpPr>
            <p:nvPr/>
          </p:nvSpPr>
          <p:spPr bwMode="auto">
            <a:xfrm>
              <a:off x="3940176" y="3202669"/>
              <a:ext cx="255588" cy="285750"/>
            </a:xfrm>
            <a:prstGeom prst="cube">
              <a:avLst>
                <a:gd name="adj" fmla="val 25000"/>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8" name="Oval 50"/>
            <p:cNvSpPr>
              <a:spLocks noChangeArrowheads="1"/>
            </p:cNvSpPr>
            <p:nvPr/>
          </p:nvSpPr>
          <p:spPr bwMode="auto">
            <a:xfrm rot="932705">
              <a:off x="3606644" y="2056088"/>
              <a:ext cx="279889" cy="224400"/>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29" name="Oval 54"/>
            <p:cNvSpPr>
              <a:spLocks noChangeArrowheads="1"/>
            </p:cNvSpPr>
            <p:nvPr/>
          </p:nvSpPr>
          <p:spPr bwMode="auto">
            <a:xfrm>
              <a:off x="4295028" y="2234446"/>
              <a:ext cx="474714" cy="216639"/>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30" name="Oval 56"/>
            <p:cNvSpPr>
              <a:spLocks noChangeArrowheads="1"/>
            </p:cNvSpPr>
            <p:nvPr/>
          </p:nvSpPr>
          <p:spPr bwMode="auto">
            <a:xfrm>
              <a:off x="4202372" y="2664770"/>
              <a:ext cx="474714" cy="134423"/>
            </a:xfrm>
            <a:prstGeom prst="ellipse">
              <a:avLst/>
            </a:prstGeom>
            <a:solidFill>
              <a:srgbClr val="0033CC"/>
            </a:solidFill>
            <a:ln>
              <a:noFill/>
            </a:ln>
            <a:effectLst/>
            <a:extLst/>
          </p:spPr>
          <p:txBody>
            <a:bodyPr wrap="none" anchor="ctr"/>
            <a:lstStyle/>
            <a:p>
              <a:pPr defTabSz="914400" fontAlgn="base">
                <a:spcBef>
                  <a:spcPct val="0"/>
                </a:spcBef>
                <a:spcAft>
                  <a:spcPct val="0"/>
                </a:spcAft>
              </a:pPr>
              <a:endParaRPr kumimoji="0" lang="en-GB" b="1">
                <a:solidFill>
                  <a:srgbClr val="000000"/>
                </a:solidFill>
                <a:latin typeface="Verdana" pitchFamily="34" charset="0"/>
              </a:endParaRPr>
            </a:p>
          </p:txBody>
        </p:sp>
        <p:sp>
          <p:nvSpPr>
            <p:cNvPr id="11" name="Freeform 10"/>
            <p:cNvSpPr/>
            <p:nvPr/>
          </p:nvSpPr>
          <p:spPr bwMode="auto">
            <a:xfrm>
              <a:off x="3452815" y="1757363"/>
              <a:ext cx="504825" cy="447675"/>
            </a:xfrm>
            <a:custGeom>
              <a:avLst/>
              <a:gdLst>
                <a:gd name="connsiteX0" fmla="*/ 223837 w 504825"/>
                <a:gd name="connsiteY0" fmla="*/ 0 h 447675"/>
                <a:gd name="connsiteX1" fmla="*/ 166687 w 504825"/>
                <a:gd name="connsiteY1" fmla="*/ 61912 h 447675"/>
                <a:gd name="connsiteX2" fmla="*/ 128587 w 504825"/>
                <a:gd name="connsiteY2" fmla="*/ 109537 h 447675"/>
                <a:gd name="connsiteX3" fmla="*/ 90487 w 504825"/>
                <a:gd name="connsiteY3" fmla="*/ 166687 h 447675"/>
                <a:gd name="connsiteX4" fmla="*/ 47625 w 504825"/>
                <a:gd name="connsiteY4" fmla="*/ 242887 h 447675"/>
                <a:gd name="connsiteX5" fmla="*/ 19050 w 504825"/>
                <a:gd name="connsiteY5" fmla="*/ 323850 h 447675"/>
                <a:gd name="connsiteX6" fmla="*/ 0 w 504825"/>
                <a:gd name="connsiteY6" fmla="*/ 404812 h 447675"/>
                <a:gd name="connsiteX7" fmla="*/ 200025 w 504825"/>
                <a:gd name="connsiteY7" fmla="*/ 438150 h 447675"/>
                <a:gd name="connsiteX8" fmla="*/ 461962 w 504825"/>
                <a:gd name="connsiteY8" fmla="*/ 447675 h 447675"/>
                <a:gd name="connsiteX9" fmla="*/ 471487 w 504825"/>
                <a:gd name="connsiteY9" fmla="*/ 328612 h 447675"/>
                <a:gd name="connsiteX10" fmla="*/ 485775 w 504825"/>
                <a:gd name="connsiteY10" fmla="*/ 147637 h 447675"/>
                <a:gd name="connsiteX11" fmla="*/ 504825 w 504825"/>
                <a:gd name="connsiteY11" fmla="*/ 33337 h 447675"/>
                <a:gd name="connsiteX12" fmla="*/ 504825 w 504825"/>
                <a:gd name="connsiteY12" fmla="*/ 28575 h 447675"/>
                <a:gd name="connsiteX13" fmla="*/ 223837 w 504825"/>
                <a:gd name="connsiteY13" fmla="*/ 0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825" h="447675">
                  <a:moveTo>
                    <a:pt x="223837" y="0"/>
                  </a:moveTo>
                  <a:lnTo>
                    <a:pt x="166687" y="61912"/>
                  </a:lnTo>
                  <a:lnTo>
                    <a:pt x="128587" y="109537"/>
                  </a:lnTo>
                  <a:lnTo>
                    <a:pt x="90487" y="166687"/>
                  </a:lnTo>
                  <a:lnTo>
                    <a:pt x="47625" y="242887"/>
                  </a:lnTo>
                  <a:lnTo>
                    <a:pt x="19050" y="323850"/>
                  </a:lnTo>
                  <a:lnTo>
                    <a:pt x="0" y="404812"/>
                  </a:lnTo>
                  <a:lnTo>
                    <a:pt x="200025" y="438150"/>
                  </a:lnTo>
                  <a:lnTo>
                    <a:pt x="461962" y="447675"/>
                  </a:lnTo>
                  <a:lnTo>
                    <a:pt x="471487" y="328612"/>
                  </a:lnTo>
                  <a:lnTo>
                    <a:pt x="485775" y="147637"/>
                  </a:lnTo>
                  <a:lnTo>
                    <a:pt x="504825" y="33337"/>
                  </a:lnTo>
                  <a:lnTo>
                    <a:pt x="504825" y="28575"/>
                  </a:lnTo>
                  <a:lnTo>
                    <a:pt x="223837" y="0"/>
                  </a:lnTo>
                  <a:close/>
                </a:path>
              </a:pathLst>
            </a:cu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fontAlgn="base">
                <a:spcBef>
                  <a:spcPct val="0"/>
                </a:spcBef>
                <a:spcAft>
                  <a:spcPct val="0"/>
                </a:spcAft>
              </a:pPr>
              <a:endParaRPr kumimoji="0" lang="en-GB" b="1">
                <a:solidFill>
                  <a:srgbClr val="000000"/>
                </a:solidFill>
                <a:latin typeface="Verdana" pitchFamily="34" charset="0"/>
              </a:endParaRPr>
            </a:p>
          </p:txBody>
        </p:sp>
      </p:grpSp>
      <p:grpSp>
        <p:nvGrpSpPr>
          <p:cNvPr id="31" name="Group 30"/>
          <p:cNvGrpSpPr/>
          <p:nvPr/>
        </p:nvGrpSpPr>
        <p:grpSpPr>
          <a:xfrm>
            <a:off x="470262" y="5460275"/>
            <a:ext cx="6810123" cy="1293056"/>
            <a:chOff x="217488" y="2352052"/>
            <a:chExt cx="8685877" cy="1592263"/>
          </a:xfrm>
        </p:grpSpPr>
        <p:graphicFrame>
          <p:nvGraphicFramePr>
            <p:cNvPr id="32" name="Object 31"/>
            <p:cNvGraphicFramePr>
              <a:graphicFrameLocks noChangeAspect="1"/>
            </p:cNvGraphicFramePr>
            <p:nvPr>
              <p:extLst>
                <p:ext uri="{D42A27DB-BD31-4B8C-83A1-F6EECF244321}">
                  <p14:modId xmlns:p14="http://schemas.microsoft.com/office/powerpoint/2010/main" val="2094789302"/>
                </p:ext>
              </p:extLst>
            </p:nvPr>
          </p:nvGraphicFramePr>
          <p:xfrm>
            <a:off x="217488" y="2352052"/>
            <a:ext cx="8315325" cy="1592263"/>
          </p:xfrm>
          <a:graphic>
            <a:graphicData uri="http://schemas.openxmlformats.org/presentationml/2006/ole">
              <mc:AlternateContent xmlns:mc="http://schemas.openxmlformats.org/markup-compatibility/2006">
                <mc:Choice xmlns:v="urn:schemas-microsoft-com:vml" Requires="v">
                  <p:oleObj spid="_x0000_s8214" name="Worksheet" r:id="rId4" imgW="7019832" imgH="1343141" progId="Excel.Sheet.12">
                    <p:embed/>
                  </p:oleObj>
                </mc:Choice>
                <mc:Fallback>
                  <p:oleObj name="Worksheet" r:id="rId4" imgW="7019832" imgH="1343141" progId="Excel.Sheet.12">
                    <p:embed/>
                    <p:pic>
                      <p:nvPicPr>
                        <p:cNvPr id="0" name=""/>
                        <p:cNvPicPr>
                          <a:picLocks noChangeAspect="1" noChangeArrowheads="1"/>
                        </p:cNvPicPr>
                        <p:nvPr/>
                      </p:nvPicPr>
                      <p:blipFill>
                        <a:blip r:embed="rId5"/>
                        <a:srcRect/>
                        <a:stretch>
                          <a:fillRect/>
                        </a:stretch>
                      </p:blipFill>
                      <p:spPr bwMode="auto">
                        <a:xfrm>
                          <a:off x="217488" y="2352052"/>
                          <a:ext cx="8315325" cy="1592263"/>
                        </a:xfrm>
                        <a:prstGeom prst="rect">
                          <a:avLst/>
                        </a:prstGeom>
                        <a:noFill/>
                        <a:ln>
                          <a:noFill/>
                        </a:ln>
                        <a:extLst/>
                      </p:spPr>
                    </p:pic>
                  </p:oleObj>
                </mc:Fallback>
              </mc:AlternateContent>
            </a:graphicData>
          </a:graphic>
        </p:graphicFrame>
        <p:sp>
          <p:nvSpPr>
            <p:cNvPr id="33" name="Pentagon 32"/>
            <p:cNvSpPr/>
            <p:nvPr/>
          </p:nvSpPr>
          <p:spPr>
            <a:xfrm>
              <a:off x="8556856" y="3247857"/>
              <a:ext cx="346509" cy="192505"/>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0" lang="en-GB" b="1">
                <a:solidFill>
                  <a:srgbClr val="FFFFFF"/>
                </a:solidFill>
                <a:latin typeface="Verdana"/>
              </a:endParaRPr>
            </a:p>
          </p:txBody>
        </p:sp>
        <p:sp>
          <p:nvSpPr>
            <p:cNvPr id="34" name="Pentagon 33"/>
            <p:cNvSpPr/>
            <p:nvPr/>
          </p:nvSpPr>
          <p:spPr>
            <a:xfrm>
              <a:off x="8556856" y="3475483"/>
              <a:ext cx="346509" cy="192505"/>
            </a:xfrm>
            <a:prstGeom prst="homePlat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0" lang="en-GB" b="1">
                <a:solidFill>
                  <a:srgbClr val="FFFFFF"/>
                </a:solidFill>
                <a:latin typeface="Verdana"/>
              </a:endParaRPr>
            </a:p>
          </p:txBody>
        </p:sp>
        <p:sp>
          <p:nvSpPr>
            <p:cNvPr id="35" name="Pentagon 34"/>
            <p:cNvSpPr/>
            <p:nvPr/>
          </p:nvSpPr>
          <p:spPr>
            <a:xfrm>
              <a:off x="8556856" y="3710696"/>
              <a:ext cx="346509" cy="192505"/>
            </a:xfrm>
            <a:prstGeom prst="homePlate">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kumimoji="0" lang="en-GB" b="1">
                <a:solidFill>
                  <a:srgbClr val="FFFFFF"/>
                </a:solidFill>
                <a:latin typeface="Verdana"/>
              </a:endParaRPr>
            </a:p>
          </p:txBody>
        </p:sp>
      </p:grpSp>
      <p:sp>
        <p:nvSpPr>
          <p:cNvPr id="3" name="Title 2"/>
          <p:cNvSpPr>
            <a:spLocks noGrp="1"/>
          </p:cNvSpPr>
          <p:nvPr>
            <p:ph type="title"/>
          </p:nvPr>
        </p:nvSpPr>
        <p:spPr/>
        <p:txBody>
          <a:bodyPr/>
          <a:lstStyle/>
          <a:p>
            <a:r>
              <a:rPr lang="en-US" dirty="0"/>
              <a:t>The Atmospheric Sentinel Missions</a:t>
            </a:r>
            <a:endParaRPr lang="en-GB" dirty="0"/>
          </a:p>
        </p:txBody>
      </p:sp>
    </p:spTree>
    <p:extLst>
      <p:ext uri="{BB962C8B-B14F-4D97-AF65-F5344CB8AC3E}">
        <p14:creationId xmlns:p14="http://schemas.microsoft.com/office/powerpoint/2010/main" val="476225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87747"/>
                                        </p:tgtEl>
                                        <p:attrNameLst>
                                          <p:attrName>style.visibility</p:attrName>
                                        </p:attrNameLst>
                                      </p:cBhvr>
                                      <p:to>
                                        <p:strVal val="visible"/>
                                      </p:to>
                                    </p:set>
                                    <p:animEffect transition="in" filter="wipe(up)">
                                      <p:cBhvr>
                                        <p:cTn id="7" dur="500"/>
                                        <p:tgtEl>
                                          <p:spTgt spid="2877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7748"/>
                                        </p:tgtEl>
                                        <p:attrNameLst>
                                          <p:attrName>style.visibility</p:attrName>
                                        </p:attrNameLst>
                                      </p:cBhvr>
                                      <p:to>
                                        <p:strVal val="visible"/>
                                      </p:to>
                                    </p:set>
                                    <p:animEffect transition="in" filter="wipe(up)">
                                      <p:cBhvr>
                                        <p:cTn id="12" dur="500"/>
                                        <p:tgtEl>
                                          <p:spTgt spid="287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7" grpId="0"/>
      <p:bldP spid="287748" grpId="0"/>
    </p:bld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3300" b="0" i="0" u="none" strike="noStrike" cap="none" normalizeH="0" baseline="0">
            <a:ln>
              <a:noFill/>
            </a:ln>
            <a:solidFill>
              <a:schemeClr val="tx1"/>
            </a:solidFill>
            <a:effectLst/>
            <a:latin typeface="Arial" pitchFamily="-65"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ropomi.n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TotalTime>
  <Words>2277</Words>
  <Application>Microsoft Macintosh PowerPoint</Application>
  <PresentationFormat>On-screen Show (4:3)</PresentationFormat>
  <Paragraphs>327</Paragraphs>
  <Slides>17</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17</vt:i4>
      </vt:variant>
    </vt:vector>
  </HeadingPairs>
  <TitlesOfParts>
    <vt:vector size="22" baseType="lpstr">
      <vt:lpstr>Blank</vt:lpstr>
      <vt:lpstr>2_Office 테마</vt:lpstr>
      <vt:lpstr>ESA Presentation</vt:lpstr>
      <vt:lpstr>tropomi.nl</vt:lpstr>
      <vt:lpstr>Worksheet</vt:lpstr>
      <vt:lpstr>Status of International Air Quality Constellation Missions</vt:lpstr>
      <vt:lpstr>Global pollution monitoring constellation: Tropospheric chemistry missions funded for launch 2016-2021</vt:lpstr>
      <vt:lpstr>Funded tropospheric chemistry mission parameters (as of 4/2015)</vt:lpstr>
      <vt:lpstr>Air Quality Constellation Targets:  Harmonization to improve data product quality and usage</vt:lpstr>
      <vt:lpstr>GEMS Objective:  Measurements of O3 &amp; aerosol with precursors</vt:lpstr>
      <vt:lpstr>GEO-KOMPSAT 2</vt:lpstr>
      <vt:lpstr>GEMS Summary</vt:lpstr>
      <vt:lpstr>Sentinel-4 Mission Objective</vt:lpstr>
      <vt:lpstr>The Atmospheric Sentinel Missions</vt:lpstr>
      <vt:lpstr>Sentinel-4 Mission Implementation Status</vt:lpstr>
      <vt:lpstr>Sentinel 5 precursor COPERNICUS ATMOSPHERE MISSION IN POLAR ORBIT</vt:lpstr>
      <vt:lpstr>TROPOMI in the CEOS AQ Constellation</vt:lpstr>
      <vt:lpstr>Summary &amp; Outlook</vt:lpstr>
      <vt:lpstr>PowerPoint Presentation</vt:lpstr>
      <vt:lpstr>Status of GEMS</vt:lpstr>
      <vt:lpstr>The Atmospheric Sentinel Missions</vt:lpstr>
      <vt:lpstr>Geophysical Validation</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Al-Saadi</dc:creator>
  <cp:lastModifiedBy>J Al-Saadi</cp:lastModifiedBy>
  <cp:revision>21</cp:revision>
  <dcterms:created xsi:type="dcterms:W3CDTF">2015-08-26T22:28:12Z</dcterms:created>
  <dcterms:modified xsi:type="dcterms:W3CDTF">2015-08-31T11:00:25Z</dcterms:modified>
</cp:coreProperties>
</file>