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7" r:id="rId4"/>
    <p:sldId id="268" r:id="rId5"/>
    <p:sldId id="271" r:id="rId6"/>
    <p:sldId id="272" r:id="rId7"/>
    <p:sldId id="264" r:id="rId8"/>
    <p:sldId id="270" r:id="rId9"/>
    <p:sldId id="269" r:id="rId10"/>
    <p:sldId id="282" r:id="rId11"/>
    <p:sldId id="265" r:id="rId12"/>
    <p:sldId id="261" r:id="rId13"/>
    <p:sldId id="274" r:id="rId14"/>
    <p:sldId id="277" r:id="rId15"/>
    <p:sldId id="275" r:id="rId16"/>
    <p:sldId id="273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0" d="100"/>
          <a:sy n="40" d="100"/>
        </p:scale>
        <p:origin x="-1051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11FC8-24B2-41EA-AEBA-FD5B05C4EE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6C63-0D4C-4B40-8DA1-2A4051247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0F2DE-D76D-4126-ACE4-450044CA3F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Chl</a:t>
            </a:r>
            <a:r>
              <a:rPr lang="en-US" dirty="0" smtClean="0"/>
              <a:t> </a:t>
            </a:r>
            <a:r>
              <a:rPr lang="en-US" dirty="0" err="1" smtClean="0"/>
              <a:t>Ocx</a:t>
            </a:r>
            <a:r>
              <a:rPr lang="en-US" dirty="0" smtClean="0"/>
              <a:t> comparison.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UPD (%) for monthly matchups as a function of the number of measurements from the two satellites per grid cell (0.25 by 0.25 degree) per month.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0F2DE-D76D-4126-ACE4-450044CA3F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3B6185-4096-9348-B3AB-6ECB912017FB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Premise is that the change in POC inventories over time and space is related to NCP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5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3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422955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6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2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3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1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9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7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1A62-8A74-41F9-A7C6-72A8DA959CDB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3FA7-52D7-4FC0-8E58-67C851B2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Temporal </a:t>
            </a:r>
            <a:r>
              <a:rPr lang="en-US" sz="3600" b="1" dirty="0">
                <a:solidFill>
                  <a:schemeClr val="tx2"/>
                </a:solidFill>
              </a:rPr>
              <a:t>resolution-focused studies including rate </a:t>
            </a:r>
            <a:r>
              <a:rPr lang="en-US" sz="3600" b="1" dirty="0" smtClean="0">
                <a:solidFill>
                  <a:schemeClr val="tx2"/>
                </a:solidFill>
              </a:rPr>
              <a:t>processes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286000"/>
            <a:ext cx="3548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Contributions from: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974628"/>
            <a:ext cx="660488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Chuanmin Hu, </a:t>
            </a:r>
            <a:r>
              <a:rPr lang="en-US" sz="2800" b="1" dirty="0" err="1" smtClean="0">
                <a:solidFill>
                  <a:srgbClr val="002060"/>
                </a:solidFill>
              </a:rPr>
              <a:t>Univ</a:t>
            </a:r>
            <a:r>
              <a:rPr lang="en-US" sz="2800" b="1" dirty="0" smtClean="0">
                <a:solidFill>
                  <a:srgbClr val="002060"/>
                </a:solidFill>
              </a:rPr>
              <a:t> South Florida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Maria Tzortziou, NASA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Bob Arnone, </a:t>
            </a:r>
            <a:r>
              <a:rPr lang="en-US" sz="2800" b="1" dirty="0" err="1" smtClean="0">
                <a:solidFill>
                  <a:srgbClr val="002060"/>
                </a:solidFill>
              </a:rPr>
              <a:t>Univ</a:t>
            </a:r>
            <a:r>
              <a:rPr lang="en-US" sz="2800" b="1" dirty="0" smtClean="0">
                <a:solidFill>
                  <a:srgbClr val="002060"/>
                </a:solidFill>
              </a:rPr>
              <a:t> Southern Mississippi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Antonio Mannino, NASA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Nick Tufillaro, Oregon State </a:t>
            </a:r>
            <a:r>
              <a:rPr lang="en-US" sz="2800" b="1" dirty="0" err="1" smtClean="0">
                <a:solidFill>
                  <a:srgbClr val="002060"/>
                </a:solidFill>
              </a:rPr>
              <a:t>Univ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Joe Salisbury, </a:t>
            </a:r>
            <a:r>
              <a:rPr lang="en-US" sz="2800" b="1" dirty="0" err="1" smtClean="0">
                <a:solidFill>
                  <a:srgbClr val="002060"/>
                </a:solidFill>
              </a:rPr>
              <a:t>Univ</a:t>
            </a:r>
            <a:r>
              <a:rPr lang="en-US" sz="2800" b="1" dirty="0" smtClean="0">
                <a:solidFill>
                  <a:srgbClr val="002060"/>
                </a:solidFill>
              </a:rPr>
              <a:t> New Hampshire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Zhongping Lee, </a:t>
            </a:r>
            <a:r>
              <a:rPr lang="en-US" sz="2800" b="1" dirty="0" err="1" smtClean="0">
                <a:solidFill>
                  <a:srgbClr val="002060"/>
                </a:solidFill>
              </a:rPr>
              <a:t>Univ</a:t>
            </a:r>
            <a:r>
              <a:rPr lang="en-US" sz="2800" b="1" dirty="0" smtClean="0">
                <a:solidFill>
                  <a:srgbClr val="002060"/>
                </a:solidFill>
              </a:rPr>
              <a:t> Massachusetts Boston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78" y="69290"/>
            <a:ext cx="86106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diurnal changes 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bio-optical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coastal waters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9351" y="1382824"/>
            <a:ext cx="6954649" cy="15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51787" y="707199"/>
            <a:ext cx="2516465" cy="1225798"/>
            <a:chOff x="11709075" y="8901688"/>
            <a:chExt cx="6326035" cy="4495800"/>
          </a:xfrm>
        </p:grpSpPr>
        <p:grpSp>
          <p:nvGrpSpPr>
            <p:cNvPr id="30" name="Group 29"/>
            <p:cNvGrpSpPr/>
            <p:nvPr/>
          </p:nvGrpSpPr>
          <p:grpSpPr>
            <a:xfrm>
              <a:off x="11709075" y="8901688"/>
              <a:ext cx="5689600" cy="4495800"/>
              <a:chOff x="13610737" y="16779001"/>
              <a:chExt cx="5689600" cy="4495800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10737" y="16779001"/>
                <a:ext cx="5689600" cy="449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3769233" y="16865858"/>
                <a:ext cx="2753107" cy="3386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WavCis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SeaPrism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0110" y="9271221"/>
              <a:ext cx="1905000" cy="2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Down Arrow 27"/>
          <p:cNvSpPr/>
          <p:nvPr/>
        </p:nvSpPr>
        <p:spPr>
          <a:xfrm rot="18127003" flipH="1">
            <a:off x="2853426" y="720569"/>
            <a:ext cx="165542" cy="2151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381000"/>
            <a:ext cx="41148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Bob Arnone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Ryan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Vandermeulen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83135" y="1956870"/>
            <a:ext cx="258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Synthetic  Geostationary  </a:t>
            </a:r>
          </a:p>
          <a:p>
            <a:r>
              <a:rPr lang="en-US" dirty="0" smtClean="0"/>
              <a:t> Sensor  - VIIRS Overlap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3581400"/>
            <a:ext cx="8229600" cy="2250919"/>
            <a:chOff x="51787" y="4133688"/>
            <a:chExt cx="9053782" cy="2835361"/>
          </a:xfrm>
        </p:grpSpPr>
        <p:pic>
          <p:nvPicPr>
            <p:cNvPr id="21" name="Picture 14" descr="C:\Users\arnone\AppData\Local\Temp\wz3230\zoom1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40606" y="4191000"/>
              <a:ext cx="1926130" cy="12750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163315" y="6157978"/>
              <a:ext cx="4980250" cy="811071"/>
              <a:chOff x="30602040" y="7255540"/>
              <a:chExt cx="4973778" cy="162114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0663597" y="7255540"/>
                <a:ext cx="4912221" cy="1621146"/>
                <a:chOff x="30663597" y="7255540"/>
                <a:chExt cx="4912221" cy="1621146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0663597" y="7673310"/>
                  <a:ext cx="4912221" cy="1203376"/>
                  <a:chOff x="30663597" y="7673310"/>
                  <a:chExt cx="4912221" cy="1203376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0904617" y="7951535"/>
                    <a:ext cx="4671201" cy="9251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Bloom                            Decay</a:t>
                    </a:r>
                    <a:endParaRPr lang="en-US" sz="2000" dirty="0"/>
                  </a:p>
                </p:txBody>
              </p:sp>
              <p:pic>
                <p:nvPicPr>
                  <p:cNvPr id="44" name="Picture 14" descr="C:\Users\arnone\AppData\Local\Temp\wz3230\zoom1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30663597" y="7673310"/>
                    <a:ext cx="4340629" cy="4074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30663597" y="7255540"/>
                  <a:ext cx="1507147" cy="6049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Second Pass Greater </a:t>
                  </a:r>
                  <a:endParaRPr lang="en-US" sz="1100" dirty="0"/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30602040" y="7390214"/>
                <a:ext cx="4509784" cy="925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-1                </a:t>
                </a:r>
                <a:r>
                  <a:rPr lang="en-US" sz="2000" dirty="0" smtClean="0"/>
                  <a:t>(mg/m3)                    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+1</a:t>
                </a:r>
              </a:p>
            </p:txBody>
          </p:sp>
        </p:grpSp>
        <p:pic>
          <p:nvPicPr>
            <p:cNvPr id="23" name="Picture 14" descr="C:\Users\arnone\AppData\Local\Temp\wz3230\zoom1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8971" y="4457613"/>
              <a:ext cx="4382259" cy="1700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88970" y="4503020"/>
              <a:ext cx="4887908" cy="96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Chlorophyll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Difference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5"/>
            <p:cNvPicPr/>
            <p:nvPr/>
          </p:nvPicPr>
          <p:blipFill rotWithShape="1">
            <a:blip r:embed="rId8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40607" y="5466067"/>
              <a:ext cx="4363886" cy="13919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979584" y="6260634"/>
              <a:ext cx="1752322" cy="391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Surface Currents </a:t>
              </a:r>
              <a:endParaRPr lang="en-US" sz="16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1787" y="4133688"/>
              <a:ext cx="9053782" cy="1871807"/>
              <a:chOff x="51787" y="4133688"/>
              <a:chExt cx="9053782" cy="187180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111288" y="4458728"/>
                <a:ext cx="1994281" cy="961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 Frontal </a:t>
                </a:r>
              </a:p>
              <a:p>
                <a:pPr algn="ctr"/>
                <a:r>
                  <a:rPr lang="en-US" sz="2400" dirty="0" smtClean="0"/>
                  <a:t>Movement    </a:t>
                </a:r>
                <a:endParaRPr lang="en-US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18351" y="5257800"/>
                <a:ext cx="974247" cy="747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Bloom </a:t>
                </a:r>
              </a:p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787" y="4133688"/>
                <a:ext cx="4970056" cy="39165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 Science  Applications  - Defining Temporal   Changes </a:t>
                </a:r>
                <a:endParaRPr lang="en-US" sz="1600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6019800" y="4984544"/>
                <a:ext cx="762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3746951" y="4876800"/>
                <a:ext cx="616577" cy="3645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31B4-31A7-485D-8E25-464B52983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9734D-D1F4-4A2E-9A11-E3FFE8E1A01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8500" y="457200"/>
            <a:ext cx="84455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Differences in monthly mean products for clear waters of the Gulf of Mexico</a:t>
            </a:r>
          </a:p>
        </p:txBody>
      </p:sp>
      <p:pic>
        <p:nvPicPr>
          <p:cNvPr id="1026" name="Picture 2" descr="C:\Users\Chuanmin\AppData\Local\Temp\modis_seawifs_monthly_chlor_a_upd_by_cou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69" y="1596505"/>
            <a:ext cx="6327031" cy="47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5000" y="6194312"/>
            <a:ext cx="5626100" cy="6636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smtClean="0">
                <a:latin typeface="+mj-lt"/>
                <a:ea typeface="+mj-ea"/>
                <a:cs typeface="+mj-cs"/>
              </a:rPr>
              <a:t>From Barnes and Hu (2015, IEEE TGRS)</a:t>
            </a:r>
            <a:endParaRPr lang="en-US" sz="2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89" y="76200"/>
            <a:ext cx="1848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Applications: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09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8653" r="9151" b="12793"/>
          <a:stretch/>
        </p:blipFill>
        <p:spPr bwMode="auto">
          <a:xfrm>
            <a:off x="3571190" y="3124200"/>
            <a:ext cx="5368021" cy="36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2811" y="6119812"/>
            <a:ext cx="180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="1" dirty="0" smtClean="0"/>
              <a:t>Lee et al 2012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t="18945" r="3057" b="18899"/>
          <a:stretch/>
        </p:blipFill>
        <p:spPr bwMode="auto">
          <a:xfrm>
            <a:off x="85041" y="19050"/>
            <a:ext cx="479175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2372380"/>
            <a:ext cx="3918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Daily</a:t>
            </a:r>
            <a:r>
              <a:rPr lang="en-US" sz="2800" b="1" dirty="0" smtClean="0">
                <a:solidFill>
                  <a:srgbClr val="00B050"/>
                </a:solidFill>
              </a:rPr>
              <a:t> primary production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7400" y="381000"/>
            <a:ext cx="1848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Applications: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1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1198563" y="6842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491067" y="713846"/>
            <a:ext cx="9555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Tracking Particle and Oxygen stocks during  GOMEX</a:t>
            </a:r>
            <a:endParaRPr lang="en-US" dirty="0"/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1116013" y="5876925"/>
            <a:ext cx="719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We assume these are equivalent (within the context of a homogenous water mass)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rot="10800000">
            <a:off x="5707063" y="3886200"/>
            <a:ext cx="1042987" cy="5524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4" name="Picture 14" descr="equa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970088"/>
            <a:ext cx="8761412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8" descr="Big-wave-1-S79KZQKBWP-1600x1200.jpg"/>
          <p:cNvPicPr>
            <a:picLocks noChangeAspect="1"/>
          </p:cNvPicPr>
          <p:nvPr/>
        </p:nvPicPr>
        <p:blipFill rotWithShape="1">
          <a:blip r:embed="rId4">
            <a:lum bright="-2000"/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392" r="245" b="2"/>
          <a:stretch/>
        </p:blipFill>
        <p:spPr bwMode="auto">
          <a:xfrm>
            <a:off x="1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18268" y="3894667"/>
            <a:ext cx="3071086" cy="1591733"/>
            <a:chOff x="2218268" y="3894667"/>
            <a:chExt cx="3071086" cy="1591733"/>
          </a:xfrm>
        </p:grpSpPr>
        <p:sp>
          <p:nvSpPr>
            <p:cNvPr id="2" name="Rectangle 1"/>
            <p:cNvSpPr/>
            <p:nvPr/>
          </p:nvSpPr>
          <p:spPr>
            <a:xfrm>
              <a:off x="2218268" y="4233333"/>
              <a:ext cx="2201332" cy="12530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1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18268" y="3894667"/>
              <a:ext cx="3071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Get this term with GEO data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06363" y="152400"/>
            <a:ext cx="1848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Applications: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5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Big-wave-1-S79KZQKBWP-1600x1200.jpg"/>
          <p:cNvPicPr>
            <a:picLocks noChangeAspect="1"/>
          </p:cNvPicPr>
          <p:nvPr/>
        </p:nvPicPr>
        <p:blipFill>
          <a:blip r:embed="rId3">
            <a:lum bright="-2000"/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7"/>
          <p:cNvSpPr txBox="1">
            <a:spLocks noChangeArrowheads="1"/>
          </p:cNvSpPr>
          <p:nvPr/>
        </p:nvSpPr>
        <p:spPr bwMode="auto">
          <a:xfrm>
            <a:off x="349250" y="2097088"/>
            <a:ext cx="1484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Premise: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8839200" cy="20621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1E1C11"/>
                </a:solidFill>
              </a:rPr>
              <a:t>Estimating </a:t>
            </a:r>
            <a:r>
              <a:rPr lang="en-US" sz="2800" b="1" dirty="0">
                <a:solidFill>
                  <a:srgbClr val="1E1C11"/>
                </a:solidFill>
              </a:rPr>
              <a:t>NCP by tracking sat particle inventories in a Lagrangian context</a:t>
            </a:r>
          </a:p>
          <a:p>
            <a:pPr eaLnBrk="1" hangingPunct="1"/>
            <a:r>
              <a:rPr lang="en-US" i="1" dirty="0" err="1">
                <a:solidFill>
                  <a:srgbClr val="1E1C11"/>
                </a:solidFill>
              </a:rPr>
              <a:t>Jonsson</a:t>
            </a:r>
            <a:r>
              <a:rPr lang="en-US" i="1" dirty="0">
                <a:solidFill>
                  <a:srgbClr val="1E1C11"/>
                </a:solidFill>
              </a:rPr>
              <a:t>, Salisbury, </a:t>
            </a:r>
            <a:r>
              <a:rPr lang="en-US" i="1" dirty="0" err="1">
                <a:solidFill>
                  <a:srgbClr val="1E1C11"/>
                </a:solidFill>
              </a:rPr>
              <a:t>Mahadevan</a:t>
            </a:r>
            <a:r>
              <a:rPr lang="en-US" i="1" dirty="0">
                <a:solidFill>
                  <a:srgbClr val="1E1C11"/>
                </a:solidFill>
              </a:rPr>
              <a:t>, Campbell (2009)     </a:t>
            </a:r>
          </a:p>
          <a:p>
            <a:pPr eaLnBrk="1" hangingPunct="1"/>
            <a:r>
              <a:rPr lang="en-US" i="1" dirty="0" err="1">
                <a:solidFill>
                  <a:srgbClr val="1E1C11"/>
                </a:solidFill>
              </a:rPr>
              <a:t>Jonsson</a:t>
            </a:r>
            <a:r>
              <a:rPr lang="en-US" i="1" dirty="0">
                <a:solidFill>
                  <a:srgbClr val="1E1C11"/>
                </a:solidFill>
              </a:rPr>
              <a:t>, Salisbury, </a:t>
            </a:r>
            <a:r>
              <a:rPr lang="en-US" i="1" dirty="0" err="1">
                <a:solidFill>
                  <a:srgbClr val="1E1C11"/>
                </a:solidFill>
              </a:rPr>
              <a:t>Mahadevan</a:t>
            </a:r>
            <a:r>
              <a:rPr lang="en-US" i="1" dirty="0">
                <a:solidFill>
                  <a:srgbClr val="1E1C11"/>
                </a:solidFill>
              </a:rPr>
              <a:t> (2011</a:t>
            </a:r>
            <a:r>
              <a:rPr lang="en-US" b="1" i="1" dirty="0">
                <a:solidFill>
                  <a:srgbClr val="1E1C11"/>
                </a:solidFill>
              </a:rPr>
              <a:t>)</a:t>
            </a:r>
          </a:p>
          <a:p>
            <a:pPr eaLnBrk="1" hangingPunct="1"/>
            <a:endParaRPr lang="en-US" dirty="0"/>
          </a:p>
        </p:txBody>
      </p:sp>
      <p:grpSp>
        <p:nvGrpSpPr>
          <p:cNvPr id="28677" name="Group 21"/>
          <p:cNvGrpSpPr>
            <a:grpSpLocks/>
          </p:cNvGrpSpPr>
          <p:nvPr/>
        </p:nvGrpSpPr>
        <p:grpSpPr bwMode="auto">
          <a:xfrm>
            <a:off x="439738" y="2613025"/>
            <a:ext cx="4121150" cy="2500313"/>
            <a:chOff x="96" y="1667"/>
            <a:chExt cx="2596" cy="1575"/>
          </a:xfrm>
        </p:grpSpPr>
        <p:sp>
          <p:nvSpPr>
            <p:cNvPr id="28686" name="Text Box 7"/>
            <p:cNvSpPr txBox="1">
              <a:spLocks noChangeArrowheads="1"/>
            </p:cNvSpPr>
            <p:nvPr/>
          </p:nvSpPr>
          <p:spPr bwMode="auto">
            <a:xfrm>
              <a:off x="96" y="1667"/>
              <a:ext cx="4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/>
                <a:t>PC</a:t>
              </a:r>
              <a:r>
                <a:rPr lang="en-US" sz="1800" b="1" baseline="-25000"/>
                <a:t>t1</a:t>
              </a:r>
              <a:endParaRPr lang="en-US" sz="1800" b="1"/>
            </a:p>
          </p:txBody>
        </p:sp>
        <p:sp>
          <p:nvSpPr>
            <p:cNvPr id="28687" name="Text Box 8"/>
            <p:cNvSpPr txBox="1">
              <a:spLocks noChangeArrowheads="1"/>
            </p:cNvSpPr>
            <p:nvPr/>
          </p:nvSpPr>
          <p:spPr bwMode="auto">
            <a:xfrm>
              <a:off x="2287" y="2675"/>
              <a:ext cx="4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/>
                <a:t>PC</a:t>
              </a:r>
              <a:r>
                <a:rPr lang="en-US" sz="1800" b="1" baseline="-25000"/>
                <a:t>t2</a:t>
              </a:r>
              <a:endParaRPr lang="en-US" sz="2000" b="1"/>
            </a:p>
          </p:txBody>
        </p:sp>
        <p:sp>
          <p:nvSpPr>
            <p:cNvPr id="28688" name="Freeform 10"/>
            <p:cNvSpPr>
              <a:spLocks/>
            </p:cNvSpPr>
            <p:nvPr/>
          </p:nvSpPr>
          <p:spPr bwMode="auto">
            <a:xfrm>
              <a:off x="816" y="1968"/>
              <a:ext cx="1440" cy="1274"/>
            </a:xfrm>
            <a:custGeom>
              <a:avLst/>
              <a:gdLst>
                <a:gd name="T0" fmla="*/ 0 w 1440"/>
                <a:gd name="T1" fmla="*/ 0 h 1274"/>
                <a:gd name="T2" fmla="*/ 624 w 1440"/>
                <a:gd name="T3" fmla="*/ 240 h 1274"/>
                <a:gd name="T4" fmla="*/ 144 w 1440"/>
                <a:gd name="T5" fmla="*/ 864 h 1274"/>
                <a:gd name="T6" fmla="*/ 672 w 1440"/>
                <a:gd name="T7" fmla="*/ 1056 h 1274"/>
                <a:gd name="T8" fmla="*/ 1056 w 1440"/>
                <a:gd name="T9" fmla="*/ 1250 h 1274"/>
                <a:gd name="T10" fmla="*/ 1251 w 1440"/>
                <a:gd name="T11" fmla="*/ 912 h 1274"/>
                <a:gd name="T12" fmla="*/ 1440 w 1440"/>
                <a:gd name="T13" fmla="*/ 861 h 1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0"/>
                <a:gd name="T22" fmla="*/ 0 h 1274"/>
                <a:gd name="T23" fmla="*/ 1440 w 1440"/>
                <a:gd name="T24" fmla="*/ 1274 h 1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0" h="1274">
                  <a:moveTo>
                    <a:pt x="0" y="0"/>
                  </a:moveTo>
                  <a:cubicBezTo>
                    <a:pt x="300" y="48"/>
                    <a:pt x="600" y="96"/>
                    <a:pt x="624" y="240"/>
                  </a:cubicBezTo>
                  <a:cubicBezTo>
                    <a:pt x="648" y="384"/>
                    <a:pt x="136" y="728"/>
                    <a:pt x="144" y="864"/>
                  </a:cubicBezTo>
                  <a:cubicBezTo>
                    <a:pt x="152" y="1000"/>
                    <a:pt x="520" y="992"/>
                    <a:pt x="672" y="1056"/>
                  </a:cubicBezTo>
                  <a:cubicBezTo>
                    <a:pt x="824" y="1120"/>
                    <a:pt x="960" y="1274"/>
                    <a:pt x="1056" y="1250"/>
                  </a:cubicBezTo>
                  <a:cubicBezTo>
                    <a:pt x="1152" y="1226"/>
                    <a:pt x="1187" y="977"/>
                    <a:pt x="1251" y="912"/>
                  </a:cubicBezTo>
                  <a:cubicBezTo>
                    <a:pt x="1315" y="847"/>
                    <a:pt x="1401" y="869"/>
                    <a:pt x="1440" y="86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8" name="Group 28"/>
          <p:cNvGrpSpPr>
            <a:grpSpLocks/>
          </p:cNvGrpSpPr>
          <p:nvPr/>
        </p:nvGrpSpPr>
        <p:grpSpPr bwMode="auto">
          <a:xfrm>
            <a:off x="4402138" y="2709863"/>
            <a:ext cx="5097462" cy="947737"/>
            <a:chOff x="4402655" y="3386651"/>
            <a:chExt cx="5096938" cy="948273"/>
          </a:xfrm>
        </p:grpSpPr>
        <p:sp>
          <p:nvSpPr>
            <p:cNvPr id="28681" name="Line 13"/>
            <p:cNvSpPr>
              <a:spLocks noChangeShapeType="1"/>
            </p:cNvSpPr>
            <p:nvPr/>
          </p:nvSpPr>
          <p:spPr bwMode="auto">
            <a:xfrm>
              <a:off x="4402655" y="3809988"/>
              <a:ext cx="1981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82" name="Group 17"/>
            <p:cNvGrpSpPr>
              <a:grpSpLocks/>
            </p:cNvGrpSpPr>
            <p:nvPr/>
          </p:nvGrpSpPr>
          <p:grpSpPr bwMode="auto">
            <a:xfrm>
              <a:off x="4487314" y="3386651"/>
              <a:ext cx="5012279" cy="948273"/>
              <a:chOff x="3809994" y="2777063"/>
              <a:chExt cx="5012279" cy="948273"/>
            </a:xfrm>
          </p:grpSpPr>
          <p:sp>
            <p:nvSpPr>
              <p:cNvPr id="28683" name="Text Box 11"/>
              <p:cNvSpPr txBox="1">
                <a:spLocks noChangeArrowheads="1"/>
              </p:cNvSpPr>
              <p:nvPr/>
            </p:nvSpPr>
            <p:spPr bwMode="auto">
              <a:xfrm>
                <a:off x="3809994" y="2777063"/>
                <a:ext cx="1458377" cy="369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/>
                  <a:t>(PC</a:t>
                </a:r>
                <a:r>
                  <a:rPr lang="en-US" sz="1800" b="1" baseline="-25000"/>
                  <a:t>t2</a:t>
                </a:r>
                <a:r>
                  <a:rPr lang="en-US" sz="1800" b="1"/>
                  <a:t> - PC</a:t>
                </a:r>
                <a:r>
                  <a:rPr lang="en-US" sz="1800" b="1" baseline="-25000"/>
                  <a:t>t1</a:t>
                </a:r>
                <a:r>
                  <a:rPr lang="en-US" sz="1800" b="1"/>
                  <a:t>)</a:t>
                </a:r>
              </a:p>
            </p:txBody>
          </p:sp>
          <p:sp>
            <p:nvSpPr>
              <p:cNvPr id="28684" name="Text Box 12"/>
              <p:cNvSpPr txBox="1">
                <a:spLocks noChangeArrowheads="1"/>
              </p:cNvSpPr>
              <p:nvPr/>
            </p:nvSpPr>
            <p:spPr bwMode="auto">
              <a:xfrm>
                <a:off x="4064024" y="3206223"/>
                <a:ext cx="137001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 dirty="0"/>
                  <a:t>(t2 - t1)</a:t>
                </a:r>
              </a:p>
            </p:txBody>
          </p:sp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5949193" y="2910488"/>
                <a:ext cx="2873080" cy="398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 smtClean="0">
                    <a:latin typeface="Calibri" charset="0"/>
                    <a:sym typeface="Symbol" charset="0"/>
                  </a:rPr>
                  <a:t>= NCP proxy</a:t>
                </a:r>
                <a:endParaRPr lang="en-US" sz="2000" dirty="0"/>
              </a:p>
            </p:txBody>
          </p:sp>
        </p:grpSp>
      </p:grpSp>
      <p:sp>
        <p:nvSpPr>
          <p:cNvPr id="28679" name="TextBox 27"/>
          <p:cNvSpPr txBox="1">
            <a:spLocks noChangeArrowheads="1"/>
          </p:cNvSpPr>
          <p:nvPr/>
        </p:nvSpPr>
        <p:spPr bwMode="auto">
          <a:xfrm>
            <a:off x="4487863" y="4910138"/>
            <a:ext cx="4275137" cy="18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PC  = </a:t>
            </a:r>
            <a:r>
              <a:rPr lang="en-US" sz="2000" dirty="0" err="1"/>
              <a:t>satChl</a:t>
            </a:r>
            <a:r>
              <a:rPr lang="en-US" sz="2000" dirty="0"/>
              <a:t> *  </a:t>
            </a:r>
            <a:r>
              <a:rPr lang="en-US" sz="2000" dirty="0">
                <a:latin typeface="Symbol" charset="0"/>
                <a:cs typeface="Symbol" charset="0"/>
              </a:rPr>
              <a:t>Q </a:t>
            </a:r>
            <a:r>
              <a:rPr lang="en-US" sz="2000" dirty="0"/>
              <a:t> *</a:t>
            </a:r>
            <a:r>
              <a:rPr lang="en-US" sz="2000" dirty="0" err="1"/>
              <a:t>z</a:t>
            </a:r>
            <a:r>
              <a:rPr lang="en-US" sz="2000" baseline="-25000" dirty="0" err="1"/>
              <a:t>e</a:t>
            </a:r>
            <a:endParaRPr lang="en-US" sz="2000" baseline="-25000" dirty="0"/>
          </a:p>
          <a:p>
            <a:pPr eaLnBrk="1" hangingPunct="1"/>
            <a:endParaRPr lang="en-US" sz="2000" baseline="-25000" dirty="0"/>
          </a:p>
          <a:p>
            <a:pPr eaLnBrk="1" hangingPunct="1"/>
            <a:r>
              <a:rPr lang="en-US" sz="2000" dirty="0" err="1"/>
              <a:t>z</a:t>
            </a:r>
            <a:r>
              <a:rPr lang="en-US" sz="2000" baseline="-25000" dirty="0" err="1"/>
              <a:t>e</a:t>
            </a:r>
            <a:r>
              <a:rPr lang="en-US" sz="2000" dirty="0"/>
              <a:t> =log</a:t>
            </a:r>
            <a:r>
              <a:rPr lang="en-US" sz="2000" baseline="-25000" dirty="0"/>
              <a:t>e</a:t>
            </a:r>
            <a:r>
              <a:rPr lang="en-US" sz="2000" dirty="0"/>
              <a:t>(0.01)=K490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>
                <a:latin typeface="Symbol" charset="0"/>
                <a:cs typeface="Symbol" charset="0"/>
              </a:rPr>
              <a:t>Q </a:t>
            </a:r>
            <a:r>
              <a:rPr lang="en-US" sz="2000" dirty="0" smtClean="0">
                <a:latin typeface="Symbol" charset="0"/>
                <a:cs typeface="Symbol" charset="0"/>
              </a:rPr>
              <a:t> (</a:t>
            </a:r>
            <a:r>
              <a:rPr lang="en-US" sz="2000" dirty="0" smtClean="0"/>
              <a:t>Phytoplankton carbon) modified  </a:t>
            </a:r>
            <a:r>
              <a:rPr lang="en-US" sz="2000" dirty="0"/>
              <a:t>from </a:t>
            </a:r>
            <a:r>
              <a:rPr lang="en-US" sz="2000" dirty="0" err="1"/>
              <a:t>Behrenfeld</a:t>
            </a:r>
            <a:r>
              <a:rPr lang="en-US" sz="2000" dirty="0"/>
              <a:t> et al., 2005</a:t>
            </a:r>
          </a:p>
        </p:txBody>
      </p:sp>
      <p:sp>
        <p:nvSpPr>
          <p:cNvPr id="28680" name="TextBox 16"/>
          <p:cNvSpPr txBox="1">
            <a:spLocks noChangeArrowheads="1"/>
          </p:cNvSpPr>
          <p:nvPr/>
        </p:nvSpPr>
        <p:spPr bwMode="auto">
          <a:xfrm>
            <a:off x="-17463" y="6418263"/>
            <a:ext cx="35083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***Movie examples shown w/ chl</a:t>
            </a:r>
          </a:p>
        </p:txBody>
      </p:sp>
    </p:spTree>
    <p:extLst>
      <p:ext uri="{BB962C8B-B14F-4D97-AF65-F5344CB8AC3E}">
        <p14:creationId xmlns:p14="http://schemas.microsoft.com/office/powerpoint/2010/main" val="70317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-3"/>
            <a:ext cx="9015560" cy="6772383"/>
            <a:chOff x="-1" y="-3"/>
            <a:chExt cx="9015560" cy="67723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3"/>
              <a:ext cx="9015560" cy="677238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2805168" y="3316155"/>
              <a:ext cx="3038662" cy="884780"/>
              <a:chOff x="2044312" y="3826701"/>
              <a:chExt cx="1745028" cy="44410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253316" y="3826701"/>
                <a:ext cx="5360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Start</a:t>
                </a:r>
                <a:endParaRPr lang="en-US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44312" y="3963028"/>
                <a:ext cx="4609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End</a:t>
                </a:r>
                <a:endParaRPr lang="en-US" sz="1400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2320460" y="4134478"/>
                <a:ext cx="297171" cy="76092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3052239" y="4004733"/>
                <a:ext cx="262461" cy="129745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4695600" y="5689603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Mannino’s</a:t>
            </a:r>
            <a:r>
              <a:rPr lang="en-US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2_sat_drift2_correc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851390" cy="5888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599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Increasing O</a:t>
            </a:r>
            <a:r>
              <a:rPr lang="en-US" b="1" baseline="-25000" dirty="0" smtClean="0"/>
              <a:t>2</a:t>
            </a:r>
            <a:r>
              <a:rPr lang="en-US" b="1" dirty="0" smtClean="0"/>
              <a:t> sat in Lagrangian time-space (8am – 6PM local)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6403054"/>
            <a:ext cx="2408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Salisbury and </a:t>
            </a:r>
            <a:r>
              <a:rPr lang="en-US" sz="2000" dirty="0" err="1" smtClean="0">
                <a:solidFill>
                  <a:srgbClr val="00B0F0"/>
                </a:solidFill>
              </a:rPr>
              <a:t>Shellito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785" y="6218388"/>
            <a:ext cx="484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Evidence of a strong bloom along the flow path!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42217"/>
            <a:ext cx="314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Bio./chemo. driven changes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560628">
            <a:off x="1742480" y="2436684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1-2 Hourly data to track the bloom in </a:t>
            </a:r>
            <a:r>
              <a:rPr lang="en-US" sz="2400" dirty="0" err="1" smtClean="0"/>
              <a:t>Lagrangian</a:t>
            </a:r>
            <a:r>
              <a:rPr lang="en-US" sz="2400" dirty="0" smtClean="0"/>
              <a:t> time space</a:t>
            </a:r>
          </a:p>
          <a:p>
            <a:endParaRPr lang="en-US" sz="2400" dirty="0" smtClean="0"/>
          </a:p>
          <a:p>
            <a:r>
              <a:rPr lang="en-US" sz="2400" dirty="0" smtClean="0"/>
              <a:t>…. and 2-3 hourly to estimate the  net production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11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58240"/>
            <a:ext cx="258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Conclusions: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7489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Hourly sampling frequency is critical for studying coastal </a:t>
            </a:r>
            <a:r>
              <a:rPr lang="en-US" sz="2800" b="1" dirty="0" err="1" smtClean="0"/>
              <a:t>phy</a:t>
            </a:r>
            <a:r>
              <a:rPr lang="en-US" sz="2800" b="1" dirty="0" smtClean="0"/>
              <a:t>./</a:t>
            </a:r>
            <a:r>
              <a:rPr lang="en-US" sz="2800" b="1" dirty="0" err="1" smtClean="0"/>
              <a:t>biogeochem</a:t>
            </a:r>
            <a:r>
              <a:rPr lang="en-US" sz="2800" b="1" dirty="0" smtClean="0"/>
              <a:t>. </a:t>
            </a:r>
            <a:r>
              <a:rPr lang="en-US" sz="2800" b="1" dirty="0"/>
              <a:t>p</a:t>
            </a:r>
            <a:r>
              <a:rPr lang="en-US" sz="2800" b="1" dirty="0" smtClean="0"/>
              <a:t>rocesses!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66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350" y="533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Why we need high sampling frequency and what’s the impact?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Screen Shot 2013-04-02 at 9.34.53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t="59177" r="32439" b="7877"/>
          <a:stretch/>
        </p:blipFill>
        <p:spPr>
          <a:xfrm>
            <a:off x="609600" y="2286000"/>
            <a:ext cx="799795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752600"/>
            <a:ext cx="6486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Temporal variation vs sampling frequency: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953000" y="0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 smtClean="0">
                <a:solidFill>
                  <a:srgbClr val="A50021"/>
                </a:solidFill>
                <a:latin typeface="Calibri" panose="020F0502020204030204" pitchFamily="34" charset="0"/>
              </a:rPr>
              <a:t>Wetipquin</a:t>
            </a:r>
            <a:r>
              <a:rPr lang="en-US" altLang="en-US" sz="2000" b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 Marsh</a:t>
            </a:r>
            <a:endParaRPr lang="en-US" altLang="en-US" sz="2000" b="1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269" y="5943600"/>
            <a:ext cx="815340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 smtClean="0">
                <a:sym typeface="Wingdings" panose="05000000000000000000" pitchFamily="2" charset="2"/>
              </a:rPr>
              <a:t> </a:t>
            </a:r>
            <a:r>
              <a:rPr lang="en-US" sz="2400" dirty="0" smtClean="0"/>
              <a:t>Changes by a </a:t>
            </a:r>
            <a:r>
              <a:rPr lang="en-US" sz="2400" b="1" dirty="0" smtClean="0"/>
              <a:t>factor of 2-3 </a:t>
            </a:r>
            <a:r>
              <a:rPr lang="en-US" sz="2400" dirty="0" smtClean="0"/>
              <a:t>in CDOM </a:t>
            </a:r>
            <a:r>
              <a:rPr lang="en-US" sz="2400" b="1" dirty="0" smtClean="0"/>
              <a:t>within 6 hours</a:t>
            </a:r>
            <a:r>
              <a:rPr lang="en-US" sz="2400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ym typeface="Wingdings" panose="05000000000000000000" pitchFamily="2" charset="2"/>
              </a:rPr>
              <a:t> </a:t>
            </a:r>
            <a:r>
              <a:rPr lang="en-US" sz="2400" dirty="0" smtClean="0"/>
              <a:t>Changes by a factor of 2 in DOC concentrations.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87375" y="328612"/>
            <a:ext cx="7556500" cy="5691188"/>
            <a:chOff x="418" y="575"/>
            <a:chExt cx="4760" cy="3585"/>
          </a:xfrm>
        </p:grpSpPr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676" y="661"/>
              <a:ext cx="4166" cy="3203"/>
              <a:chOff x="676" y="661"/>
              <a:chExt cx="4166" cy="3203"/>
            </a:xfrm>
          </p:grpSpPr>
          <p:sp>
            <p:nvSpPr>
              <p:cNvPr id="900" name="Freeform 5"/>
              <p:cNvSpPr>
                <a:spLocks/>
              </p:cNvSpPr>
              <p:nvPr/>
            </p:nvSpPr>
            <p:spPr bwMode="auto">
              <a:xfrm>
                <a:off x="844" y="901"/>
                <a:ext cx="1805" cy="401"/>
              </a:xfrm>
              <a:custGeom>
                <a:avLst/>
                <a:gdLst>
                  <a:gd name="T0" fmla="*/ 0 w 1805"/>
                  <a:gd name="T1" fmla="*/ 63 h 401"/>
                  <a:gd name="T2" fmla="*/ 39 w 1805"/>
                  <a:gd name="T3" fmla="*/ 59 h 401"/>
                  <a:gd name="T4" fmla="*/ 79 w 1805"/>
                  <a:gd name="T5" fmla="*/ 61 h 401"/>
                  <a:gd name="T6" fmla="*/ 118 w 1805"/>
                  <a:gd name="T7" fmla="*/ 66 h 401"/>
                  <a:gd name="T8" fmla="*/ 159 w 1805"/>
                  <a:gd name="T9" fmla="*/ 77 h 401"/>
                  <a:gd name="T10" fmla="*/ 197 w 1805"/>
                  <a:gd name="T11" fmla="*/ 92 h 401"/>
                  <a:gd name="T12" fmla="*/ 238 w 1805"/>
                  <a:gd name="T13" fmla="*/ 106 h 401"/>
                  <a:gd name="T14" fmla="*/ 277 w 1805"/>
                  <a:gd name="T15" fmla="*/ 131 h 401"/>
                  <a:gd name="T16" fmla="*/ 317 w 1805"/>
                  <a:gd name="T17" fmla="*/ 150 h 401"/>
                  <a:gd name="T18" fmla="*/ 356 w 1805"/>
                  <a:gd name="T19" fmla="*/ 171 h 401"/>
                  <a:gd name="T20" fmla="*/ 397 w 1805"/>
                  <a:gd name="T21" fmla="*/ 159 h 401"/>
                  <a:gd name="T22" fmla="*/ 436 w 1805"/>
                  <a:gd name="T23" fmla="*/ 230 h 401"/>
                  <a:gd name="T24" fmla="*/ 476 w 1805"/>
                  <a:gd name="T25" fmla="*/ 237 h 401"/>
                  <a:gd name="T26" fmla="*/ 515 w 1805"/>
                  <a:gd name="T27" fmla="*/ 255 h 401"/>
                  <a:gd name="T28" fmla="*/ 556 w 1805"/>
                  <a:gd name="T29" fmla="*/ 256 h 401"/>
                  <a:gd name="T30" fmla="*/ 594 w 1805"/>
                  <a:gd name="T31" fmla="*/ 249 h 401"/>
                  <a:gd name="T32" fmla="*/ 635 w 1805"/>
                  <a:gd name="T33" fmla="*/ 225 h 401"/>
                  <a:gd name="T34" fmla="*/ 674 w 1805"/>
                  <a:gd name="T35" fmla="*/ 207 h 401"/>
                  <a:gd name="T36" fmla="*/ 714 w 1805"/>
                  <a:gd name="T37" fmla="*/ 174 h 401"/>
                  <a:gd name="T38" fmla="*/ 753 w 1805"/>
                  <a:gd name="T39" fmla="*/ 129 h 401"/>
                  <a:gd name="T40" fmla="*/ 794 w 1805"/>
                  <a:gd name="T41" fmla="*/ 92 h 401"/>
                  <a:gd name="T42" fmla="*/ 833 w 1805"/>
                  <a:gd name="T43" fmla="*/ 68 h 401"/>
                  <a:gd name="T44" fmla="*/ 873 w 1805"/>
                  <a:gd name="T45" fmla="*/ 49 h 401"/>
                  <a:gd name="T46" fmla="*/ 912 w 1805"/>
                  <a:gd name="T47" fmla="*/ 26 h 401"/>
                  <a:gd name="T48" fmla="*/ 953 w 1805"/>
                  <a:gd name="T49" fmla="*/ 7 h 401"/>
                  <a:gd name="T50" fmla="*/ 992 w 1805"/>
                  <a:gd name="T51" fmla="*/ 0 h 401"/>
                  <a:gd name="T52" fmla="*/ 1032 w 1805"/>
                  <a:gd name="T53" fmla="*/ 5 h 401"/>
                  <a:gd name="T54" fmla="*/ 1071 w 1805"/>
                  <a:gd name="T55" fmla="*/ 4 h 401"/>
                  <a:gd name="T56" fmla="*/ 1111 w 1805"/>
                  <a:gd name="T57" fmla="*/ 12 h 401"/>
                  <a:gd name="T58" fmla="*/ 1150 w 1805"/>
                  <a:gd name="T59" fmla="*/ 30 h 401"/>
                  <a:gd name="T60" fmla="*/ 1191 w 1805"/>
                  <a:gd name="T61" fmla="*/ 51 h 401"/>
                  <a:gd name="T62" fmla="*/ 1230 w 1805"/>
                  <a:gd name="T63" fmla="*/ 68 h 401"/>
                  <a:gd name="T64" fmla="*/ 1270 w 1805"/>
                  <a:gd name="T65" fmla="*/ 87 h 401"/>
                  <a:gd name="T66" fmla="*/ 1309 w 1805"/>
                  <a:gd name="T67" fmla="*/ 110 h 401"/>
                  <a:gd name="T68" fmla="*/ 1350 w 1805"/>
                  <a:gd name="T69" fmla="*/ 138 h 401"/>
                  <a:gd name="T70" fmla="*/ 1389 w 1805"/>
                  <a:gd name="T71" fmla="*/ 162 h 401"/>
                  <a:gd name="T72" fmla="*/ 1429 w 1805"/>
                  <a:gd name="T73" fmla="*/ 185 h 401"/>
                  <a:gd name="T74" fmla="*/ 1468 w 1805"/>
                  <a:gd name="T75" fmla="*/ 202 h 401"/>
                  <a:gd name="T76" fmla="*/ 1509 w 1805"/>
                  <a:gd name="T77" fmla="*/ 218 h 401"/>
                  <a:gd name="T78" fmla="*/ 1547 w 1805"/>
                  <a:gd name="T79" fmla="*/ 228 h 401"/>
                  <a:gd name="T80" fmla="*/ 1588 w 1805"/>
                  <a:gd name="T81" fmla="*/ 235 h 401"/>
                  <a:gd name="T82" fmla="*/ 1627 w 1805"/>
                  <a:gd name="T83" fmla="*/ 239 h 401"/>
                  <a:gd name="T84" fmla="*/ 1667 w 1805"/>
                  <a:gd name="T85" fmla="*/ 234 h 401"/>
                  <a:gd name="T86" fmla="*/ 1706 w 1805"/>
                  <a:gd name="T87" fmla="*/ 225 h 401"/>
                  <a:gd name="T88" fmla="*/ 1747 w 1805"/>
                  <a:gd name="T89" fmla="*/ 213 h 401"/>
                  <a:gd name="T90" fmla="*/ 1786 w 1805"/>
                  <a:gd name="T91" fmla="*/ 188 h 401"/>
                  <a:gd name="T92" fmla="*/ 1805 w 1805"/>
                  <a:gd name="T93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05" h="401">
                    <a:moveTo>
                      <a:pt x="0" y="401"/>
                    </a:moveTo>
                    <a:lnTo>
                      <a:pt x="0" y="63"/>
                    </a:lnTo>
                    <a:lnTo>
                      <a:pt x="19" y="61"/>
                    </a:lnTo>
                    <a:lnTo>
                      <a:pt x="39" y="59"/>
                    </a:lnTo>
                    <a:lnTo>
                      <a:pt x="58" y="59"/>
                    </a:lnTo>
                    <a:lnTo>
                      <a:pt x="79" y="61"/>
                    </a:lnTo>
                    <a:lnTo>
                      <a:pt x="99" y="63"/>
                    </a:lnTo>
                    <a:lnTo>
                      <a:pt x="118" y="66"/>
                    </a:lnTo>
                    <a:lnTo>
                      <a:pt x="137" y="70"/>
                    </a:lnTo>
                    <a:lnTo>
                      <a:pt x="159" y="77"/>
                    </a:lnTo>
                    <a:lnTo>
                      <a:pt x="178" y="85"/>
                    </a:lnTo>
                    <a:lnTo>
                      <a:pt x="197" y="92"/>
                    </a:lnTo>
                    <a:lnTo>
                      <a:pt x="217" y="98"/>
                    </a:lnTo>
                    <a:lnTo>
                      <a:pt x="238" y="106"/>
                    </a:lnTo>
                    <a:lnTo>
                      <a:pt x="257" y="120"/>
                    </a:lnTo>
                    <a:lnTo>
                      <a:pt x="277" y="131"/>
                    </a:lnTo>
                    <a:lnTo>
                      <a:pt x="296" y="141"/>
                    </a:lnTo>
                    <a:lnTo>
                      <a:pt x="317" y="150"/>
                    </a:lnTo>
                    <a:lnTo>
                      <a:pt x="337" y="160"/>
                    </a:lnTo>
                    <a:lnTo>
                      <a:pt x="356" y="171"/>
                    </a:lnTo>
                    <a:lnTo>
                      <a:pt x="376" y="180"/>
                    </a:lnTo>
                    <a:lnTo>
                      <a:pt x="397" y="159"/>
                    </a:lnTo>
                    <a:lnTo>
                      <a:pt x="416" y="192"/>
                    </a:lnTo>
                    <a:lnTo>
                      <a:pt x="436" y="230"/>
                    </a:lnTo>
                    <a:lnTo>
                      <a:pt x="455" y="230"/>
                    </a:lnTo>
                    <a:lnTo>
                      <a:pt x="476" y="237"/>
                    </a:lnTo>
                    <a:lnTo>
                      <a:pt x="496" y="241"/>
                    </a:lnTo>
                    <a:lnTo>
                      <a:pt x="515" y="255"/>
                    </a:lnTo>
                    <a:lnTo>
                      <a:pt x="534" y="258"/>
                    </a:lnTo>
                    <a:lnTo>
                      <a:pt x="556" y="256"/>
                    </a:lnTo>
                    <a:lnTo>
                      <a:pt x="575" y="251"/>
                    </a:lnTo>
                    <a:lnTo>
                      <a:pt x="594" y="249"/>
                    </a:lnTo>
                    <a:lnTo>
                      <a:pt x="614" y="237"/>
                    </a:lnTo>
                    <a:lnTo>
                      <a:pt x="635" y="225"/>
                    </a:lnTo>
                    <a:lnTo>
                      <a:pt x="654" y="220"/>
                    </a:lnTo>
                    <a:lnTo>
                      <a:pt x="674" y="207"/>
                    </a:lnTo>
                    <a:lnTo>
                      <a:pt x="693" y="192"/>
                    </a:lnTo>
                    <a:lnTo>
                      <a:pt x="714" y="174"/>
                    </a:lnTo>
                    <a:lnTo>
                      <a:pt x="734" y="152"/>
                    </a:lnTo>
                    <a:lnTo>
                      <a:pt x="753" y="129"/>
                    </a:lnTo>
                    <a:lnTo>
                      <a:pt x="773" y="110"/>
                    </a:lnTo>
                    <a:lnTo>
                      <a:pt x="794" y="92"/>
                    </a:lnTo>
                    <a:lnTo>
                      <a:pt x="813" y="80"/>
                    </a:lnTo>
                    <a:lnTo>
                      <a:pt x="833" y="68"/>
                    </a:lnTo>
                    <a:lnTo>
                      <a:pt x="852" y="58"/>
                    </a:lnTo>
                    <a:lnTo>
                      <a:pt x="873" y="49"/>
                    </a:lnTo>
                    <a:lnTo>
                      <a:pt x="893" y="42"/>
                    </a:lnTo>
                    <a:lnTo>
                      <a:pt x="912" y="26"/>
                    </a:lnTo>
                    <a:lnTo>
                      <a:pt x="932" y="14"/>
                    </a:lnTo>
                    <a:lnTo>
                      <a:pt x="953" y="7"/>
                    </a:lnTo>
                    <a:lnTo>
                      <a:pt x="972" y="0"/>
                    </a:lnTo>
                    <a:lnTo>
                      <a:pt x="992" y="0"/>
                    </a:lnTo>
                    <a:lnTo>
                      <a:pt x="1011" y="2"/>
                    </a:lnTo>
                    <a:lnTo>
                      <a:pt x="1032" y="5"/>
                    </a:lnTo>
                    <a:lnTo>
                      <a:pt x="1052" y="0"/>
                    </a:lnTo>
                    <a:lnTo>
                      <a:pt x="1071" y="4"/>
                    </a:lnTo>
                    <a:lnTo>
                      <a:pt x="1090" y="7"/>
                    </a:lnTo>
                    <a:lnTo>
                      <a:pt x="1111" y="12"/>
                    </a:lnTo>
                    <a:lnTo>
                      <a:pt x="1131" y="21"/>
                    </a:lnTo>
                    <a:lnTo>
                      <a:pt x="1150" y="30"/>
                    </a:lnTo>
                    <a:lnTo>
                      <a:pt x="1170" y="40"/>
                    </a:lnTo>
                    <a:lnTo>
                      <a:pt x="1191" y="51"/>
                    </a:lnTo>
                    <a:lnTo>
                      <a:pt x="1210" y="59"/>
                    </a:lnTo>
                    <a:lnTo>
                      <a:pt x="1230" y="68"/>
                    </a:lnTo>
                    <a:lnTo>
                      <a:pt x="1249" y="77"/>
                    </a:lnTo>
                    <a:lnTo>
                      <a:pt x="1270" y="87"/>
                    </a:lnTo>
                    <a:lnTo>
                      <a:pt x="1290" y="99"/>
                    </a:lnTo>
                    <a:lnTo>
                      <a:pt x="1309" y="110"/>
                    </a:lnTo>
                    <a:lnTo>
                      <a:pt x="1329" y="126"/>
                    </a:lnTo>
                    <a:lnTo>
                      <a:pt x="1350" y="138"/>
                    </a:lnTo>
                    <a:lnTo>
                      <a:pt x="1369" y="148"/>
                    </a:lnTo>
                    <a:lnTo>
                      <a:pt x="1389" y="162"/>
                    </a:lnTo>
                    <a:lnTo>
                      <a:pt x="1408" y="174"/>
                    </a:lnTo>
                    <a:lnTo>
                      <a:pt x="1429" y="185"/>
                    </a:lnTo>
                    <a:lnTo>
                      <a:pt x="1449" y="195"/>
                    </a:lnTo>
                    <a:lnTo>
                      <a:pt x="1468" y="202"/>
                    </a:lnTo>
                    <a:lnTo>
                      <a:pt x="1487" y="211"/>
                    </a:lnTo>
                    <a:lnTo>
                      <a:pt x="1509" y="218"/>
                    </a:lnTo>
                    <a:lnTo>
                      <a:pt x="1528" y="225"/>
                    </a:lnTo>
                    <a:lnTo>
                      <a:pt x="1547" y="228"/>
                    </a:lnTo>
                    <a:lnTo>
                      <a:pt x="1567" y="232"/>
                    </a:lnTo>
                    <a:lnTo>
                      <a:pt x="1588" y="235"/>
                    </a:lnTo>
                    <a:lnTo>
                      <a:pt x="1607" y="237"/>
                    </a:lnTo>
                    <a:lnTo>
                      <a:pt x="1627" y="239"/>
                    </a:lnTo>
                    <a:lnTo>
                      <a:pt x="1646" y="239"/>
                    </a:lnTo>
                    <a:lnTo>
                      <a:pt x="1667" y="234"/>
                    </a:lnTo>
                    <a:lnTo>
                      <a:pt x="1687" y="232"/>
                    </a:lnTo>
                    <a:lnTo>
                      <a:pt x="1706" y="225"/>
                    </a:lnTo>
                    <a:lnTo>
                      <a:pt x="1726" y="220"/>
                    </a:lnTo>
                    <a:lnTo>
                      <a:pt x="1747" y="213"/>
                    </a:lnTo>
                    <a:lnTo>
                      <a:pt x="1766" y="204"/>
                    </a:lnTo>
                    <a:lnTo>
                      <a:pt x="1786" y="188"/>
                    </a:lnTo>
                    <a:lnTo>
                      <a:pt x="1805" y="171"/>
                    </a:lnTo>
                    <a:lnTo>
                      <a:pt x="1805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6"/>
              <p:cNvSpPr>
                <a:spLocks/>
              </p:cNvSpPr>
              <p:nvPr/>
            </p:nvSpPr>
            <p:spPr bwMode="auto">
              <a:xfrm>
                <a:off x="844" y="901"/>
                <a:ext cx="1805" cy="401"/>
              </a:xfrm>
              <a:custGeom>
                <a:avLst/>
                <a:gdLst>
                  <a:gd name="T0" fmla="*/ 0 w 1805"/>
                  <a:gd name="T1" fmla="*/ 63 h 401"/>
                  <a:gd name="T2" fmla="*/ 39 w 1805"/>
                  <a:gd name="T3" fmla="*/ 59 h 401"/>
                  <a:gd name="T4" fmla="*/ 79 w 1805"/>
                  <a:gd name="T5" fmla="*/ 61 h 401"/>
                  <a:gd name="T6" fmla="*/ 118 w 1805"/>
                  <a:gd name="T7" fmla="*/ 66 h 401"/>
                  <a:gd name="T8" fmla="*/ 159 w 1805"/>
                  <a:gd name="T9" fmla="*/ 77 h 401"/>
                  <a:gd name="T10" fmla="*/ 197 w 1805"/>
                  <a:gd name="T11" fmla="*/ 92 h 401"/>
                  <a:gd name="T12" fmla="*/ 238 w 1805"/>
                  <a:gd name="T13" fmla="*/ 106 h 401"/>
                  <a:gd name="T14" fmla="*/ 277 w 1805"/>
                  <a:gd name="T15" fmla="*/ 131 h 401"/>
                  <a:gd name="T16" fmla="*/ 317 w 1805"/>
                  <a:gd name="T17" fmla="*/ 150 h 401"/>
                  <a:gd name="T18" fmla="*/ 356 w 1805"/>
                  <a:gd name="T19" fmla="*/ 171 h 401"/>
                  <a:gd name="T20" fmla="*/ 397 w 1805"/>
                  <a:gd name="T21" fmla="*/ 159 h 401"/>
                  <a:gd name="T22" fmla="*/ 436 w 1805"/>
                  <a:gd name="T23" fmla="*/ 230 h 401"/>
                  <a:gd name="T24" fmla="*/ 476 w 1805"/>
                  <a:gd name="T25" fmla="*/ 237 h 401"/>
                  <a:gd name="T26" fmla="*/ 515 w 1805"/>
                  <a:gd name="T27" fmla="*/ 255 h 401"/>
                  <a:gd name="T28" fmla="*/ 556 w 1805"/>
                  <a:gd name="T29" fmla="*/ 256 h 401"/>
                  <a:gd name="T30" fmla="*/ 594 w 1805"/>
                  <a:gd name="T31" fmla="*/ 249 h 401"/>
                  <a:gd name="T32" fmla="*/ 635 w 1805"/>
                  <a:gd name="T33" fmla="*/ 225 h 401"/>
                  <a:gd name="T34" fmla="*/ 674 w 1805"/>
                  <a:gd name="T35" fmla="*/ 207 h 401"/>
                  <a:gd name="T36" fmla="*/ 714 w 1805"/>
                  <a:gd name="T37" fmla="*/ 174 h 401"/>
                  <a:gd name="T38" fmla="*/ 753 w 1805"/>
                  <a:gd name="T39" fmla="*/ 129 h 401"/>
                  <a:gd name="T40" fmla="*/ 794 w 1805"/>
                  <a:gd name="T41" fmla="*/ 92 h 401"/>
                  <a:gd name="T42" fmla="*/ 833 w 1805"/>
                  <a:gd name="T43" fmla="*/ 68 h 401"/>
                  <a:gd name="T44" fmla="*/ 873 w 1805"/>
                  <a:gd name="T45" fmla="*/ 49 h 401"/>
                  <a:gd name="T46" fmla="*/ 912 w 1805"/>
                  <a:gd name="T47" fmla="*/ 26 h 401"/>
                  <a:gd name="T48" fmla="*/ 953 w 1805"/>
                  <a:gd name="T49" fmla="*/ 7 h 401"/>
                  <a:gd name="T50" fmla="*/ 992 w 1805"/>
                  <a:gd name="T51" fmla="*/ 0 h 401"/>
                  <a:gd name="T52" fmla="*/ 1032 w 1805"/>
                  <a:gd name="T53" fmla="*/ 5 h 401"/>
                  <a:gd name="T54" fmla="*/ 1071 w 1805"/>
                  <a:gd name="T55" fmla="*/ 4 h 401"/>
                  <a:gd name="T56" fmla="*/ 1111 w 1805"/>
                  <a:gd name="T57" fmla="*/ 12 h 401"/>
                  <a:gd name="T58" fmla="*/ 1150 w 1805"/>
                  <a:gd name="T59" fmla="*/ 30 h 401"/>
                  <a:gd name="T60" fmla="*/ 1191 w 1805"/>
                  <a:gd name="T61" fmla="*/ 51 h 401"/>
                  <a:gd name="T62" fmla="*/ 1230 w 1805"/>
                  <a:gd name="T63" fmla="*/ 68 h 401"/>
                  <a:gd name="T64" fmla="*/ 1270 w 1805"/>
                  <a:gd name="T65" fmla="*/ 87 h 401"/>
                  <a:gd name="T66" fmla="*/ 1309 w 1805"/>
                  <a:gd name="T67" fmla="*/ 110 h 401"/>
                  <a:gd name="T68" fmla="*/ 1350 w 1805"/>
                  <a:gd name="T69" fmla="*/ 138 h 401"/>
                  <a:gd name="T70" fmla="*/ 1389 w 1805"/>
                  <a:gd name="T71" fmla="*/ 162 h 401"/>
                  <a:gd name="T72" fmla="*/ 1429 w 1805"/>
                  <a:gd name="T73" fmla="*/ 185 h 401"/>
                  <a:gd name="T74" fmla="*/ 1468 w 1805"/>
                  <a:gd name="T75" fmla="*/ 202 h 401"/>
                  <a:gd name="T76" fmla="*/ 1509 w 1805"/>
                  <a:gd name="T77" fmla="*/ 218 h 401"/>
                  <a:gd name="T78" fmla="*/ 1547 w 1805"/>
                  <a:gd name="T79" fmla="*/ 228 h 401"/>
                  <a:gd name="T80" fmla="*/ 1588 w 1805"/>
                  <a:gd name="T81" fmla="*/ 235 h 401"/>
                  <a:gd name="T82" fmla="*/ 1627 w 1805"/>
                  <a:gd name="T83" fmla="*/ 239 h 401"/>
                  <a:gd name="T84" fmla="*/ 1667 w 1805"/>
                  <a:gd name="T85" fmla="*/ 234 h 401"/>
                  <a:gd name="T86" fmla="*/ 1706 w 1805"/>
                  <a:gd name="T87" fmla="*/ 225 h 401"/>
                  <a:gd name="T88" fmla="*/ 1747 w 1805"/>
                  <a:gd name="T89" fmla="*/ 213 h 401"/>
                  <a:gd name="T90" fmla="*/ 1786 w 1805"/>
                  <a:gd name="T91" fmla="*/ 188 h 401"/>
                  <a:gd name="T92" fmla="*/ 1805 w 1805"/>
                  <a:gd name="T93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05" h="401">
                    <a:moveTo>
                      <a:pt x="0" y="401"/>
                    </a:moveTo>
                    <a:lnTo>
                      <a:pt x="0" y="63"/>
                    </a:lnTo>
                    <a:lnTo>
                      <a:pt x="19" y="61"/>
                    </a:lnTo>
                    <a:lnTo>
                      <a:pt x="39" y="59"/>
                    </a:lnTo>
                    <a:lnTo>
                      <a:pt x="58" y="59"/>
                    </a:lnTo>
                    <a:lnTo>
                      <a:pt x="79" y="61"/>
                    </a:lnTo>
                    <a:lnTo>
                      <a:pt x="99" y="63"/>
                    </a:lnTo>
                    <a:lnTo>
                      <a:pt x="118" y="66"/>
                    </a:lnTo>
                    <a:lnTo>
                      <a:pt x="137" y="70"/>
                    </a:lnTo>
                    <a:lnTo>
                      <a:pt x="159" y="77"/>
                    </a:lnTo>
                    <a:lnTo>
                      <a:pt x="178" y="85"/>
                    </a:lnTo>
                    <a:lnTo>
                      <a:pt x="197" y="92"/>
                    </a:lnTo>
                    <a:lnTo>
                      <a:pt x="217" y="98"/>
                    </a:lnTo>
                    <a:lnTo>
                      <a:pt x="238" y="106"/>
                    </a:lnTo>
                    <a:lnTo>
                      <a:pt x="257" y="120"/>
                    </a:lnTo>
                    <a:lnTo>
                      <a:pt x="277" y="131"/>
                    </a:lnTo>
                    <a:lnTo>
                      <a:pt x="296" y="141"/>
                    </a:lnTo>
                    <a:lnTo>
                      <a:pt x="317" y="150"/>
                    </a:lnTo>
                    <a:lnTo>
                      <a:pt x="337" y="160"/>
                    </a:lnTo>
                    <a:lnTo>
                      <a:pt x="356" y="171"/>
                    </a:lnTo>
                    <a:lnTo>
                      <a:pt x="376" y="180"/>
                    </a:lnTo>
                    <a:lnTo>
                      <a:pt x="397" y="159"/>
                    </a:lnTo>
                    <a:lnTo>
                      <a:pt x="416" y="192"/>
                    </a:lnTo>
                    <a:lnTo>
                      <a:pt x="436" y="230"/>
                    </a:lnTo>
                    <a:lnTo>
                      <a:pt x="455" y="230"/>
                    </a:lnTo>
                    <a:lnTo>
                      <a:pt x="476" y="237"/>
                    </a:lnTo>
                    <a:lnTo>
                      <a:pt x="496" y="241"/>
                    </a:lnTo>
                    <a:lnTo>
                      <a:pt x="515" y="255"/>
                    </a:lnTo>
                    <a:lnTo>
                      <a:pt x="534" y="258"/>
                    </a:lnTo>
                    <a:lnTo>
                      <a:pt x="556" y="256"/>
                    </a:lnTo>
                    <a:lnTo>
                      <a:pt x="575" y="251"/>
                    </a:lnTo>
                    <a:lnTo>
                      <a:pt x="594" y="249"/>
                    </a:lnTo>
                    <a:lnTo>
                      <a:pt x="614" y="237"/>
                    </a:lnTo>
                    <a:lnTo>
                      <a:pt x="635" y="225"/>
                    </a:lnTo>
                    <a:lnTo>
                      <a:pt x="654" y="220"/>
                    </a:lnTo>
                    <a:lnTo>
                      <a:pt x="674" y="207"/>
                    </a:lnTo>
                    <a:lnTo>
                      <a:pt x="693" y="192"/>
                    </a:lnTo>
                    <a:lnTo>
                      <a:pt x="714" y="174"/>
                    </a:lnTo>
                    <a:lnTo>
                      <a:pt x="734" y="152"/>
                    </a:lnTo>
                    <a:lnTo>
                      <a:pt x="753" y="129"/>
                    </a:lnTo>
                    <a:lnTo>
                      <a:pt x="773" y="110"/>
                    </a:lnTo>
                    <a:lnTo>
                      <a:pt x="794" y="92"/>
                    </a:lnTo>
                    <a:lnTo>
                      <a:pt x="813" y="80"/>
                    </a:lnTo>
                    <a:lnTo>
                      <a:pt x="833" y="68"/>
                    </a:lnTo>
                    <a:lnTo>
                      <a:pt x="852" y="58"/>
                    </a:lnTo>
                    <a:lnTo>
                      <a:pt x="873" y="49"/>
                    </a:lnTo>
                    <a:lnTo>
                      <a:pt x="893" y="42"/>
                    </a:lnTo>
                    <a:lnTo>
                      <a:pt x="912" y="26"/>
                    </a:lnTo>
                    <a:lnTo>
                      <a:pt x="932" y="14"/>
                    </a:lnTo>
                    <a:lnTo>
                      <a:pt x="953" y="7"/>
                    </a:lnTo>
                    <a:lnTo>
                      <a:pt x="972" y="0"/>
                    </a:lnTo>
                    <a:lnTo>
                      <a:pt x="992" y="0"/>
                    </a:lnTo>
                    <a:lnTo>
                      <a:pt x="1011" y="2"/>
                    </a:lnTo>
                    <a:lnTo>
                      <a:pt x="1032" y="5"/>
                    </a:lnTo>
                    <a:lnTo>
                      <a:pt x="1052" y="0"/>
                    </a:lnTo>
                    <a:lnTo>
                      <a:pt x="1071" y="4"/>
                    </a:lnTo>
                    <a:lnTo>
                      <a:pt x="1090" y="7"/>
                    </a:lnTo>
                    <a:lnTo>
                      <a:pt x="1111" y="12"/>
                    </a:lnTo>
                    <a:lnTo>
                      <a:pt x="1131" y="21"/>
                    </a:lnTo>
                    <a:lnTo>
                      <a:pt x="1150" y="30"/>
                    </a:lnTo>
                    <a:lnTo>
                      <a:pt x="1170" y="40"/>
                    </a:lnTo>
                    <a:lnTo>
                      <a:pt x="1191" y="51"/>
                    </a:lnTo>
                    <a:lnTo>
                      <a:pt x="1210" y="59"/>
                    </a:lnTo>
                    <a:lnTo>
                      <a:pt x="1230" y="68"/>
                    </a:lnTo>
                    <a:lnTo>
                      <a:pt x="1249" y="77"/>
                    </a:lnTo>
                    <a:lnTo>
                      <a:pt x="1270" y="87"/>
                    </a:lnTo>
                    <a:lnTo>
                      <a:pt x="1290" y="99"/>
                    </a:lnTo>
                    <a:lnTo>
                      <a:pt x="1309" y="110"/>
                    </a:lnTo>
                    <a:lnTo>
                      <a:pt x="1329" y="126"/>
                    </a:lnTo>
                    <a:lnTo>
                      <a:pt x="1350" y="138"/>
                    </a:lnTo>
                    <a:lnTo>
                      <a:pt x="1369" y="148"/>
                    </a:lnTo>
                    <a:lnTo>
                      <a:pt x="1389" y="162"/>
                    </a:lnTo>
                    <a:lnTo>
                      <a:pt x="1408" y="174"/>
                    </a:lnTo>
                    <a:lnTo>
                      <a:pt x="1429" y="185"/>
                    </a:lnTo>
                    <a:lnTo>
                      <a:pt x="1449" y="195"/>
                    </a:lnTo>
                    <a:lnTo>
                      <a:pt x="1468" y="202"/>
                    </a:lnTo>
                    <a:lnTo>
                      <a:pt x="1487" y="211"/>
                    </a:lnTo>
                    <a:lnTo>
                      <a:pt x="1509" y="218"/>
                    </a:lnTo>
                    <a:lnTo>
                      <a:pt x="1528" y="225"/>
                    </a:lnTo>
                    <a:lnTo>
                      <a:pt x="1547" y="228"/>
                    </a:lnTo>
                    <a:lnTo>
                      <a:pt x="1567" y="232"/>
                    </a:lnTo>
                    <a:lnTo>
                      <a:pt x="1588" y="235"/>
                    </a:lnTo>
                    <a:lnTo>
                      <a:pt x="1607" y="237"/>
                    </a:lnTo>
                    <a:lnTo>
                      <a:pt x="1627" y="239"/>
                    </a:lnTo>
                    <a:lnTo>
                      <a:pt x="1646" y="239"/>
                    </a:lnTo>
                    <a:lnTo>
                      <a:pt x="1667" y="234"/>
                    </a:lnTo>
                    <a:lnTo>
                      <a:pt x="1687" y="232"/>
                    </a:lnTo>
                    <a:lnTo>
                      <a:pt x="1706" y="225"/>
                    </a:lnTo>
                    <a:lnTo>
                      <a:pt x="1726" y="220"/>
                    </a:lnTo>
                    <a:lnTo>
                      <a:pt x="1747" y="213"/>
                    </a:lnTo>
                    <a:lnTo>
                      <a:pt x="1766" y="204"/>
                    </a:lnTo>
                    <a:lnTo>
                      <a:pt x="1786" y="188"/>
                    </a:lnTo>
                    <a:lnTo>
                      <a:pt x="1805" y="171"/>
                    </a:lnTo>
                    <a:lnTo>
                      <a:pt x="1805" y="401"/>
                    </a:lnTo>
                  </a:path>
                </a:pathLst>
              </a:custGeom>
              <a:noFill/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7"/>
              <p:cNvSpPr>
                <a:spLocks/>
              </p:cNvSpPr>
              <p:nvPr/>
            </p:nvSpPr>
            <p:spPr bwMode="auto">
              <a:xfrm>
                <a:off x="2993" y="889"/>
                <a:ext cx="1818" cy="413"/>
              </a:xfrm>
              <a:custGeom>
                <a:avLst/>
                <a:gdLst>
                  <a:gd name="T0" fmla="*/ 0 w 1818"/>
                  <a:gd name="T1" fmla="*/ 61 h 413"/>
                  <a:gd name="T2" fmla="*/ 41 w 1818"/>
                  <a:gd name="T3" fmla="*/ 57 h 413"/>
                  <a:gd name="T4" fmla="*/ 79 w 1818"/>
                  <a:gd name="T5" fmla="*/ 57 h 413"/>
                  <a:gd name="T6" fmla="*/ 120 w 1818"/>
                  <a:gd name="T7" fmla="*/ 63 h 413"/>
                  <a:gd name="T8" fmla="*/ 161 w 1818"/>
                  <a:gd name="T9" fmla="*/ 73 h 413"/>
                  <a:gd name="T10" fmla="*/ 199 w 1818"/>
                  <a:gd name="T11" fmla="*/ 87 h 413"/>
                  <a:gd name="T12" fmla="*/ 240 w 1818"/>
                  <a:gd name="T13" fmla="*/ 103 h 413"/>
                  <a:gd name="T14" fmla="*/ 281 w 1818"/>
                  <a:gd name="T15" fmla="*/ 124 h 413"/>
                  <a:gd name="T16" fmla="*/ 319 w 1818"/>
                  <a:gd name="T17" fmla="*/ 143 h 413"/>
                  <a:gd name="T18" fmla="*/ 360 w 1818"/>
                  <a:gd name="T19" fmla="*/ 162 h 413"/>
                  <a:gd name="T20" fmla="*/ 401 w 1818"/>
                  <a:gd name="T21" fmla="*/ 150 h 413"/>
                  <a:gd name="T22" fmla="*/ 439 w 1818"/>
                  <a:gd name="T23" fmla="*/ 219 h 413"/>
                  <a:gd name="T24" fmla="*/ 480 w 1818"/>
                  <a:gd name="T25" fmla="*/ 225 h 413"/>
                  <a:gd name="T26" fmla="*/ 519 w 1818"/>
                  <a:gd name="T27" fmla="*/ 242 h 413"/>
                  <a:gd name="T28" fmla="*/ 559 w 1818"/>
                  <a:gd name="T29" fmla="*/ 244 h 413"/>
                  <a:gd name="T30" fmla="*/ 600 w 1818"/>
                  <a:gd name="T31" fmla="*/ 237 h 413"/>
                  <a:gd name="T32" fmla="*/ 639 w 1818"/>
                  <a:gd name="T33" fmla="*/ 214 h 413"/>
                  <a:gd name="T34" fmla="*/ 679 w 1818"/>
                  <a:gd name="T35" fmla="*/ 197 h 413"/>
                  <a:gd name="T36" fmla="*/ 720 w 1818"/>
                  <a:gd name="T37" fmla="*/ 165 h 413"/>
                  <a:gd name="T38" fmla="*/ 759 w 1818"/>
                  <a:gd name="T39" fmla="*/ 124 h 413"/>
                  <a:gd name="T40" fmla="*/ 799 w 1818"/>
                  <a:gd name="T41" fmla="*/ 89 h 413"/>
                  <a:gd name="T42" fmla="*/ 840 w 1818"/>
                  <a:gd name="T43" fmla="*/ 64 h 413"/>
                  <a:gd name="T44" fmla="*/ 879 w 1818"/>
                  <a:gd name="T45" fmla="*/ 47 h 413"/>
                  <a:gd name="T46" fmla="*/ 919 w 1818"/>
                  <a:gd name="T47" fmla="*/ 24 h 413"/>
                  <a:gd name="T48" fmla="*/ 960 w 1818"/>
                  <a:gd name="T49" fmla="*/ 7 h 413"/>
                  <a:gd name="T50" fmla="*/ 999 w 1818"/>
                  <a:gd name="T51" fmla="*/ 2 h 413"/>
                  <a:gd name="T52" fmla="*/ 1039 w 1818"/>
                  <a:gd name="T53" fmla="*/ 5 h 413"/>
                  <a:gd name="T54" fmla="*/ 1080 w 1818"/>
                  <a:gd name="T55" fmla="*/ 3 h 413"/>
                  <a:gd name="T56" fmla="*/ 1119 w 1818"/>
                  <a:gd name="T57" fmla="*/ 12 h 413"/>
                  <a:gd name="T58" fmla="*/ 1159 w 1818"/>
                  <a:gd name="T59" fmla="*/ 28 h 413"/>
                  <a:gd name="T60" fmla="*/ 1198 w 1818"/>
                  <a:gd name="T61" fmla="*/ 47 h 413"/>
                  <a:gd name="T62" fmla="*/ 1239 w 1818"/>
                  <a:gd name="T63" fmla="*/ 64 h 413"/>
                  <a:gd name="T64" fmla="*/ 1279 w 1818"/>
                  <a:gd name="T65" fmla="*/ 84 h 413"/>
                  <a:gd name="T66" fmla="*/ 1318 w 1818"/>
                  <a:gd name="T67" fmla="*/ 104 h 413"/>
                  <a:gd name="T68" fmla="*/ 1359 w 1818"/>
                  <a:gd name="T69" fmla="*/ 131 h 413"/>
                  <a:gd name="T70" fmla="*/ 1399 w 1818"/>
                  <a:gd name="T71" fmla="*/ 153 h 413"/>
                  <a:gd name="T72" fmla="*/ 1438 w 1818"/>
                  <a:gd name="T73" fmla="*/ 174 h 413"/>
                  <a:gd name="T74" fmla="*/ 1479 w 1818"/>
                  <a:gd name="T75" fmla="*/ 193 h 413"/>
                  <a:gd name="T76" fmla="*/ 1519 w 1818"/>
                  <a:gd name="T77" fmla="*/ 207 h 413"/>
                  <a:gd name="T78" fmla="*/ 1558 w 1818"/>
                  <a:gd name="T79" fmla="*/ 218 h 413"/>
                  <a:gd name="T80" fmla="*/ 1599 w 1818"/>
                  <a:gd name="T81" fmla="*/ 225 h 413"/>
                  <a:gd name="T82" fmla="*/ 1639 w 1818"/>
                  <a:gd name="T83" fmla="*/ 226 h 413"/>
                  <a:gd name="T84" fmla="*/ 1678 w 1818"/>
                  <a:gd name="T85" fmla="*/ 221 h 413"/>
                  <a:gd name="T86" fmla="*/ 1719 w 1818"/>
                  <a:gd name="T87" fmla="*/ 214 h 413"/>
                  <a:gd name="T88" fmla="*/ 1758 w 1818"/>
                  <a:gd name="T89" fmla="*/ 202 h 413"/>
                  <a:gd name="T90" fmla="*/ 1798 w 1818"/>
                  <a:gd name="T91" fmla="*/ 179 h 413"/>
                  <a:gd name="T92" fmla="*/ 1818 w 1818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18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19" y="57"/>
                    </a:lnTo>
                    <a:lnTo>
                      <a:pt x="41" y="57"/>
                    </a:lnTo>
                    <a:lnTo>
                      <a:pt x="60" y="56"/>
                    </a:lnTo>
                    <a:lnTo>
                      <a:pt x="79" y="57"/>
                    </a:lnTo>
                    <a:lnTo>
                      <a:pt x="101" y="61"/>
                    </a:lnTo>
                    <a:lnTo>
                      <a:pt x="120" y="63"/>
                    </a:lnTo>
                    <a:lnTo>
                      <a:pt x="139" y="66"/>
                    </a:lnTo>
                    <a:lnTo>
                      <a:pt x="161" y="73"/>
                    </a:lnTo>
                    <a:lnTo>
                      <a:pt x="180" y="80"/>
                    </a:lnTo>
                    <a:lnTo>
                      <a:pt x="199" y="87"/>
                    </a:lnTo>
                    <a:lnTo>
                      <a:pt x="221" y="92"/>
                    </a:lnTo>
                    <a:lnTo>
                      <a:pt x="240" y="103"/>
                    </a:lnTo>
                    <a:lnTo>
                      <a:pt x="259" y="115"/>
                    </a:lnTo>
                    <a:lnTo>
                      <a:pt x="281" y="124"/>
                    </a:lnTo>
                    <a:lnTo>
                      <a:pt x="300" y="134"/>
                    </a:lnTo>
                    <a:lnTo>
                      <a:pt x="319" y="143"/>
                    </a:lnTo>
                    <a:lnTo>
                      <a:pt x="341" y="151"/>
                    </a:lnTo>
                    <a:lnTo>
                      <a:pt x="360" y="162"/>
                    </a:lnTo>
                    <a:lnTo>
                      <a:pt x="379" y="171"/>
                    </a:lnTo>
                    <a:lnTo>
                      <a:pt x="401" y="150"/>
                    </a:lnTo>
                    <a:lnTo>
                      <a:pt x="420" y="181"/>
                    </a:lnTo>
                    <a:lnTo>
                      <a:pt x="439" y="219"/>
                    </a:lnTo>
                    <a:lnTo>
                      <a:pt x="459" y="218"/>
                    </a:lnTo>
                    <a:lnTo>
                      <a:pt x="480" y="225"/>
                    </a:lnTo>
                    <a:lnTo>
                      <a:pt x="499" y="228"/>
                    </a:lnTo>
                    <a:lnTo>
                      <a:pt x="519" y="242"/>
                    </a:lnTo>
                    <a:lnTo>
                      <a:pt x="540" y="246"/>
                    </a:lnTo>
                    <a:lnTo>
                      <a:pt x="559" y="244"/>
                    </a:lnTo>
                    <a:lnTo>
                      <a:pt x="579" y="239"/>
                    </a:lnTo>
                    <a:lnTo>
                      <a:pt x="600" y="237"/>
                    </a:lnTo>
                    <a:lnTo>
                      <a:pt x="619" y="225"/>
                    </a:lnTo>
                    <a:lnTo>
                      <a:pt x="639" y="214"/>
                    </a:lnTo>
                    <a:lnTo>
                      <a:pt x="660" y="209"/>
                    </a:lnTo>
                    <a:lnTo>
                      <a:pt x="679" y="197"/>
                    </a:lnTo>
                    <a:lnTo>
                      <a:pt x="699" y="183"/>
                    </a:lnTo>
                    <a:lnTo>
                      <a:pt x="720" y="165"/>
                    </a:lnTo>
                    <a:lnTo>
                      <a:pt x="739" y="145"/>
                    </a:lnTo>
                    <a:lnTo>
                      <a:pt x="759" y="124"/>
                    </a:lnTo>
                    <a:lnTo>
                      <a:pt x="780" y="104"/>
                    </a:lnTo>
                    <a:lnTo>
                      <a:pt x="799" y="89"/>
                    </a:lnTo>
                    <a:lnTo>
                      <a:pt x="819" y="75"/>
                    </a:lnTo>
                    <a:lnTo>
                      <a:pt x="840" y="64"/>
                    </a:lnTo>
                    <a:lnTo>
                      <a:pt x="859" y="56"/>
                    </a:lnTo>
                    <a:lnTo>
                      <a:pt x="879" y="47"/>
                    </a:lnTo>
                    <a:lnTo>
                      <a:pt x="900" y="40"/>
                    </a:lnTo>
                    <a:lnTo>
                      <a:pt x="919" y="24"/>
                    </a:lnTo>
                    <a:lnTo>
                      <a:pt x="939" y="14"/>
                    </a:lnTo>
                    <a:lnTo>
                      <a:pt x="960" y="7"/>
                    </a:lnTo>
                    <a:lnTo>
                      <a:pt x="979" y="0"/>
                    </a:lnTo>
                    <a:lnTo>
                      <a:pt x="999" y="2"/>
                    </a:lnTo>
                    <a:lnTo>
                      <a:pt x="1020" y="2"/>
                    </a:lnTo>
                    <a:lnTo>
                      <a:pt x="1039" y="5"/>
                    </a:lnTo>
                    <a:lnTo>
                      <a:pt x="1059" y="0"/>
                    </a:lnTo>
                    <a:lnTo>
                      <a:pt x="1080" y="3"/>
                    </a:lnTo>
                    <a:lnTo>
                      <a:pt x="1099" y="7"/>
                    </a:lnTo>
                    <a:lnTo>
                      <a:pt x="1119" y="12"/>
                    </a:lnTo>
                    <a:lnTo>
                      <a:pt x="1138" y="21"/>
                    </a:lnTo>
                    <a:lnTo>
                      <a:pt x="1159" y="28"/>
                    </a:lnTo>
                    <a:lnTo>
                      <a:pt x="1179" y="38"/>
                    </a:lnTo>
                    <a:lnTo>
                      <a:pt x="1198" y="47"/>
                    </a:lnTo>
                    <a:lnTo>
                      <a:pt x="1219" y="57"/>
                    </a:lnTo>
                    <a:lnTo>
                      <a:pt x="1239" y="64"/>
                    </a:lnTo>
                    <a:lnTo>
                      <a:pt x="1258" y="73"/>
                    </a:lnTo>
                    <a:lnTo>
                      <a:pt x="1279" y="84"/>
                    </a:lnTo>
                    <a:lnTo>
                      <a:pt x="1299" y="94"/>
                    </a:lnTo>
                    <a:lnTo>
                      <a:pt x="1318" y="104"/>
                    </a:lnTo>
                    <a:lnTo>
                      <a:pt x="1339" y="118"/>
                    </a:lnTo>
                    <a:lnTo>
                      <a:pt x="1359" y="131"/>
                    </a:lnTo>
                    <a:lnTo>
                      <a:pt x="1378" y="141"/>
                    </a:lnTo>
                    <a:lnTo>
                      <a:pt x="1399" y="153"/>
                    </a:lnTo>
                    <a:lnTo>
                      <a:pt x="1419" y="165"/>
                    </a:lnTo>
                    <a:lnTo>
                      <a:pt x="1438" y="174"/>
                    </a:lnTo>
                    <a:lnTo>
                      <a:pt x="1459" y="185"/>
                    </a:lnTo>
                    <a:lnTo>
                      <a:pt x="1479" y="193"/>
                    </a:lnTo>
                    <a:lnTo>
                      <a:pt x="1498" y="200"/>
                    </a:lnTo>
                    <a:lnTo>
                      <a:pt x="1519" y="207"/>
                    </a:lnTo>
                    <a:lnTo>
                      <a:pt x="1539" y="212"/>
                    </a:lnTo>
                    <a:lnTo>
                      <a:pt x="1558" y="218"/>
                    </a:lnTo>
                    <a:lnTo>
                      <a:pt x="1579" y="221"/>
                    </a:lnTo>
                    <a:lnTo>
                      <a:pt x="1599" y="225"/>
                    </a:lnTo>
                    <a:lnTo>
                      <a:pt x="1618" y="226"/>
                    </a:lnTo>
                    <a:lnTo>
                      <a:pt x="1639" y="226"/>
                    </a:lnTo>
                    <a:lnTo>
                      <a:pt x="1659" y="226"/>
                    </a:lnTo>
                    <a:lnTo>
                      <a:pt x="1678" y="221"/>
                    </a:lnTo>
                    <a:lnTo>
                      <a:pt x="1699" y="219"/>
                    </a:lnTo>
                    <a:lnTo>
                      <a:pt x="1719" y="214"/>
                    </a:lnTo>
                    <a:lnTo>
                      <a:pt x="1738" y="209"/>
                    </a:lnTo>
                    <a:lnTo>
                      <a:pt x="1758" y="202"/>
                    </a:lnTo>
                    <a:lnTo>
                      <a:pt x="1779" y="193"/>
                    </a:lnTo>
                    <a:lnTo>
                      <a:pt x="1798" y="179"/>
                    </a:lnTo>
                    <a:lnTo>
                      <a:pt x="1818" y="164"/>
                    </a:lnTo>
                    <a:lnTo>
                      <a:pt x="1818" y="413"/>
                    </a:lnTo>
                    <a:lnTo>
                      <a:pt x="0" y="413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8"/>
              <p:cNvSpPr>
                <a:spLocks/>
              </p:cNvSpPr>
              <p:nvPr/>
            </p:nvSpPr>
            <p:spPr bwMode="auto">
              <a:xfrm>
                <a:off x="2993" y="889"/>
                <a:ext cx="1818" cy="413"/>
              </a:xfrm>
              <a:custGeom>
                <a:avLst/>
                <a:gdLst>
                  <a:gd name="T0" fmla="*/ 0 w 1818"/>
                  <a:gd name="T1" fmla="*/ 61 h 413"/>
                  <a:gd name="T2" fmla="*/ 41 w 1818"/>
                  <a:gd name="T3" fmla="*/ 57 h 413"/>
                  <a:gd name="T4" fmla="*/ 79 w 1818"/>
                  <a:gd name="T5" fmla="*/ 57 h 413"/>
                  <a:gd name="T6" fmla="*/ 120 w 1818"/>
                  <a:gd name="T7" fmla="*/ 63 h 413"/>
                  <a:gd name="T8" fmla="*/ 161 w 1818"/>
                  <a:gd name="T9" fmla="*/ 73 h 413"/>
                  <a:gd name="T10" fmla="*/ 199 w 1818"/>
                  <a:gd name="T11" fmla="*/ 87 h 413"/>
                  <a:gd name="T12" fmla="*/ 240 w 1818"/>
                  <a:gd name="T13" fmla="*/ 103 h 413"/>
                  <a:gd name="T14" fmla="*/ 281 w 1818"/>
                  <a:gd name="T15" fmla="*/ 124 h 413"/>
                  <a:gd name="T16" fmla="*/ 319 w 1818"/>
                  <a:gd name="T17" fmla="*/ 143 h 413"/>
                  <a:gd name="T18" fmla="*/ 360 w 1818"/>
                  <a:gd name="T19" fmla="*/ 162 h 413"/>
                  <a:gd name="T20" fmla="*/ 401 w 1818"/>
                  <a:gd name="T21" fmla="*/ 150 h 413"/>
                  <a:gd name="T22" fmla="*/ 439 w 1818"/>
                  <a:gd name="T23" fmla="*/ 219 h 413"/>
                  <a:gd name="T24" fmla="*/ 480 w 1818"/>
                  <a:gd name="T25" fmla="*/ 225 h 413"/>
                  <a:gd name="T26" fmla="*/ 519 w 1818"/>
                  <a:gd name="T27" fmla="*/ 242 h 413"/>
                  <a:gd name="T28" fmla="*/ 559 w 1818"/>
                  <a:gd name="T29" fmla="*/ 244 h 413"/>
                  <a:gd name="T30" fmla="*/ 600 w 1818"/>
                  <a:gd name="T31" fmla="*/ 237 h 413"/>
                  <a:gd name="T32" fmla="*/ 639 w 1818"/>
                  <a:gd name="T33" fmla="*/ 214 h 413"/>
                  <a:gd name="T34" fmla="*/ 679 w 1818"/>
                  <a:gd name="T35" fmla="*/ 197 h 413"/>
                  <a:gd name="T36" fmla="*/ 720 w 1818"/>
                  <a:gd name="T37" fmla="*/ 165 h 413"/>
                  <a:gd name="T38" fmla="*/ 759 w 1818"/>
                  <a:gd name="T39" fmla="*/ 124 h 413"/>
                  <a:gd name="T40" fmla="*/ 799 w 1818"/>
                  <a:gd name="T41" fmla="*/ 89 h 413"/>
                  <a:gd name="T42" fmla="*/ 840 w 1818"/>
                  <a:gd name="T43" fmla="*/ 64 h 413"/>
                  <a:gd name="T44" fmla="*/ 879 w 1818"/>
                  <a:gd name="T45" fmla="*/ 47 h 413"/>
                  <a:gd name="T46" fmla="*/ 919 w 1818"/>
                  <a:gd name="T47" fmla="*/ 24 h 413"/>
                  <a:gd name="T48" fmla="*/ 960 w 1818"/>
                  <a:gd name="T49" fmla="*/ 7 h 413"/>
                  <a:gd name="T50" fmla="*/ 999 w 1818"/>
                  <a:gd name="T51" fmla="*/ 2 h 413"/>
                  <a:gd name="T52" fmla="*/ 1039 w 1818"/>
                  <a:gd name="T53" fmla="*/ 5 h 413"/>
                  <a:gd name="T54" fmla="*/ 1080 w 1818"/>
                  <a:gd name="T55" fmla="*/ 3 h 413"/>
                  <a:gd name="T56" fmla="*/ 1119 w 1818"/>
                  <a:gd name="T57" fmla="*/ 12 h 413"/>
                  <a:gd name="T58" fmla="*/ 1159 w 1818"/>
                  <a:gd name="T59" fmla="*/ 28 h 413"/>
                  <a:gd name="T60" fmla="*/ 1198 w 1818"/>
                  <a:gd name="T61" fmla="*/ 47 h 413"/>
                  <a:gd name="T62" fmla="*/ 1239 w 1818"/>
                  <a:gd name="T63" fmla="*/ 64 h 413"/>
                  <a:gd name="T64" fmla="*/ 1279 w 1818"/>
                  <a:gd name="T65" fmla="*/ 84 h 413"/>
                  <a:gd name="T66" fmla="*/ 1318 w 1818"/>
                  <a:gd name="T67" fmla="*/ 104 h 413"/>
                  <a:gd name="T68" fmla="*/ 1359 w 1818"/>
                  <a:gd name="T69" fmla="*/ 131 h 413"/>
                  <a:gd name="T70" fmla="*/ 1399 w 1818"/>
                  <a:gd name="T71" fmla="*/ 153 h 413"/>
                  <a:gd name="T72" fmla="*/ 1438 w 1818"/>
                  <a:gd name="T73" fmla="*/ 174 h 413"/>
                  <a:gd name="T74" fmla="*/ 1479 w 1818"/>
                  <a:gd name="T75" fmla="*/ 193 h 413"/>
                  <a:gd name="T76" fmla="*/ 1519 w 1818"/>
                  <a:gd name="T77" fmla="*/ 207 h 413"/>
                  <a:gd name="T78" fmla="*/ 1558 w 1818"/>
                  <a:gd name="T79" fmla="*/ 218 h 413"/>
                  <a:gd name="T80" fmla="*/ 1599 w 1818"/>
                  <a:gd name="T81" fmla="*/ 225 h 413"/>
                  <a:gd name="T82" fmla="*/ 1639 w 1818"/>
                  <a:gd name="T83" fmla="*/ 226 h 413"/>
                  <a:gd name="T84" fmla="*/ 1678 w 1818"/>
                  <a:gd name="T85" fmla="*/ 221 h 413"/>
                  <a:gd name="T86" fmla="*/ 1719 w 1818"/>
                  <a:gd name="T87" fmla="*/ 214 h 413"/>
                  <a:gd name="T88" fmla="*/ 1758 w 1818"/>
                  <a:gd name="T89" fmla="*/ 202 h 413"/>
                  <a:gd name="T90" fmla="*/ 1798 w 1818"/>
                  <a:gd name="T91" fmla="*/ 179 h 413"/>
                  <a:gd name="T92" fmla="*/ 1818 w 1818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18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19" y="57"/>
                    </a:lnTo>
                    <a:lnTo>
                      <a:pt x="41" y="57"/>
                    </a:lnTo>
                    <a:lnTo>
                      <a:pt x="60" y="56"/>
                    </a:lnTo>
                    <a:lnTo>
                      <a:pt x="79" y="57"/>
                    </a:lnTo>
                    <a:lnTo>
                      <a:pt x="101" y="61"/>
                    </a:lnTo>
                    <a:lnTo>
                      <a:pt x="120" y="63"/>
                    </a:lnTo>
                    <a:lnTo>
                      <a:pt x="139" y="66"/>
                    </a:lnTo>
                    <a:lnTo>
                      <a:pt x="161" y="73"/>
                    </a:lnTo>
                    <a:lnTo>
                      <a:pt x="180" y="80"/>
                    </a:lnTo>
                    <a:lnTo>
                      <a:pt x="199" y="87"/>
                    </a:lnTo>
                    <a:lnTo>
                      <a:pt x="221" y="92"/>
                    </a:lnTo>
                    <a:lnTo>
                      <a:pt x="240" y="103"/>
                    </a:lnTo>
                    <a:lnTo>
                      <a:pt x="259" y="115"/>
                    </a:lnTo>
                    <a:lnTo>
                      <a:pt x="281" y="124"/>
                    </a:lnTo>
                    <a:lnTo>
                      <a:pt x="300" y="134"/>
                    </a:lnTo>
                    <a:lnTo>
                      <a:pt x="319" y="143"/>
                    </a:lnTo>
                    <a:lnTo>
                      <a:pt x="341" y="151"/>
                    </a:lnTo>
                    <a:lnTo>
                      <a:pt x="360" y="162"/>
                    </a:lnTo>
                    <a:lnTo>
                      <a:pt x="379" y="171"/>
                    </a:lnTo>
                    <a:lnTo>
                      <a:pt x="401" y="150"/>
                    </a:lnTo>
                    <a:lnTo>
                      <a:pt x="420" y="181"/>
                    </a:lnTo>
                    <a:lnTo>
                      <a:pt x="439" y="219"/>
                    </a:lnTo>
                    <a:lnTo>
                      <a:pt x="459" y="218"/>
                    </a:lnTo>
                    <a:lnTo>
                      <a:pt x="480" y="225"/>
                    </a:lnTo>
                    <a:lnTo>
                      <a:pt x="499" y="228"/>
                    </a:lnTo>
                    <a:lnTo>
                      <a:pt x="519" y="242"/>
                    </a:lnTo>
                    <a:lnTo>
                      <a:pt x="540" y="246"/>
                    </a:lnTo>
                    <a:lnTo>
                      <a:pt x="559" y="244"/>
                    </a:lnTo>
                    <a:lnTo>
                      <a:pt x="579" y="239"/>
                    </a:lnTo>
                    <a:lnTo>
                      <a:pt x="600" y="237"/>
                    </a:lnTo>
                    <a:lnTo>
                      <a:pt x="619" y="225"/>
                    </a:lnTo>
                    <a:lnTo>
                      <a:pt x="639" y="214"/>
                    </a:lnTo>
                    <a:lnTo>
                      <a:pt x="660" y="209"/>
                    </a:lnTo>
                    <a:lnTo>
                      <a:pt x="679" y="197"/>
                    </a:lnTo>
                    <a:lnTo>
                      <a:pt x="699" y="183"/>
                    </a:lnTo>
                    <a:lnTo>
                      <a:pt x="720" y="165"/>
                    </a:lnTo>
                    <a:lnTo>
                      <a:pt x="739" y="145"/>
                    </a:lnTo>
                    <a:lnTo>
                      <a:pt x="759" y="124"/>
                    </a:lnTo>
                    <a:lnTo>
                      <a:pt x="780" y="104"/>
                    </a:lnTo>
                    <a:lnTo>
                      <a:pt x="799" y="89"/>
                    </a:lnTo>
                    <a:lnTo>
                      <a:pt x="819" y="75"/>
                    </a:lnTo>
                    <a:lnTo>
                      <a:pt x="840" y="64"/>
                    </a:lnTo>
                    <a:lnTo>
                      <a:pt x="859" y="56"/>
                    </a:lnTo>
                    <a:lnTo>
                      <a:pt x="879" y="47"/>
                    </a:lnTo>
                    <a:lnTo>
                      <a:pt x="900" y="40"/>
                    </a:lnTo>
                    <a:lnTo>
                      <a:pt x="919" y="24"/>
                    </a:lnTo>
                    <a:lnTo>
                      <a:pt x="939" y="14"/>
                    </a:lnTo>
                    <a:lnTo>
                      <a:pt x="960" y="7"/>
                    </a:lnTo>
                    <a:lnTo>
                      <a:pt x="979" y="0"/>
                    </a:lnTo>
                    <a:lnTo>
                      <a:pt x="999" y="2"/>
                    </a:lnTo>
                    <a:lnTo>
                      <a:pt x="1020" y="2"/>
                    </a:lnTo>
                    <a:lnTo>
                      <a:pt x="1039" y="5"/>
                    </a:lnTo>
                    <a:lnTo>
                      <a:pt x="1059" y="0"/>
                    </a:lnTo>
                    <a:lnTo>
                      <a:pt x="1080" y="3"/>
                    </a:lnTo>
                    <a:lnTo>
                      <a:pt x="1099" y="7"/>
                    </a:lnTo>
                    <a:lnTo>
                      <a:pt x="1119" y="12"/>
                    </a:lnTo>
                    <a:lnTo>
                      <a:pt x="1138" y="21"/>
                    </a:lnTo>
                    <a:lnTo>
                      <a:pt x="1159" y="28"/>
                    </a:lnTo>
                    <a:lnTo>
                      <a:pt x="1179" y="38"/>
                    </a:lnTo>
                    <a:lnTo>
                      <a:pt x="1198" y="47"/>
                    </a:lnTo>
                    <a:lnTo>
                      <a:pt x="1219" y="57"/>
                    </a:lnTo>
                    <a:lnTo>
                      <a:pt x="1239" y="64"/>
                    </a:lnTo>
                    <a:lnTo>
                      <a:pt x="1258" y="73"/>
                    </a:lnTo>
                    <a:lnTo>
                      <a:pt x="1279" y="84"/>
                    </a:lnTo>
                    <a:lnTo>
                      <a:pt x="1299" y="94"/>
                    </a:lnTo>
                    <a:lnTo>
                      <a:pt x="1318" y="104"/>
                    </a:lnTo>
                    <a:lnTo>
                      <a:pt x="1339" y="118"/>
                    </a:lnTo>
                    <a:lnTo>
                      <a:pt x="1359" y="131"/>
                    </a:lnTo>
                    <a:lnTo>
                      <a:pt x="1378" y="141"/>
                    </a:lnTo>
                    <a:lnTo>
                      <a:pt x="1399" y="153"/>
                    </a:lnTo>
                    <a:lnTo>
                      <a:pt x="1419" y="165"/>
                    </a:lnTo>
                    <a:lnTo>
                      <a:pt x="1438" y="174"/>
                    </a:lnTo>
                    <a:lnTo>
                      <a:pt x="1459" y="185"/>
                    </a:lnTo>
                    <a:lnTo>
                      <a:pt x="1479" y="193"/>
                    </a:lnTo>
                    <a:lnTo>
                      <a:pt x="1498" y="200"/>
                    </a:lnTo>
                    <a:lnTo>
                      <a:pt x="1519" y="207"/>
                    </a:lnTo>
                    <a:lnTo>
                      <a:pt x="1539" y="212"/>
                    </a:lnTo>
                    <a:lnTo>
                      <a:pt x="1558" y="218"/>
                    </a:lnTo>
                    <a:lnTo>
                      <a:pt x="1579" y="221"/>
                    </a:lnTo>
                    <a:lnTo>
                      <a:pt x="1599" y="225"/>
                    </a:lnTo>
                    <a:lnTo>
                      <a:pt x="1618" y="226"/>
                    </a:lnTo>
                    <a:lnTo>
                      <a:pt x="1639" y="226"/>
                    </a:lnTo>
                    <a:lnTo>
                      <a:pt x="1659" y="226"/>
                    </a:lnTo>
                    <a:lnTo>
                      <a:pt x="1678" y="221"/>
                    </a:lnTo>
                    <a:lnTo>
                      <a:pt x="1699" y="219"/>
                    </a:lnTo>
                    <a:lnTo>
                      <a:pt x="1719" y="214"/>
                    </a:lnTo>
                    <a:lnTo>
                      <a:pt x="1738" y="209"/>
                    </a:lnTo>
                    <a:lnTo>
                      <a:pt x="1758" y="202"/>
                    </a:lnTo>
                    <a:lnTo>
                      <a:pt x="1779" y="193"/>
                    </a:lnTo>
                    <a:lnTo>
                      <a:pt x="1798" y="179"/>
                    </a:lnTo>
                    <a:lnTo>
                      <a:pt x="1818" y="164"/>
                    </a:lnTo>
                    <a:lnTo>
                      <a:pt x="1818" y="413"/>
                    </a:lnTo>
                  </a:path>
                </a:pathLst>
              </a:custGeom>
              <a:noFill/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9"/>
              <p:cNvSpPr>
                <a:spLocks/>
              </p:cNvSpPr>
              <p:nvPr/>
            </p:nvSpPr>
            <p:spPr bwMode="auto">
              <a:xfrm>
                <a:off x="846" y="1743"/>
                <a:ext cx="1833" cy="413"/>
              </a:xfrm>
              <a:custGeom>
                <a:avLst/>
                <a:gdLst>
                  <a:gd name="T0" fmla="*/ 0 w 1833"/>
                  <a:gd name="T1" fmla="*/ 61 h 413"/>
                  <a:gd name="T2" fmla="*/ 38 w 1833"/>
                  <a:gd name="T3" fmla="*/ 57 h 413"/>
                  <a:gd name="T4" fmla="*/ 79 w 1833"/>
                  <a:gd name="T5" fmla="*/ 57 h 413"/>
                  <a:gd name="T6" fmla="*/ 120 w 1833"/>
                  <a:gd name="T7" fmla="*/ 63 h 413"/>
                  <a:gd name="T8" fmla="*/ 160 w 1833"/>
                  <a:gd name="T9" fmla="*/ 73 h 413"/>
                  <a:gd name="T10" fmla="*/ 201 w 1833"/>
                  <a:gd name="T11" fmla="*/ 87 h 413"/>
                  <a:gd name="T12" fmla="*/ 241 w 1833"/>
                  <a:gd name="T13" fmla="*/ 103 h 413"/>
                  <a:gd name="T14" fmla="*/ 280 w 1833"/>
                  <a:gd name="T15" fmla="*/ 124 h 413"/>
                  <a:gd name="T16" fmla="*/ 321 w 1833"/>
                  <a:gd name="T17" fmla="*/ 143 h 413"/>
                  <a:gd name="T18" fmla="*/ 361 w 1833"/>
                  <a:gd name="T19" fmla="*/ 162 h 413"/>
                  <a:gd name="T20" fmla="*/ 402 w 1833"/>
                  <a:gd name="T21" fmla="*/ 150 h 413"/>
                  <a:gd name="T22" fmla="*/ 442 w 1833"/>
                  <a:gd name="T23" fmla="*/ 219 h 413"/>
                  <a:gd name="T24" fmla="*/ 483 w 1833"/>
                  <a:gd name="T25" fmla="*/ 225 h 413"/>
                  <a:gd name="T26" fmla="*/ 524 w 1833"/>
                  <a:gd name="T27" fmla="*/ 242 h 413"/>
                  <a:gd name="T28" fmla="*/ 562 w 1833"/>
                  <a:gd name="T29" fmla="*/ 244 h 413"/>
                  <a:gd name="T30" fmla="*/ 603 w 1833"/>
                  <a:gd name="T31" fmla="*/ 237 h 413"/>
                  <a:gd name="T32" fmla="*/ 644 w 1833"/>
                  <a:gd name="T33" fmla="*/ 214 h 413"/>
                  <a:gd name="T34" fmla="*/ 684 w 1833"/>
                  <a:gd name="T35" fmla="*/ 197 h 413"/>
                  <a:gd name="T36" fmla="*/ 725 w 1833"/>
                  <a:gd name="T37" fmla="*/ 165 h 413"/>
                  <a:gd name="T38" fmla="*/ 765 w 1833"/>
                  <a:gd name="T39" fmla="*/ 124 h 413"/>
                  <a:gd name="T40" fmla="*/ 806 w 1833"/>
                  <a:gd name="T41" fmla="*/ 89 h 413"/>
                  <a:gd name="T42" fmla="*/ 845 w 1833"/>
                  <a:gd name="T43" fmla="*/ 64 h 413"/>
                  <a:gd name="T44" fmla="*/ 885 w 1833"/>
                  <a:gd name="T45" fmla="*/ 47 h 413"/>
                  <a:gd name="T46" fmla="*/ 926 w 1833"/>
                  <a:gd name="T47" fmla="*/ 24 h 413"/>
                  <a:gd name="T48" fmla="*/ 967 w 1833"/>
                  <a:gd name="T49" fmla="*/ 7 h 413"/>
                  <a:gd name="T50" fmla="*/ 1007 w 1833"/>
                  <a:gd name="T51" fmla="*/ 2 h 413"/>
                  <a:gd name="T52" fmla="*/ 1048 w 1833"/>
                  <a:gd name="T53" fmla="*/ 5 h 413"/>
                  <a:gd name="T54" fmla="*/ 1088 w 1833"/>
                  <a:gd name="T55" fmla="*/ 3 h 413"/>
                  <a:gd name="T56" fmla="*/ 1127 w 1833"/>
                  <a:gd name="T57" fmla="*/ 12 h 413"/>
                  <a:gd name="T58" fmla="*/ 1168 w 1833"/>
                  <a:gd name="T59" fmla="*/ 28 h 413"/>
                  <a:gd name="T60" fmla="*/ 1208 w 1833"/>
                  <a:gd name="T61" fmla="*/ 47 h 413"/>
                  <a:gd name="T62" fmla="*/ 1249 w 1833"/>
                  <a:gd name="T63" fmla="*/ 64 h 413"/>
                  <a:gd name="T64" fmla="*/ 1289 w 1833"/>
                  <a:gd name="T65" fmla="*/ 84 h 413"/>
                  <a:gd name="T66" fmla="*/ 1330 w 1833"/>
                  <a:gd name="T67" fmla="*/ 104 h 413"/>
                  <a:gd name="T68" fmla="*/ 1371 w 1833"/>
                  <a:gd name="T69" fmla="*/ 131 h 413"/>
                  <a:gd name="T70" fmla="*/ 1409 w 1833"/>
                  <a:gd name="T71" fmla="*/ 153 h 413"/>
                  <a:gd name="T72" fmla="*/ 1450 w 1833"/>
                  <a:gd name="T73" fmla="*/ 174 h 413"/>
                  <a:gd name="T74" fmla="*/ 1491 w 1833"/>
                  <a:gd name="T75" fmla="*/ 193 h 413"/>
                  <a:gd name="T76" fmla="*/ 1531 w 1833"/>
                  <a:gd name="T77" fmla="*/ 207 h 413"/>
                  <a:gd name="T78" fmla="*/ 1572 w 1833"/>
                  <a:gd name="T79" fmla="*/ 218 h 413"/>
                  <a:gd name="T80" fmla="*/ 1612 w 1833"/>
                  <a:gd name="T81" fmla="*/ 225 h 413"/>
                  <a:gd name="T82" fmla="*/ 1653 w 1833"/>
                  <a:gd name="T83" fmla="*/ 226 h 413"/>
                  <a:gd name="T84" fmla="*/ 1692 w 1833"/>
                  <a:gd name="T85" fmla="*/ 221 h 413"/>
                  <a:gd name="T86" fmla="*/ 1732 w 1833"/>
                  <a:gd name="T87" fmla="*/ 214 h 413"/>
                  <a:gd name="T88" fmla="*/ 1773 w 1833"/>
                  <a:gd name="T89" fmla="*/ 202 h 413"/>
                  <a:gd name="T90" fmla="*/ 1814 w 1833"/>
                  <a:gd name="T91" fmla="*/ 179 h 413"/>
                  <a:gd name="T92" fmla="*/ 1833 w 1833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3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19" y="57"/>
                    </a:lnTo>
                    <a:lnTo>
                      <a:pt x="38" y="57"/>
                    </a:lnTo>
                    <a:lnTo>
                      <a:pt x="60" y="56"/>
                    </a:lnTo>
                    <a:lnTo>
                      <a:pt x="79" y="57"/>
                    </a:lnTo>
                    <a:lnTo>
                      <a:pt x="100" y="61"/>
                    </a:lnTo>
                    <a:lnTo>
                      <a:pt x="120" y="63"/>
                    </a:lnTo>
                    <a:lnTo>
                      <a:pt x="141" y="66"/>
                    </a:lnTo>
                    <a:lnTo>
                      <a:pt x="160" y="73"/>
                    </a:lnTo>
                    <a:lnTo>
                      <a:pt x="180" y="80"/>
                    </a:lnTo>
                    <a:lnTo>
                      <a:pt x="201" y="87"/>
                    </a:lnTo>
                    <a:lnTo>
                      <a:pt x="220" y="92"/>
                    </a:lnTo>
                    <a:lnTo>
                      <a:pt x="241" y="103"/>
                    </a:lnTo>
                    <a:lnTo>
                      <a:pt x="261" y="115"/>
                    </a:lnTo>
                    <a:lnTo>
                      <a:pt x="280" y="124"/>
                    </a:lnTo>
                    <a:lnTo>
                      <a:pt x="301" y="134"/>
                    </a:lnTo>
                    <a:lnTo>
                      <a:pt x="321" y="143"/>
                    </a:lnTo>
                    <a:lnTo>
                      <a:pt x="342" y="151"/>
                    </a:lnTo>
                    <a:lnTo>
                      <a:pt x="361" y="162"/>
                    </a:lnTo>
                    <a:lnTo>
                      <a:pt x="382" y="171"/>
                    </a:lnTo>
                    <a:lnTo>
                      <a:pt x="402" y="150"/>
                    </a:lnTo>
                    <a:lnTo>
                      <a:pt x="421" y="181"/>
                    </a:lnTo>
                    <a:lnTo>
                      <a:pt x="442" y="219"/>
                    </a:lnTo>
                    <a:lnTo>
                      <a:pt x="462" y="218"/>
                    </a:lnTo>
                    <a:lnTo>
                      <a:pt x="483" y="225"/>
                    </a:lnTo>
                    <a:lnTo>
                      <a:pt x="502" y="228"/>
                    </a:lnTo>
                    <a:lnTo>
                      <a:pt x="524" y="242"/>
                    </a:lnTo>
                    <a:lnTo>
                      <a:pt x="543" y="246"/>
                    </a:lnTo>
                    <a:lnTo>
                      <a:pt x="562" y="244"/>
                    </a:lnTo>
                    <a:lnTo>
                      <a:pt x="584" y="239"/>
                    </a:lnTo>
                    <a:lnTo>
                      <a:pt x="603" y="237"/>
                    </a:lnTo>
                    <a:lnTo>
                      <a:pt x="624" y="225"/>
                    </a:lnTo>
                    <a:lnTo>
                      <a:pt x="644" y="214"/>
                    </a:lnTo>
                    <a:lnTo>
                      <a:pt x="665" y="209"/>
                    </a:lnTo>
                    <a:lnTo>
                      <a:pt x="684" y="197"/>
                    </a:lnTo>
                    <a:lnTo>
                      <a:pt x="704" y="183"/>
                    </a:lnTo>
                    <a:lnTo>
                      <a:pt x="725" y="165"/>
                    </a:lnTo>
                    <a:lnTo>
                      <a:pt x="744" y="145"/>
                    </a:lnTo>
                    <a:lnTo>
                      <a:pt x="765" y="124"/>
                    </a:lnTo>
                    <a:lnTo>
                      <a:pt x="785" y="104"/>
                    </a:lnTo>
                    <a:lnTo>
                      <a:pt x="806" y="89"/>
                    </a:lnTo>
                    <a:lnTo>
                      <a:pt x="825" y="75"/>
                    </a:lnTo>
                    <a:lnTo>
                      <a:pt x="845" y="64"/>
                    </a:lnTo>
                    <a:lnTo>
                      <a:pt x="866" y="56"/>
                    </a:lnTo>
                    <a:lnTo>
                      <a:pt x="885" y="47"/>
                    </a:lnTo>
                    <a:lnTo>
                      <a:pt x="907" y="40"/>
                    </a:lnTo>
                    <a:lnTo>
                      <a:pt x="926" y="24"/>
                    </a:lnTo>
                    <a:lnTo>
                      <a:pt x="947" y="14"/>
                    </a:lnTo>
                    <a:lnTo>
                      <a:pt x="967" y="7"/>
                    </a:lnTo>
                    <a:lnTo>
                      <a:pt x="986" y="0"/>
                    </a:lnTo>
                    <a:lnTo>
                      <a:pt x="1007" y="2"/>
                    </a:lnTo>
                    <a:lnTo>
                      <a:pt x="1027" y="2"/>
                    </a:lnTo>
                    <a:lnTo>
                      <a:pt x="1048" y="5"/>
                    </a:lnTo>
                    <a:lnTo>
                      <a:pt x="1067" y="0"/>
                    </a:lnTo>
                    <a:lnTo>
                      <a:pt x="1088" y="3"/>
                    </a:lnTo>
                    <a:lnTo>
                      <a:pt x="1108" y="7"/>
                    </a:lnTo>
                    <a:lnTo>
                      <a:pt x="1127" y="12"/>
                    </a:lnTo>
                    <a:lnTo>
                      <a:pt x="1148" y="21"/>
                    </a:lnTo>
                    <a:lnTo>
                      <a:pt x="1168" y="28"/>
                    </a:lnTo>
                    <a:lnTo>
                      <a:pt x="1189" y="38"/>
                    </a:lnTo>
                    <a:lnTo>
                      <a:pt x="1208" y="47"/>
                    </a:lnTo>
                    <a:lnTo>
                      <a:pt x="1229" y="57"/>
                    </a:lnTo>
                    <a:lnTo>
                      <a:pt x="1249" y="64"/>
                    </a:lnTo>
                    <a:lnTo>
                      <a:pt x="1268" y="73"/>
                    </a:lnTo>
                    <a:lnTo>
                      <a:pt x="1289" y="84"/>
                    </a:lnTo>
                    <a:lnTo>
                      <a:pt x="1309" y="94"/>
                    </a:lnTo>
                    <a:lnTo>
                      <a:pt x="1330" y="104"/>
                    </a:lnTo>
                    <a:lnTo>
                      <a:pt x="1349" y="118"/>
                    </a:lnTo>
                    <a:lnTo>
                      <a:pt x="1371" y="131"/>
                    </a:lnTo>
                    <a:lnTo>
                      <a:pt x="1390" y="141"/>
                    </a:lnTo>
                    <a:lnTo>
                      <a:pt x="1409" y="153"/>
                    </a:lnTo>
                    <a:lnTo>
                      <a:pt x="1431" y="165"/>
                    </a:lnTo>
                    <a:lnTo>
                      <a:pt x="1450" y="174"/>
                    </a:lnTo>
                    <a:lnTo>
                      <a:pt x="1471" y="185"/>
                    </a:lnTo>
                    <a:lnTo>
                      <a:pt x="1491" y="193"/>
                    </a:lnTo>
                    <a:lnTo>
                      <a:pt x="1512" y="200"/>
                    </a:lnTo>
                    <a:lnTo>
                      <a:pt x="1531" y="207"/>
                    </a:lnTo>
                    <a:lnTo>
                      <a:pt x="1551" y="212"/>
                    </a:lnTo>
                    <a:lnTo>
                      <a:pt x="1572" y="218"/>
                    </a:lnTo>
                    <a:lnTo>
                      <a:pt x="1591" y="221"/>
                    </a:lnTo>
                    <a:lnTo>
                      <a:pt x="1612" y="225"/>
                    </a:lnTo>
                    <a:lnTo>
                      <a:pt x="1632" y="226"/>
                    </a:lnTo>
                    <a:lnTo>
                      <a:pt x="1653" y="226"/>
                    </a:lnTo>
                    <a:lnTo>
                      <a:pt x="1672" y="226"/>
                    </a:lnTo>
                    <a:lnTo>
                      <a:pt x="1692" y="221"/>
                    </a:lnTo>
                    <a:lnTo>
                      <a:pt x="1713" y="219"/>
                    </a:lnTo>
                    <a:lnTo>
                      <a:pt x="1732" y="214"/>
                    </a:lnTo>
                    <a:lnTo>
                      <a:pt x="1754" y="209"/>
                    </a:lnTo>
                    <a:lnTo>
                      <a:pt x="1773" y="202"/>
                    </a:lnTo>
                    <a:lnTo>
                      <a:pt x="1794" y="193"/>
                    </a:lnTo>
                    <a:lnTo>
                      <a:pt x="1814" y="179"/>
                    </a:lnTo>
                    <a:lnTo>
                      <a:pt x="1833" y="164"/>
                    </a:lnTo>
                    <a:lnTo>
                      <a:pt x="1833" y="413"/>
                    </a:lnTo>
                    <a:lnTo>
                      <a:pt x="0" y="413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0"/>
              <p:cNvSpPr>
                <a:spLocks/>
              </p:cNvSpPr>
              <p:nvPr/>
            </p:nvSpPr>
            <p:spPr bwMode="auto">
              <a:xfrm>
                <a:off x="846" y="1743"/>
                <a:ext cx="1833" cy="413"/>
              </a:xfrm>
              <a:custGeom>
                <a:avLst/>
                <a:gdLst>
                  <a:gd name="T0" fmla="*/ 0 w 1833"/>
                  <a:gd name="T1" fmla="*/ 61 h 413"/>
                  <a:gd name="T2" fmla="*/ 38 w 1833"/>
                  <a:gd name="T3" fmla="*/ 57 h 413"/>
                  <a:gd name="T4" fmla="*/ 79 w 1833"/>
                  <a:gd name="T5" fmla="*/ 57 h 413"/>
                  <a:gd name="T6" fmla="*/ 120 w 1833"/>
                  <a:gd name="T7" fmla="*/ 63 h 413"/>
                  <a:gd name="T8" fmla="*/ 160 w 1833"/>
                  <a:gd name="T9" fmla="*/ 73 h 413"/>
                  <a:gd name="T10" fmla="*/ 201 w 1833"/>
                  <a:gd name="T11" fmla="*/ 87 h 413"/>
                  <a:gd name="T12" fmla="*/ 241 w 1833"/>
                  <a:gd name="T13" fmla="*/ 103 h 413"/>
                  <a:gd name="T14" fmla="*/ 280 w 1833"/>
                  <a:gd name="T15" fmla="*/ 124 h 413"/>
                  <a:gd name="T16" fmla="*/ 321 w 1833"/>
                  <a:gd name="T17" fmla="*/ 143 h 413"/>
                  <a:gd name="T18" fmla="*/ 361 w 1833"/>
                  <a:gd name="T19" fmla="*/ 162 h 413"/>
                  <a:gd name="T20" fmla="*/ 402 w 1833"/>
                  <a:gd name="T21" fmla="*/ 150 h 413"/>
                  <a:gd name="T22" fmla="*/ 442 w 1833"/>
                  <a:gd name="T23" fmla="*/ 219 h 413"/>
                  <a:gd name="T24" fmla="*/ 483 w 1833"/>
                  <a:gd name="T25" fmla="*/ 225 h 413"/>
                  <a:gd name="T26" fmla="*/ 524 w 1833"/>
                  <a:gd name="T27" fmla="*/ 242 h 413"/>
                  <a:gd name="T28" fmla="*/ 562 w 1833"/>
                  <a:gd name="T29" fmla="*/ 244 h 413"/>
                  <a:gd name="T30" fmla="*/ 603 w 1833"/>
                  <a:gd name="T31" fmla="*/ 237 h 413"/>
                  <a:gd name="T32" fmla="*/ 644 w 1833"/>
                  <a:gd name="T33" fmla="*/ 214 h 413"/>
                  <a:gd name="T34" fmla="*/ 684 w 1833"/>
                  <a:gd name="T35" fmla="*/ 197 h 413"/>
                  <a:gd name="T36" fmla="*/ 725 w 1833"/>
                  <a:gd name="T37" fmla="*/ 165 h 413"/>
                  <a:gd name="T38" fmla="*/ 765 w 1833"/>
                  <a:gd name="T39" fmla="*/ 124 h 413"/>
                  <a:gd name="T40" fmla="*/ 806 w 1833"/>
                  <a:gd name="T41" fmla="*/ 89 h 413"/>
                  <a:gd name="T42" fmla="*/ 845 w 1833"/>
                  <a:gd name="T43" fmla="*/ 64 h 413"/>
                  <a:gd name="T44" fmla="*/ 885 w 1833"/>
                  <a:gd name="T45" fmla="*/ 47 h 413"/>
                  <a:gd name="T46" fmla="*/ 926 w 1833"/>
                  <a:gd name="T47" fmla="*/ 24 h 413"/>
                  <a:gd name="T48" fmla="*/ 967 w 1833"/>
                  <a:gd name="T49" fmla="*/ 7 h 413"/>
                  <a:gd name="T50" fmla="*/ 1007 w 1833"/>
                  <a:gd name="T51" fmla="*/ 2 h 413"/>
                  <a:gd name="T52" fmla="*/ 1048 w 1833"/>
                  <a:gd name="T53" fmla="*/ 5 h 413"/>
                  <a:gd name="T54" fmla="*/ 1088 w 1833"/>
                  <a:gd name="T55" fmla="*/ 3 h 413"/>
                  <a:gd name="T56" fmla="*/ 1127 w 1833"/>
                  <a:gd name="T57" fmla="*/ 12 h 413"/>
                  <a:gd name="T58" fmla="*/ 1168 w 1833"/>
                  <a:gd name="T59" fmla="*/ 28 h 413"/>
                  <a:gd name="T60" fmla="*/ 1208 w 1833"/>
                  <a:gd name="T61" fmla="*/ 47 h 413"/>
                  <a:gd name="T62" fmla="*/ 1249 w 1833"/>
                  <a:gd name="T63" fmla="*/ 64 h 413"/>
                  <a:gd name="T64" fmla="*/ 1289 w 1833"/>
                  <a:gd name="T65" fmla="*/ 84 h 413"/>
                  <a:gd name="T66" fmla="*/ 1330 w 1833"/>
                  <a:gd name="T67" fmla="*/ 104 h 413"/>
                  <a:gd name="T68" fmla="*/ 1371 w 1833"/>
                  <a:gd name="T69" fmla="*/ 131 h 413"/>
                  <a:gd name="T70" fmla="*/ 1409 w 1833"/>
                  <a:gd name="T71" fmla="*/ 153 h 413"/>
                  <a:gd name="T72" fmla="*/ 1450 w 1833"/>
                  <a:gd name="T73" fmla="*/ 174 h 413"/>
                  <a:gd name="T74" fmla="*/ 1491 w 1833"/>
                  <a:gd name="T75" fmla="*/ 193 h 413"/>
                  <a:gd name="T76" fmla="*/ 1531 w 1833"/>
                  <a:gd name="T77" fmla="*/ 207 h 413"/>
                  <a:gd name="T78" fmla="*/ 1572 w 1833"/>
                  <a:gd name="T79" fmla="*/ 218 h 413"/>
                  <a:gd name="T80" fmla="*/ 1612 w 1833"/>
                  <a:gd name="T81" fmla="*/ 225 h 413"/>
                  <a:gd name="T82" fmla="*/ 1653 w 1833"/>
                  <a:gd name="T83" fmla="*/ 226 h 413"/>
                  <a:gd name="T84" fmla="*/ 1692 w 1833"/>
                  <a:gd name="T85" fmla="*/ 221 h 413"/>
                  <a:gd name="T86" fmla="*/ 1732 w 1833"/>
                  <a:gd name="T87" fmla="*/ 214 h 413"/>
                  <a:gd name="T88" fmla="*/ 1773 w 1833"/>
                  <a:gd name="T89" fmla="*/ 202 h 413"/>
                  <a:gd name="T90" fmla="*/ 1814 w 1833"/>
                  <a:gd name="T91" fmla="*/ 179 h 413"/>
                  <a:gd name="T92" fmla="*/ 1833 w 1833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3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19" y="57"/>
                    </a:lnTo>
                    <a:lnTo>
                      <a:pt x="38" y="57"/>
                    </a:lnTo>
                    <a:lnTo>
                      <a:pt x="60" y="56"/>
                    </a:lnTo>
                    <a:lnTo>
                      <a:pt x="79" y="57"/>
                    </a:lnTo>
                    <a:lnTo>
                      <a:pt x="100" y="61"/>
                    </a:lnTo>
                    <a:lnTo>
                      <a:pt x="120" y="63"/>
                    </a:lnTo>
                    <a:lnTo>
                      <a:pt x="141" y="66"/>
                    </a:lnTo>
                    <a:lnTo>
                      <a:pt x="160" y="73"/>
                    </a:lnTo>
                    <a:lnTo>
                      <a:pt x="180" y="80"/>
                    </a:lnTo>
                    <a:lnTo>
                      <a:pt x="201" y="87"/>
                    </a:lnTo>
                    <a:lnTo>
                      <a:pt x="220" y="92"/>
                    </a:lnTo>
                    <a:lnTo>
                      <a:pt x="241" y="103"/>
                    </a:lnTo>
                    <a:lnTo>
                      <a:pt x="261" y="115"/>
                    </a:lnTo>
                    <a:lnTo>
                      <a:pt x="280" y="124"/>
                    </a:lnTo>
                    <a:lnTo>
                      <a:pt x="301" y="134"/>
                    </a:lnTo>
                    <a:lnTo>
                      <a:pt x="321" y="143"/>
                    </a:lnTo>
                    <a:lnTo>
                      <a:pt x="342" y="151"/>
                    </a:lnTo>
                    <a:lnTo>
                      <a:pt x="361" y="162"/>
                    </a:lnTo>
                    <a:lnTo>
                      <a:pt x="382" y="171"/>
                    </a:lnTo>
                    <a:lnTo>
                      <a:pt x="402" y="150"/>
                    </a:lnTo>
                    <a:lnTo>
                      <a:pt x="421" y="181"/>
                    </a:lnTo>
                    <a:lnTo>
                      <a:pt x="442" y="219"/>
                    </a:lnTo>
                    <a:lnTo>
                      <a:pt x="462" y="218"/>
                    </a:lnTo>
                    <a:lnTo>
                      <a:pt x="483" y="225"/>
                    </a:lnTo>
                    <a:lnTo>
                      <a:pt x="502" y="228"/>
                    </a:lnTo>
                    <a:lnTo>
                      <a:pt x="524" y="242"/>
                    </a:lnTo>
                    <a:lnTo>
                      <a:pt x="543" y="246"/>
                    </a:lnTo>
                    <a:lnTo>
                      <a:pt x="562" y="244"/>
                    </a:lnTo>
                    <a:lnTo>
                      <a:pt x="584" y="239"/>
                    </a:lnTo>
                    <a:lnTo>
                      <a:pt x="603" y="237"/>
                    </a:lnTo>
                    <a:lnTo>
                      <a:pt x="624" y="225"/>
                    </a:lnTo>
                    <a:lnTo>
                      <a:pt x="644" y="214"/>
                    </a:lnTo>
                    <a:lnTo>
                      <a:pt x="665" y="209"/>
                    </a:lnTo>
                    <a:lnTo>
                      <a:pt x="684" y="197"/>
                    </a:lnTo>
                    <a:lnTo>
                      <a:pt x="704" y="183"/>
                    </a:lnTo>
                    <a:lnTo>
                      <a:pt x="725" y="165"/>
                    </a:lnTo>
                    <a:lnTo>
                      <a:pt x="744" y="145"/>
                    </a:lnTo>
                    <a:lnTo>
                      <a:pt x="765" y="124"/>
                    </a:lnTo>
                    <a:lnTo>
                      <a:pt x="785" y="104"/>
                    </a:lnTo>
                    <a:lnTo>
                      <a:pt x="806" y="89"/>
                    </a:lnTo>
                    <a:lnTo>
                      <a:pt x="825" y="75"/>
                    </a:lnTo>
                    <a:lnTo>
                      <a:pt x="845" y="64"/>
                    </a:lnTo>
                    <a:lnTo>
                      <a:pt x="866" y="56"/>
                    </a:lnTo>
                    <a:lnTo>
                      <a:pt x="885" y="47"/>
                    </a:lnTo>
                    <a:lnTo>
                      <a:pt x="907" y="40"/>
                    </a:lnTo>
                    <a:lnTo>
                      <a:pt x="926" y="24"/>
                    </a:lnTo>
                    <a:lnTo>
                      <a:pt x="947" y="14"/>
                    </a:lnTo>
                    <a:lnTo>
                      <a:pt x="967" y="7"/>
                    </a:lnTo>
                    <a:lnTo>
                      <a:pt x="986" y="0"/>
                    </a:lnTo>
                    <a:lnTo>
                      <a:pt x="1007" y="2"/>
                    </a:lnTo>
                    <a:lnTo>
                      <a:pt x="1027" y="2"/>
                    </a:lnTo>
                    <a:lnTo>
                      <a:pt x="1048" y="5"/>
                    </a:lnTo>
                    <a:lnTo>
                      <a:pt x="1067" y="0"/>
                    </a:lnTo>
                    <a:lnTo>
                      <a:pt x="1088" y="3"/>
                    </a:lnTo>
                    <a:lnTo>
                      <a:pt x="1108" y="7"/>
                    </a:lnTo>
                    <a:lnTo>
                      <a:pt x="1127" y="12"/>
                    </a:lnTo>
                    <a:lnTo>
                      <a:pt x="1148" y="21"/>
                    </a:lnTo>
                    <a:lnTo>
                      <a:pt x="1168" y="28"/>
                    </a:lnTo>
                    <a:lnTo>
                      <a:pt x="1189" y="38"/>
                    </a:lnTo>
                    <a:lnTo>
                      <a:pt x="1208" y="47"/>
                    </a:lnTo>
                    <a:lnTo>
                      <a:pt x="1229" y="57"/>
                    </a:lnTo>
                    <a:lnTo>
                      <a:pt x="1249" y="64"/>
                    </a:lnTo>
                    <a:lnTo>
                      <a:pt x="1268" y="73"/>
                    </a:lnTo>
                    <a:lnTo>
                      <a:pt x="1289" y="84"/>
                    </a:lnTo>
                    <a:lnTo>
                      <a:pt x="1309" y="94"/>
                    </a:lnTo>
                    <a:lnTo>
                      <a:pt x="1330" y="104"/>
                    </a:lnTo>
                    <a:lnTo>
                      <a:pt x="1349" y="118"/>
                    </a:lnTo>
                    <a:lnTo>
                      <a:pt x="1371" y="131"/>
                    </a:lnTo>
                    <a:lnTo>
                      <a:pt x="1390" y="141"/>
                    </a:lnTo>
                    <a:lnTo>
                      <a:pt x="1409" y="153"/>
                    </a:lnTo>
                    <a:lnTo>
                      <a:pt x="1431" y="165"/>
                    </a:lnTo>
                    <a:lnTo>
                      <a:pt x="1450" y="174"/>
                    </a:lnTo>
                    <a:lnTo>
                      <a:pt x="1471" y="185"/>
                    </a:lnTo>
                    <a:lnTo>
                      <a:pt x="1491" y="193"/>
                    </a:lnTo>
                    <a:lnTo>
                      <a:pt x="1512" y="200"/>
                    </a:lnTo>
                    <a:lnTo>
                      <a:pt x="1531" y="207"/>
                    </a:lnTo>
                    <a:lnTo>
                      <a:pt x="1551" y="212"/>
                    </a:lnTo>
                    <a:lnTo>
                      <a:pt x="1572" y="218"/>
                    </a:lnTo>
                    <a:lnTo>
                      <a:pt x="1591" y="221"/>
                    </a:lnTo>
                    <a:lnTo>
                      <a:pt x="1612" y="225"/>
                    </a:lnTo>
                    <a:lnTo>
                      <a:pt x="1632" y="226"/>
                    </a:lnTo>
                    <a:lnTo>
                      <a:pt x="1653" y="226"/>
                    </a:lnTo>
                    <a:lnTo>
                      <a:pt x="1672" y="226"/>
                    </a:lnTo>
                    <a:lnTo>
                      <a:pt x="1692" y="221"/>
                    </a:lnTo>
                    <a:lnTo>
                      <a:pt x="1713" y="219"/>
                    </a:lnTo>
                    <a:lnTo>
                      <a:pt x="1732" y="214"/>
                    </a:lnTo>
                    <a:lnTo>
                      <a:pt x="1754" y="209"/>
                    </a:lnTo>
                    <a:lnTo>
                      <a:pt x="1773" y="202"/>
                    </a:lnTo>
                    <a:lnTo>
                      <a:pt x="1794" y="193"/>
                    </a:lnTo>
                    <a:lnTo>
                      <a:pt x="1814" y="179"/>
                    </a:lnTo>
                    <a:lnTo>
                      <a:pt x="1833" y="164"/>
                    </a:lnTo>
                    <a:lnTo>
                      <a:pt x="1833" y="413"/>
                    </a:lnTo>
                  </a:path>
                </a:pathLst>
              </a:custGeom>
              <a:noFill/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1"/>
              <p:cNvSpPr>
                <a:spLocks/>
              </p:cNvSpPr>
              <p:nvPr/>
            </p:nvSpPr>
            <p:spPr bwMode="auto">
              <a:xfrm>
                <a:off x="2995" y="1743"/>
                <a:ext cx="1833" cy="413"/>
              </a:xfrm>
              <a:custGeom>
                <a:avLst/>
                <a:gdLst>
                  <a:gd name="T0" fmla="*/ 0 w 1833"/>
                  <a:gd name="T1" fmla="*/ 61 h 413"/>
                  <a:gd name="T2" fmla="*/ 39 w 1833"/>
                  <a:gd name="T3" fmla="*/ 57 h 413"/>
                  <a:gd name="T4" fmla="*/ 79 w 1833"/>
                  <a:gd name="T5" fmla="*/ 57 h 413"/>
                  <a:gd name="T6" fmla="*/ 120 w 1833"/>
                  <a:gd name="T7" fmla="*/ 63 h 413"/>
                  <a:gd name="T8" fmla="*/ 160 w 1833"/>
                  <a:gd name="T9" fmla="*/ 73 h 413"/>
                  <a:gd name="T10" fmla="*/ 201 w 1833"/>
                  <a:gd name="T11" fmla="*/ 87 h 413"/>
                  <a:gd name="T12" fmla="*/ 242 w 1833"/>
                  <a:gd name="T13" fmla="*/ 103 h 413"/>
                  <a:gd name="T14" fmla="*/ 280 w 1833"/>
                  <a:gd name="T15" fmla="*/ 124 h 413"/>
                  <a:gd name="T16" fmla="*/ 321 w 1833"/>
                  <a:gd name="T17" fmla="*/ 143 h 413"/>
                  <a:gd name="T18" fmla="*/ 362 w 1833"/>
                  <a:gd name="T19" fmla="*/ 162 h 413"/>
                  <a:gd name="T20" fmla="*/ 402 w 1833"/>
                  <a:gd name="T21" fmla="*/ 150 h 413"/>
                  <a:gd name="T22" fmla="*/ 443 w 1833"/>
                  <a:gd name="T23" fmla="*/ 219 h 413"/>
                  <a:gd name="T24" fmla="*/ 483 w 1833"/>
                  <a:gd name="T25" fmla="*/ 225 h 413"/>
                  <a:gd name="T26" fmla="*/ 524 w 1833"/>
                  <a:gd name="T27" fmla="*/ 242 h 413"/>
                  <a:gd name="T28" fmla="*/ 563 w 1833"/>
                  <a:gd name="T29" fmla="*/ 244 h 413"/>
                  <a:gd name="T30" fmla="*/ 603 w 1833"/>
                  <a:gd name="T31" fmla="*/ 237 h 413"/>
                  <a:gd name="T32" fmla="*/ 644 w 1833"/>
                  <a:gd name="T33" fmla="*/ 214 h 413"/>
                  <a:gd name="T34" fmla="*/ 684 w 1833"/>
                  <a:gd name="T35" fmla="*/ 197 h 413"/>
                  <a:gd name="T36" fmla="*/ 725 w 1833"/>
                  <a:gd name="T37" fmla="*/ 165 h 413"/>
                  <a:gd name="T38" fmla="*/ 766 w 1833"/>
                  <a:gd name="T39" fmla="*/ 124 h 413"/>
                  <a:gd name="T40" fmla="*/ 806 w 1833"/>
                  <a:gd name="T41" fmla="*/ 89 h 413"/>
                  <a:gd name="T42" fmla="*/ 845 w 1833"/>
                  <a:gd name="T43" fmla="*/ 64 h 413"/>
                  <a:gd name="T44" fmla="*/ 886 w 1833"/>
                  <a:gd name="T45" fmla="*/ 47 h 413"/>
                  <a:gd name="T46" fmla="*/ 926 w 1833"/>
                  <a:gd name="T47" fmla="*/ 24 h 413"/>
                  <a:gd name="T48" fmla="*/ 967 w 1833"/>
                  <a:gd name="T49" fmla="*/ 7 h 413"/>
                  <a:gd name="T50" fmla="*/ 1007 w 1833"/>
                  <a:gd name="T51" fmla="*/ 2 h 413"/>
                  <a:gd name="T52" fmla="*/ 1048 w 1833"/>
                  <a:gd name="T53" fmla="*/ 5 h 413"/>
                  <a:gd name="T54" fmla="*/ 1089 w 1833"/>
                  <a:gd name="T55" fmla="*/ 3 h 413"/>
                  <a:gd name="T56" fmla="*/ 1127 w 1833"/>
                  <a:gd name="T57" fmla="*/ 12 h 413"/>
                  <a:gd name="T58" fmla="*/ 1168 w 1833"/>
                  <a:gd name="T59" fmla="*/ 28 h 413"/>
                  <a:gd name="T60" fmla="*/ 1209 w 1833"/>
                  <a:gd name="T61" fmla="*/ 47 h 413"/>
                  <a:gd name="T62" fmla="*/ 1249 w 1833"/>
                  <a:gd name="T63" fmla="*/ 64 h 413"/>
                  <a:gd name="T64" fmla="*/ 1290 w 1833"/>
                  <a:gd name="T65" fmla="*/ 84 h 413"/>
                  <a:gd name="T66" fmla="*/ 1330 w 1833"/>
                  <a:gd name="T67" fmla="*/ 104 h 413"/>
                  <a:gd name="T68" fmla="*/ 1371 w 1833"/>
                  <a:gd name="T69" fmla="*/ 131 h 413"/>
                  <a:gd name="T70" fmla="*/ 1410 w 1833"/>
                  <a:gd name="T71" fmla="*/ 153 h 413"/>
                  <a:gd name="T72" fmla="*/ 1450 w 1833"/>
                  <a:gd name="T73" fmla="*/ 174 h 413"/>
                  <a:gd name="T74" fmla="*/ 1491 w 1833"/>
                  <a:gd name="T75" fmla="*/ 193 h 413"/>
                  <a:gd name="T76" fmla="*/ 1531 w 1833"/>
                  <a:gd name="T77" fmla="*/ 207 h 413"/>
                  <a:gd name="T78" fmla="*/ 1572 w 1833"/>
                  <a:gd name="T79" fmla="*/ 218 h 413"/>
                  <a:gd name="T80" fmla="*/ 1613 w 1833"/>
                  <a:gd name="T81" fmla="*/ 225 h 413"/>
                  <a:gd name="T82" fmla="*/ 1653 w 1833"/>
                  <a:gd name="T83" fmla="*/ 226 h 413"/>
                  <a:gd name="T84" fmla="*/ 1692 w 1833"/>
                  <a:gd name="T85" fmla="*/ 221 h 413"/>
                  <a:gd name="T86" fmla="*/ 1733 w 1833"/>
                  <a:gd name="T87" fmla="*/ 214 h 413"/>
                  <a:gd name="T88" fmla="*/ 1773 w 1833"/>
                  <a:gd name="T89" fmla="*/ 202 h 413"/>
                  <a:gd name="T90" fmla="*/ 1814 w 1833"/>
                  <a:gd name="T91" fmla="*/ 179 h 413"/>
                  <a:gd name="T92" fmla="*/ 1833 w 1833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3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19" y="57"/>
                    </a:lnTo>
                    <a:lnTo>
                      <a:pt x="39" y="57"/>
                    </a:lnTo>
                    <a:lnTo>
                      <a:pt x="60" y="56"/>
                    </a:lnTo>
                    <a:lnTo>
                      <a:pt x="79" y="57"/>
                    </a:lnTo>
                    <a:lnTo>
                      <a:pt x="100" y="61"/>
                    </a:lnTo>
                    <a:lnTo>
                      <a:pt x="120" y="63"/>
                    </a:lnTo>
                    <a:lnTo>
                      <a:pt x="141" y="66"/>
                    </a:lnTo>
                    <a:lnTo>
                      <a:pt x="160" y="73"/>
                    </a:lnTo>
                    <a:lnTo>
                      <a:pt x="180" y="80"/>
                    </a:lnTo>
                    <a:lnTo>
                      <a:pt x="201" y="87"/>
                    </a:lnTo>
                    <a:lnTo>
                      <a:pt x="220" y="92"/>
                    </a:lnTo>
                    <a:lnTo>
                      <a:pt x="242" y="103"/>
                    </a:lnTo>
                    <a:lnTo>
                      <a:pt x="261" y="115"/>
                    </a:lnTo>
                    <a:lnTo>
                      <a:pt x="280" y="124"/>
                    </a:lnTo>
                    <a:lnTo>
                      <a:pt x="302" y="134"/>
                    </a:lnTo>
                    <a:lnTo>
                      <a:pt x="321" y="143"/>
                    </a:lnTo>
                    <a:lnTo>
                      <a:pt x="342" y="151"/>
                    </a:lnTo>
                    <a:lnTo>
                      <a:pt x="362" y="162"/>
                    </a:lnTo>
                    <a:lnTo>
                      <a:pt x="383" y="171"/>
                    </a:lnTo>
                    <a:lnTo>
                      <a:pt x="402" y="150"/>
                    </a:lnTo>
                    <a:lnTo>
                      <a:pt x="422" y="181"/>
                    </a:lnTo>
                    <a:lnTo>
                      <a:pt x="443" y="219"/>
                    </a:lnTo>
                    <a:lnTo>
                      <a:pt x="462" y="218"/>
                    </a:lnTo>
                    <a:lnTo>
                      <a:pt x="483" y="225"/>
                    </a:lnTo>
                    <a:lnTo>
                      <a:pt x="503" y="228"/>
                    </a:lnTo>
                    <a:lnTo>
                      <a:pt x="524" y="242"/>
                    </a:lnTo>
                    <a:lnTo>
                      <a:pt x="543" y="246"/>
                    </a:lnTo>
                    <a:lnTo>
                      <a:pt x="563" y="244"/>
                    </a:lnTo>
                    <a:lnTo>
                      <a:pt x="584" y="239"/>
                    </a:lnTo>
                    <a:lnTo>
                      <a:pt x="603" y="237"/>
                    </a:lnTo>
                    <a:lnTo>
                      <a:pt x="625" y="225"/>
                    </a:lnTo>
                    <a:lnTo>
                      <a:pt x="644" y="214"/>
                    </a:lnTo>
                    <a:lnTo>
                      <a:pt x="665" y="209"/>
                    </a:lnTo>
                    <a:lnTo>
                      <a:pt x="684" y="197"/>
                    </a:lnTo>
                    <a:lnTo>
                      <a:pt x="704" y="183"/>
                    </a:lnTo>
                    <a:lnTo>
                      <a:pt x="725" y="165"/>
                    </a:lnTo>
                    <a:lnTo>
                      <a:pt x="744" y="145"/>
                    </a:lnTo>
                    <a:lnTo>
                      <a:pt x="766" y="124"/>
                    </a:lnTo>
                    <a:lnTo>
                      <a:pt x="785" y="104"/>
                    </a:lnTo>
                    <a:lnTo>
                      <a:pt x="806" y="89"/>
                    </a:lnTo>
                    <a:lnTo>
                      <a:pt x="826" y="75"/>
                    </a:lnTo>
                    <a:lnTo>
                      <a:pt x="845" y="64"/>
                    </a:lnTo>
                    <a:lnTo>
                      <a:pt x="866" y="56"/>
                    </a:lnTo>
                    <a:lnTo>
                      <a:pt x="886" y="47"/>
                    </a:lnTo>
                    <a:lnTo>
                      <a:pt x="907" y="40"/>
                    </a:lnTo>
                    <a:lnTo>
                      <a:pt x="926" y="24"/>
                    </a:lnTo>
                    <a:lnTo>
                      <a:pt x="947" y="14"/>
                    </a:lnTo>
                    <a:lnTo>
                      <a:pt x="967" y="7"/>
                    </a:lnTo>
                    <a:lnTo>
                      <a:pt x="986" y="0"/>
                    </a:lnTo>
                    <a:lnTo>
                      <a:pt x="1007" y="2"/>
                    </a:lnTo>
                    <a:lnTo>
                      <a:pt x="1027" y="2"/>
                    </a:lnTo>
                    <a:lnTo>
                      <a:pt x="1048" y="5"/>
                    </a:lnTo>
                    <a:lnTo>
                      <a:pt x="1067" y="0"/>
                    </a:lnTo>
                    <a:lnTo>
                      <a:pt x="1089" y="3"/>
                    </a:lnTo>
                    <a:lnTo>
                      <a:pt x="1108" y="7"/>
                    </a:lnTo>
                    <a:lnTo>
                      <a:pt x="1127" y="12"/>
                    </a:lnTo>
                    <a:lnTo>
                      <a:pt x="1149" y="21"/>
                    </a:lnTo>
                    <a:lnTo>
                      <a:pt x="1168" y="28"/>
                    </a:lnTo>
                    <a:lnTo>
                      <a:pt x="1189" y="38"/>
                    </a:lnTo>
                    <a:lnTo>
                      <a:pt x="1209" y="47"/>
                    </a:lnTo>
                    <a:lnTo>
                      <a:pt x="1230" y="57"/>
                    </a:lnTo>
                    <a:lnTo>
                      <a:pt x="1249" y="64"/>
                    </a:lnTo>
                    <a:lnTo>
                      <a:pt x="1269" y="73"/>
                    </a:lnTo>
                    <a:lnTo>
                      <a:pt x="1290" y="84"/>
                    </a:lnTo>
                    <a:lnTo>
                      <a:pt x="1309" y="94"/>
                    </a:lnTo>
                    <a:lnTo>
                      <a:pt x="1330" y="104"/>
                    </a:lnTo>
                    <a:lnTo>
                      <a:pt x="1350" y="118"/>
                    </a:lnTo>
                    <a:lnTo>
                      <a:pt x="1371" y="131"/>
                    </a:lnTo>
                    <a:lnTo>
                      <a:pt x="1390" y="141"/>
                    </a:lnTo>
                    <a:lnTo>
                      <a:pt x="1410" y="153"/>
                    </a:lnTo>
                    <a:lnTo>
                      <a:pt x="1431" y="165"/>
                    </a:lnTo>
                    <a:lnTo>
                      <a:pt x="1450" y="174"/>
                    </a:lnTo>
                    <a:lnTo>
                      <a:pt x="1472" y="185"/>
                    </a:lnTo>
                    <a:lnTo>
                      <a:pt x="1491" y="193"/>
                    </a:lnTo>
                    <a:lnTo>
                      <a:pt x="1512" y="200"/>
                    </a:lnTo>
                    <a:lnTo>
                      <a:pt x="1531" y="207"/>
                    </a:lnTo>
                    <a:lnTo>
                      <a:pt x="1551" y="212"/>
                    </a:lnTo>
                    <a:lnTo>
                      <a:pt x="1572" y="218"/>
                    </a:lnTo>
                    <a:lnTo>
                      <a:pt x="1591" y="221"/>
                    </a:lnTo>
                    <a:lnTo>
                      <a:pt x="1613" y="225"/>
                    </a:lnTo>
                    <a:lnTo>
                      <a:pt x="1632" y="226"/>
                    </a:lnTo>
                    <a:lnTo>
                      <a:pt x="1653" y="226"/>
                    </a:lnTo>
                    <a:lnTo>
                      <a:pt x="1673" y="226"/>
                    </a:lnTo>
                    <a:lnTo>
                      <a:pt x="1692" y="221"/>
                    </a:lnTo>
                    <a:lnTo>
                      <a:pt x="1713" y="219"/>
                    </a:lnTo>
                    <a:lnTo>
                      <a:pt x="1733" y="214"/>
                    </a:lnTo>
                    <a:lnTo>
                      <a:pt x="1754" y="209"/>
                    </a:lnTo>
                    <a:lnTo>
                      <a:pt x="1773" y="202"/>
                    </a:lnTo>
                    <a:lnTo>
                      <a:pt x="1794" y="193"/>
                    </a:lnTo>
                    <a:lnTo>
                      <a:pt x="1814" y="179"/>
                    </a:lnTo>
                    <a:lnTo>
                      <a:pt x="1833" y="164"/>
                    </a:lnTo>
                    <a:lnTo>
                      <a:pt x="1833" y="413"/>
                    </a:lnTo>
                    <a:lnTo>
                      <a:pt x="0" y="413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2"/>
              <p:cNvSpPr>
                <a:spLocks/>
              </p:cNvSpPr>
              <p:nvPr/>
            </p:nvSpPr>
            <p:spPr bwMode="auto">
              <a:xfrm>
                <a:off x="2995" y="1743"/>
                <a:ext cx="1833" cy="413"/>
              </a:xfrm>
              <a:custGeom>
                <a:avLst/>
                <a:gdLst>
                  <a:gd name="T0" fmla="*/ 0 w 1833"/>
                  <a:gd name="T1" fmla="*/ 61 h 413"/>
                  <a:gd name="T2" fmla="*/ 39 w 1833"/>
                  <a:gd name="T3" fmla="*/ 57 h 413"/>
                  <a:gd name="T4" fmla="*/ 79 w 1833"/>
                  <a:gd name="T5" fmla="*/ 57 h 413"/>
                  <a:gd name="T6" fmla="*/ 120 w 1833"/>
                  <a:gd name="T7" fmla="*/ 63 h 413"/>
                  <a:gd name="T8" fmla="*/ 160 w 1833"/>
                  <a:gd name="T9" fmla="*/ 73 h 413"/>
                  <a:gd name="T10" fmla="*/ 201 w 1833"/>
                  <a:gd name="T11" fmla="*/ 87 h 413"/>
                  <a:gd name="T12" fmla="*/ 242 w 1833"/>
                  <a:gd name="T13" fmla="*/ 103 h 413"/>
                  <a:gd name="T14" fmla="*/ 280 w 1833"/>
                  <a:gd name="T15" fmla="*/ 124 h 413"/>
                  <a:gd name="T16" fmla="*/ 321 w 1833"/>
                  <a:gd name="T17" fmla="*/ 143 h 413"/>
                  <a:gd name="T18" fmla="*/ 362 w 1833"/>
                  <a:gd name="T19" fmla="*/ 162 h 413"/>
                  <a:gd name="T20" fmla="*/ 402 w 1833"/>
                  <a:gd name="T21" fmla="*/ 150 h 413"/>
                  <a:gd name="T22" fmla="*/ 443 w 1833"/>
                  <a:gd name="T23" fmla="*/ 219 h 413"/>
                  <a:gd name="T24" fmla="*/ 483 w 1833"/>
                  <a:gd name="T25" fmla="*/ 225 h 413"/>
                  <a:gd name="T26" fmla="*/ 524 w 1833"/>
                  <a:gd name="T27" fmla="*/ 242 h 413"/>
                  <a:gd name="T28" fmla="*/ 563 w 1833"/>
                  <a:gd name="T29" fmla="*/ 244 h 413"/>
                  <a:gd name="T30" fmla="*/ 603 w 1833"/>
                  <a:gd name="T31" fmla="*/ 237 h 413"/>
                  <a:gd name="T32" fmla="*/ 644 w 1833"/>
                  <a:gd name="T33" fmla="*/ 214 h 413"/>
                  <a:gd name="T34" fmla="*/ 684 w 1833"/>
                  <a:gd name="T35" fmla="*/ 197 h 413"/>
                  <a:gd name="T36" fmla="*/ 725 w 1833"/>
                  <a:gd name="T37" fmla="*/ 165 h 413"/>
                  <a:gd name="T38" fmla="*/ 766 w 1833"/>
                  <a:gd name="T39" fmla="*/ 124 h 413"/>
                  <a:gd name="T40" fmla="*/ 806 w 1833"/>
                  <a:gd name="T41" fmla="*/ 89 h 413"/>
                  <a:gd name="T42" fmla="*/ 845 w 1833"/>
                  <a:gd name="T43" fmla="*/ 64 h 413"/>
                  <a:gd name="T44" fmla="*/ 886 w 1833"/>
                  <a:gd name="T45" fmla="*/ 47 h 413"/>
                  <a:gd name="T46" fmla="*/ 926 w 1833"/>
                  <a:gd name="T47" fmla="*/ 24 h 413"/>
                  <a:gd name="T48" fmla="*/ 967 w 1833"/>
                  <a:gd name="T49" fmla="*/ 7 h 413"/>
                  <a:gd name="T50" fmla="*/ 1007 w 1833"/>
                  <a:gd name="T51" fmla="*/ 2 h 413"/>
                  <a:gd name="T52" fmla="*/ 1048 w 1833"/>
                  <a:gd name="T53" fmla="*/ 5 h 413"/>
                  <a:gd name="T54" fmla="*/ 1089 w 1833"/>
                  <a:gd name="T55" fmla="*/ 3 h 413"/>
                  <a:gd name="T56" fmla="*/ 1127 w 1833"/>
                  <a:gd name="T57" fmla="*/ 12 h 413"/>
                  <a:gd name="T58" fmla="*/ 1168 w 1833"/>
                  <a:gd name="T59" fmla="*/ 28 h 413"/>
                  <a:gd name="T60" fmla="*/ 1209 w 1833"/>
                  <a:gd name="T61" fmla="*/ 47 h 413"/>
                  <a:gd name="T62" fmla="*/ 1249 w 1833"/>
                  <a:gd name="T63" fmla="*/ 64 h 413"/>
                  <a:gd name="T64" fmla="*/ 1290 w 1833"/>
                  <a:gd name="T65" fmla="*/ 84 h 413"/>
                  <a:gd name="T66" fmla="*/ 1330 w 1833"/>
                  <a:gd name="T67" fmla="*/ 104 h 413"/>
                  <a:gd name="T68" fmla="*/ 1371 w 1833"/>
                  <a:gd name="T69" fmla="*/ 131 h 413"/>
                  <a:gd name="T70" fmla="*/ 1410 w 1833"/>
                  <a:gd name="T71" fmla="*/ 153 h 413"/>
                  <a:gd name="T72" fmla="*/ 1450 w 1833"/>
                  <a:gd name="T73" fmla="*/ 174 h 413"/>
                  <a:gd name="T74" fmla="*/ 1491 w 1833"/>
                  <a:gd name="T75" fmla="*/ 193 h 413"/>
                  <a:gd name="T76" fmla="*/ 1531 w 1833"/>
                  <a:gd name="T77" fmla="*/ 207 h 413"/>
                  <a:gd name="T78" fmla="*/ 1572 w 1833"/>
                  <a:gd name="T79" fmla="*/ 218 h 413"/>
                  <a:gd name="T80" fmla="*/ 1613 w 1833"/>
                  <a:gd name="T81" fmla="*/ 225 h 413"/>
                  <a:gd name="T82" fmla="*/ 1653 w 1833"/>
                  <a:gd name="T83" fmla="*/ 226 h 413"/>
                  <a:gd name="T84" fmla="*/ 1692 w 1833"/>
                  <a:gd name="T85" fmla="*/ 221 h 413"/>
                  <a:gd name="T86" fmla="*/ 1733 w 1833"/>
                  <a:gd name="T87" fmla="*/ 214 h 413"/>
                  <a:gd name="T88" fmla="*/ 1773 w 1833"/>
                  <a:gd name="T89" fmla="*/ 202 h 413"/>
                  <a:gd name="T90" fmla="*/ 1814 w 1833"/>
                  <a:gd name="T91" fmla="*/ 179 h 413"/>
                  <a:gd name="T92" fmla="*/ 1833 w 1833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3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19" y="57"/>
                    </a:lnTo>
                    <a:lnTo>
                      <a:pt x="39" y="57"/>
                    </a:lnTo>
                    <a:lnTo>
                      <a:pt x="60" y="56"/>
                    </a:lnTo>
                    <a:lnTo>
                      <a:pt x="79" y="57"/>
                    </a:lnTo>
                    <a:lnTo>
                      <a:pt x="100" y="61"/>
                    </a:lnTo>
                    <a:lnTo>
                      <a:pt x="120" y="63"/>
                    </a:lnTo>
                    <a:lnTo>
                      <a:pt x="141" y="66"/>
                    </a:lnTo>
                    <a:lnTo>
                      <a:pt x="160" y="73"/>
                    </a:lnTo>
                    <a:lnTo>
                      <a:pt x="180" y="80"/>
                    </a:lnTo>
                    <a:lnTo>
                      <a:pt x="201" y="87"/>
                    </a:lnTo>
                    <a:lnTo>
                      <a:pt x="220" y="92"/>
                    </a:lnTo>
                    <a:lnTo>
                      <a:pt x="242" y="103"/>
                    </a:lnTo>
                    <a:lnTo>
                      <a:pt x="261" y="115"/>
                    </a:lnTo>
                    <a:lnTo>
                      <a:pt x="280" y="124"/>
                    </a:lnTo>
                    <a:lnTo>
                      <a:pt x="302" y="134"/>
                    </a:lnTo>
                    <a:lnTo>
                      <a:pt x="321" y="143"/>
                    </a:lnTo>
                    <a:lnTo>
                      <a:pt x="342" y="151"/>
                    </a:lnTo>
                    <a:lnTo>
                      <a:pt x="362" y="162"/>
                    </a:lnTo>
                    <a:lnTo>
                      <a:pt x="383" y="171"/>
                    </a:lnTo>
                    <a:lnTo>
                      <a:pt x="402" y="150"/>
                    </a:lnTo>
                    <a:lnTo>
                      <a:pt x="422" y="181"/>
                    </a:lnTo>
                    <a:lnTo>
                      <a:pt x="443" y="219"/>
                    </a:lnTo>
                    <a:lnTo>
                      <a:pt x="462" y="218"/>
                    </a:lnTo>
                    <a:lnTo>
                      <a:pt x="483" y="225"/>
                    </a:lnTo>
                    <a:lnTo>
                      <a:pt x="503" y="228"/>
                    </a:lnTo>
                    <a:lnTo>
                      <a:pt x="524" y="242"/>
                    </a:lnTo>
                    <a:lnTo>
                      <a:pt x="543" y="246"/>
                    </a:lnTo>
                    <a:lnTo>
                      <a:pt x="563" y="244"/>
                    </a:lnTo>
                    <a:lnTo>
                      <a:pt x="584" y="239"/>
                    </a:lnTo>
                    <a:lnTo>
                      <a:pt x="603" y="237"/>
                    </a:lnTo>
                    <a:lnTo>
                      <a:pt x="625" y="225"/>
                    </a:lnTo>
                    <a:lnTo>
                      <a:pt x="644" y="214"/>
                    </a:lnTo>
                    <a:lnTo>
                      <a:pt x="665" y="209"/>
                    </a:lnTo>
                    <a:lnTo>
                      <a:pt x="684" y="197"/>
                    </a:lnTo>
                    <a:lnTo>
                      <a:pt x="704" y="183"/>
                    </a:lnTo>
                    <a:lnTo>
                      <a:pt x="725" y="165"/>
                    </a:lnTo>
                    <a:lnTo>
                      <a:pt x="744" y="145"/>
                    </a:lnTo>
                    <a:lnTo>
                      <a:pt x="766" y="124"/>
                    </a:lnTo>
                    <a:lnTo>
                      <a:pt x="785" y="104"/>
                    </a:lnTo>
                    <a:lnTo>
                      <a:pt x="806" y="89"/>
                    </a:lnTo>
                    <a:lnTo>
                      <a:pt x="826" y="75"/>
                    </a:lnTo>
                    <a:lnTo>
                      <a:pt x="845" y="64"/>
                    </a:lnTo>
                    <a:lnTo>
                      <a:pt x="866" y="56"/>
                    </a:lnTo>
                    <a:lnTo>
                      <a:pt x="886" y="47"/>
                    </a:lnTo>
                    <a:lnTo>
                      <a:pt x="907" y="40"/>
                    </a:lnTo>
                    <a:lnTo>
                      <a:pt x="926" y="24"/>
                    </a:lnTo>
                    <a:lnTo>
                      <a:pt x="947" y="14"/>
                    </a:lnTo>
                    <a:lnTo>
                      <a:pt x="967" y="7"/>
                    </a:lnTo>
                    <a:lnTo>
                      <a:pt x="986" y="0"/>
                    </a:lnTo>
                    <a:lnTo>
                      <a:pt x="1007" y="2"/>
                    </a:lnTo>
                    <a:lnTo>
                      <a:pt x="1027" y="2"/>
                    </a:lnTo>
                    <a:lnTo>
                      <a:pt x="1048" y="5"/>
                    </a:lnTo>
                    <a:lnTo>
                      <a:pt x="1067" y="0"/>
                    </a:lnTo>
                    <a:lnTo>
                      <a:pt x="1089" y="3"/>
                    </a:lnTo>
                    <a:lnTo>
                      <a:pt x="1108" y="7"/>
                    </a:lnTo>
                    <a:lnTo>
                      <a:pt x="1127" y="12"/>
                    </a:lnTo>
                    <a:lnTo>
                      <a:pt x="1149" y="21"/>
                    </a:lnTo>
                    <a:lnTo>
                      <a:pt x="1168" y="28"/>
                    </a:lnTo>
                    <a:lnTo>
                      <a:pt x="1189" y="38"/>
                    </a:lnTo>
                    <a:lnTo>
                      <a:pt x="1209" y="47"/>
                    </a:lnTo>
                    <a:lnTo>
                      <a:pt x="1230" y="57"/>
                    </a:lnTo>
                    <a:lnTo>
                      <a:pt x="1249" y="64"/>
                    </a:lnTo>
                    <a:lnTo>
                      <a:pt x="1269" y="73"/>
                    </a:lnTo>
                    <a:lnTo>
                      <a:pt x="1290" y="84"/>
                    </a:lnTo>
                    <a:lnTo>
                      <a:pt x="1309" y="94"/>
                    </a:lnTo>
                    <a:lnTo>
                      <a:pt x="1330" y="104"/>
                    </a:lnTo>
                    <a:lnTo>
                      <a:pt x="1350" y="118"/>
                    </a:lnTo>
                    <a:lnTo>
                      <a:pt x="1371" y="131"/>
                    </a:lnTo>
                    <a:lnTo>
                      <a:pt x="1390" y="141"/>
                    </a:lnTo>
                    <a:lnTo>
                      <a:pt x="1410" y="153"/>
                    </a:lnTo>
                    <a:lnTo>
                      <a:pt x="1431" y="165"/>
                    </a:lnTo>
                    <a:lnTo>
                      <a:pt x="1450" y="174"/>
                    </a:lnTo>
                    <a:lnTo>
                      <a:pt x="1472" y="185"/>
                    </a:lnTo>
                    <a:lnTo>
                      <a:pt x="1491" y="193"/>
                    </a:lnTo>
                    <a:lnTo>
                      <a:pt x="1512" y="200"/>
                    </a:lnTo>
                    <a:lnTo>
                      <a:pt x="1531" y="207"/>
                    </a:lnTo>
                    <a:lnTo>
                      <a:pt x="1551" y="212"/>
                    </a:lnTo>
                    <a:lnTo>
                      <a:pt x="1572" y="218"/>
                    </a:lnTo>
                    <a:lnTo>
                      <a:pt x="1591" y="221"/>
                    </a:lnTo>
                    <a:lnTo>
                      <a:pt x="1613" y="225"/>
                    </a:lnTo>
                    <a:lnTo>
                      <a:pt x="1632" y="226"/>
                    </a:lnTo>
                    <a:lnTo>
                      <a:pt x="1653" y="226"/>
                    </a:lnTo>
                    <a:lnTo>
                      <a:pt x="1673" y="226"/>
                    </a:lnTo>
                    <a:lnTo>
                      <a:pt x="1692" y="221"/>
                    </a:lnTo>
                    <a:lnTo>
                      <a:pt x="1713" y="219"/>
                    </a:lnTo>
                    <a:lnTo>
                      <a:pt x="1733" y="214"/>
                    </a:lnTo>
                    <a:lnTo>
                      <a:pt x="1754" y="209"/>
                    </a:lnTo>
                    <a:lnTo>
                      <a:pt x="1773" y="202"/>
                    </a:lnTo>
                    <a:lnTo>
                      <a:pt x="1794" y="193"/>
                    </a:lnTo>
                    <a:lnTo>
                      <a:pt x="1814" y="179"/>
                    </a:lnTo>
                    <a:lnTo>
                      <a:pt x="1833" y="164"/>
                    </a:lnTo>
                    <a:lnTo>
                      <a:pt x="1833" y="413"/>
                    </a:lnTo>
                  </a:path>
                </a:pathLst>
              </a:custGeom>
              <a:noFill/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"/>
              <p:cNvSpPr>
                <a:spLocks/>
              </p:cNvSpPr>
              <p:nvPr/>
            </p:nvSpPr>
            <p:spPr bwMode="auto">
              <a:xfrm>
                <a:off x="846" y="2597"/>
                <a:ext cx="1833" cy="413"/>
              </a:xfrm>
              <a:custGeom>
                <a:avLst/>
                <a:gdLst>
                  <a:gd name="T0" fmla="*/ 0 w 1833"/>
                  <a:gd name="T1" fmla="*/ 61 h 413"/>
                  <a:gd name="T2" fmla="*/ 38 w 1833"/>
                  <a:gd name="T3" fmla="*/ 57 h 413"/>
                  <a:gd name="T4" fmla="*/ 79 w 1833"/>
                  <a:gd name="T5" fmla="*/ 57 h 413"/>
                  <a:gd name="T6" fmla="*/ 120 w 1833"/>
                  <a:gd name="T7" fmla="*/ 63 h 413"/>
                  <a:gd name="T8" fmla="*/ 160 w 1833"/>
                  <a:gd name="T9" fmla="*/ 73 h 413"/>
                  <a:gd name="T10" fmla="*/ 201 w 1833"/>
                  <a:gd name="T11" fmla="*/ 87 h 413"/>
                  <a:gd name="T12" fmla="*/ 241 w 1833"/>
                  <a:gd name="T13" fmla="*/ 103 h 413"/>
                  <a:gd name="T14" fmla="*/ 280 w 1833"/>
                  <a:gd name="T15" fmla="*/ 124 h 413"/>
                  <a:gd name="T16" fmla="*/ 321 w 1833"/>
                  <a:gd name="T17" fmla="*/ 143 h 413"/>
                  <a:gd name="T18" fmla="*/ 361 w 1833"/>
                  <a:gd name="T19" fmla="*/ 162 h 413"/>
                  <a:gd name="T20" fmla="*/ 402 w 1833"/>
                  <a:gd name="T21" fmla="*/ 150 h 413"/>
                  <a:gd name="T22" fmla="*/ 442 w 1833"/>
                  <a:gd name="T23" fmla="*/ 219 h 413"/>
                  <a:gd name="T24" fmla="*/ 483 w 1833"/>
                  <a:gd name="T25" fmla="*/ 225 h 413"/>
                  <a:gd name="T26" fmla="*/ 524 w 1833"/>
                  <a:gd name="T27" fmla="*/ 242 h 413"/>
                  <a:gd name="T28" fmla="*/ 562 w 1833"/>
                  <a:gd name="T29" fmla="*/ 244 h 413"/>
                  <a:gd name="T30" fmla="*/ 603 w 1833"/>
                  <a:gd name="T31" fmla="*/ 237 h 413"/>
                  <a:gd name="T32" fmla="*/ 644 w 1833"/>
                  <a:gd name="T33" fmla="*/ 214 h 413"/>
                  <a:gd name="T34" fmla="*/ 684 w 1833"/>
                  <a:gd name="T35" fmla="*/ 197 h 413"/>
                  <a:gd name="T36" fmla="*/ 725 w 1833"/>
                  <a:gd name="T37" fmla="*/ 165 h 413"/>
                  <a:gd name="T38" fmla="*/ 765 w 1833"/>
                  <a:gd name="T39" fmla="*/ 124 h 413"/>
                  <a:gd name="T40" fmla="*/ 806 w 1833"/>
                  <a:gd name="T41" fmla="*/ 89 h 413"/>
                  <a:gd name="T42" fmla="*/ 845 w 1833"/>
                  <a:gd name="T43" fmla="*/ 64 h 413"/>
                  <a:gd name="T44" fmla="*/ 885 w 1833"/>
                  <a:gd name="T45" fmla="*/ 47 h 413"/>
                  <a:gd name="T46" fmla="*/ 926 w 1833"/>
                  <a:gd name="T47" fmla="*/ 24 h 413"/>
                  <a:gd name="T48" fmla="*/ 967 w 1833"/>
                  <a:gd name="T49" fmla="*/ 7 h 413"/>
                  <a:gd name="T50" fmla="*/ 1007 w 1833"/>
                  <a:gd name="T51" fmla="*/ 2 h 413"/>
                  <a:gd name="T52" fmla="*/ 1048 w 1833"/>
                  <a:gd name="T53" fmla="*/ 5 h 413"/>
                  <a:gd name="T54" fmla="*/ 1088 w 1833"/>
                  <a:gd name="T55" fmla="*/ 3 h 413"/>
                  <a:gd name="T56" fmla="*/ 1127 w 1833"/>
                  <a:gd name="T57" fmla="*/ 12 h 413"/>
                  <a:gd name="T58" fmla="*/ 1168 w 1833"/>
                  <a:gd name="T59" fmla="*/ 28 h 413"/>
                  <a:gd name="T60" fmla="*/ 1208 w 1833"/>
                  <a:gd name="T61" fmla="*/ 47 h 413"/>
                  <a:gd name="T62" fmla="*/ 1249 w 1833"/>
                  <a:gd name="T63" fmla="*/ 64 h 413"/>
                  <a:gd name="T64" fmla="*/ 1289 w 1833"/>
                  <a:gd name="T65" fmla="*/ 84 h 413"/>
                  <a:gd name="T66" fmla="*/ 1330 w 1833"/>
                  <a:gd name="T67" fmla="*/ 104 h 413"/>
                  <a:gd name="T68" fmla="*/ 1371 w 1833"/>
                  <a:gd name="T69" fmla="*/ 131 h 413"/>
                  <a:gd name="T70" fmla="*/ 1409 w 1833"/>
                  <a:gd name="T71" fmla="*/ 153 h 413"/>
                  <a:gd name="T72" fmla="*/ 1450 w 1833"/>
                  <a:gd name="T73" fmla="*/ 174 h 413"/>
                  <a:gd name="T74" fmla="*/ 1491 w 1833"/>
                  <a:gd name="T75" fmla="*/ 193 h 413"/>
                  <a:gd name="T76" fmla="*/ 1531 w 1833"/>
                  <a:gd name="T77" fmla="*/ 207 h 413"/>
                  <a:gd name="T78" fmla="*/ 1572 w 1833"/>
                  <a:gd name="T79" fmla="*/ 218 h 413"/>
                  <a:gd name="T80" fmla="*/ 1612 w 1833"/>
                  <a:gd name="T81" fmla="*/ 225 h 413"/>
                  <a:gd name="T82" fmla="*/ 1653 w 1833"/>
                  <a:gd name="T83" fmla="*/ 226 h 413"/>
                  <a:gd name="T84" fmla="*/ 1692 w 1833"/>
                  <a:gd name="T85" fmla="*/ 221 h 413"/>
                  <a:gd name="T86" fmla="*/ 1732 w 1833"/>
                  <a:gd name="T87" fmla="*/ 214 h 413"/>
                  <a:gd name="T88" fmla="*/ 1773 w 1833"/>
                  <a:gd name="T89" fmla="*/ 202 h 413"/>
                  <a:gd name="T90" fmla="*/ 1814 w 1833"/>
                  <a:gd name="T91" fmla="*/ 179 h 413"/>
                  <a:gd name="T92" fmla="*/ 1833 w 1833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3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19" y="57"/>
                    </a:lnTo>
                    <a:lnTo>
                      <a:pt x="38" y="57"/>
                    </a:lnTo>
                    <a:lnTo>
                      <a:pt x="60" y="56"/>
                    </a:lnTo>
                    <a:lnTo>
                      <a:pt x="79" y="57"/>
                    </a:lnTo>
                    <a:lnTo>
                      <a:pt x="100" y="61"/>
                    </a:lnTo>
                    <a:lnTo>
                      <a:pt x="120" y="63"/>
                    </a:lnTo>
                    <a:lnTo>
                      <a:pt x="141" y="66"/>
                    </a:lnTo>
                    <a:lnTo>
                      <a:pt x="160" y="73"/>
                    </a:lnTo>
                    <a:lnTo>
                      <a:pt x="180" y="80"/>
                    </a:lnTo>
                    <a:lnTo>
                      <a:pt x="201" y="87"/>
                    </a:lnTo>
                    <a:lnTo>
                      <a:pt x="220" y="92"/>
                    </a:lnTo>
                    <a:lnTo>
                      <a:pt x="241" y="103"/>
                    </a:lnTo>
                    <a:lnTo>
                      <a:pt x="261" y="115"/>
                    </a:lnTo>
                    <a:lnTo>
                      <a:pt x="280" y="124"/>
                    </a:lnTo>
                    <a:lnTo>
                      <a:pt x="301" y="134"/>
                    </a:lnTo>
                    <a:lnTo>
                      <a:pt x="321" y="143"/>
                    </a:lnTo>
                    <a:lnTo>
                      <a:pt x="342" y="152"/>
                    </a:lnTo>
                    <a:lnTo>
                      <a:pt x="361" y="162"/>
                    </a:lnTo>
                    <a:lnTo>
                      <a:pt x="382" y="171"/>
                    </a:lnTo>
                    <a:lnTo>
                      <a:pt x="402" y="150"/>
                    </a:lnTo>
                    <a:lnTo>
                      <a:pt x="421" y="181"/>
                    </a:lnTo>
                    <a:lnTo>
                      <a:pt x="442" y="219"/>
                    </a:lnTo>
                    <a:lnTo>
                      <a:pt x="462" y="218"/>
                    </a:lnTo>
                    <a:lnTo>
                      <a:pt x="483" y="225"/>
                    </a:lnTo>
                    <a:lnTo>
                      <a:pt x="502" y="228"/>
                    </a:lnTo>
                    <a:lnTo>
                      <a:pt x="524" y="242"/>
                    </a:lnTo>
                    <a:lnTo>
                      <a:pt x="543" y="246"/>
                    </a:lnTo>
                    <a:lnTo>
                      <a:pt x="562" y="244"/>
                    </a:lnTo>
                    <a:lnTo>
                      <a:pt x="584" y="239"/>
                    </a:lnTo>
                    <a:lnTo>
                      <a:pt x="603" y="237"/>
                    </a:lnTo>
                    <a:lnTo>
                      <a:pt x="624" y="225"/>
                    </a:lnTo>
                    <a:lnTo>
                      <a:pt x="644" y="214"/>
                    </a:lnTo>
                    <a:lnTo>
                      <a:pt x="665" y="209"/>
                    </a:lnTo>
                    <a:lnTo>
                      <a:pt x="684" y="197"/>
                    </a:lnTo>
                    <a:lnTo>
                      <a:pt x="704" y="183"/>
                    </a:lnTo>
                    <a:lnTo>
                      <a:pt x="725" y="165"/>
                    </a:lnTo>
                    <a:lnTo>
                      <a:pt x="744" y="145"/>
                    </a:lnTo>
                    <a:lnTo>
                      <a:pt x="765" y="124"/>
                    </a:lnTo>
                    <a:lnTo>
                      <a:pt x="785" y="104"/>
                    </a:lnTo>
                    <a:lnTo>
                      <a:pt x="806" y="89"/>
                    </a:lnTo>
                    <a:lnTo>
                      <a:pt x="825" y="75"/>
                    </a:lnTo>
                    <a:lnTo>
                      <a:pt x="845" y="64"/>
                    </a:lnTo>
                    <a:lnTo>
                      <a:pt x="866" y="56"/>
                    </a:lnTo>
                    <a:lnTo>
                      <a:pt x="885" y="47"/>
                    </a:lnTo>
                    <a:lnTo>
                      <a:pt x="907" y="40"/>
                    </a:lnTo>
                    <a:lnTo>
                      <a:pt x="926" y="24"/>
                    </a:lnTo>
                    <a:lnTo>
                      <a:pt x="947" y="14"/>
                    </a:lnTo>
                    <a:lnTo>
                      <a:pt x="967" y="7"/>
                    </a:lnTo>
                    <a:lnTo>
                      <a:pt x="986" y="0"/>
                    </a:lnTo>
                    <a:lnTo>
                      <a:pt x="1007" y="2"/>
                    </a:lnTo>
                    <a:lnTo>
                      <a:pt x="1027" y="2"/>
                    </a:lnTo>
                    <a:lnTo>
                      <a:pt x="1048" y="5"/>
                    </a:lnTo>
                    <a:lnTo>
                      <a:pt x="1067" y="0"/>
                    </a:lnTo>
                    <a:lnTo>
                      <a:pt x="1088" y="3"/>
                    </a:lnTo>
                    <a:lnTo>
                      <a:pt x="1108" y="7"/>
                    </a:lnTo>
                    <a:lnTo>
                      <a:pt x="1127" y="12"/>
                    </a:lnTo>
                    <a:lnTo>
                      <a:pt x="1148" y="21"/>
                    </a:lnTo>
                    <a:lnTo>
                      <a:pt x="1168" y="28"/>
                    </a:lnTo>
                    <a:lnTo>
                      <a:pt x="1189" y="38"/>
                    </a:lnTo>
                    <a:lnTo>
                      <a:pt x="1208" y="47"/>
                    </a:lnTo>
                    <a:lnTo>
                      <a:pt x="1229" y="57"/>
                    </a:lnTo>
                    <a:lnTo>
                      <a:pt x="1249" y="64"/>
                    </a:lnTo>
                    <a:lnTo>
                      <a:pt x="1268" y="73"/>
                    </a:lnTo>
                    <a:lnTo>
                      <a:pt x="1289" y="84"/>
                    </a:lnTo>
                    <a:lnTo>
                      <a:pt x="1309" y="94"/>
                    </a:lnTo>
                    <a:lnTo>
                      <a:pt x="1330" y="104"/>
                    </a:lnTo>
                    <a:lnTo>
                      <a:pt x="1349" y="118"/>
                    </a:lnTo>
                    <a:lnTo>
                      <a:pt x="1371" y="131"/>
                    </a:lnTo>
                    <a:lnTo>
                      <a:pt x="1390" y="141"/>
                    </a:lnTo>
                    <a:lnTo>
                      <a:pt x="1409" y="153"/>
                    </a:lnTo>
                    <a:lnTo>
                      <a:pt x="1431" y="165"/>
                    </a:lnTo>
                    <a:lnTo>
                      <a:pt x="1450" y="174"/>
                    </a:lnTo>
                    <a:lnTo>
                      <a:pt x="1471" y="185"/>
                    </a:lnTo>
                    <a:lnTo>
                      <a:pt x="1491" y="193"/>
                    </a:lnTo>
                    <a:lnTo>
                      <a:pt x="1512" y="200"/>
                    </a:lnTo>
                    <a:lnTo>
                      <a:pt x="1531" y="207"/>
                    </a:lnTo>
                    <a:lnTo>
                      <a:pt x="1551" y="213"/>
                    </a:lnTo>
                    <a:lnTo>
                      <a:pt x="1572" y="218"/>
                    </a:lnTo>
                    <a:lnTo>
                      <a:pt x="1591" y="221"/>
                    </a:lnTo>
                    <a:lnTo>
                      <a:pt x="1612" y="225"/>
                    </a:lnTo>
                    <a:lnTo>
                      <a:pt x="1632" y="226"/>
                    </a:lnTo>
                    <a:lnTo>
                      <a:pt x="1653" y="226"/>
                    </a:lnTo>
                    <a:lnTo>
                      <a:pt x="1672" y="226"/>
                    </a:lnTo>
                    <a:lnTo>
                      <a:pt x="1692" y="221"/>
                    </a:lnTo>
                    <a:lnTo>
                      <a:pt x="1713" y="219"/>
                    </a:lnTo>
                    <a:lnTo>
                      <a:pt x="1732" y="214"/>
                    </a:lnTo>
                    <a:lnTo>
                      <a:pt x="1754" y="209"/>
                    </a:lnTo>
                    <a:lnTo>
                      <a:pt x="1773" y="202"/>
                    </a:lnTo>
                    <a:lnTo>
                      <a:pt x="1794" y="193"/>
                    </a:lnTo>
                    <a:lnTo>
                      <a:pt x="1814" y="179"/>
                    </a:lnTo>
                    <a:lnTo>
                      <a:pt x="1833" y="164"/>
                    </a:lnTo>
                    <a:lnTo>
                      <a:pt x="1833" y="413"/>
                    </a:lnTo>
                    <a:lnTo>
                      <a:pt x="0" y="413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4"/>
              <p:cNvSpPr>
                <a:spLocks/>
              </p:cNvSpPr>
              <p:nvPr/>
            </p:nvSpPr>
            <p:spPr bwMode="auto">
              <a:xfrm>
                <a:off x="846" y="2597"/>
                <a:ext cx="1833" cy="413"/>
              </a:xfrm>
              <a:custGeom>
                <a:avLst/>
                <a:gdLst>
                  <a:gd name="T0" fmla="*/ 0 w 1833"/>
                  <a:gd name="T1" fmla="*/ 61 h 413"/>
                  <a:gd name="T2" fmla="*/ 38 w 1833"/>
                  <a:gd name="T3" fmla="*/ 57 h 413"/>
                  <a:gd name="T4" fmla="*/ 79 w 1833"/>
                  <a:gd name="T5" fmla="*/ 57 h 413"/>
                  <a:gd name="T6" fmla="*/ 120 w 1833"/>
                  <a:gd name="T7" fmla="*/ 63 h 413"/>
                  <a:gd name="T8" fmla="*/ 160 w 1833"/>
                  <a:gd name="T9" fmla="*/ 73 h 413"/>
                  <a:gd name="T10" fmla="*/ 201 w 1833"/>
                  <a:gd name="T11" fmla="*/ 87 h 413"/>
                  <a:gd name="T12" fmla="*/ 241 w 1833"/>
                  <a:gd name="T13" fmla="*/ 103 h 413"/>
                  <a:gd name="T14" fmla="*/ 280 w 1833"/>
                  <a:gd name="T15" fmla="*/ 124 h 413"/>
                  <a:gd name="T16" fmla="*/ 321 w 1833"/>
                  <a:gd name="T17" fmla="*/ 143 h 413"/>
                  <a:gd name="T18" fmla="*/ 361 w 1833"/>
                  <a:gd name="T19" fmla="*/ 162 h 413"/>
                  <a:gd name="T20" fmla="*/ 402 w 1833"/>
                  <a:gd name="T21" fmla="*/ 150 h 413"/>
                  <a:gd name="T22" fmla="*/ 442 w 1833"/>
                  <a:gd name="T23" fmla="*/ 219 h 413"/>
                  <a:gd name="T24" fmla="*/ 483 w 1833"/>
                  <a:gd name="T25" fmla="*/ 225 h 413"/>
                  <a:gd name="T26" fmla="*/ 524 w 1833"/>
                  <a:gd name="T27" fmla="*/ 242 h 413"/>
                  <a:gd name="T28" fmla="*/ 562 w 1833"/>
                  <a:gd name="T29" fmla="*/ 244 h 413"/>
                  <a:gd name="T30" fmla="*/ 603 w 1833"/>
                  <a:gd name="T31" fmla="*/ 237 h 413"/>
                  <a:gd name="T32" fmla="*/ 644 w 1833"/>
                  <a:gd name="T33" fmla="*/ 214 h 413"/>
                  <a:gd name="T34" fmla="*/ 684 w 1833"/>
                  <a:gd name="T35" fmla="*/ 197 h 413"/>
                  <a:gd name="T36" fmla="*/ 725 w 1833"/>
                  <a:gd name="T37" fmla="*/ 165 h 413"/>
                  <a:gd name="T38" fmla="*/ 765 w 1833"/>
                  <a:gd name="T39" fmla="*/ 124 h 413"/>
                  <a:gd name="T40" fmla="*/ 806 w 1833"/>
                  <a:gd name="T41" fmla="*/ 89 h 413"/>
                  <a:gd name="T42" fmla="*/ 845 w 1833"/>
                  <a:gd name="T43" fmla="*/ 64 h 413"/>
                  <a:gd name="T44" fmla="*/ 885 w 1833"/>
                  <a:gd name="T45" fmla="*/ 47 h 413"/>
                  <a:gd name="T46" fmla="*/ 926 w 1833"/>
                  <a:gd name="T47" fmla="*/ 24 h 413"/>
                  <a:gd name="T48" fmla="*/ 967 w 1833"/>
                  <a:gd name="T49" fmla="*/ 7 h 413"/>
                  <a:gd name="T50" fmla="*/ 1007 w 1833"/>
                  <a:gd name="T51" fmla="*/ 2 h 413"/>
                  <a:gd name="T52" fmla="*/ 1048 w 1833"/>
                  <a:gd name="T53" fmla="*/ 5 h 413"/>
                  <a:gd name="T54" fmla="*/ 1088 w 1833"/>
                  <a:gd name="T55" fmla="*/ 3 h 413"/>
                  <a:gd name="T56" fmla="*/ 1127 w 1833"/>
                  <a:gd name="T57" fmla="*/ 12 h 413"/>
                  <a:gd name="T58" fmla="*/ 1168 w 1833"/>
                  <a:gd name="T59" fmla="*/ 28 h 413"/>
                  <a:gd name="T60" fmla="*/ 1208 w 1833"/>
                  <a:gd name="T61" fmla="*/ 47 h 413"/>
                  <a:gd name="T62" fmla="*/ 1249 w 1833"/>
                  <a:gd name="T63" fmla="*/ 64 h 413"/>
                  <a:gd name="T64" fmla="*/ 1289 w 1833"/>
                  <a:gd name="T65" fmla="*/ 84 h 413"/>
                  <a:gd name="T66" fmla="*/ 1330 w 1833"/>
                  <a:gd name="T67" fmla="*/ 104 h 413"/>
                  <a:gd name="T68" fmla="*/ 1371 w 1833"/>
                  <a:gd name="T69" fmla="*/ 131 h 413"/>
                  <a:gd name="T70" fmla="*/ 1409 w 1833"/>
                  <a:gd name="T71" fmla="*/ 153 h 413"/>
                  <a:gd name="T72" fmla="*/ 1450 w 1833"/>
                  <a:gd name="T73" fmla="*/ 174 h 413"/>
                  <a:gd name="T74" fmla="*/ 1491 w 1833"/>
                  <a:gd name="T75" fmla="*/ 193 h 413"/>
                  <a:gd name="T76" fmla="*/ 1531 w 1833"/>
                  <a:gd name="T77" fmla="*/ 207 h 413"/>
                  <a:gd name="T78" fmla="*/ 1572 w 1833"/>
                  <a:gd name="T79" fmla="*/ 218 h 413"/>
                  <a:gd name="T80" fmla="*/ 1612 w 1833"/>
                  <a:gd name="T81" fmla="*/ 225 h 413"/>
                  <a:gd name="T82" fmla="*/ 1653 w 1833"/>
                  <a:gd name="T83" fmla="*/ 226 h 413"/>
                  <a:gd name="T84" fmla="*/ 1692 w 1833"/>
                  <a:gd name="T85" fmla="*/ 221 h 413"/>
                  <a:gd name="T86" fmla="*/ 1732 w 1833"/>
                  <a:gd name="T87" fmla="*/ 214 h 413"/>
                  <a:gd name="T88" fmla="*/ 1773 w 1833"/>
                  <a:gd name="T89" fmla="*/ 202 h 413"/>
                  <a:gd name="T90" fmla="*/ 1814 w 1833"/>
                  <a:gd name="T91" fmla="*/ 179 h 413"/>
                  <a:gd name="T92" fmla="*/ 1833 w 1833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3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19" y="57"/>
                    </a:lnTo>
                    <a:lnTo>
                      <a:pt x="38" y="57"/>
                    </a:lnTo>
                    <a:lnTo>
                      <a:pt x="60" y="56"/>
                    </a:lnTo>
                    <a:lnTo>
                      <a:pt x="79" y="57"/>
                    </a:lnTo>
                    <a:lnTo>
                      <a:pt x="100" y="61"/>
                    </a:lnTo>
                    <a:lnTo>
                      <a:pt x="120" y="63"/>
                    </a:lnTo>
                    <a:lnTo>
                      <a:pt x="141" y="66"/>
                    </a:lnTo>
                    <a:lnTo>
                      <a:pt x="160" y="73"/>
                    </a:lnTo>
                    <a:lnTo>
                      <a:pt x="180" y="80"/>
                    </a:lnTo>
                    <a:lnTo>
                      <a:pt x="201" y="87"/>
                    </a:lnTo>
                    <a:lnTo>
                      <a:pt x="220" y="92"/>
                    </a:lnTo>
                    <a:lnTo>
                      <a:pt x="241" y="103"/>
                    </a:lnTo>
                    <a:lnTo>
                      <a:pt x="261" y="115"/>
                    </a:lnTo>
                    <a:lnTo>
                      <a:pt x="280" y="124"/>
                    </a:lnTo>
                    <a:lnTo>
                      <a:pt x="301" y="134"/>
                    </a:lnTo>
                    <a:lnTo>
                      <a:pt x="321" y="143"/>
                    </a:lnTo>
                    <a:lnTo>
                      <a:pt x="342" y="152"/>
                    </a:lnTo>
                    <a:lnTo>
                      <a:pt x="361" y="162"/>
                    </a:lnTo>
                    <a:lnTo>
                      <a:pt x="382" y="171"/>
                    </a:lnTo>
                    <a:lnTo>
                      <a:pt x="402" y="150"/>
                    </a:lnTo>
                    <a:lnTo>
                      <a:pt x="421" y="181"/>
                    </a:lnTo>
                    <a:lnTo>
                      <a:pt x="442" y="219"/>
                    </a:lnTo>
                    <a:lnTo>
                      <a:pt x="462" y="218"/>
                    </a:lnTo>
                    <a:lnTo>
                      <a:pt x="483" y="225"/>
                    </a:lnTo>
                    <a:lnTo>
                      <a:pt x="502" y="228"/>
                    </a:lnTo>
                    <a:lnTo>
                      <a:pt x="524" y="242"/>
                    </a:lnTo>
                    <a:lnTo>
                      <a:pt x="543" y="246"/>
                    </a:lnTo>
                    <a:lnTo>
                      <a:pt x="562" y="244"/>
                    </a:lnTo>
                    <a:lnTo>
                      <a:pt x="584" y="239"/>
                    </a:lnTo>
                    <a:lnTo>
                      <a:pt x="603" y="237"/>
                    </a:lnTo>
                    <a:lnTo>
                      <a:pt x="624" y="225"/>
                    </a:lnTo>
                    <a:lnTo>
                      <a:pt x="644" y="214"/>
                    </a:lnTo>
                    <a:lnTo>
                      <a:pt x="665" y="209"/>
                    </a:lnTo>
                    <a:lnTo>
                      <a:pt x="684" y="197"/>
                    </a:lnTo>
                    <a:lnTo>
                      <a:pt x="704" y="183"/>
                    </a:lnTo>
                    <a:lnTo>
                      <a:pt x="725" y="165"/>
                    </a:lnTo>
                    <a:lnTo>
                      <a:pt x="744" y="145"/>
                    </a:lnTo>
                    <a:lnTo>
                      <a:pt x="765" y="124"/>
                    </a:lnTo>
                    <a:lnTo>
                      <a:pt x="785" y="104"/>
                    </a:lnTo>
                    <a:lnTo>
                      <a:pt x="806" y="89"/>
                    </a:lnTo>
                    <a:lnTo>
                      <a:pt x="825" y="75"/>
                    </a:lnTo>
                    <a:lnTo>
                      <a:pt x="845" y="64"/>
                    </a:lnTo>
                    <a:lnTo>
                      <a:pt x="866" y="56"/>
                    </a:lnTo>
                    <a:lnTo>
                      <a:pt x="885" y="47"/>
                    </a:lnTo>
                    <a:lnTo>
                      <a:pt x="907" y="40"/>
                    </a:lnTo>
                    <a:lnTo>
                      <a:pt x="926" y="24"/>
                    </a:lnTo>
                    <a:lnTo>
                      <a:pt x="947" y="14"/>
                    </a:lnTo>
                    <a:lnTo>
                      <a:pt x="967" y="7"/>
                    </a:lnTo>
                    <a:lnTo>
                      <a:pt x="986" y="0"/>
                    </a:lnTo>
                    <a:lnTo>
                      <a:pt x="1007" y="2"/>
                    </a:lnTo>
                    <a:lnTo>
                      <a:pt x="1027" y="2"/>
                    </a:lnTo>
                    <a:lnTo>
                      <a:pt x="1048" y="5"/>
                    </a:lnTo>
                    <a:lnTo>
                      <a:pt x="1067" y="0"/>
                    </a:lnTo>
                    <a:lnTo>
                      <a:pt x="1088" y="3"/>
                    </a:lnTo>
                    <a:lnTo>
                      <a:pt x="1108" y="7"/>
                    </a:lnTo>
                    <a:lnTo>
                      <a:pt x="1127" y="12"/>
                    </a:lnTo>
                    <a:lnTo>
                      <a:pt x="1148" y="21"/>
                    </a:lnTo>
                    <a:lnTo>
                      <a:pt x="1168" y="28"/>
                    </a:lnTo>
                    <a:lnTo>
                      <a:pt x="1189" y="38"/>
                    </a:lnTo>
                    <a:lnTo>
                      <a:pt x="1208" y="47"/>
                    </a:lnTo>
                    <a:lnTo>
                      <a:pt x="1229" y="57"/>
                    </a:lnTo>
                    <a:lnTo>
                      <a:pt x="1249" y="64"/>
                    </a:lnTo>
                    <a:lnTo>
                      <a:pt x="1268" y="73"/>
                    </a:lnTo>
                    <a:lnTo>
                      <a:pt x="1289" y="84"/>
                    </a:lnTo>
                    <a:lnTo>
                      <a:pt x="1309" y="94"/>
                    </a:lnTo>
                    <a:lnTo>
                      <a:pt x="1330" y="104"/>
                    </a:lnTo>
                    <a:lnTo>
                      <a:pt x="1349" y="118"/>
                    </a:lnTo>
                    <a:lnTo>
                      <a:pt x="1371" y="131"/>
                    </a:lnTo>
                    <a:lnTo>
                      <a:pt x="1390" y="141"/>
                    </a:lnTo>
                    <a:lnTo>
                      <a:pt x="1409" y="153"/>
                    </a:lnTo>
                    <a:lnTo>
                      <a:pt x="1431" y="165"/>
                    </a:lnTo>
                    <a:lnTo>
                      <a:pt x="1450" y="174"/>
                    </a:lnTo>
                    <a:lnTo>
                      <a:pt x="1471" y="185"/>
                    </a:lnTo>
                    <a:lnTo>
                      <a:pt x="1491" y="193"/>
                    </a:lnTo>
                    <a:lnTo>
                      <a:pt x="1512" y="200"/>
                    </a:lnTo>
                    <a:lnTo>
                      <a:pt x="1531" y="207"/>
                    </a:lnTo>
                    <a:lnTo>
                      <a:pt x="1551" y="213"/>
                    </a:lnTo>
                    <a:lnTo>
                      <a:pt x="1572" y="218"/>
                    </a:lnTo>
                    <a:lnTo>
                      <a:pt x="1591" y="221"/>
                    </a:lnTo>
                    <a:lnTo>
                      <a:pt x="1612" y="225"/>
                    </a:lnTo>
                    <a:lnTo>
                      <a:pt x="1632" y="226"/>
                    </a:lnTo>
                    <a:lnTo>
                      <a:pt x="1653" y="226"/>
                    </a:lnTo>
                    <a:lnTo>
                      <a:pt x="1672" y="226"/>
                    </a:lnTo>
                    <a:lnTo>
                      <a:pt x="1692" y="221"/>
                    </a:lnTo>
                    <a:lnTo>
                      <a:pt x="1713" y="219"/>
                    </a:lnTo>
                    <a:lnTo>
                      <a:pt x="1732" y="214"/>
                    </a:lnTo>
                    <a:lnTo>
                      <a:pt x="1754" y="209"/>
                    </a:lnTo>
                    <a:lnTo>
                      <a:pt x="1773" y="202"/>
                    </a:lnTo>
                    <a:lnTo>
                      <a:pt x="1794" y="193"/>
                    </a:lnTo>
                    <a:lnTo>
                      <a:pt x="1814" y="179"/>
                    </a:lnTo>
                    <a:lnTo>
                      <a:pt x="1833" y="164"/>
                    </a:lnTo>
                    <a:lnTo>
                      <a:pt x="1833" y="413"/>
                    </a:lnTo>
                  </a:path>
                </a:pathLst>
              </a:custGeom>
              <a:noFill/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5"/>
              <p:cNvSpPr>
                <a:spLocks/>
              </p:cNvSpPr>
              <p:nvPr/>
            </p:nvSpPr>
            <p:spPr bwMode="auto">
              <a:xfrm>
                <a:off x="3000" y="2597"/>
                <a:ext cx="1842" cy="413"/>
              </a:xfrm>
              <a:custGeom>
                <a:avLst/>
                <a:gdLst>
                  <a:gd name="T0" fmla="*/ 0 w 1842"/>
                  <a:gd name="T1" fmla="*/ 61 h 413"/>
                  <a:gd name="T2" fmla="*/ 41 w 1842"/>
                  <a:gd name="T3" fmla="*/ 57 h 413"/>
                  <a:gd name="T4" fmla="*/ 81 w 1842"/>
                  <a:gd name="T5" fmla="*/ 57 h 413"/>
                  <a:gd name="T6" fmla="*/ 122 w 1842"/>
                  <a:gd name="T7" fmla="*/ 63 h 413"/>
                  <a:gd name="T8" fmla="*/ 162 w 1842"/>
                  <a:gd name="T9" fmla="*/ 73 h 413"/>
                  <a:gd name="T10" fmla="*/ 203 w 1842"/>
                  <a:gd name="T11" fmla="*/ 87 h 413"/>
                  <a:gd name="T12" fmla="*/ 242 w 1842"/>
                  <a:gd name="T13" fmla="*/ 103 h 413"/>
                  <a:gd name="T14" fmla="*/ 282 w 1842"/>
                  <a:gd name="T15" fmla="*/ 124 h 413"/>
                  <a:gd name="T16" fmla="*/ 323 w 1842"/>
                  <a:gd name="T17" fmla="*/ 143 h 413"/>
                  <a:gd name="T18" fmla="*/ 364 w 1842"/>
                  <a:gd name="T19" fmla="*/ 162 h 413"/>
                  <a:gd name="T20" fmla="*/ 404 w 1842"/>
                  <a:gd name="T21" fmla="*/ 150 h 413"/>
                  <a:gd name="T22" fmla="*/ 445 w 1842"/>
                  <a:gd name="T23" fmla="*/ 219 h 413"/>
                  <a:gd name="T24" fmla="*/ 485 w 1842"/>
                  <a:gd name="T25" fmla="*/ 225 h 413"/>
                  <a:gd name="T26" fmla="*/ 526 w 1842"/>
                  <a:gd name="T27" fmla="*/ 242 h 413"/>
                  <a:gd name="T28" fmla="*/ 567 w 1842"/>
                  <a:gd name="T29" fmla="*/ 244 h 413"/>
                  <a:gd name="T30" fmla="*/ 607 w 1842"/>
                  <a:gd name="T31" fmla="*/ 237 h 413"/>
                  <a:gd name="T32" fmla="*/ 648 w 1842"/>
                  <a:gd name="T33" fmla="*/ 214 h 413"/>
                  <a:gd name="T34" fmla="*/ 688 w 1842"/>
                  <a:gd name="T35" fmla="*/ 197 h 413"/>
                  <a:gd name="T36" fmla="*/ 729 w 1842"/>
                  <a:gd name="T37" fmla="*/ 165 h 413"/>
                  <a:gd name="T38" fmla="*/ 769 w 1842"/>
                  <a:gd name="T39" fmla="*/ 124 h 413"/>
                  <a:gd name="T40" fmla="*/ 810 w 1842"/>
                  <a:gd name="T41" fmla="*/ 89 h 413"/>
                  <a:gd name="T42" fmla="*/ 851 w 1842"/>
                  <a:gd name="T43" fmla="*/ 64 h 413"/>
                  <a:gd name="T44" fmla="*/ 891 w 1842"/>
                  <a:gd name="T45" fmla="*/ 47 h 413"/>
                  <a:gd name="T46" fmla="*/ 932 w 1842"/>
                  <a:gd name="T47" fmla="*/ 24 h 413"/>
                  <a:gd name="T48" fmla="*/ 972 w 1842"/>
                  <a:gd name="T49" fmla="*/ 7 h 413"/>
                  <a:gd name="T50" fmla="*/ 1013 w 1842"/>
                  <a:gd name="T51" fmla="*/ 2 h 413"/>
                  <a:gd name="T52" fmla="*/ 1054 w 1842"/>
                  <a:gd name="T53" fmla="*/ 5 h 413"/>
                  <a:gd name="T54" fmla="*/ 1094 w 1842"/>
                  <a:gd name="T55" fmla="*/ 3 h 413"/>
                  <a:gd name="T56" fmla="*/ 1135 w 1842"/>
                  <a:gd name="T57" fmla="*/ 12 h 413"/>
                  <a:gd name="T58" fmla="*/ 1175 w 1842"/>
                  <a:gd name="T59" fmla="*/ 28 h 413"/>
                  <a:gd name="T60" fmla="*/ 1214 w 1842"/>
                  <a:gd name="T61" fmla="*/ 47 h 413"/>
                  <a:gd name="T62" fmla="*/ 1255 w 1842"/>
                  <a:gd name="T63" fmla="*/ 64 h 413"/>
                  <a:gd name="T64" fmla="*/ 1295 w 1842"/>
                  <a:gd name="T65" fmla="*/ 84 h 413"/>
                  <a:gd name="T66" fmla="*/ 1336 w 1842"/>
                  <a:gd name="T67" fmla="*/ 104 h 413"/>
                  <a:gd name="T68" fmla="*/ 1377 w 1842"/>
                  <a:gd name="T69" fmla="*/ 131 h 413"/>
                  <a:gd name="T70" fmla="*/ 1417 w 1842"/>
                  <a:gd name="T71" fmla="*/ 153 h 413"/>
                  <a:gd name="T72" fmla="*/ 1458 w 1842"/>
                  <a:gd name="T73" fmla="*/ 174 h 413"/>
                  <a:gd name="T74" fmla="*/ 1498 w 1842"/>
                  <a:gd name="T75" fmla="*/ 193 h 413"/>
                  <a:gd name="T76" fmla="*/ 1539 w 1842"/>
                  <a:gd name="T77" fmla="*/ 207 h 413"/>
                  <a:gd name="T78" fmla="*/ 1579 w 1842"/>
                  <a:gd name="T79" fmla="*/ 218 h 413"/>
                  <a:gd name="T80" fmla="*/ 1620 w 1842"/>
                  <a:gd name="T81" fmla="*/ 225 h 413"/>
                  <a:gd name="T82" fmla="*/ 1661 w 1842"/>
                  <a:gd name="T83" fmla="*/ 226 h 413"/>
                  <a:gd name="T84" fmla="*/ 1701 w 1842"/>
                  <a:gd name="T85" fmla="*/ 221 h 413"/>
                  <a:gd name="T86" fmla="*/ 1742 w 1842"/>
                  <a:gd name="T87" fmla="*/ 214 h 413"/>
                  <a:gd name="T88" fmla="*/ 1782 w 1842"/>
                  <a:gd name="T89" fmla="*/ 202 h 413"/>
                  <a:gd name="T90" fmla="*/ 1823 w 1842"/>
                  <a:gd name="T91" fmla="*/ 179 h 413"/>
                  <a:gd name="T92" fmla="*/ 1842 w 1842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2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20" y="57"/>
                    </a:lnTo>
                    <a:lnTo>
                      <a:pt x="41" y="57"/>
                    </a:lnTo>
                    <a:lnTo>
                      <a:pt x="60" y="56"/>
                    </a:lnTo>
                    <a:lnTo>
                      <a:pt x="81" y="57"/>
                    </a:lnTo>
                    <a:lnTo>
                      <a:pt x="101" y="61"/>
                    </a:lnTo>
                    <a:lnTo>
                      <a:pt x="122" y="63"/>
                    </a:lnTo>
                    <a:lnTo>
                      <a:pt x="141" y="66"/>
                    </a:lnTo>
                    <a:lnTo>
                      <a:pt x="162" y="73"/>
                    </a:lnTo>
                    <a:lnTo>
                      <a:pt x="182" y="80"/>
                    </a:lnTo>
                    <a:lnTo>
                      <a:pt x="203" y="87"/>
                    </a:lnTo>
                    <a:lnTo>
                      <a:pt x="222" y="92"/>
                    </a:lnTo>
                    <a:lnTo>
                      <a:pt x="242" y="103"/>
                    </a:lnTo>
                    <a:lnTo>
                      <a:pt x="263" y="115"/>
                    </a:lnTo>
                    <a:lnTo>
                      <a:pt x="282" y="124"/>
                    </a:lnTo>
                    <a:lnTo>
                      <a:pt x="304" y="134"/>
                    </a:lnTo>
                    <a:lnTo>
                      <a:pt x="323" y="143"/>
                    </a:lnTo>
                    <a:lnTo>
                      <a:pt x="344" y="152"/>
                    </a:lnTo>
                    <a:lnTo>
                      <a:pt x="364" y="162"/>
                    </a:lnTo>
                    <a:lnTo>
                      <a:pt x="385" y="171"/>
                    </a:lnTo>
                    <a:lnTo>
                      <a:pt x="404" y="150"/>
                    </a:lnTo>
                    <a:lnTo>
                      <a:pt x="425" y="181"/>
                    </a:lnTo>
                    <a:lnTo>
                      <a:pt x="445" y="219"/>
                    </a:lnTo>
                    <a:lnTo>
                      <a:pt x="466" y="218"/>
                    </a:lnTo>
                    <a:lnTo>
                      <a:pt x="485" y="225"/>
                    </a:lnTo>
                    <a:lnTo>
                      <a:pt x="507" y="228"/>
                    </a:lnTo>
                    <a:lnTo>
                      <a:pt x="526" y="242"/>
                    </a:lnTo>
                    <a:lnTo>
                      <a:pt x="547" y="246"/>
                    </a:lnTo>
                    <a:lnTo>
                      <a:pt x="567" y="244"/>
                    </a:lnTo>
                    <a:lnTo>
                      <a:pt x="588" y="239"/>
                    </a:lnTo>
                    <a:lnTo>
                      <a:pt x="607" y="237"/>
                    </a:lnTo>
                    <a:lnTo>
                      <a:pt x="628" y="225"/>
                    </a:lnTo>
                    <a:lnTo>
                      <a:pt x="648" y="214"/>
                    </a:lnTo>
                    <a:lnTo>
                      <a:pt x="669" y="209"/>
                    </a:lnTo>
                    <a:lnTo>
                      <a:pt x="688" y="197"/>
                    </a:lnTo>
                    <a:lnTo>
                      <a:pt x="709" y="183"/>
                    </a:lnTo>
                    <a:lnTo>
                      <a:pt x="729" y="165"/>
                    </a:lnTo>
                    <a:lnTo>
                      <a:pt x="748" y="145"/>
                    </a:lnTo>
                    <a:lnTo>
                      <a:pt x="769" y="124"/>
                    </a:lnTo>
                    <a:lnTo>
                      <a:pt x="789" y="104"/>
                    </a:lnTo>
                    <a:lnTo>
                      <a:pt x="810" y="89"/>
                    </a:lnTo>
                    <a:lnTo>
                      <a:pt x="829" y="75"/>
                    </a:lnTo>
                    <a:lnTo>
                      <a:pt x="851" y="64"/>
                    </a:lnTo>
                    <a:lnTo>
                      <a:pt x="870" y="56"/>
                    </a:lnTo>
                    <a:lnTo>
                      <a:pt x="891" y="47"/>
                    </a:lnTo>
                    <a:lnTo>
                      <a:pt x="911" y="40"/>
                    </a:lnTo>
                    <a:lnTo>
                      <a:pt x="932" y="24"/>
                    </a:lnTo>
                    <a:lnTo>
                      <a:pt x="951" y="14"/>
                    </a:lnTo>
                    <a:lnTo>
                      <a:pt x="972" y="7"/>
                    </a:lnTo>
                    <a:lnTo>
                      <a:pt x="992" y="0"/>
                    </a:lnTo>
                    <a:lnTo>
                      <a:pt x="1013" y="2"/>
                    </a:lnTo>
                    <a:lnTo>
                      <a:pt x="1032" y="2"/>
                    </a:lnTo>
                    <a:lnTo>
                      <a:pt x="1054" y="5"/>
                    </a:lnTo>
                    <a:lnTo>
                      <a:pt x="1073" y="0"/>
                    </a:lnTo>
                    <a:lnTo>
                      <a:pt x="1094" y="3"/>
                    </a:lnTo>
                    <a:lnTo>
                      <a:pt x="1114" y="7"/>
                    </a:lnTo>
                    <a:lnTo>
                      <a:pt x="1135" y="12"/>
                    </a:lnTo>
                    <a:lnTo>
                      <a:pt x="1154" y="21"/>
                    </a:lnTo>
                    <a:lnTo>
                      <a:pt x="1175" y="28"/>
                    </a:lnTo>
                    <a:lnTo>
                      <a:pt x="1195" y="38"/>
                    </a:lnTo>
                    <a:lnTo>
                      <a:pt x="1214" y="47"/>
                    </a:lnTo>
                    <a:lnTo>
                      <a:pt x="1235" y="57"/>
                    </a:lnTo>
                    <a:lnTo>
                      <a:pt x="1255" y="64"/>
                    </a:lnTo>
                    <a:lnTo>
                      <a:pt x="1276" y="73"/>
                    </a:lnTo>
                    <a:lnTo>
                      <a:pt x="1295" y="84"/>
                    </a:lnTo>
                    <a:lnTo>
                      <a:pt x="1317" y="94"/>
                    </a:lnTo>
                    <a:lnTo>
                      <a:pt x="1336" y="104"/>
                    </a:lnTo>
                    <a:lnTo>
                      <a:pt x="1357" y="118"/>
                    </a:lnTo>
                    <a:lnTo>
                      <a:pt x="1377" y="131"/>
                    </a:lnTo>
                    <a:lnTo>
                      <a:pt x="1398" y="141"/>
                    </a:lnTo>
                    <a:lnTo>
                      <a:pt x="1417" y="153"/>
                    </a:lnTo>
                    <a:lnTo>
                      <a:pt x="1438" y="165"/>
                    </a:lnTo>
                    <a:lnTo>
                      <a:pt x="1458" y="174"/>
                    </a:lnTo>
                    <a:lnTo>
                      <a:pt x="1479" y="185"/>
                    </a:lnTo>
                    <a:lnTo>
                      <a:pt x="1498" y="193"/>
                    </a:lnTo>
                    <a:lnTo>
                      <a:pt x="1519" y="200"/>
                    </a:lnTo>
                    <a:lnTo>
                      <a:pt x="1539" y="207"/>
                    </a:lnTo>
                    <a:lnTo>
                      <a:pt x="1560" y="213"/>
                    </a:lnTo>
                    <a:lnTo>
                      <a:pt x="1579" y="218"/>
                    </a:lnTo>
                    <a:lnTo>
                      <a:pt x="1601" y="221"/>
                    </a:lnTo>
                    <a:lnTo>
                      <a:pt x="1620" y="225"/>
                    </a:lnTo>
                    <a:lnTo>
                      <a:pt x="1641" y="226"/>
                    </a:lnTo>
                    <a:lnTo>
                      <a:pt x="1661" y="226"/>
                    </a:lnTo>
                    <a:lnTo>
                      <a:pt x="1682" y="226"/>
                    </a:lnTo>
                    <a:lnTo>
                      <a:pt x="1701" y="221"/>
                    </a:lnTo>
                    <a:lnTo>
                      <a:pt x="1721" y="219"/>
                    </a:lnTo>
                    <a:lnTo>
                      <a:pt x="1742" y="214"/>
                    </a:lnTo>
                    <a:lnTo>
                      <a:pt x="1761" y="209"/>
                    </a:lnTo>
                    <a:lnTo>
                      <a:pt x="1782" y="202"/>
                    </a:lnTo>
                    <a:lnTo>
                      <a:pt x="1802" y="193"/>
                    </a:lnTo>
                    <a:lnTo>
                      <a:pt x="1823" y="179"/>
                    </a:lnTo>
                    <a:lnTo>
                      <a:pt x="1842" y="164"/>
                    </a:lnTo>
                    <a:lnTo>
                      <a:pt x="1842" y="413"/>
                    </a:lnTo>
                    <a:lnTo>
                      <a:pt x="0" y="413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6"/>
              <p:cNvSpPr>
                <a:spLocks/>
              </p:cNvSpPr>
              <p:nvPr/>
            </p:nvSpPr>
            <p:spPr bwMode="auto">
              <a:xfrm>
                <a:off x="3000" y="2597"/>
                <a:ext cx="1842" cy="413"/>
              </a:xfrm>
              <a:custGeom>
                <a:avLst/>
                <a:gdLst>
                  <a:gd name="T0" fmla="*/ 0 w 1842"/>
                  <a:gd name="T1" fmla="*/ 61 h 413"/>
                  <a:gd name="T2" fmla="*/ 41 w 1842"/>
                  <a:gd name="T3" fmla="*/ 57 h 413"/>
                  <a:gd name="T4" fmla="*/ 81 w 1842"/>
                  <a:gd name="T5" fmla="*/ 57 h 413"/>
                  <a:gd name="T6" fmla="*/ 122 w 1842"/>
                  <a:gd name="T7" fmla="*/ 63 h 413"/>
                  <a:gd name="T8" fmla="*/ 162 w 1842"/>
                  <a:gd name="T9" fmla="*/ 73 h 413"/>
                  <a:gd name="T10" fmla="*/ 203 w 1842"/>
                  <a:gd name="T11" fmla="*/ 87 h 413"/>
                  <a:gd name="T12" fmla="*/ 242 w 1842"/>
                  <a:gd name="T13" fmla="*/ 103 h 413"/>
                  <a:gd name="T14" fmla="*/ 282 w 1842"/>
                  <a:gd name="T15" fmla="*/ 124 h 413"/>
                  <a:gd name="T16" fmla="*/ 323 w 1842"/>
                  <a:gd name="T17" fmla="*/ 143 h 413"/>
                  <a:gd name="T18" fmla="*/ 364 w 1842"/>
                  <a:gd name="T19" fmla="*/ 162 h 413"/>
                  <a:gd name="T20" fmla="*/ 404 w 1842"/>
                  <a:gd name="T21" fmla="*/ 150 h 413"/>
                  <a:gd name="T22" fmla="*/ 445 w 1842"/>
                  <a:gd name="T23" fmla="*/ 219 h 413"/>
                  <a:gd name="T24" fmla="*/ 485 w 1842"/>
                  <a:gd name="T25" fmla="*/ 225 h 413"/>
                  <a:gd name="T26" fmla="*/ 526 w 1842"/>
                  <a:gd name="T27" fmla="*/ 242 h 413"/>
                  <a:gd name="T28" fmla="*/ 567 w 1842"/>
                  <a:gd name="T29" fmla="*/ 244 h 413"/>
                  <a:gd name="T30" fmla="*/ 607 w 1842"/>
                  <a:gd name="T31" fmla="*/ 237 h 413"/>
                  <a:gd name="T32" fmla="*/ 648 w 1842"/>
                  <a:gd name="T33" fmla="*/ 214 h 413"/>
                  <a:gd name="T34" fmla="*/ 688 w 1842"/>
                  <a:gd name="T35" fmla="*/ 197 h 413"/>
                  <a:gd name="T36" fmla="*/ 729 w 1842"/>
                  <a:gd name="T37" fmla="*/ 165 h 413"/>
                  <a:gd name="T38" fmla="*/ 769 w 1842"/>
                  <a:gd name="T39" fmla="*/ 124 h 413"/>
                  <a:gd name="T40" fmla="*/ 810 w 1842"/>
                  <a:gd name="T41" fmla="*/ 89 h 413"/>
                  <a:gd name="T42" fmla="*/ 851 w 1842"/>
                  <a:gd name="T43" fmla="*/ 64 h 413"/>
                  <a:gd name="T44" fmla="*/ 891 w 1842"/>
                  <a:gd name="T45" fmla="*/ 47 h 413"/>
                  <a:gd name="T46" fmla="*/ 932 w 1842"/>
                  <a:gd name="T47" fmla="*/ 24 h 413"/>
                  <a:gd name="T48" fmla="*/ 972 w 1842"/>
                  <a:gd name="T49" fmla="*/ 7 h 413"/>
                  <a:gd name="T50" fmla="*/ 1013 w 1842"/>
                  <a:gd name="T51" fmla="*/ 2 h 413"/>
                  <a:gd name="T52" fmla="*/ 1054 w 1842"/>
                  <a:gd name="T53" fmla="*/ 5 h 413"/>
                  <a:gd name="T54" fmla="*/ 1094 w 1842"/>
                  <a:gd name="T55" fmla="*/ 3 h 413"/>
                  <a:gd name="T56" fmla="*/ 1135 w 1842"/>
                  <a:gd name="T57" fmla="*/ 12 h 413"/>
                  <a:gd name="T58" fmla="*/ 1175 w 1842"/>
                  <a:gd name="T59" fmla="*/ 28 h 413"/>
                  <a:gd name="T60" fmla="*/ 1214 w 1842"/>
                  <a:gd name="T61" fmla="*/ 47 h 413"/>
                  <a:gd name="T62" fmla="*/ 1255 w 1842"/>
                  <a:gd name="T63" fmla="*/ 64 h 413"/>
                  <a:gd name="T64" fmla="*/ 1295 w 1842"/>
                  <a:gd name="T65" fmla="*/ 84 h 413"/>
                  <a:gd name="T66" fmla="*/ 1336 w 1842"/>
                  <a:gd name="T67" fmla="*/ 104 h 413"/>
                  <a:gd name="T68" fmla="*/ 1377 w 1842"/>
                  <a:gd name="T69" fmla="*/ 131 h 413"/>
                  <a:gd name="T70" fmla="*/ 1417 w 1842"/>
                  <a:gd name="T71" fmla="*/ 153 h 413"/>
                  <a:gd name="T72" fmla="*/ 1458 w 1842"/>
                  <a:gd name="T73" fmla="*/ 174 h 413"/>
                  <a:gd name="T74" fmla="*/ 1498 w 1842"/>
                  <a:gd name="T75" fmla="*/ 193 h 413"/>
                  <a:gd name="T76" fmla="*/ 1539 w 1842"/>
                  <a:gd name="T77" fmla="*/ 207 h 413"/>
                  <a:gd name="T78" fmla="*/ 1579 w 1842"/>
                  <a:gd name="T79" fmla="*/ 218 h 413"/>
                  <a:gd name="T80" fmla="*/ 1620 w 1842"/>
                  <a:gd name="T81" fmla="*/ 225 h 413"/>
                  <a:gd name="T82" fmla="*/ 1661 w 1842"/>
                  <a:gd name="T83" fmla="*/ 226 h 413"/>
                  <a:gd name="T84" fmla="*/ 1701 w 1842"/>
                  <a:gd name="T85" fmla="*/ 221 h 413"/>
                  <a:gd name="T86" fmla="*/ 1742 w 1842"/>
                  <a:gd name="T87" fmla="*/ 214 h 413"/>
                  <a:gd name="T88" fmla="*/ 1782 w 1842"/>
                  <a:gd name="T89" fmla="*/ 202 h 413"/>
                  <a:gd name="T90" fmla="*/ 1823 w 1842"/>
                  <a:gd name="T91" fmla="*/ 179 h 413"/>
                  <a:gd name="T92" fmla="*/ 1842 w 1842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2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20" y="57"/>
                    </a:lnTo>
                    <a:lnTo>
                      <a:pt x="41" y="57"/>
                    </a:lnTo>
                    <a:lnTo>
                      <a:pt x="60" y="56"/>
                    </a:lnTo>
                    <a:lnTo>
                      <a:pt x="81" y="57"/>
                    </a:lnTo>
                    <a:lnTo>
                      <a:pt x="101" y="61"/>
                    </a:lnTo>
                    <a:lnTo>
                      <a:pt x="122" y="63"/>
                    </a:lnTo>
                    <a:lnTo>
                      <a:pt x="141" y="66"/>
                    </a:lnTo>
                    <a:lnTo>
                      <a:pt x="162" y="73"/>
                    </a:lnTo>
                    <a:lnTo>
                      <a:pt x="182" y="80"/>
                    </a:lnTo>
                    <a:lnTo>
                      <a:pt x="203" y="87"/>
                    </a:lnTo>
                    <a:lnTo>
                      <a:pt x="222" y="92"/>
                    </a:lnTo>
                    <a:lnTo>
                      <a:pt x="242" y="103"/>
                    </a:lnTo>
                    <a:lnTo>
                      <a:pt x="263" y="115"/>
                    </a:lnTo>
                    <a:lnTo>
                      <a:pt x="282" y="124"/>
                    </a:lnTo>
                    <a:lnTo>
                      <a:pt x="304" y="134"/>
                    </a:lnTo>
                    <a:lnTo>
                      <a:pt x="323" y="143"/>
                    </a:lnTo>
                    <a:lnTo>
                      <a:pt x="344" y="152"/>
                    </a:lnTo>
                    <a:lnTo>
                      <a:pt x="364" y="162"/>
                    </a:lnTo>
                    <a:lnTo>
                      <a:pt x="385" y="171"/>
                    </a:lnTo>
                    <a:lnTo>
                      <a:pt x="404" y="150"/>
                    </a:lnTo>
                    <a:lnTo>
                      <a:pt x="425" y="181"/>
                    </a:lnTo>
                    <a:lnTo>
                      <a:pt x="445" y="219"/>
                    </a:lnTo>
                    <a:lnTo>
                      <a:pt x="466" y="218"/>
                    </a:lnTo>
                    <a:lnTo>
                      <a:pt x="485" y="225"/>
                    </a:lnTo>
                    <a:lnTo>
                      <a:pt x="507" y="228"/>
                    </a:lnTo>
                    <a:lnTo>
                      <a:pt x="526" y="242"/>
                    </a:lnTo>
                    <a:lnTo>
                      <a:pt x="547" y="246"/>
                    </a:lnTo>
                    <a:lnTo>
                      <a:pt x="567" y="244"/>
                    </a:lnTo>
                    <a:lnTo>
                      <a:pt x="588" y="239"/>
                    </a:lnTo>
                    <a:lnTo>
                      <a:pt x="607" y="237"/>
                    </a:lnTo>
                    <a:lnTo>
                      <a:pt x="628" y="225"/>
                    </a:lnTo>
                    <a:lnTo>
                      <a:pt x="648" y="214"/>
                    </a:lnTo>
                    <a:lnTo>
                      <a:pt x="669" y="209"/>
                    </a:lnTo>
                    <a:lnTo>
                      <a:pt x="688" y="197"/>
                    </a:lnTo>
                    <a:lnTo>
                      <a:pt x="709" y="183"/>
                    </a:lnTo>
                    <a:lnTo>
                      <a:pt x="729" y="165"/>
                    </a:lnTo>
                    <a:lnTo>
                      <a:pt x="748" y="145"/>
                    </a:lnTo>
                    <a:lnTo>
                      <a:pt x="769" y="124"/>
                    </a:lnTo>
                    <a:lnTo>
                      <a:pt x="789" y="104"/>
                    </a:lnTo>
                    <a:lnTo>
                      <a:pt x="810" y="89"/>
                    </a:lnTo>
                    <a:lnTo>
                      <a:pt x="829" y="75"/>
                    </a:lnTo>
                    <a:lnTo>
                      <a:pt x="851" y="64"/>
                    </a:lnTo>
                    <a:lnTo>
                      <a:pt x="870" y="56"/>
                    </a:lnTo>
                    <a:lnTo>
                      <a:pt x="891" y="47"/>
                    </a:lnTo>
                    <a:lnTo>
                      <a:pt x="911" y="40"/>
                    </a:lnTo>
                    <a:lnTo>
                      <a:pt x="932" y="24"/>
                    </a:lnTo>
                    <a:lnTo>
                      <a:pt x="951" y="14"/>
                    </a:lnTo>
                    <a:lnTo>
                      <a:pt x="972" y="7"/>
                    </a:lnTo>
                    <a:lnTo>
                      <a:pt x="992" y="0"/>
                    </a:lnTo>
                    <a:lnTo>
                      <a:pt x="1013" y="2"/>
                    </a:lnTo>
                    <a:lnTo>
                      <a:pt x="1032" y="2"/>
                    </a:lnTo>
                    <a:lnTo>
                      <a:pt x="1054" y="5"/>
                    </a:lnTo>
                    <a:lnTo>
                      <a:pt x="1073" y="0"/>
                    </a:lnTo>
                    <a:lnTo>
                      <a:pt x="1094" y="3"/>
                    </a:lnTo>
                    <a:lnTo>
                      <a:pt x="1114" y="7"/>
                    </a:lnTo>
                    <a:lnTo>
                      <a:pt x="1135" y="12"/>
                    </a:lnTo>
                    <a:lnTo>
                      <a:pt x="1154" y="21"/>
                    </a:lnTo>
                    <a:lnTo>
                      <a:pt x="1175" y="28"/>
                    </a:lnTo>
                    <a:lnTo>
                      <a:pt x="1195" y="38"/>
                    </a:lnTo>
                    <a:lnTo>
                      <a:pt x="1214" y="47"/>
                    </a:lnTo>
                    <a:lnTo>
                      <a:pt x="1235" y="57"/>
                    </a:lnTo>
                    <a:lnTo>
                      <a:pt x="1255" y="64"/>
                    </a:lnTo>
                    <a:lnTo>
                      <a:pt x="1276" y="73"/>
                    </a:lnTo>
                    <a:lnTo>
                      <a:pt x="1295" y="84"/>
                    </a:lnTo>
                    <a:lnTo>
                      <a:pt x="1317" y="94"/>
                    </a:lnTo>
                    <a:lnTo>
                      <a:pt x="1336" y="104"/>
                    </a:lnTo>
                    <a:lnTo>
                      <a:pt x="1357" y="118"/>
                    </a:lnTo>
                    <a:lnTo>
                      <a:pt x="1377" y="131"/>
                    </a:lnTo>
                    <a:lnTo>
                      <a:pt x="1398" y="141"/>
                    </a:lnTo>
                    <a:lnTo>
                      <a:pt x="1417" y="153"/>
                    </a:lnTo>
                    <a:lnTo>
                      <a:pt x="1438" y="165"/>
                    </a:lnTo>
                    <a:lnTo>
                      <a:pt x="1458" y="174"/>
                    </a:lnTo>
                    <a:lnTo>
                      <a:pt x="1479" y="185"/>
                    </a:lnTo>
                    <a:lnTo>
                      <a:pt x="1498" y="193"/>
                    </a:lnTo>
                    <a:lnTo>
                      <a:pt x="1519" y="200"/>
                    </a:lnTo>
                    <a:lnTo>
                      <a:pt x="1539" y="207"/>
                    </a:lnTo>
                    <a:lnTo>
                      <a:pt x="1560" y="213"/>
                    </a:lnTo>
                    <a:lnTo>
                      <a:pt x="1579" y="218"/>
                    </a:lnTo>
                    <a:lnTo>
                      <a:pt x="1601" y="221"/>
                    </a:lnTo>
                    <a:lnTo>
                      <a:pt x="1620" y="225"/>
                    </a:lnTo>
                    <a:lnTo>
                      <a:pt x="1641" y="226"/>
                    </a:lnTo>
                    <a:lnTo>
                      <a:pt x="1661" y="226"/>
                    </a:lnTo>
                    <a:lnTo>
                      <a:pt x="1682" y="226"/>
                    </a:lnTo>
                    <a:lnTo>
                      <a:pt x="1701" y="221"/>
                    </a:lnTo>
                    <a:lnTo>
                      <a:pt x="1721" y="219"/>
                    </a:lnTo>
                    <a:lnTo>
                      <a:pt x="1742" y="214"/>
                    </a:lnTo>
                    <a:lnTo>
                      <a:pt x="1761" y="209"/>
                    </a:lnTo>
                    <a:lnTo>
                      <a:pt x="1782" y="202"/>
                    </a:lnTo>
                    <a:lnTo>
                      <a:pt x="1802" y="193"/>
                    </a:lnTo>
                    <a:lnTo>
                      <a:pt x="1823" y="179"/>
                    </a:lnTo>
                    <a:lnTo>
                      <a:pt x="1842" y="164"/>
                    </a:lnTo>
                    <a:lnTo>
                      <a:pt x="1842" y="413"/>
                    </a:lnTo>
                  </a:path>
                </a:pathLst>
              </a:custGeom>
              <a:noFill/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7"/>
              <p:cNvSpPr>
                <a:spLocks/>
              </p:cNvSpPr>
              <p:nvPr/>
            </p:nvSpPr>
            <p:spPr bwMode="auto">
              <a:xfrm>
                <a:off x="846" y="3451"/>
                <a:ext cx="1840" cy="413"/>
              </a:xfrm>
              <a:custGeom>
                <a:avLst/>
                <a:gdLst>
                  <a:gd name="T0" fmla="*/ 0 w 1840"/>
                  <a:gd name="T1" fmla="*/ 61 h 413"/>
                  <a:gd name="T2" fmla="*/ 40 w 1840"/>
                  <a:gd name="T3" fmla="*/ 57 h 413"/>
                  <a:gd name="T4" fmla="*/ 81 w 1840"/>
                  <a:gd name="T5" fmla="*/ 57 h 413"/>
                  <a:gd name="T6" fmla="*/ 121 w 1840"/>
                  <a:gd name="T7" fmla="*/ 63 h 413"/>
                  <a:gd name="T8" fmla="*/ 160 w 1840"/>
                  <a:gd name="T9" fmla="*/ 73 h 413"/>
                  <a:gd name="T10" fmla="*/ 201 w 1840"/>
                  <a:gd name="T11" fmla="*/ 87 h 413"/>
                  <a:gd name="T12" fmla="*/ 241 w 1840"/>
                  <a:gd name="T13" fmla="*/ 103 h 413"/>
                  <a:gd name="T14" fmla="*/ 282 w 1840"/>
                  <a:gd name="T15" fmla="*/ 124 h 413"/>
                  <a:gd name="T16" fmla="*/ 322 w 1840"/>
                  <a:gd name="T17" fmla="*/ 143 h 413"/>
                  <a:gd name="T18" fmla="*/ 363 w 1840"/>
                  <a:gd name="T19" fmla="*/ 162 h 413"/>
                  <a:gd name="T20" fmla="*/ 404 w 1840"/>
                  <a:gd name="T21" fmla="*/ 150 h 413"/>
                  <a:gd name="T22" fmla="*/ 444 w 1840"/>
                  <a:gd name="T23" fmla="*/ 219 h 413"/>
                  <a:gd name="T24" fmla="*/ 485 w 1840"/>
                  <a:gd name="T25" fmla="*/ 225 h 413"/>
                  <a:gd name="T26" fmla="*/ 525 w 1840"/>
                  <a:gd name="T27" fmla="*/ 242 h 413"/>
                  <a:gd name="T28" fmla="*/ 566 w 1840"/>
                  <a:gd name="T29" fmla="*/ 244 h 413"/>
                  <a:gd name="T30" fmla="*/ 607 w 1840"/>
                  <a:gd name="T31" fmla="*/ 237 h 413"/>
                  <a:gd name="T32" fmla="*/ 647 w 1840"/>
                  <a:gd name="T33" fmla="*/ 214 h 413"/>
                  <a:gd name="T34" fmla="*/ 688 w 1840"/>
                  <a:gd name="T35" fmla="*/ 197 h 413"/>
                  <a:gd name="T36" fmla="*/ 728 w 1840"/>
                  <a:gd name="T37" fmla="*/ 165 h 413"/>
                  <a:gd name="T38" fmla="*/ 769 w 1840"/>
                  <a:gd name="T39" fmla="*/ 124 h 413"/>
                  <a:gd name="T40" fmla="*/ 808 w 1840"/>
                  <a:gd name="T41" fmla="*/ 89 h 413"/>
                  <a:gd name="T42" fmla="*/ 848 w 1840"/>
                  <a:gd name="T43" fmla="*/ 64 h 413"/>
                  <a:gd name="T44" fmla="*/ 889 w 1840"/>
                  <a:gd name="T45" fmla="*/ 47 h 413"/>
                  <a:gd name="T46" fmla="*/ 930 w 1840"/>
                  <a:gd name="T47" fmla="*/ 24 h 413"/>
                  <a:gd name="T48" fmla="*/ 970 w 1840"/>
                  <a:gd name="T49" fmla="*/ 7 h 413"/>
                  <a:gd name="T50" fmla="*/ 1011 w 1840"/>
                  <a:gd name="T51" fmla="*/ 2 h 413"/>
                  <a:gd name="T52" fmla="*/ 1051 w 1840"/>
                  <a:gd name="T53" fmla="*/ 5 h 413"/>
                  <a:gd name="T54" fmla="*/ 1092 w 1840"/>
                  <a:gd name="T55" fmla="*/ 3 h 413"/>
                  <a:gd name="T56" fmla="*/ 1132 w 1840"/>
                  <a:gd name="T57" fmla="*/ 12 h 413"/>
                  <a:gd name="T58" fmla="*/ 1173 w 1840"/>
                  <a:gd name="T59" fmla="*/ 28 h 413"/>
                  <a:gd name="T60" fmla="*/ 1214 w 1840"/>
                  <a:gd name="T61" fmla="*/ 47 h 413"/>
                  <a:gd name="T62" fmla="*/ 1254 w 1840"/>
                  <a:gd name="T63" fmla="*/ 64 h 413"/>
                  <a:gd name="T64" fmla="*/ 1295 w 1840"/>
                  <a:gd name="T65" fmla="*/ 84 h 413"/>
                  <a:gd name="T66" fmla="*/ 1335 w 1840"/>
                  <a:gd name="T67" fmla="*/ 104 h 413"/>
                  <a:gd name="T68" fmla="*/ 1376 w 1840"/>
                  <a:gd name="T69" fmla="*/ 131 h 413"/>
                  <a:gd name="T70" fmla="*/ 1417 w 1840"/>
                  <a:gd name="T71" fmla="*/ 153 h 413"/>
                  <a:gd name="T72" fmla="*/ 1455 w 1840"/>
                  <a:gd name="T73" fmla="*/ 174 h 413"/>
                  <a:gd name="T74" fmla="*/ 1496 w 1840"/>
                  <a:gd name="T75" fmla="*/ 193 h 413"/>
                  <a:gd name="T76" fmla="*/ 1537 w 1840"/>
                  <a:gd name="T77" fmla="*/ 207 h 413"/>
                  <a:gd name="T78" fmla="*/ 1577 w 1840"/>
                  <a:gd name="T79" fmla="*/ 218 h 413"/>
                  <a:gd name="T80" fmla="*/ 1618 w 1840"/>
                  <a:gd name="T81" fmla="*/ 225 h 413"/>
                  <a:gd name="T82" fmla="*/ 1658 w 1840"/>
                  <a:gd name="T83" fmla="*/ 226 h 413"/>
                  <a:gd name="T84" fmla="*/ 1699 w 1840"/>
                  <a:gd name="T85" fmla="*/ 221 h 413"/>
                  <a:gd name="T86" fmla="*/ 1739 w 1840"/>
                  <a:gd name="T87" fmla="*/ 214 h 413"/>
                  <a:gd name="T88" fmla="*/ 1780 w 1840"/>
                  <a:gd name="T89" fmla="*/ 202 h 413"/>
                  <a:gd name="T90" fmla="*/ 1821 w 1840"/>
                  <a:gd name="T91" fmla="*/ 179 h 413"/>
                  <a:gd name="T92" fmla="*/ 1840 w 1840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0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19" y="57"/>
                    </a:lnTo>
                    <a:lnTo>
                      <a:pt x="40" y="57"/>
                    </a:lnTo>
                    <a:lnTo>
                      <a:pt x="60" y="56"/>
                    </a:lnTo>
                    <a:lnTo>
                      <a:pt x="81" y="57"/>
                    </a:lnTo>
                    <a:lnTo>
                      <a:pt x="100" y="61"/>
                    </a:lnTo>
                    <a:lnTo>
                      <a:pt x="121" y="63"/>
                    </a:lnTo>
                    <a:lnTo>
                      <a:pt x="141" y="66"/>
                    </a:lnTo>
                    <a:lnTo>
                      <a:pt x="160" y="73"/>
                    </a:lnTo>
                    <a:lnTo>
                      <a:pt x="181" y="80"/>
                    </a:lnTo>
                    <a:lnTo>
                      <a:pt x="201" y="87"/>
                    </a:lnTo>
                    <a:lnTo>
                      <a:pt x="222" y="92"/>
                    </a:lnTo>
                    <a:lnTo>
                      <a:pt x="241" y="103"/>
                    </a:lnTo>
                    <a:lnTo>
                      <a:pt x="262" y="115"/>
                    </a:lnTo>
                    <a:lnTo>
                      <a:pt x="282" y="124"/>
                    </a:lnTo>
                    <a:lnTo>
                      <a:pt x="303" y="134"/>
                    </a:lnTo>
                    <a:lnTo>
                      <a:pt x="322" y="143"/>
                    </a:lnTo>
                    <a:lnTo>
                      <a:pt x="344" y="152"/>
                    </a:lnTo>
                    <a:lnTo>
                      <a:pt x="363" y="162"/>
                    </a:lnTo>
                    <a:lnTo>
                      <a:pt x="384" y="171"/>
                    </a:lnTo>
                    <a:lnTo>
                      <a:pt x="404" y="150"/>
                    </a:lnTo>
                    <a:lnTo>
                      <a:pt x="425" y="181"/>
                    </a:lnTo>
                    <a:lnTo>
                      <a:pt x="444" y="219"/>
                    </a:lnTo>
                    <a:lnTo>
                      <a:pt x="464" y="218"/>
                    </a:lnTo>
                    <a:lnTo>
                      <a:pt x="485" y="225"/>
                    </a:lnTo>
                    <a:lnTo>
                      <a:pt x="504" y="228"/>
                    </a:lnTo>
                    <a:lnTo>
                      <a:pt x="525" y="242"/>
                    </a:lnTo>
                    <a:lnTo>
                      <a:pt x="545" y="246"/>
                    </a:lnTo>
                    <a:lnTo>
                      <a:pt x="566" y="244"/>
                    </a:lnTo>
                    <a:lnTo>
                      <a:pt x="585" y="239"/>
                    </a:lnTo>
                    <a:lnTo>
                      <a:pt x="607" y="237"/>
                    </a:lnTo>
                    <a:lnTo>
                      <a:pt x="626" y="225"/>
                    </a:lnTo>
                    <a:lnTo>
                      <a:pt x="647" y="214"/>
                    </a:lnTo>
                    <a:lnTo>
                      <a:pt x="667" y="209"/>
                    </a:lnTo>
                    <a:lnTo>
                      <a:pt x="688" y="197"/>
                    </a:lnTo>
                    <a:lnTo>
                      <a:pt x="707" y="183"/>
                    </a:lnTo>
                    <a:lnTo>
                      <a:pt x="728" y="165"/>
                    </a:lnTo>
                    <a:lnTo>
                      <a:pt x="748" y="145"/>
                    </a:lnTo>
                    <a:lnTo>
                      <a:pt x="769" y="124"/>
                    </a:lnTo>
                    <a:lnTo>
                      <a:pt x="788" y="104"/>
                    </a:lnTo>
                    <a:lnTo>
                      <a:pt x="808" y="89"/>
                    </a:lnTo>
                    <a:lnTo>
                      <a:pt x="829" y="75"/>
                    </a:lnTo>
                    <a:lnTo>
                      <a:pt x="848" y="64"/>
                    </a:lnTo>
                    <a:lnTo>
                      <a:pt x="870" y="56"/>
                    </a:lnTo>
                    <a:lnTo>
                      <a:pt x="889" y="47"/>
                    </a:lnTo>
                    <a:lnTo>
                      <a:pt x="910" y="40"/>
                    </a:lnTo>
                    <a:lnTo>
                      <a:pt x="930" y="24"/>
                    </a:lnTo>
                    <a:lnTo>
                      <a:pt x="951" y="14"/>
                    </a:lnTo>
                    <a:lnTo>
                      <a:pt x="970" y="7"/>
                    </a:lnTo>
                    <a:lnTo>
                      <a:pt x="991" y="0"/>
                    </a:lnTo>
                    <a:lnTo>
                      <a:pt x="1011" y="2"/>
                    </a:lnTo>
                    <a:lnTo>
                      <a:pt x="1032" y="2"/>
                    </a:lnTo>
                    <a:lnTo>
                      <a:pt x="1051" y="5"/>
                    </a:lnTo>
                    <a:lnTo>
                      <a:pt x="1072" y="0"/>
                    </a:lnTo>
                    <a:lnTo>
                      <a:pt x="1092" y="3"/>
                    </a:lnTo>
                    <a:lnTo>
                      <a:pt x="1111" y="7"/>
                    </a:lnTo>
                    <a:lnTo>
                      <a:pt x="1132" y="12"/>
                    </a:lnTo>
                    <a:lnTo>
                      <a:pt x="1152" y="21"/>
                    </a:lnTo>
                    <a:lnTo>
                      <a:pt x="1173" y="28"/>
                    </a:lnTo>
                    <a:lnTo>
                      <a:pt x="1192" y="38"/>
                    </a:lnTo>
                    <a:lnTo>
                      <a:pt x="1214" y="47"/>
                    </a:lnTo>
                    <a:lnTo>
                      <a:pt x="1233" y="57"/>
                    </a:lnTo>
                    <a:lnTo>
                      <a:pt x="1254" y="64"/>
                    </a:lnTo>
                    <a:lnTo>
                      <a:pt x="1274" y="73"/>
                    </a:lnTo>
                    <a:lnTo>
                      <a:pt x="1295" y="84"/>
                    </a:lnTo>
                    <a:lnTo>
                      <a:pt x="1314" y="94"/>
                    </a:lnTo>
                    <a:lnTo>
                      <a:pt x="1335" y="104"/>
                    </a:lnTo>
                    <a:lnTo>
                      <a:pt x="1355" y="118"/>
                    </a:lnTo>
                    <a:lnTo>
                      <a:pt x="1376" y="131"/>
                    </a:lnTo>
                    <a:lnTo>
                      <a:pt x="1395" y="141"/>
                    </a:lnTo>
                    <a:lnTo>
                      <a:pt x="1417" y="153"/>
                    </a:lnTo>
                    <a:lnTo>
                      <a:pt x="1436" y="165"/>
                    </a:lnTo>
                    <a:lnTo>
                      <a:pt x="1455" y="174"/>
                    </a:lnTo>
                    <a:lnTo>
                      <a:pt x="1477" y="185"/>
                    </a:lnTo>
                    <a:lnTo>
                      <a:pt x="1496" y="193"/>
                    </a:lnTo>
                    <a:lnTo>
                      <a:pt x="1517" y="200"/>
                    </a:lnTo>
                    <a:lnTo>
                      <a:pt x="1537" y="207"/>
                    </a:lnTo>
                    <a:lnTo>
                      <a:pt x="1558" y="213"/>
                    </a:lnTo>
                    <a:lnTo>
                      <a:pt x="1577" y="218"/>
                    </a:lnTo>
                    <a:lnTo>
                      <a:pt x="1598" y="221"/>
                    </a:lnTo>
                    <a:lnTo>
                      <a:pt x="1618" y="225"/>
                    </a:lnTo>
                    <a:lnTo>
                      <a:pt x="1639" y="226"/>
                    </a:lnTo>
                    <a:lnTo>
                      <a:pt x="1658" y="226"/>
                    </a:lnTo>
                    <a:lnTo>
                      <a:pt x="1679" y="226"/>
                    </a:lnTo>
                    <a:lnTo>
                      <a:pt x="1699" y="221"/>
                    </a:lnTo>
                    <a:lnTo>
                      <a:pt x="1720" y="219"/>
                    </a:lnTo>
                    <a:lnTo>
                      <a:pt x="1739" y="214"/>
                    </a:lnTo>
                    <a:lnTo>
                      <a:pt x="1759" y="209"/>
                    </a:lnTo>
                    <a:lnTo>
                      <a:pt x="1780" y="202"/>
                    </a:lnTo>
                    <a:lnTo>
                      <a:pt x="1799" y="193"/>
                    </a:lnTo>
                    <a:lnTo>
                      <a:pt x="1821" y="179"/>
                    </a:lnTo>
                    <a:lnTo>
                      <a:pt x="1840" y="164"/>
                    </a:lnTo>
                    <a:lnTo>
                      <a:pt x="1840" y="413"/>
                    </a:lnTo>
                    <a:lnTo>
                      <a:pt x="0" y="413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8"/>
              <p:cNvSpPr>
                <a:spLocks/>
              </p:cNvSpPr>
              <p:nvPr/>
            </p:nvSpPr>
            <p:spPr bwMode="auto">
              <a:xfrm>
                <a:off x="846" y="3451"/>
                <a:ext cx="1840" cy="413"/>
              </a:xfrm>
              <a:custGeom>
                <a:avLst/>
                <a:gdLst>
                  <a:gd name="T0" fmla="*/ 0 w 1840"/>
                  <a:gd name="T1" fmla="*/ 61 h 413"/>
                  <a:gd name="T2" fmla="*/ 40 w 1840"/>
                  <a:gd name="T3" fmla="*/ 57 h 413"/>
                  <a:gd name="T4" fmla="*/ 81 w 1840"/>
                  <a:gd name="T5" fmla="*/ 57 h 413"/>
                  <a:gd name="T6" fmla="*/ 121 w 1840"/>
                  <a:gd name="T7" fmla="*/ 63 h 413"/>
                  <a:gd name="T8" fmla="*/ 160 w 1840"/>
                  <a:gd name="T9" fmla="*/ 73 h 413"/>
                  <a:gd name="T10" fmla="*/ 201 w 1840"/>
                  <a:gd name="T11" fmla="*/ 87 h 413"/>
                  <a:gd name="T12" fmla="*/ 241 w 1840"/>
                  <a:gd name="T13" fmla="*/ 103 h 413"/>
                  <a:gd name="T14" fmla="*/ 282 w 1840"/>
                  <a:gd name="T15" fmla="*/ 124 h 413"/>
                  <a:gd name="T16" fmla="*/ 322 w 1840"/>
                  <a:gd name="T17" fmla="*/ 143 h 413"/>
                  <a:gd name="T18" fmla="*/ 363 w 1840"/>
                  <a:gd name="T19" fmla="*/ 162 h 413"/>
                  <a:gd name="T20" fmla="*/ 404 w 1840"/>
                  <a:gd name="T21" fmla="*/ 150 h 413"/>
                  <a:gd name="T22" fmla="*/ 444 w 1840"/>
                  <a:gd name="T23" fmla="*/ 219 h 413"/>
                  <a:gd name="T24" fmla="*/ 485 w 1840"/>
                  <a:gd name="T25" fmla="*/ 225 h 413"/>
                  <a:gd name="T26" fmla="*/ 525 w 1840"/>
                  <a:gd name="T27" fmla="*/ 242 h 413"/>
                  <a:gd name="T28" fmla="*/ 566 w 1840"/>
                  <a:gd name="T29" fmla="*/ 244 h 413"/>
                  <a:gd name="T30" fmla="*/ 607 w 1840"/>
                  <a:gd name="T31" fmla="*/ 237 h 413"/>
                  <a:gd name="T32" fmla="*/ 647 w 1840"/>
                  <a:gd name="T33" fmla="*/ 214 h 413"/>
                  <a:gd name="T34" fmla="*/ 688 w 1840"/>
                  <a:gd name="T35" fmla="*/ 197 h 413"/>
                  <a:gd name="T36" fmla="*/ 728 w 1840"/>
                  <a:gd name="T37" fmla="*/ 165 h 413"/>
                  <a:gd name="T38" fmla="*/ 769 w 1840"/>
                  <a:gd name="T39" fmla="*/ 124 h 413"/>
                  <a:gd name="T40" fmla="*/ 808 w 1840"/>
                  <a:gd name="T41" fmla="*/ 89 h 413"/>
                  <a:gd name="T42" fmla="*/ 848 w 1840"/>
                  <a:gd name="T43" fmla="*/ 64 h 413"/>
                  <a:gd name="T44" fmla="*/ 889 w 1840"/>
                  <a:gd name="T45" fmla="*/ 47 h 413"/>
                  <a:gd name="T46" fmla="*/ 930 w 1840"/>
                  <a:gd name="T47" fmla="*/ 24 h 413"/>
                  <a:gd name="T48" fmla="*/ 970 w 1840"/>
                  <a:gd name="T49" fmla="*/ 7 h 413"/>
                  <a:gd name="T50" fmla="*/ 1011 w 1840"/>
                  <a:gd name="T51" fmla="*/ 2 h 413"/>
                  <a:gd name="T52" fmla="*/ 1051 w 1840"/>
                  <a:gd name="T53" fmla="*/ 5 h 413"/>
                  <a:gd name="T54" fmla="*/ 1092 w 1840"/>
                  <a:gd name="T55" fmla="*/ 3 h 413"/>
                  <a:gd name="T56" fmla="*/ 1132 w 1840"/>
                  <a:gd name="T57" fmla="*/ 12 h 413"/>
                  <a:gd name="T58" fmla="*/ 1173 w 1840"/>
                  <a:gd name="T59" fmla="*/ 28 h 413"/>
                  <a:gd name="T60" fmla="*/ 1214 w 1840"/>
                  <a:gd name="T61" fmla="*/ 47 h 413"/>
                  <a:gd name="T62" fmla="*/ 1254 w 1840"/>
                  <a:gd name="T63" fmla="*/ 64 h 413"/>
                  <a:gd name="T64" fmla="*/ 1295 w 1840"/>
                  <a:gd name="T65" fmla="*/ 84 h 413"/>
                  <a:gd name="T66" fmla="*/ 1335 w 1840"/>
                  <a:gd name="T67" fmla="*/ 104 h 413"/>
                  <a:gd name="T68" fmla="*/ 1376 w 1840"/>
                  <a:gd name="T69" fmla="*/ 131 h 413"/>
                  <a:gd name="T70" fmla="*/ 1417 w 1840"/>
                  <a:gd name="T71" fmla="*/ 153 h 413"/>
                  <a:gd name="T72" fmla="*/ 1455 w 1840"/>
                  <a:gd name="T73" fmla="*/ 174 h 413"/>
                  <a:gd name="T74" fmla="*/ 1496 w 1840"/>
                  <a:gd name="T75" fmla="*/ 193 h 413"/>
                  <a:gd name="T76" fmla="*/ 1537 w 1840"/>
                  <a:gd name="T77" fmla="*/ 207 h 413"/>
                  <a:gd name="T78" fmla="*/ 1577 w 1840"/>
                  <a:gd name="T79" fmla="*/ 218 h 413"/>
                  <a:gd name="T80" fmla="*/ 1618 w 1840"/>
                  <a:gd name="T81" fmla="*/ 225 h 413"/>
                  <a:gd name="T82" fmla="*/ 1658 w 1840"/>
                  <a:gd name="T83" fmla="*/ 226 h 413"/>
                  <a:gd name="T84" fmla="*/ 1699 w 1840"/>
                  <a:gd name="T85" fmla="*/ 221 h 413"/>
                  <a:gd name="T86" fmla="*/ 1739 w 1840"/>
                  <a:gd name="T87" fmla="*/ 214 h 413"/>
                  <a:gd name="T88" fmla="*/ 1780 w 1840"/>
                  <a:gd name="T89" fmla="*/ 202 h 413"/>
                  <a:gd name="T90" fmla="*/ 1821 w 1840"/>
                  <a:gd name="T91" fmla="*/ 179 h 413"/>
                  <a:gd name="T92" fmla="*/ 1840 w 1840"/>
                  <a:gd name="T93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0" h="413">
                    <a:moveTo>
                      <a:pt x="0" y="413"/>
                    </a:moveTo>
                    <a:lnTo>
                      <a:pt x="0" y="61"/>
                    </a:lnTo>
                    <a:lnTo>
                      <a:pt x="19" y="57"/>
                    </a:lnTo>
                    <a:lnTo>
                      <a:pt x="40" y="57"/>
                    </a:lnTo>
                    <a:lnTo>
                      <a:pt x="60" y="56"/>
                    </a:lnTo>
                    <a:lnTo>
                      <a:pt x="81" y="57"/>
                    </a:lnTo>
                    <a:lnTo>
                      <a:pt x="100" y="61"/>
                    </a:lnTo>
                    <a:lnTo>
                      <a:pt x="121" y="63"/>
                    </a:lnTo>
                    <a:lnTo>
                      <a:pt x="141" y="66"/>
                    </a:lnTo>
                    <a:lnTo>
                      <a:pt x="160" y="73"/>
                    </a:lnTo>
                    <a:lnTo>
                      <a:pt x="181" y="80"/>
                    </a:lnTo>
                    <a:lnTo>
                      <a:pt x="201" y="87"/>
                    </a:lnTo>
                    <a:lnTo>
                      <a:pt x="222" y="92"/>
                    </a:lnTo>
                    <a:lnTo>
                      <a:pt x="241" y="103"/>
                    </a:lnTo>
                    <a:lnTo>
                      <a:pt x="262" y="115"/>
                    </a:lnTo>
                    <a:lnTo>
                      <a:pt x="282" y="124"/>
                    </a:lnTo>
                    <a:lnTo>
                      <a:pt x="303" y="134"/>
                    </a:lnTo>
                    <a:lnTo>
                      <a:pt x="322" y="143"/>
                    </a:lnTo>
                    <a:lnTo>
                      <a:pt x="344" y="152"/>
                    </a:lnTo>
                    <a:lnTo>
                      <a:pt x="363" y="162"/>
                    </a:lnTo>
                    <a:lnTo>
                      <a:pt x="384" y="171"/>
                    </a:lnTo>
                    <a:lnTo>
                      <a:pt x="404" y="150"/>
                    </a:lnTo>
                    <a:lnTo>
                      <a:pt x="425" y="181"/>
                    </a:lnTo>
                    <a:lnTo>
                      <a:pt x="444" y="219"/>
                    </a:lnTo>
                    <a:lnTo>
                      <a:pt x="464" y="218"/>
                    </a:lnTo>
                    <a:lnTo>
                      <a:pt x="485" y="225"/>
                    </a:lnTo>
                    <a:lnTo>
                      <a:pt x="504" y="228"/>
                    </a:lnTo>
                    <a:lnTo>
                      <a:pt x="525" y="242"/>
                    </a:lnTo>
                    <a:lnTo>
                      <a:pt x="545" y="246"/>
                    </a:lnTo>
                    <a:lnTo>
                      <a:pt x="566" y="244"/>
                    </a:lnTo>
                    <a:lnTo>
                      <a:pt x="585" y="239"/>
                    </a:lnTo>
                    <a:lnTo>
                      <a:pt x="607" y="237"/>
                    </a:lnTo>
                    <a:lnTo>
                      <a:pt x="626" y="225"/>
                    </a:lnTo>
                    <a:lnTo>
                      <a:pt x="647" y="214"/>
                    </a:lnTo>
                    <a:lnTo>
                      <a:pt x="667" y="209"/>
                    </a:lnTo>
                    <a:lnTo>
                      <a:pt x="688" y="197"/>
                    </a:lnTo>
                    <a:lnTo>
                      <a:pt x="707" y="183"/>
                    </a:lnTo>
                    <a:lnTo>
                      <a:pt x="728" y="165"/>
                    </a:lnTo>
                    <a:lnTo>
                      <a:pt x="748" y="145"/>
                    </a:lnTo>
                    <a:lnTo>
                      <a:pt x="769" y="124"/>
                    </a:lnTo>
                    <a:lnTo>
                      <a:pt x="788" y="104"/>
                    </a:lnTo>
                    <a:lnTo>
                      <a:pt x="808" y="89"/>
                    </a:lnTo>
                    <a:lnTo>
                      <a:pt x="829" y="75"/>
                    </a:lnTo>
                    <a:lnTo>
                      <a:pt x="848" y="64"/>
                    </a:lnTo>
                    <a:lnTo>
                      <a:pt x="870" y="56"/>
                    </a:lnTo>
                    <a:lnTo>
                      <a:pt x="889" y="47"/>
                    </a:lnTo>
                    <a:lnTo>
                      <a:pt x="910" y="40"/>
                    </a:lnTo>
                    <a:lnTo>
                      <a:pt x="930" y="24"/>
                    </a:lnTo>
                    <a:lnTo>
                      <a:pt x="951" y="14"/>
                    </a:lnTo>
                    <a:lnTo>
                      <a:pt x="970" y="7"/>
                    </a:lnTo>
                    <a:lnTo>
                      <a:pt x="991" y="0"/>
                    </a:lnTo>
                    <a:lnTo>
                      <a:pt x="1011" y="2"/>
                    </a:lnTo>
                    <a:lnTo>
                      <a:pt x="1032" y="2"/>
                    </a:lnTo>
                    <a:lnTo>
                      <a:pt x="1051" y="5"/>
                    </a:lnTo>
                    <a:lnTo>
                      <a:pt x="1072" y="0"/>
                    </a:lnTo>
                    <a:lnTo>
                      <a:pt x="1092" y="3"/>
                    </a:lnTo>
                    <a:lnTo>
                      <a:pt x="1111" y="7"/>
                    </a:lnTo>
                    <a:lnTo>
                      <a:pt x="1132" y="12"/>
                    </a:lnTo>
                    <a:lnTo>
                      <a:pt x="1152" y="21"/>
                    </a:lnTo>
                    <a:lnTo>
                      <a:pt x="1173" y="28"/>
                    </a:lnTo>
                    <a:lnTo>
                      <a:pt x="1192" y="38"/>
                    </a:lnTo>
                    <a:lnTo>
                      <a:pt x="1214" y="47"/>
                    </a:lnTo>
                    <a:lnTo>
                      <a:pt x="1233" y="57"/>
                    </a:lnTo>
                    <a:lnTo>
                      <a:pt x="1254" y="64"/>
                    </a:lnTo>
                    <a:lnTo>
                      <a:pt x="1274" y="73"/>
                    </a:lnTo>
                    <a:lnTo>
                      <a:pt x="1295" y="84"/>
                    </a:lnTo>
                    <a:lnTo>
                      <a:pt x="1314" y="94"/>
                    </a:lnTo>
                    <a:lnTo>
                      <a:pt x="1335" y="104"/>
                    </a:lnTo>
                    <a:lnTo>
                      <a:pt x="1355" y="118"/>
                    </a:lnTo>
                    <a:lnTo>
                      <a:pt x="1376" y="131"/>
                    </a:lnTo>
                    <a:lnTo>
                      <a:pt x="1395" y="141"/>
                    </a:lnTo>
                    <a:lnTo>
                      <a:pt x="1417" y="153"/>
                    </a:lnTo>
                    <a:lnTo>
                      <a:pt x="1436" y="165"/>
                    </a:lnTo>
                    <a:lnTo>
                      <a:pt x="1455" y="174"/>
                    </a:lnTo>
                    <a:lnTo>
                      <a:pt x="1477" y="185"/>
                    </a:lnTo>
                    <a:lnTo>
                      <a:pt x="1496" y="193"/>
                    </a:lnTo>
                    <a:lnTo>
                      <a:pt x="1517" y="200"/>
                    </a:lnTo>
                    <a:lnTo>
                      <a:pt x="1537" y="207"/>
                    </a:lnTo>
                    <a:lnTo>
                      <a:pt x="1558" y="213"/>
                    </a:lnTo>
                    <a:lnTo>
                      <a:pt x="1577" y="218"/>
                    </a:lnTo>
                    <a:lnTo>
                      <a:pt x="1598" y="221"/>
                    </a:lnTo>
                    <a:lnTo>
                      <a:pt x="1618" y="225"/>
                    </a:lnTo>
                    <a:lnTo>
                      <a:pt x="1639" y="226"/>
                    </a:lnTo>
                    <a:lnTo>
                      <a:pt x="1658" y="226"/>
                    </a:lnTo>
                    <a:lnTo>
                      <a:pt x="1679" y="226"/>
                    </a:lnTo>
                    <a:lnTo>
                      <a:pt x="1699" y="221"/>
                    </a:lnTo>
                    <a:lnTo>
                      <a:pt x="1720" y="219"/>
                    </a:lnTo>
                    <a:lnTo>
                      <a:pt x="1739" y="214"/>
                    </a:lnTo>
                    <a:lnTo>
                      <a:pt x="1759" y="209"/>
                    </a:lnTo>
                    <a:lnTo>
                      <a:pt x="1780" y="202"/>
                    </a:lnTo>
                    <a:lnTo>
                      <a:pt x="1799" y="193"/>
                    </a:lnTo>
                    <a:lnTo>
                      <a:pt x="1821" y="179"/>
                    </a:lnTo>
                    <a:lnTo>
                      <a:pt x="1840" y="164"/>
                    </a:lnTo>
                    <a:lnTo>
                      <a:pt x="1840" y="413"/>
                    </a:lnTo>
                  </a:path>
                </a:pathLst>
              </a:custGeom>
              <a:noFill/>
              <a:ln w="3175">
                <a:solidFill>
                  <a:srgbClr val="C0C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Rectangle 19"/>
              <p:cNvSpPr>
                <a:spLocks noChangeArrowheads="1"/>
              </p:cNvSpPr>
              <p:nvPr/>
            </p:nvSpPr>
            <p:spPr bwMode="auto">
              <a:xfrm>
                <a:off x="934" y="1323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5" name="Rectangle 20"/>
              <p:cNvSpPr>
                <a:spLocks noChangeArrowheads="1"/>
              </p:cNvSpPr>
              <p:nvPr/>
            </p:nvSpPr>
            <p:spPr bwMode="auto">
              <a:xfrm>
                <a:off x="1087" y="1323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6" name="Rectangle 21"/>
              <p:cNvSpPr>
                <a:spLocks noChangeArrowheads="1"/>
              </p:cNvSpPr>
              <p:nvPr/>
            </p:nvSpPr>
            <p:spPr bwMode="auto">
              <a:xfrm>
                <a:off x="1244" y="1323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7" name="Rectangle 22"/>
              <p:cNvSpPr>
                <a:spLocks noChangeArrowheads="1"/>
              </p:cNvSpPr>
              <p:nvPr/>
            </p:nvSpPr>
            <p:spPr bwMode="auto">
              <a:xfrm>
                <a:off x="1401" y="1323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8" name="Rectangle 23"/>
              <p:cNvSpPr>
                <a:spLocks noChangeArrowheads="1"/>
              </p:cNvSpPr>
              <p:nvPr/>
            </p:nvSpPr>
            <p:spPr bwMode="auto">
              <a:xfrm>
                <a:off x="1536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9" name="Rectangle 24"/>
              <p:cNvSpPr>
                <a:spLocks noChangeArrowheads="1"/>
              </p:cNvSpPr>
              <p:nvPr/>
            </p:nvSpPr>
            <p:spPr bwMode="auto">
              <a:xfrm>
                <a:off x="1691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0" name="Rectangle 25"/>
              <p:cNvSpPr>
                <a:spLocks noChangeArrowheads="1"/>
              </p:cNvSpPr>
              <p:nvPr/>
            </p:nvSpPr>
            <p:spPr bwMode="auto">
              <a:xfrm>
                <a:off x="1846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1" name="Rectangle 26"/>
              <p:cNvSpPr>
                <a:spLocks noChangeArrowheads="1"/>
              </p:cNvSpPr>
              <p:nvPr/>
            </p:nvSpPr>
            <p:spPr bwMode="auto">
              <a:xfrm>
                <a:off x="2003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2" name="Rectangle 27"/>
              <p:cNvSpPr>
                <a:spLocks noChangeArrowheads="1"/>
              </p:cNvSpPr>
              <p:nvPr/>
            </p:nvSpPr>
            <p:spPr bwMode="auto">
              <a:xfrm>
                <a:off x="2158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3" name="Rectangle 28"/>
              <p:cNvSpPr>
                <a:spLocks noChangeArrowheads="1"/>
              </p:cNvSpPr>
              <p:nvPr/>
            </p:nvSpPr>
            <p:spPr bwMode="auto">
              <a:xfrm>
                <a:off x="2315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4" name="Rectangle 29"/>
              <p:cNvSpPr>
                <a:spLocks noChangeArrowheads="1"/>
              </p:cNvSpPr>
              <p:nvPr/>
            </p:nvSpPr>
            <p:spPr bwMode="auto">
              <a:xfrm>
                <a:off x="2471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5" name="Rectangle 30"/>
              <p:cNvSpPr>
                <a:spLocks noChangeArrowheads="1"/>
              </p:cNvSpPr>
              <p:nvPr/>
            </p:nvSpPr>
            <p:spPr bwMode="auto">
              <a:xfrm>
                <a:off x="2628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6" name="Rectangle 31"/>
              <p:cNvSpPr>
                <a:spLocks noChangeArrowheads="1"/>
              </p:cNvSpPr>
              <p:nvPr/>
            </p:nvSpPr>
            <p:spPr bwMode="auto">
              <a:xfrm>
                <a:off x="722" y="1215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" name="Rectangle 32"/>
              <p:cNvSpPr>
                <a:spLocks noChangeArrowheads="1"/>
              </p:cNvSpPr>
              <p:nvPr/>
            </p:nvSpPr>
            <p:spPr bwMode="auto">
              <a:xfrm>
                <a:off x="722" y="1140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" name="Rectangle 33"/>
              <p:cNvSpPr>
                <a:spLocks noChangeArrowheads="1"/>
              </p:cNvSpPr>
              <p:nvPr/>
            </p:nvSpPr>
            <p:spPr bwMode="auto">
              <a:xfrm>
                <a:off x="722" y="1065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" name="Rectangle 34"/>
              <p:cNvSpPr>
                <a:spLocks noChangeArrowheads="1"/>
              </p:cNvSpPr>
              <p:nvPr/>
            </p:nvSpPr>
            <p:spPr bwMode="auto">
              <a:xfrm>
                <a:off x="676" y="988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" name="Rectangle 35"/>
              <p:cNvSpPr>
                <a:spLocks noChangeArrowheads="1"/>
              </p:cNvSpPr>
              <p:nvPr/>
            </p:nvSpPr>
            <p:spPr bwMode="auto">
              <a:xfrm>
                <a:off x="676" y="91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" name="Rectangle 36"/>
              <p:cNvSpPr>
                <a:spLocks noChangeArrowheads="1"/>
              </p:cNvSpPr>
              <p:nvPr/>
            </p:nvSpPr>
            <p:spPr bwMode="auto">
              <a:xfrm>
                <a:off x="676" y="838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2" name="Rectangle 37"/>
              <p:cNvSpPr>
                <a:spLocks noChangeArrowheads="1"/>
              </p:cNvSpPr>
              <p:nvPr/>
            </p:nvSpPr>
            <p:spPr bwMode="auto">
              <a:xfrm>
                <a:off x="676" y="76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3" name="Rectangle 38"/>
              <p:cNvSpPr>
                <a:spLocks noChangeArrowheads="1"/>
              </p:cNvSpPr>
              <p:nvPr/>
            </p:nvSpPr>
            <p:spPr bwMode="auto">
              <a:xfrm>
                <a:off x="676" y="687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4" name="Line 39"/>
              <p:cNvSpPr>
                <a:spLocks noChangeShapeType="1"/>
              </p:cNvSpPr>
              <p:nvPr/>
            </p:nvSpPr>
            <p:spPr bwMode="auto">
              <a:xfrm flipV="1">
                <a:off x="853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Line 40"/>
              <p:cNvSpPr>
                <a:spLocks noChangeShapeType="1"/>
              </p:cNvSpPr>
              <p:nvPr/>
            </p:nvSpPr>
            <p:spPr bwMode="auto">
              <a:xfrm flipV="1">
                <a:off x="904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Line 41"/>
              <p:cNvSpPr>
                <a:spLocks noChangeShapeType="1"/>
              </p:cNvSpPr>
              <p:nvPr/>
            </p:nvSpPr>
            <p:spPr bwMode="auto">
              <a:xfrm flipV="1">
                <a:off x="957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Line 42"/>
              <p:cNvSpPr>
                <a:spLocks noChangeShapeType="1"/>
              </p:cNvSpPr>
              <p:nvPr/>
            </p:nvSpPr>
            <p:spPr bwMode="auto">
              <a:xfrm flipV="1">
                <a:off x="1008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Line 43"/>
              <p:cNvSpPr>
                <a:spLocks noChangeShapeType="1"/>
              </p:cNvSpPr>
              <p:nvPr/>
            </p:nvSpPr>
            <p:spPr bwMode="auto">
              <a:xfrm flipV="1">
                <a:off x="1059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Line 44"/>
              <p:cNvSpPr>
                <a:spLocks noChangeShapeType="1"/>
              </p:cNvSpPr>
              <p:nvPr/>
            </p:nvSpPr>
            <p:spPr bwMode="auto">
              <a:xfrm flipV="1">
                <a:off x="1110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Line 45"/>
              <p:cNvSpPr>
                <a:spLocks noChangeShapeType="1"/>
              </p:cNvSpPr>
              <p:nvPr/>
            </p:nvSpPr>
            <p:spPr bwMode="auto">
              <a:xfrm flipV="1">
                <a:off x="1163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Line 46"/>
              <p:cNvSpPr>
                <a:spLocks noChangeShapeType="1"/>
              </p:cNvSpPr>
              <p:nvPr/>
            </p:nvSpPr>
            <p:spPr bwMode="auto">
              <a:xfrm flipV="1">
                <a:off x="1216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Line 47"/>
              <p:cNvSpPr>
                <a:spLocks noChangeShapeType="1"/>
              </p:cNvSpPr>
              <p:nvPr/>
            </p:nvSpPr>
            <p:spPr bwMode="auto">
              <a:xfrm flipV="1">
                <a:off x="1267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Line 48"/>
              <p:cNvSpPr>
                <a:spLocks noChangeShapeType="1"/>
              </p:cNvSpPr>
              <p:nvPr/>
            </p:nvSpPr>
            <p:spPr bwMode="auto">
              <a:xfrm flipV="1">
                <a:off x="1320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Line 49"/>
              <p:cNvSpPr>
                <a:spLocks noChangeShapeType="1"/>
              </p:cNvSpPr>
              <p:nvPr/>
            </p:nvSpPr>
            <p:spPr bwMode="auto">
              <a:xfrm flipV="1">
                <a:off x="1371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Line 50"/>
              <p:cNvSpPr>
                <a:spLocks noChangeShapeType="1"/>
              </p:cNvSpPr>
              <p:nvPr/>
            </p:nvSpPr>
            <p:spPr bwMode="auto">
              <a:xfrm flipV="1">
                <a:off x="1424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Line 51"/>
              <p:cNvSpPr>
                <a:spLocks noChangeShapeType="1"/>
              </p:cNvSpPr>
              <p:nvPr/>
            </p:nvSpPr>
            <p:spPr bwMode="auto">
              <a:xfrm flipV="1">
                <a:off x="1476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Line 52"/>
              <p:cNvSpPr>
                <a:spLocks noChangeShapeType="1"/>
              </p:cNvSpPr>
              <p:nvPr/>
            </p:nvSpPr>
            <p:spPr bwMode="auto">
              <a:xfrm flipV="1">
                <a:off x="1528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Line 53"/>
              <p:cNvSpPr>
                <a:spLocks noChangeShapeType="1"/>
              </p:cNvSpPr>
              <p:nvPr/>
            </p:nvSpPr>
            <p:spPr bwMode="auto">
              <a:xfrm flipV="1">
                <a:off x="1581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Line 54"/>
              <p:cNvSpPr>
                <a:spLocks noChangeShapeType="1"/>
              </p:cNvSpPr>
              <p:nvPr/>
            </p:nvSpPr>
            <p:spPr bwMode="auto">
              <a:xfrm flipV="1">
                <a:off x="1633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Line 55"/>
              <p:cNvSpPr>
                <a:spLocks noChangeShapeType="1"/>
              </p:cNvSpPr>
              <p:nvPr/>
            </p:nvSpPr>
            <p:spPr bwMode="auto">
              <a:xfrm flipV="1">
                <a:off x="1684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Line 56"/>
              <p:cNvSpPr>
                <a:spLocks noChangeShapeType="1"/>
              </p:cNvSpPr>
              <p:nvPr/>
            </p:nvSpPr>
            <p:spPr bwMode="auto">
              <a:xfrm flipV="1">
                <a:off x="1735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Line 57"/>
              <p:cNvSpPr>
                <a:spLocks noChangeShapeType="1"/>
              </p:cNvSpPr>
              <p:nvPr/>
            </p:nvSpPr>
            <p:spPr bwMode="auto">
              <a:xfrm flipV="1">
                <a:off x="1788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Line 58"/>
              <p:cNvSpPr>
                <a:spLocks noChangeShapeType="1"/>
              </p:cNvSpPr>
              <p:nvPr/>
            </p:nvSpPr>
            <p:spPr bwMode="auto">
              <a:xfrm flipV="1">
                <a:off x="1839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Line 59"/>
              <p:cNvSpPr>
                <a:spLocks noChangeShapeType="1"/>
              </p:cNvSpPr>
              <p:nvPr/>
            </p:nvSpPr>
            <p:spPr bwMode="auto">
              <a:xfrm flipV="1">
                <a:off x="1892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Line 60"/>
              <p:cNvSpPr>
                <a:spLocks noChangeShapeType="1"/>
              </p:cNvSpPr>
              <p:nvPr/>
            </p:nvSpPr>
            <p:spPr bwMode="auto">
              <a:xfrm flipV="1">
                <a:off x="1945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Line 61"/>
              <p:cNvSpPr>
                <a:spLocks noChangeShapeType="1"/>
              </p:cNvSpPr>
              <p:nvPr/>
            </p:nvSpPr>
            <p:spPr bwMode="auto">
              <a:xfrm flipV="1">
                <a:off x="1996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Line 62"/>
              <p:cNvSpPr>
                <a:spLocks noChangeShapeType="1"/>
              </p:cNvSpPr>
              <p:nvPr/>
            </p:nvSpPr>
            <p:spPr bwMode="auto">
              <a:xfrm flipV="1">
                <a:off x="2049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Line 63"/>
              <p:cNvSpPr>
                <a:spLocks noChangeShapeType="1"/>
              </p:cNvSpPr>
              <p:nvPr/>
            </p:nvSpPr>
            <p:spPr bwMode="auto">
              <a:xfrm flipV="1">
                <a:off x="2100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Line 64"/>
              <p:cNvSpPr>
                <a:spLocks noChangeShapeType="1"/>
              </p:cNvSpPr>
              <p:nvPr/>
            </p:nvSpPr>
            <p:spPr bwMode="auto">
              <a:xfrm flipV="1">
                <a:off x="2153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Line 65"/>
              <p:cNvSpPr>
                <a:spLocks noChangeShapeType="1"/>
              </p:cNvSpPr>
              <p:nvPr/>
            </p:nvSpPr>
            <p:spPr bwMode="auto">
              <a:xfrm flipV="1">
                <a:off x="2204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Line 66"/>
              <p:cNvSpPr>
                <a:spLocks noChangeShapeType="1"/>
              </p:cNvSpPr>
              <p:nvPr/>
            </p:nvSpPr>
            <p:spPr bwMode="auto">
              <a:xfrm flipV="1">
                <a:off x="2257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Line 67"/>
              <p:cNvSpPr>
                <a:spLocks noChangeShapeType="1"/>
              </p:cNvSpPr>
              <p:nvPr/>
            </p:nvSpPr>
            <p:spPr bwMode="auto">
              <a:xfrm flipV="1">
                <a:off x="2308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Line 68"/>
              <p:cNvSpPr>
                <a:spLocks noChangeShapeType="1"/>
              </p:cNvSpPr>
              <p:nvPr/>
            </p:nvSpPr>
            <p:spPr bwMode="auto">
              <a:xfrm flipV="1">
                <a:off x="2360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Line 69"/>
              <p:cNvSpPr>
                <a:spLocks noChangeShapeType="1"/>
              </p:cNvSpPr>
              <p:nvPr/>
            </p:nvSpPr>
            <p:spPr bwMode="auto">
              <a:xfrm flipV="1">
                <a:off x="2413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Line 70"/>
              <p:cNvSpPr>
                <a:spLocks noChangeShapeType="1"/>
              </p:cNvSpPr>
              <p:nvPr/>
            </p:nvSpPr>
            <p:spPr bwMode="auto">
              <a:xfrm flipV="1">
                <a:off x="2464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Line 71"/>
              <p:cNvSpPr>
                <a:spLocks noChangeShapeType="1"/>
              </p:cNvSpPr>
              <p:nvPr/>
            </p:nvSpPr>
            <p:spPr bwMode="auto">
              <a:xfrm flipV="1">
                <a:off x="2517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Line 72"/>
              <p:cNvSpPr>
                <a:spLocks noChangeShapeType="1"/>
              </p:cNvSpPr>
              <p:nvPr/>
            </p:nvSpPr>
            <p:spPr bwMode="auto">
              <a:xfrm flipV="1">
                <a:off x="2568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Line 73"/>
              <p:cNvSpPr>
                <a:spLocks noChangeShapeType="1"/>
              </p:cNvSpPr>
              <p:nvPr/>
            </p:nvSpPr>
            <p:spPr bwMode="auto">
              <a:xfrm flipV="1">
                <a:off x="2621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Line 74"/>
              <p:cNvSpPr>
                <a:spLocks noChangeShapeType="1"/>
              </p:cNvSpPr>
              <p:nvPr/>
            </p:nvSpPr>
            <p:spPr bwMode="auto">
              <a:xfrm flipV="1">
                <a:off x="2674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Line 75"/>
              <p:cNvSpPr>
                <a:spLocks noChangeShapeType="1"/>
              </p:cNvSpPr>
              <p:nvPr/>
            </p:nvSpPr>
            <p:spPr bwMode="auto">
              <a:xfrm flipV="1">
                <a:off x="2725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Line 76"/>
              <p:cNvSpPr>
                <a:spLocks noChangeShapeType="1"/>
              </p:cNvSpPr>
              <p:nvPr/>
            </p:nvSpPr>
            <p:spPr bwMode="auto">
              <a:xfrm>
                <a:off x="800" y="1302"/>
                <a:ext cx="19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Line 77"/>
              <p:cNvSpPr>
                <a:spLocks noChangeShapeType="1"/>
              </p:cNvSpPr>
              <p:nvPr/>
            </p:nvSpPr>
            <p:spPr bwMode="auto">
              <a:xfrm>
                <a:off x="791" y="1302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Line 78"/>
              <p:cNvSpPr>
                <a:spLocks noChangeShapeType="1"/>
              </p:cNvSpPr>
              <p:nvPr/>
            </p:nvSpPr>
            <p:spPr bwMode="auto">
              <a:xfrm>
                <a:off x="780" y="1264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Line 79"/>
              <p:cNvSpPr>
                <a:spLocks noChangeShapeType="1"/>
              </p:cNvSpPr>
              <p:nvPr/>
            </p:nvSpPr>
            <p:spPr bwMode="auto">
              <a:xfrm>
                <a:off x="791" y="1227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Line 80"/>
              <p:cNvSpPr>
                <a:spLocks noChangeShapeType="1"/>
              </p:cNvSpPr>
              <p:nvPr/>
            </p:nvSpPr>
            <p:spPr bwMode="auto">
              <a:xfrm>
                <a:off x="780" y="1189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Line 81"/>
              <p:cNvSpPr>
                <a:spLocks noChangeShapeType="1"/>
              </p:cNvSpPr>
              <p:nvPr/>
            </p:nvSpPr>
            <p:spPr bwMode="auto">
              <a:xfrm>
                <a:off x="791" y="1150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Line 82"/>
              <p:cNvSpPr>
                <a:spLocks noChangeShapeType="1"/>
              </p:cNvSpPr>
              <p:nvPr/>
            </p:nvSpPr>
            <p:spPr bwMode="auto">
              <a:xfrm>
                <a:off x="780" y="1114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Line 83"/>
              <p:cNvSpPr>
                <a:spLocks noChangeShapeType="1"/>
              </p:cNvSpPr>
              <p:nvPr/>
            </p:nvSpPr>
            <p:spPr bwMode="auto">
              <a:xfrm>
                <a:off x="791" y="1075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Line 84"/>
              <p:cNvSpPr>
                <a:spLocks noChangeShapeType="1"/>
              </p:cNvSpPr>
              <p:nvPr/>
            </p:nvSpPr>
            <p:spPr bwMode="auto">
              <a:xfrm>
                <a:off x="780" y="1037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Line 85"/>
              <p:cNvSpPr>
                <a:spLocks noChangeShapeType="1"/>
              </p:cNvSpPr>
              <p:nvPr/>
            </p:nvSpPr>
            <p:spPr bwMode="auto">
              <a:xfrm>
                <a:off x="791" y="1000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Line 86"/>
              <p:cNvSpPr>
                <a:spLocks noChangeShapeType="1"/>
              </p:cNvSpPr>
              <p:nvPr/>
            </p:nvSpPr>
            <p:spPr bwMode="auto">
              <a:xfrm>
                <a:off x="780" y="962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Line 87"/>
              <p:cNvSpPr>
                <a:spLocks noChangeShapeType="1"/>
              </p:cNvSpPr>
              <p:nvPr/>
            </p:nvSpPr>
            <p:spPr bwMode="auto">
              <a:xfrm>
                <a:off x="791" y="925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Line 88"/>
              <p:cNvSpPr>
                <a:spLocks noChangeShapeType="1"/>
              </p:cNvSpPr>
              <p:nvPr/>
            </p:nvSpPr>
            <p:spPr bwMode="auto">
              <a:xfrm>
                <a:off x="780" y="887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Line 89"/>
              <p:cNvSpPr>
                <a:spLocks noChangeShapeType="1"/>
              </p:cNvSpPr>
              <p:nvPr/>
            </p:nvSpPr>
            <p:spPr bwMode="auto">
              <a:xfrm>
                <a:off x="791" y="849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Line 90"/>
              <p:cNvSpPr>
                <a:spLocks noChangeShapeType="1"/>
              </p:cNvSpPr>
              <p:nvPr/>
            </p:nvSpPr>
            <p:spPr bwMode="auto">
              <a:xfrm>
                <a:off x="780" y="812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Line 91"/>
              <p:cNvSpPr>
                <a:spLocks noChangeShapeType="1"/>
              </p:cNvSpPr>
              <p:nvPr/>
            </p:nvSpPr>
            <p:spPr bwMode="auto">
              <a:xfrm>
                <a:off x="791" y="774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Line 92"/>
              <p:cNvSpPr>
                <a:spLocks noChangeShapeType="1"/>
              </p:cNvSpPr>
              <p:nvPr/>
            </p:nvSpPr>
            <p:spPr bwMode="auto">
              <a:xfrm>
                <a:off x="780" y="735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Line 93"/>
              <p:cNvSpPr>
                <a:spLocks noChangeShapeType="1"/>
              </p:cNvSpPr>
              <p:nvPr/>
            </p:nvSpPr>
            <p:spPr bwMode="auto">
              <a:xfrm>
                <a:off x="791" y="699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94"/>
              <p:cNvSpPr>
                <a:spLocks/>
              </p:cNvSpPr>
              <p:nvPr/>
            </p:nvSpPr>
            <p:spPr bwMode="auto">
              <a:xfrm>
                <a:off x="800" y="661"/>
                <a:ext cx="0" cy="641"/>
              </a:xfrm>
              <a:custGeom>
                <a:avLst/>
                <a:gdLst>
                  <a:gd name="T0" fmla="*/ 368 h 368"/>
                  <a:gd name="T1" fmla="*/ 0 h 368"/>
                  <a:gd name="T2" fmla="*/ 10 h 36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68">
                    <a:moveTo>
                      <a:pt x="0" y="368"/>
                    </a:move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Line 95"/>
              <p:cNvSpPr>
                <a:spLocks noChangeShapeType="1"/>
              </p:cNvSpPr>
              <p:nvPr/>
            </p:nvSpPr>
            <p:spPr bwMode="auto">
              <a:xfrm>
                <a:off x="853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Line 96"/>
              <p:cNvSpPr>
                <a:spLocks noChangeShapeType="1"/>
              </p:cNvSpPr>
              <p:nvPr/>
            </p:nvSpPr>
            <p:spPr bwMode="auto">
              <a:xfrm>
                <a:off x="904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Line 97"/>
              <p:cNvSpPr>
                <a:spLocks noChangeShapeType="1"/>
              </p:cNvSpPr>
              <p:nvPr/>
            </p:nvSpPr>
            <p:spPr bwMode="auto">
              <a:xfrm>
                <a:off x="957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Line 98"/>
              <p:cNvSpPr>
                <a:spLocks noChangeShapeType="1"/>
              </p:cNvSpPr>
              <p:nvPr/>
            </p:nvSpPr>
            <p:spPr bwMode="auto">
              <a:xfrm>
                <a:off x="1008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Line 99"/>
              <p:cNvSpPr>
                <a:spLocks noChangeShapeType="1"/>
              </p:cNvSpPr>
              <p:nvPr/>
            </p:nvSpPr>
            <p:spPr bwMode="auto">
              <a:xfrm>
                <a:off x="1059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Line 100"/>
              <p:cNvSpPr>
                <a:spLocks noChangeShapeType="1"/>
              </p:cNvSpPr>
              <p:nvPr/>
            </p:nvSpPr>
            <p:spPr bwMode="auto">
              <a:xfrm>
                <a:off x="1110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Line 101"/>
              <p:cNvSpPr>
                <a:spLocks noChangeShapeType="1"/>
              </p:cNvSpPr>
              <p:nvPr/>
            </p:nvSpPr>
            <p:spPr bwMode="auto">
              <a:xfrm>
                <a:off x="1163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Line 102"/>
              <p:cNvSpPr>
                <a:spLocks noChangeShapeType="1"/>
              </p:cNvSpPr>
              <p:nvPr/>
            </p:nvSpPr>
            <p:spPr bwMode="auto">
              <a:xfrm>
                <a:off x="1216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Line 103"/>
              <p:cNvSpPr>
                <a:spLocks noChangeShapeType="1"/>
              </p:cNvSpPr>
              <p:nvPr/>
            </p:nvSpPr>
            <p:spPr bwMode="auto">
              <a:xfrm>
                <a:off x="1267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Line 104"/>
              <p:cNvSpPr>
                <a:spLocks noChangeShapeType="1"/>
              </p:cNvSpPr>
              <p:nvPr/>
            </p:nvSpPr>
            <p:spPr bwMode="auto">
              <a:xfrm>
                <a:off x="1320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Line 105"/>
              <p:cNvSpPr>
                <a:spLocks noChangeShapeType="1"/>
              </p:cNvSpPr>
              <p:nvPr/>
            </p:nvSpPr>
            <p:spPr bwMode="auto">
              <a:xfrm>
                <a:off x="1371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Line 106"/>
              <p:cNvSpPr>
                <a:spLocks noChangeShapeType="1"/>
              </p:cNvSpPr>
              <p:nvPr/>
            </p:nvSpPr>
            <p:spPr bwMode="auto">
              <a:xfrm>
                <a:off x="1424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Line 107"/>
              <p:cNvSpPr>
                <a:spLocks noChangeShapeType="1"/>
              </p:cNvSpPr>
              <p:nvPr/>
            </p:nvSpPr>
            <p:spPr bwMode="auto">
              <a:xfrm>
                <a:off x="1476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Line 108"/>
              <p:cNvSpPr>
                <a:spLocks noChangeShapeType="1"/>
              </p:cNvSpPr>
              <p:nvPr/>
            </p:nvSpPr>
            <p:spPr bwMode="auto">
              <a:xfrm>
                <a:off x="1528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Line 109"/>
              <p:cNvSpPr>
                <a:spLocks noChangeShapeType="1"/>
              </p:cNvSpPr>
              <p:nvPr/>
            </p:nvSpPr>
            <p:spPr bwMode="auto">
              <a:xfrm>
                <a:off x="1581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Line 110"/>
              <p:cNvSpPr>
                <a:spLocks noChangeShapeType="1"/>
              </p:cNvSpPr>
              <p:nvPr/>
            </p:nvSpPr>
            <p:spPr bwMode="auto">
              <a:xfrm>
                <a:off x="1633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Line 111"/>
              <p:cNvSpPr>
                <a:spLocks noChangeShapeType="1"/>
              </p:cNvSpPr>
              <p:nvPr/>
            </p:nvSpPr>
            <p:spPr bwMode="auto">
              <a:xfrm>
                <a:off x="1684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Line 112"/>
              <p:cNvSpPr>
                <a:spLocks noChangeShapeType="1"/>
              </p:cNvSpPr>
              <p:nvPr/>
            </p:nvSpPr>
            <p:spPr bwMode="auto">
              <a:xfrm>
                <a:off x="1735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Line 113"/>
              <p:cNvSpPr>
                <a:spLocks noChangeShapeType="1"/>
              </p:cNvSpPr>
              <p:nvPr/>
            </p:nvSpPr>
            <p:spPr bwMode="auto">
              <a:xfrm>
                <a:off x="1788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Line 114"/>
              <p:cNvSpPr>
                <a:spLocks noChangeShapeType="1"/>
              </p:cNvSpPr>
              <p:nvPr/>
            </p:nvSpPr>
            <p:spPr bwMode="auto">
              <a:xfrm>
                <a:off x="1839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Line 115"/>
              <p:cNvSpPr>
                <a:spLocks noChangeShapeType="1"/>
              </p:cNvSpPr>
              <p:nvPr/>
            </p:nvSpPr>
            <p:spPr bwMode="auto">
              <a:xfrm>
                <a:off x="1892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Line 116"/>
              <p:cNvSpPr>
                <a:spLocks noChangeShapeType="1"/>
              </p:cNvSpPr>
              <p:nvPr/>
            </p:nvSpPr>
            <p:spPr bwMode="auto">
              <a:xfrm>
                <a:off x="1945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Line 117"/>
              <p:cNvSpPr>
                <a:spLocks noChangeShapeType="1"/>
              </p:cNvSpPr>
              <p:nvPr/>
            </p:nvSpPr>
            <p:spPr bwMode="auto">
              <a:xfrm>
                <a:off x="1996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Line 118"/>
              <p:cNvSpPr>
                <a:spLocks noChangeShapeType="1"/>
              </p:cNvSpPr>
              <p:nvPr/>
            </p:nvSpPr>
            <p:spPr bwMode="auto">
              <a:xfrm>
                <a:off x="2049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Line 119"/>
              <p:cNvSpPr>
                <a:spLocks noChangeShapeType="1"/>
              </p:cNvSpPr>
              <p:nvPr/>
            </p:nvSpPr>
            <p:spPr bwMode="auto">
              <a:xfrm>
                <a:off x="2100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Line 120"/>
              <p:cNvSpPr>
                <a:spLocks noChangeShapeType="1"/>
              </p:cNvSpPr>
              <p:nvPr/>
            </p:nvSpPr>
            <p:spPr bwMode="auto">
              <a:xfrm>
                <a:off x="2153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Line 121"/>
              <p:cNvSpPr>
                <a:spLocks noChangeShapeType="1"/>
              </p:cNvSpPr>
              <p:nvPr/>
            </p:nvSpPr>
            <p:spPr bwMode="auto">
              <a:xfrm>
                <a:off x="2204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Line 122"/>
              <p:cNvSpPr>
                <a:spLocks noChangeShapeType="1"/>
              </p:cNvSpPr>
              <p:nvPr/>
            </p:nvSpPr>
            <p:spPr bwMode="auto">
              <a:xfrm>
                <a:off x="2257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Line 123"/>
              <p:cNvSpPr>
                <a:spLocks noChangeShapeType="1"/>
              </p:cNvSpPr>
              <p:nvPr/>
            </p:nvSpPr>
            <p:spPr bwMode="auto">
              <a:xfrm>
                <a:off x="2308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Line 124"/>
              <p:cNvSpPr>
                <a:spLocks noChangeShapeType="1"/>
              </p:cNvSpPr>
              <p:nvPr/>
            </p:nvSpPr>
            <p:spPr bwMode="auto">
              <a:xfrm>
                <a:off x="2360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Line 125"/>
              <p:cNvSpPr>
                <a:spLocks noChangeShapeType="1"/>
              </p:cNvSpPr>
              <p:nvPr/>
            </p:nvSpPr>
            <p:spPr bwMode="auto">
              <a:xfrm>
                <a:off x="2413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Line 126"/>
              <p:cNvSpPr>
                <a:spLocks noChangeShapeType="1"/>
              </p:cNvSpPr>
              <p:nvPr/>
            </p:nvSpPr>
            <p:spPr bwMode="auto">
              <a:xfrm>
                <a:off x="2464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Line 127"/>
              <p:cNvSpPr>
                <a:spLocks noChangeShapeType="1"/>
              </p:cNvSpPr>
              <p:nvPr/>
            </p:nvSpPr>
            <p:spPr bwMode="auto">
              <a:xfrm>
                <a:off x="2517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Line 128"/>
              <p:cNvSpPr>
                <a:spLocks noChangeShapeType="1"/>
              </p:cNvSpPr>
              <p:nvPr/>
            </p:nvSpPr>
            <p:spPr bwMode="auto">
              <a:xfrm>
                <a:off x="2568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Line 129"/>
              <p:cNvSpPr>
                <a:spLocks noChangeShapeType="1"/>
              </p:cNvSpPr>
              <p:nvPr/>
            </p:nvSpPr>
            <p:spPr bwMode="auto">
              <a:xfrm>
                <a:off x="2621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Line 130"/>
              <p:cNvSpPr>
                <a:spLocks noChangeShapeType="1"/>
              </p:cNvSpPr>
              <p:nvPr/>
            </p:nvSpPr>
            <p:spPr bwMode="auto">
              <a:xfrm>
                <a:off x="2674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Line 131"/>
              <p:cNvSpPr>
                <a:spLocks noChangeShapeType="1"/>
              </p:cNvSpPr>
              <p:nvPr/>
            </p:nvSpPr>
            <p:spPr bwMode="auto">
              <a:xfrm>
                <a:off x="2725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Line 132"/>
              <p:cNvSpPr>
                <a:spLocks noChangeShapeType="1"/>
              </p:cNvSpPr>
              <p:nvPr/>
            </p:nvSpPr>
            <p:spPr bwMode="auto">
              <a:xfrm>
                <a:off x="800" y="661"/>
                <a:ext cx="19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Line 133"/>
              <p:cNvSpPr>
                <a:spLocks noChangeShapeType="1"/>
              </p:cNvSpPr>
              <p:nvPr/>
            </p:nvSpPr>
            <p:spPr bwMode="auto">
              <a:xfrm flipH="1">
                <a:off x="2741" y="1302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Line 134"/>
              <p:cNvSpPr>
                <a:spLocks noChangeShapeType="1"/>
              </p:cNvSpPr>
              <p:nvPr/>
            </p:nvSpPr>
            <p:spPr bwMode="auto">
              <a:xfrm flipH="1">
                <a:off x="2732" y="1264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Line 135"/>
              <p:cNvSpPr>
                <a:spLocks noChangeShapeType="1"/>
              </p:cNvSpPr>
              <p:nvPr/>
            </p:nvSpPr>
            <p:spPr bwMode="auto">
              <a:xfrm flipH="1">
                <a:off x="2741" y="1227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Line 136"/>
              <p:cNvSpPr>
                <a:spLocks noChangeShapeType="1"/>
              </p:cNvSpPr>
              <p:nvPr/>
            </p:nvSpPr>
            <p:spPr bwMode="auto">
              <a:xfrm flipH="1">
                <a:off x="2732" y="1189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Line 137"/>
              <p:cNvSpPr>
                <a:spLocks noChangeShapeType="1"/>
              </p:cNvSpPr>
              <p:nvPr/>
            </p:nvSpPr>
            <p:spPr bwMode="auto">
              <a:xfrm flipH="1">
                <a:off x="2741" y="1150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Line 138"/>
              <p:cNvSpPr>
                <a:spLocks noChangeShapeType="1"/>
              </p:cNvSpPr>
              <p:nvPr/>
            </p:nvSpPr>
            <p:spPr bwMode="auto">
              <a:xfrm flipH="1">
                <a:off x="2732" y="1114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Line 139"/>
              <p:cNvSpPr>
                <a:spLocks noChangeShapeType="1"/>
              </p:cNvSpPr>
              <p:nvPr/>
            </p:nvSpPr>
            <p:spPr bwMode="auto">
              <a:xfrm flipH="1">
                <a:off x="2741" y="1075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Line 140"/>
              <p:cNvSpPr>
                <a:spLocks noChangeShapeType="1"/>
              </p:cNvSpPr>
              <p:nvPr/>
            </p:nvSpPr>
            <p:spPr bwMode="auto">
              <a:xfrm flipH="1">
                <a:off x="2732" y="1037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Line 141"/>
              <p:cNvSpPr>
                <a:spLocks noChangeShapeType="1"/>
              </p:cNvSpPr>
              <p:nvPr/>
            </p:nvSpPr>
            <p:spPr bwMode="auto">
              <a:xfrm flipH="1">
                <a:off x="2741" y="1000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Line 142"/>
              <p:cNvSpPr>
                <a:spLocks noChangeShapeType="1"/>
              </p:cNvSpPr>
              <p:nvPr/>
            </p:nvSpPr>
            <p:spPr bwMode="auto">
              <a:xfrm flipH="1">
                <a:off x="2732" y="962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Line 143"/>
              <p:cNvSpPr>
                <a:spLocks noChangeShapeType="1"/>
              </p:cNvSpPr>
              <p:nvPr/>
            </p:nvSpPr>
            <p:spPr bwMode="auto">
              <a:xfrm flipH="1">
                <a:off x="2741" y="925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Line 144"/>
              <p:cNvSpPr>
                <a:spLocks noChangeShapeType="1"/>
              </p:cNvSpPr>
              <p:nvPr/>
            </p:nvSpPr>
            <p:spPr bwMode="auto">
              <a:xfrm flipH="1">
                <a:off x="2732" y="887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Line 145"/>
              <p:cNvSpPr>
                <a:spLocks noChangeShapeType="1"/>
              </p:cNvSpPr>
              <p:nvPr/>
            </p:nvSpPr>
            <p:spPr bwMode="auto">
              <a:xfrm flipH="1">
                <a:off x="2741" y="849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Line 146"/>
              <p:cNvSpPr>
                <a:spLocks noChangeShapeType="1"/>
              </p:cNvSpPr>
              <p:nvPr/>
            </p:nvSpPr>
            <p:spPr bwMode="auto">
              <a:xfrm flipH="1">
                <a:off x="2732" y="812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Line 147"/>
              <p:cNvSpPr>
                <a:spLocks noChangeShapeType="1"/>
              </p:cNvSpPr>
              <p:nvPr/>
            </p:nvSpPr>
            <p:spPr bwMode="auto">
              <a:xfrm flipH="1">
                <a:off x="2741" y="774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Line 148"/>
              <p:cNvSpPr>
                <a:spLocks noChangeShapeType="1"/>
              </p:cNvSpPr>
              <p:nvPr/>
            </p:nvSpPr>
            <p:spPr bwMode="auto">
              <a:xfrm flipH="1">
                <a:off x="2732" y="735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Line 149"/>
              <p:cNvSpPr>
                <a:spLocks noChangeShapeType="1"/>
              </p:cNvSpPr>
              <p:nvPr/>
            </p:nvSpPr>
            <p:spPr bwMode="auto">
              <a:xfrm flipH="1">
                <a:off x="2741" y="699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Line 150"/>
              <p:cNvSpPr>
                <a:spLocks noChangeShapeType="1"/>
              </p:cNvSpPr>
              <p:nvPr/>
            </p:nvSpPr>
            <p:spPr bwMode="auto">
              <a:xfrm flipH="1">
                <a:off x="2732" y="661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Line 151"/>
              <p:cNvSpPr>
                <a:spLocks noChangeShapeType="1"/>
              </p:cNvSpPr>
              <p:nvPr/>
            </p:nvSpPr>
            <p:spPr bwMode="auto">
              <a:xfrm flipV="1">
                <a:off x="2751" y="661"/>
                <a:ext cx="0" cy="6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Line 152"/>
              <p:cNvSpPr>
                <a:spLocks noChangeShapeType="1"/>
              </p:cNvSpPr>
              <p:nvPr/>
            </p:nvSpPr>
            <p:spPr bwMode="auto">
              <a:xfrm flipH="1" flipV="1">
                <a:off x="900" y="1201"/>
                <a:ext cx="34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Line 153"/>
              <p:cNvSpPr>
                <a:spLocks noChangeShapeType="1"/>
              </p:cNvSpPr>
              <p:nvPr/>
            </p:nvSpPr>
            <p:spPr bwMode="auto">
              <a:xfrm flipH="1" flipV="1">
                <a:off x="978" y="1213"/>
                <a:ext cx="3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Line 154"/>
              <p:cNvSpPr>
                <a:spLocks noChangeShapeType="1"/>
              </p:cNvSpPr>
              <p:nvPr/>
            </p:nvSpPr>
            <p:spPr bwMode="auto">
              <a:xfrm flipH="1" flipV="1">
                <a:off x="1054" y="1229"/>
                <a:ext cx="37" cy="1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Line 155"/>
              <p:cNvSpPr>
                <a:spLocks noChangeShapeType="1"/>
              </p:cNvSpPr>
              <p:nvPr/>
            </p:nvSpPr>
            <p:spPr bwMode="auto">
              <a:xfrm flipH="1">
                <a:off x="1128" y="1199"/>
                <a:ext cx="46" cy="4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Line 156"/>
              <p:cNvSpPr>
                <a:spLocks noChangeShapeType="1"/>
              </p:cNvSpPr>
              <p:nvPr/>
            </p:nvSpPr>
            <p:spPr bwMode="auto">
              <a:xfrm flipH="1">
                <a:off x="1211" y="1166"/>
                <a:ext cx="35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Line 157"/>
              <p:cNvSpPr>
                <a:spLocks noChangeShapeType="1"/>
              </p:cNvSpPr>
              <p:nvPr/>
            </p:nvSpPr>
            <p:spPr bwMode="auto">
              <a:xfrm flipH="1">
                <a:off x="1290" y="1143"/>
                <a:ext cx="34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Line 158"/>
              <p:cNvSpPr>
                <a:spLocks noChangeShapeType="1"/>
              </p:cNvSpPr>
              <p:nvPr/>
            </p:nvSpPr>
            <p:spPr bwMode="auto">
              <a:xfrm flipH="1">
                <a:off x="1368" y="1114"/>
                <a:ext cx="35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Line 159"/>
              <p:cNvSpPr>
                <a:spLocks noChangeShapeType="1"/>
              </p:cNvSpPr>
              <p:nvPr/>
            </p:nvSpPr>
            <p:spPr bwMode="auto">
              <a:xfrm flipH="1">
                <a:off x="1433" y="978"/>
                <a:ext cx="58" cy="10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Line 160"/>
              <p:cNvSpPr>
                <a:spLocks noChangeShapeType="1"/>
              </p:cNvSpPr>
              <p:nvPr/>
            </p:nvSpPr>
            <p:spPr bwMode="auto">
              <a:xfrm flipH="1" flipV="1">
                <a:off x="1509" y="978"/>
                <a:ext cx="64" cy="16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Line 161"/>
              <p:cNvSpPr>
                <a:spLocks noChangeShapeType="1"/>
              </p:cNvSpPr>
              <p:nvPr/>
            </p:nvSpPr>
            <p:spPr bwMode="auto">
              <a:xfrm flipH="1" flipV="1">
                <a:off x="1599" y="1176"/>
                <a:ext cx="41" cy="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Line 162"/>
              <p:cNvSpPr>
                <a:spLocks noChangeShapeType="1"/>
              </p:cNvSpPr>
              <p:nvPr/>
            </p:nvSpPr>
            <p:spPr bwMode="auto">
              <a:xfrm flipH="1" flipV="1">
                <a:off x="1678" y="1218"/>
                <a:ext cx="38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Line 163"/>
              <p:cNvSpPr>
                <a:spLocks noChangeShapeType="1"/>
              </p:cNvSpPr>
              <p:nvPr/>
            </p:nvSpPr>
            <p:spPr bwMode="auto">
              <a:xfrm flipH="1">
                <a:off x="1758" y="1232"/>
                <a:ext cx="33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Line 164"/>
              <p:cNvSpPr>
                <a:spLocks noChangeShapeType="1"/>
              </p:cNvSpPr>
              <p:nvPr/>
            </p:nvSpPr>
            <p:spPr bwMode="auto">
              <a:xfrm flipH="1" flipV="1">
                <a:off x="1837" y="1232"/>
                <a:ext cx="3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Line 165"/>
              <p:cNvSpPr>
                <a:spLocks noChangeShapeType="1"/>
              </p:cNvSpPr>
              <p:nvPr/>
            </p:nvSpPr>
            <p:spPr bwMode="auto">
              <a:xfrm flipH="1" flipV="1">
                <a:off x="1915" y="1237"/>
                <a:ext cx="3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Line 166"/>
              <p:cNvSpPr>
                <a:spLocks noChangeShapeType="1"/>
              </p:cNvSpPr>
              <p:nvPr/>
            </p:nvSpPr>
            <p:spPr bwMode="auto">
              <a:xfrm flipH="1">
                <a:off x="1993" y="1237"/>
                <a:ext cx="33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Line 167"/>
              <p:cNvSpPr>
                <a:spLocks noChangeShapeType="1"/>
              </p:cNvSpPr>
              <p:nvPr/>
            </p:nvSpPr>
            <p:spPr bwMode="auto">
              <a:xfrm flipH="1">
                <a:off x="2068" y="1204"/>
                <a:ext cx="39" cy="2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Line 168"/>
              <p:cNvSpPr>
                <a:spLocks noChangeShapeType="1"/>
              </p:cNvSpPr>
              <p:nvPr/>
            </p:nvSpPr>
            <p:spPr bwMode="auto">
              <a:xfrm flipH="1">
                <a:off x="2150" y="1187"/>
                <a:ext cx="31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Line 169"/>
              <p:cNvSpPr>
                <a:spLocks noChangeShapeType="1"/>
              </p:cNvSpPr>
              <p:nvPr/>
            </p:nvSpPr>
            <p:spPr bwMode="auto">
              <a:xfrm flipH="1">
                <a:off x="2218" y="1119"/>
                <a:ext cx="50" cy="4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Line 170"/>
              <p:cNvSpPr>
                <a:spLocks noChangeShapeType="1"/>
              </p:cNvSpPr>
              <p:nvPr/>
            </p:nvSpPr>
            <p:spPr bwMode="auto">
              <a:xfrm flipH="1">
                <a:off x="2305" y="1096"/>
                <a:ext cx="33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Line 171"/>
              <p:cNvSpPr>
                <a:spLocks noChangeShapeType="1"/>
              </p:cNvSpPr>
              <p:nvPr/>
            </p:nvSpPr>
            <p:spPr bwMode="auto">
              <a:xfrm flipH="1">
                <a:off x="2383" y="1093"/>
                <a:ext cx="33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Line 172"/>
              <p:cNvSpPr>
                <a:spLocks noChangeShapeType="1"/>
              </p:cNvSpPr>
              <p:nvPr/>
            </p:nvSpPr>
            <p:spPr bwMode="auto">
              <a:xfrm flipH="1">
                <a:off x="2462" y="1082"/>
                <a:ext cx="32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Line 173"/>
              <p:cNvSpPr>
                <a:spLocks noChangeShapeType="1"/>
              </p:cNvSpPr>
              <p:nvPr/>
            </p:nvSpPr>
            <p:spPr bwMode="auto">
              <a:xfrm flipH="1">
                <a:off x="2540" y="1072"/>
                <a:ext cx="3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Line 174"/>
              <p:cNvSpPr>
                <a:spLocks noChangeShapeType="1"/>
              </p:cNvSpPr>
              <p:nvPr/>
            </p:nvSpPr>
            <p:spPr bwMode="auto">
              <a:xfrm flipH="1" flipV="1">
                <a:off x="2610" y="1086"/>
                <a:ext cx="48" cy="4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Rectangle 175"/>
              <p:cNvSpPr>
                <a:spLocks noChangeArrowheads="1"/>
              </p:cNvSpPr>
              <p:nvPr/>
            </p:nvSpPr>
            <p:spPr bwMode="auto">
              <a:xfrm>
                <a:off x="861" y="1183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Rectangle 176"/>
              <p:cNvSpPr>
                <a:spLocks noChangeArrowheads="1"/>
              </p:cNvSpPr>
              <p:nvPr/>
            </p:nvSpPr>
            <p:spPr bwMode="auto">
              <a:xfrm>
                <a:off x="941" y="1196"/>
                <a:ext cx="30" cy="27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Rectangle 177"/>
              <p:cNvSpPr>
                <a:spLocks noChangeArrowheads="1"/>
              </p:cNvSpPr>
              <p:nvPr/>
            </p:nvSpPr>
            <p:spPr bwMode="auto">
              <a:xfrm>
                <a:off x="1019" y="1206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178"/>
              <p:cNvSpPr>
                <a:spLocks noChangeArrowheads="1"/>
              </p:cNvSpPr>
              <p:nvPr/>
            </p:nvSpPr>
            <p:spPr bwMode="auto">
              <a:xfrm>
                <a:off x="1096" y="1241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179"/>
              <p:cNvSpPr>
                <a:spLocks noChangeArrowheads="1"/>
              </p:cNvSpPr>
              <p:nvPr/>
            </p:nvSpPr>
            <p:spPr bwMode="auto">
              <a:xfrm>
                <a:off x="1176" y="1171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180"/>
              <p:cNvSpPr>
                <a:spLocks noChangeArrowheads="1"/>
              </p:cNvSpPr>
              <p:nvPr/>
            </p:nvSpPr>
            <p:spPr bwMode="auto">
              <a:xfrm>
                <a:off x="1253" y="1145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Rectangle 181"/>
              <p:cNvSpPr>
                <a:spLocks noChangeArrowheads="1"/>
              </p:cNvSpPr>
              <p:nvPr/>
            </p:nvSpPr>
            <p:spPr bwMode="auto">
              <a:xfrm>
                <a:off x="1331" y="1124"/>
                <a:ext cx="32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Rectangle 182"/>
              <p:cNvSpPr>
                <a:spLocks noChangeArrowheads="1"/>
              </p:cNvSpPr>
              <p:nvPr/>
            </p:nvSpPr>
            <p:spPr bwMode="auto">
              <a:xfrm>
                <a:off x="1408" y="1091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Rectangle 183"/>
              <p:cNvSpPr>
                <a:spLocks noChangeArrowheads="1"/>
              </p:cNvSpPr>
              <p:nvPr/>
            </p:nvSpPr>
            <p:spPr bwMode="auto">
              <a:xfrm>
                <a:off x="1486" y="945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Rectangle 184"/>
              <p:cNvSpPr>
                <a:spLocks noChangeArrowheads="1"/>
              </p:cNvSpPr>
              <p:nvPr/>
            </p:nvSpPr>
            <p:spPr bwMode="auto">
              <a:xfrm>
                <a:off x="1566" y="1150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Rectangle 185"/>
              <p:cNvSpPr>
                <a:spLocks noChangeArrowheads="1"/>
              </p:cNvSpPr>
              <p:nvPr/>
            </p:nvSpPr>
            <p:spPr bwMode="auto">
              <a:xfrm>
                <a:off x="1643" y="1197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Rectangle 186"/>
              <p:cNvSpPr>
                <a:spLocks noChangeArrowheads="1"/>
              </p:cNvSpPr>
              <p:nvPr/>
            </p:nvSpPr>
            <p:spPr bwMode="auto">
              <a:xfrm>
                <a:off x="1721" y="1222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Rectangle 187"/>
              <p:cNvSpPr>
                <a:spLocks noChangeArrowheads="1"/>
              </p:cNvSpPr>
              <p:nvPr/>
            </p:nvSpPr>
            <p:spPr bwMode="auto">
              <a:xfrm>
                <a:off x="1800" y="1217"/>
                <a:ext cx="30" cy="27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Rectangle 188"/>
              <p:cNvSpPr>
                <a:spLocks noChangeArrowheads="1"/>
              </p:cNvSpPr>
              <p:nvPr/>
            </p:nvSpPr>
            <p:spPr bwMode="auto">
              <a:xfrm>
                <a:off x="1878" y="1222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Rectangle 189"/>
              <p:cNvSpPr>
                <a:spLocks noChangeArrowheads="1"/>
              </p:cNvSpPr>
              <p:nvPr/>
            </p:nvSpPr>
            <p:spPr bwMode="auto">
              <a:xfrm>
                <a:off x="1954" y="1227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Rectangle 190"/>
              <p:cNvSpPr>
                <a:spLocks noChangeArrowheads="1"/>
              </p:cNvSpPr>
              <p:nvPr/>
            </p:nvSpPr>
            <p:spPr bwMode="auto">
              <a:xfrm>
                <a:off x="2033" y="1222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Rectangle 191"/>
              <p:cNvSpPr>
                <a:spLocks noChangeArrowheads="1"/>
              </p:cNvSpPr>
              <p:nvPr/>
            </p:nvSpPr>
            <p:spPr bwMode="auto">
              <a:xfrm>
                <a:off x="2111" y="1180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Rectangle 192"/>
              <p:cNvSpPr>
                <a:spLocks noChangeArrowheads="1"/>
              </p:cNvSpPr>
              <p:nvPr/>
            </p:nvSpPr>
            <p:spPr bwMode="auto">
              <a:xfrm>
                <a:off x="2188" y="1169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Rectangle 193"/>
              <p:cNvSpPr>
                <a:spLocks noChangeArrowheads="1"/>
              </p:cNvSpPr>
              <p:nvPr/>
            </p:nvSpPr>
            <p:spPr bwMode="auto">
              <a:xfrm>
                <a:off x="2268" y="1089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194"/>
              <p:cNvSpPr>
                <a:spLocks noChangeArrowheads="1"/>
              </p:cNvSpPr>
              <p:nvPr/>
            </p:nvSpPr>
            <p:spPr bwMode="auto">
              <a:xfrm>
                <a:off x="2345" y="1081"/>
                <a:ext cx="30" cy="27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Rectangle 195"/>
              <p:cNvSpPr>
                <a:spLocks noChangeArrowheads="1"/>
              </p:cNvSpPr>
              <p:nvPr/>
            </p:nvSpPr>
            <p:spPr bwMode="auto">
              <a:xfrm>
                <a:off x="2425" y="1079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Rectangle 196"/>
              <p:cNvSpPr>
                <a:spLocks noChangeArrowheads="1"/>
              </p:cNvSpPr>
              <p:nvPr/>
            </p:nvSpPr>
            <p:spPr bwMode="auto">
              <a:xfrm>
                <a:off x="2503" y="1065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197"/>
              <p:cNvSpPr>
                <a:spLocks noChangeArrowheads="1"/>
              </p:cNvSpPr>
              <p:nvPr/>
            </p:nvSpPr>
            <p:spPr bwMode="auto">
              <a:xfrm>
                <a:off x="2578" y="1056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Rectangle 198"/>
              <p:cNvSpPr>
                <a:spLocks noChangeArrowheads="1"/>
              </p:cNvSpPr>
              <p:nvPr/>
            </p:nvSpPr>
            <p:spPr bwMode="auto">
              <a:xfrm>
                <a:off x="2658" y="1131"/>
                <a:ext cx="30" cy="2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Line 199"/>
              <p:cNvSpPr>
                <a:spLocks noChangeShapeType="1"/>
              </p:cNvSpPr>
              <p:nvPr/>
            </p:nvSpPr>
            <p:spPr bwMode="auto">
              <a:xfrm flipH="1">
                <a:off x="3018" y="866"/>
                <a:ext cx="37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Line 200"/>
              <p:cNvSpPr>
                <a:spLocks noChangeShapeType="1"/>
              </p:cNvSpPr>
              <p:nvPr/>
            </p:nvSpPr>
            <p:spPr bwMode="auto">
              <a:xfrm flipH="1">
                <a:off x="3085" y="734"/>
                <a:ext cx="58" cy="10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Line 201"/>
              <p:cNvSpPr>
                <a:spLocks noChangeShapeType="1"/>
              </p:cNvSpPr>
              <p:nvPr/>
            </p:nvSpPr>
            <p:spPr bwMode="auto">
              <a:xfrm flipH="1" flipV="1">
                <a:off x="3161" y="734"/>
                <a:ext cx="61" cy="15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Line 202"/>
              <p:cNvSpPr>
                <a:spLocks noChangeShapeType="1"/>
              </p:cNvSpPr>
              <p:nvPr/>
            </p:nvSpPr>
            <p:spPr bwMode="auto">
              <a:xfrm flipH="1" flipV="1">
                <a:off x="3238" y="924"/>
                <a:ext cx="64" cy="15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Line 203"/>
              <p:cNvSpPr>
                <a:spLocks noChangeShapeType="1"/>
              </p:cNvSpPr>
              <p:nvPr/>
            </p:nvSpPr>
            <p:spPr bwMode="auto">
              <a:xfrm flipH="1">
                <a:off x="3327" y="1046"/>
                <a:ext cx="44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Line 204"/>
              <p:cNvSpPr>
                <a:spLocks noChangeShapeType="1"/>
              </p:cNvSpPr>
              <p:nvPr/>
            </p:nvSpPr>
            <p:spPr bwMode="auto">
              <a:xfrm flipH="1" flipV="1">
                <a:off x="3395" y="1051"/>
                <a:ext cx="62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856" y="702"/>
              <a:ext cx="3951" cy="2179"/>
              <a:chOff x="856" y="702"/>
              <a:chExt cx="3951" cy="2179"/>
            </a:xfrm>
          </p:grpSpPr>
          <p:sp>
            <p:nvSpPr>
              <p:cNvPr id="700" name="Line 206"/>
              <p:cNvSpPr>
                <a:spLocks noChangeShapeType="1"/>
              </p:cNvSpPr>
              <p:nvPr/>
            </p:nvSpPr>
            <p:spPr bwMode="auto">
              <a:xfrm flipH="1">
                <a:off x="3487" y="1162"/>
                <a:ext cx="35" cy="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Line 207"/>
              <p:cNvSpPr>
                <a:spLocks noChangeShapeType="1"/>
              </p:cNvSpPr>
              <p:nvPr/>
            </p:nvSpPr>
            <p:spPr bwMode="auto">
              <a:xfrm flipH="1">
                <a:off x="3558" y="1096"/>
                <a:ext cx="47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Line 208"/>
              <p:cNvSpPr>
                <a:spLocks noChangeShapeType="1"/>
              </p:cNvSpPr>
              <p:nvPr/>
            </p:nvSpPr>
            <p:spPr bwMode="auto">
              <a:xfrm flipH="1">
                <a:off x="3630" y="953"/>
                <a:ext cx="60" cy="1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Line 209"/>
              <p:cNvSpPr>
                <a:spLocks noChangeShapeType="1"/>
              </p:cNvSpPr>
              <p:nvPr/>
            </p:nvSpPr>
            <p:spPr bwMode="auto">
              <a:xfrm flipH="1" flipV="1">
                <a:off x="3718" y="946"/>
                <a:ext cx="41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Line 210"/>
              <p:cNvSpPr>
                <a:spLocks noChangeShapeType="1"/>
              </p:cNvSpPr>
              <p:nvPr/>
            </p:nvSpPr>
            <p:spPr bwMode="auto">
              <a:xfrm flipH="1" flipV="1">
                <a:off x="3791" y="1002"/>
                <a:ext cx="51" cy="5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Line 211"/>
              <p:cNvSpPr>
                <a:spLocks noChangeShapeType="1"/>
              </p:cNvSpPr>
              <p:nvPr/>
            </p:nvSpPr>
            <p:spPr bwMode="auto">
              <a:xfrm flipH="1" flipV="1">
                <a:off x="3875" y="1086"/>
                <a:ext cx="39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Line 212"/>
              <p:cNvSpPr>
                <a:spLocks noChangeShapeType="1"/>
              </p:cNvSpPr>
              <p:nvPr/>
            </p:nvSpPr>
            <p:spPr bwMode="auto">
              <a:xfrm flipH="1">
                <a:off x="3949" y="1037"/>
                <a:ext cx="48" cy="5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Line 213"/>
              <p:cNvSpPr>
                <a:spLocks noChangeShapeType="1"/>
              </p:cNvSpPr>
              <p:nvPr/>
            </p:nvSpPr>
            <p:spPr bwMode="auto">
              <a:xfrm flipH="1" flipV="1">
                <a:off x="4032" y="1030"/>
                <a:ext cx="36" cy="1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Line 214"/>
              <p:cNvSpPr>
                <a:spLocks noChangeShapeType="1"/>
              </p:cNvSpPr>
              <p:nvPr/>
            </p:nvSpPr>
            <p:spPr bwMode="auto">
              <a:xfrm flipH="1">
                <a:off x="4108" y="1013"/>
                <a:ext cx="41" cy="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Line 215"/>
              <p:cNvSpPr>
                <a:spLocks noChangeShapeType="1"/>
              </p:cNvSpPr>
              <p:nvPr/>
            </p:nvSpPr>
            <p:spPr bwMode="auto">
              <a:xfrm flipH="1" flipV="1">
                <a:off x="4181" y="1018"/>
                <a:ext cx="51" cy="6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Line 216"/>
              <p:cNvSpPr>
                <a:spLocks noChangeShapeType="1"/>
              </p:cNvSpPr>
              <p:nvPr/>
            </p:nvSpPr>
            <p:spPr bwMode="auto">
              <a:xfrm flipH="1" flipV="1">
                <a:off x="4267" y="1108"/>
                <a:ext cx="35" cy="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Line 217"/>
              <p:cNvSpPr>
                <a:spLocks noChangeShapeType="1"/>
              </p:cNvSpPr>
              <p:nvPr/>
            </p:nvSpPr>
            <p:spPr bwMode="auto">
              <a:xfrm flipH="1" flipV="1">
                <a:off x="4343" y="1145"/>
                <a:ext cx="39" cy="1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Line 218"/>
              <p:cNvSpPr>
                <a:spLocks noChangeShapeType="1"/>
              </p:cNvSpPr>
              <p:nvPr/>
            </p:nvSpPr>
            <p:spPr bwMode="auto">
              <a:xfrm flipH="1">
                <a:off x="4424" y="1168"/>
                <a:ext cx="3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Line 219"/>
              <p:cNvSpPr>
                <a:spLocks noChangeShapeType="1"/>
              </p:cNvSpPr>
              <p:nvPr/>
            </p:nvSpPr>
            <p:spPr bwMode="auto">
              <a:xfrm flipH="1">
                <a:off x="4495" y="1100"/>
                <a:ext cx="49" cy="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Line 220"/>
              <p:cNvSpPr>
                <a:spLocks noChangeShapeType="1"/>
              </p:cNvSpPr>
              <p:nvPr/>
            </p:nvSpPr>
            <p:spPr bwMode="auto">
              <a:xfrm flipH="1">
                <a:off x="4572" y="997"/>
                <a:ext cx="52" cy="7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Line 221"/>
              <p:cNvSpPr>
                <a:spLocks noChangeShapeType="1"/>
              </p:cNvSpPr>
              <p:nvPr/>
            </p:nvSpPr>
            <p:spPr bwMode="auto">
              <a:xfrm flipH="1">
                <a:off x="4659" y="966"/>
                <a:ext cx="32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Line 222"/>
              <p:cNvSpPr>
                <a:spLocks noChangeShapeType="1"/>
              </p:cNvSpPr>
              <p:nvPr/>
            </p:nvSpPr>
            <p:spPr bwMode="auto">
              <a:xfrm flipH="1">
                <a:off x="4729" y="898"/>
                <a:ext cx="48" cy="4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Rectangle 223"/>
              <p:cNvSpPr>
                <a:spLocks noChangeArrowheads="1"/>
              </p:cNvSpPr>
              <p:nvPr/>
            </p:nvSpPr>
            <p:spPr bwMode="auto">
              <a:xfrm>
                <a:off x="2982" y="870"/>
                <a:ext cx="27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Rectangle 224"/>
              <p:cNvSpPr>
                <a:spLocks noChangeArrowheads="1"/>
              </p:cNvSpPr>
              <p:nvPr/>
            </p:nvSpPr>
            <p:spPr bwMode="auto">
              <a:xfrm>
                <a:off x="3062" y="847"/>
                <a:ext cx="26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Rectangle 225"/>
              <p:cNvSpPr>
                <a:spLocks noChangeArrowheads="1"/>
              </p:cNvSpPr>
              <p:nvPr/>
            </p:nvSpPr>
            <p:spPr bwMode="auto">
              <a:xfrm>
                <a:off x="3140" y="702"/>
                <a:ext cx="26" cy="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Rectangle 226"/>
              <p:cNvSpPr>
                <a:spLocks noChangeArrowheads="1"/>
              </p:cNvSpPr>
              <p:nvPr/>
            </p:nvSpPr>
            <p:spPr bwMode="auto">
              <a:xfrm>
                <a:off x="3217" y="892"/>
                <a:ext cx="27" cy="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Rectangle 227"/>
              <p:cNvSpPr>
                <a:spLocks noChangeArrowheads="1"/>
              </p:cNvSpPr>
              <p:nvPr/>
            </p:nvSpPr>
            <p:spPr bwMode="auto">
              <a:xfrm>
                <a:off x="3297" y="1084"/>
                <a:ext cx="26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Rectangle 228"/>
              <p:cNvSpPr>
                <a:spLocks noChangeArrowheads="1"/>
              </p:cNvSpPr>
              <p:nvPr/>
            </p:nvSpPr>
            <p:spPr bwMode="auto">
              <a:xfrm>
                <a:off x="3374" y="1020"/>
                <a:ext cx="27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Rectangle 229"/>
              <p:cNvSpPr>
                <a:spLocks noChangeArrowheads="1"/>
              </p:cNvSpPr>
              <p:nvPr/>
            </p:nvSpPr>
            <p:spPr bwMode="auto">
              <a:xfrm>
                <a:off x="3454" y="1178"/>
                <a:ext cx="24" cy="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Rectangle 230"/>
              <p:cNvSpPr>
                <a:spLocks noChangeArrowheads="1"/>
              </p:cNvSpPr>
              <p:nvPr/>
            </p:nvSpPr>
            <p:spPr bwMode="auto">
              <a:xfrm>
                <a:off x="3530" y="1142"/>
                <a:ext cx="26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Rectangle 231"/>
              <p:cNvSpPr>
                <a:spLocks noChangeArrowheads="1"/>
              </p:cNvSpPr>
              <p:nvPr/>
            </p:nvSpPr>
            <p:spPr bwMode="auto">
              <a:xfrm>
                <a:off x="3607" y="1070"/>
                <a:ext cx="27" cy="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Rectangle 232"/>
              <p:cNvSpPr>
                <a:spLocks noChangeArrowheads="1"/>
              </p:cNvSpPr>
              <p:nvPr/>
            </p:nvSpPr>
            <p:spPr bwMode="auto">
              <a:xfrm>
                <a:off x="3687" y="922"/>
                <a:ext cx="26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Rectangle 233"/>
              <p:cNvSpPr>
                <a:spLocks noChangeArrowheads="1"/>
              </p:cNvSpPr>
              <p:nvPr/>
            </p:nvSpPr>
            <p:spPr bwMode="auto">
              <a:xfrm>
                <a:off x="3764" y="974"/>
                <a:ext cx="27" cy="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Rectangle 234"/>
              <p:cNvSpPr>
                <a:spLocks noChangeArrowheads="1"/>
              </p:cNvSpPr>
              <p:nvPr/>
            </p:nvSpPr>
            <p:spPr bwMode="auto">
              <a:xfrm>
                <a:off x="3842" y="1065"/>
                <a:ext cx="26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Rectangle 235"/>
              <p:cNvSpPr>
                <a:spLocks noChangeArrowheads="1"/>
              </p:cNvSpPr>
              <p:nvPr/>
            </p:nvSpPr>
            <p:spPr bwMode="auto">
              <a:xfrm>
                <a:off x="3921" y="1095"/>
                <a:ext cx="27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Rectangle 236"/>
              <p:cNvSpPr>
                <a:spLocks noChangeArrowheads="1"/>
              </p:cNvSpPr>
              <p:nvPr/>
            </p:nvSpPr>
            <p:spPr bwMode="auto">
              <a:xfrm>
                <a:off x="3999" y="1009"/>
                <a:ext cx="26" cy="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Rectangle 237"/>
              <p:cNvSpPr>
                <a:spLocks noChangeArrowheads="1"/>
              </p:cNvSpPr>
              <p:nvPr/>
            </p:nvSpPr>
            <p:spPr bwMode="auto">
              <a:xfrm>
                <a:off x="4077" y="1044"/>
                <a:ext cx="24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Rectangle 238"/>
              <p:cNvSpPr>
                <a:spLocks noChangeArrowheads="1"/>
              </p:cNvSpPr>
              <p:nvPr/>
            </p:nvSpPr>
            <p:spPr bwMode="auto">
              <a:xfrm>
                <a:off x="4154" y="988"/>
                <a:ext cx="27" cy="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Rectangle 239"/>
              <p:cNvSpPr>
                <a:spLocks noChangeArrowheads="1"/>
              </p:cNvSpPr>
              <p:nvPr/>
            </p:nvSpPr>
            <p:spPr bwMode="auto">
              <a:xfrm>
                <a:off x="4232" y="1088"/>
                <a:ext cx="26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Rectangle 240"/>
              <p:cNvSpPr>
                <a:spLocks noChangeArrowheads="1"/>
              </p:cNvSpPr>
              <p:nvPr/>
            </p:nvSpPr>
            <p:spPr bwMode="auto">
              <a:xfrm>
                <a:off x="4309" y="1124"/>
                <a:ext cx="27" cy="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Rectangle 241"/>
              <p:cNvSpPr>
                <a:spLocks noChangeArrowheads="1"/>
              </p:cNvSpPr>
              <p:nvPr/>
            </p:nvSpPr>
            <p:spPr bwMode="auto">
              <a:xfrm>
                <a:off x="4389" y="1159"/>
                <a:ext cx="26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Rectangle 242"/>
              <p:cNvSpPr>
                <a:spLocks noChangeArrowheads="1"/>
              </p:cNvSpPr>
              <p:nvPr/>
            </p:nvSpPr>
            <p:spPr bwMode="auto">
              <a:xfrm>
                <a:off x="4467" y="1154"/>
                <a:ext cx="26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Rectangle 243"/>
              <p:cNvSpPr>
                <a:spLocks noChangeArrowheads="1"/>
              </p:cNvSpPr>
              <p:nvPr/>
            </p:nvSpPr>
            <p:spPr bwMode="auto">
              <a:xfrm>
                <a:off x="4546" y="1072"/>
                <a:ext cx="26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Rectangle 244"/>
              <p:cNvSpPr>
                <a:spLocks noChangeArrowheads="1"/>
              </p:cNvSpPr>
              <p:nvPr/>
            </p:nvSpPr>
            <p:spPr bwMode="auto">
              <a:xfrm>
                <a:off x="4624" y="967"/>
                <a:ext cx="26" cy="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Rectangle 245"/>
              <p:cNvSpPr>
                <a:spLocks noChangeArrowheads="1"/>
              </p:cNvSpPr>
              <p:nvPr/>
            </p:nvSpPr>
            <p:spPr bwMode="auto">
              <a:xfrm>
                <a:off x="4701" y="948"/>
                <a:ext cx="25" cy="2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Rectangle 246"/>
              <p:cNvSpPr>
                <a:spLocks noChangeArrowheads="1"/>
              </p:cNvSpPr>
              <p:nvPr/>
            </p:nvSpPr>
            <p:spPr bwMode="auto">
              <a:xfrm>
                <a:off x="4779" y="870"/>
                <a:ext cx="26" cy="2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Line 247"/>
              <p:cNvSpPr>
                <a:spLocks noChangeShapeType="1"/>
              </p:cNvSpPr>
              <p:nvPr/>
            </p:nvSpPr>
            <p:spPr bwMode="auto">
              <a:xfrm flipH="1" flipV="1">
                <a:off x="900" y="2130"/>
                <a:ext cx="34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Line 248"/>
              <p:cNvSpPr>
                <a:spLocks noChangeShapeType="1"/>
              </p:cNvSpPr>
              <p:nvPr/>
            </p:nvSpPr>
            <p:spPr bwMode="auto">
              <a:xfrm flipH="1">
                <a:off x="978" y="2126"/>
                <a:ext cx="33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Line 249"/>
              <p:cNvSpPr>
                <a:spLocks noChangeShapeType="1"/>
              </p:cNvSpPr>
              <p:nvPr/>
            </p:nvSpPr>
            <p:spPr bwMode="auto">
              <a:xfrm flipH="1">
                <a:off x="1054" y="2104"/>
                <a:ext cx="37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Line 250"/>
              <p:cNvSpPr>
                <a:spLocks noChangeShapeType="1"/>
              </p:cNvSpPr>
              <p:nvPr/>
            </p:nvSpPr>
            <p:spPr bwMode="auto">
              <a:xfrm flipH="1">
                <a:off x="1124" y="2006"/>
                <a:ext cx="53" cy="7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Line 251"/>
              <p:cNvSpPr>
                <a:spLocks noChangeShapeType="1"/>
              </p:cNvSpPr>
              <p:nvPr/>
            </p:nvSpPr>
            <p:spPr bwMode="auto">
              <a:xfrm flipH="1">
                <a:off x="1202" y="1893"/>
                <a:ext cx="55" cy="7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Line 252"/>
              <p:cNvSpPr>
                <a:spLocks noChangeShapeType="1"/>
              </p:cNvSpPr>
              <p:nvPr/>
            </p:nvSpPr>
            <p:spPr bwMode="auto">
              <a:xfrm flipH="1">
                <a:off x="1285" y="1823"/>
                <a:ext cx="44" cy="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Line 253"/>
              <p:cNvSpPr>
                <a:spLocks noChangeShapeType="1"/>
              </p:cNvSpPr>
              <p:nvPr/>
            </p:nvSpPr>
            <p:spPr bwMode="auto">
              <a:xfrm flipH="1">
                <a:off x="1363" y="1741"/>
                <a:ext cx="45" cy="5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Line 254"/>
              <p:cNvSpPr>
                <a:spLocks noChangeShapeType="1"/>
              </p:cNvSpPr>
              <p:nvPr/>
            </p:nvSpPr>
            <p:spPr bwMode="auto">
              <a:xfrm flipH="1" flipV="1">
                <a:off x="1447" y="1729"/>
                <a:ext cx="32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Line 255"/>
              <p:cNvSpPr>
                <a:spLocks noChangeShapeType="1"/>
              </p:cNvSpPr>
              <p:nvPr/>
            </p:nvSpPr>
            <p:spPr bwMode="auto">
              <a:xfrm flipH="1" flipV="1">
                <a:off x="1509" y="1757"/>
                <a:ext cx="64" cy="15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Line 256"/>
              <p:cNvSpPr>
                <a:spLocks noChangeShapeType="1"/>
              </p:cNvSpPr>
              <p:nvPr/>
            </p:nvSpPr>
            <p:spPr bwMode="auto">
              <a:xfrm flipH="1" flipV="1">
                <a:off x="1590" y="1949"/>
                <a:ext cx="58" cy="1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Line 257"/>
              <p:cNvSpPr>
                <a:spLocks noChangeShapeType="1"/>
              </p:cNvSpPr>
              <p:nvPr/>
            </p:nvSpPr>
            <p:spPr bwMode="auto">
              <a:xfrm flipH="1" flipV="1">
                <a:off x="1677" y="2104"/>
                <a:ext cx="40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Line 258"/>
              <p:cNvSpPr>
                <a:spLocks noChangeShapeType="1"/>
              </p:cNvSpPr>
              <p:nvPr/>
            </p:nvSpPr>
            <p:spPr bwMode="auto">
              <a:xfrm flipH="1" flipV="1">
                <a:off x="1758" y="2142"/>
                <a:ext cx="33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Line 259"/>
              <p:cNvSpPr>
                <a:spLocks noChangeShapeType="1"/>
              </p:cNvSpPr>
              <p:nvPr/>
            </p:nvSpPr>
            <p:spPr bwMode="auto">
              <a:xfrm flipH="1" flipV="1">
                <a:off x="1837" y="2161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Line 260"/>
              <p:cNvSpPr>
                <a:spLocks noChangeShapeType="1"/>
              </p:cNvSpPr>
              <p:nvPr/>
            </p:nvSpPr>
            <p:spPr bwMode="auto">
              <a:xfrm flipH="1">
                <a:off x="1947" y="2161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Line 261"/>
              <p:cNvSpPr>
                <a:spLocks noChangeShapeType="1"/>
              </p:cNvSpPr>
              <p:nvPr/>
            </p:nvSpPr>
            <p:spPr bwMode="auto">
              <a:xfrm flipH="1">
                <a:off x="1991" y="2138"/>
                <a:ext cx="37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Line 262"/>
              <p:cNvSpPr>
                <a:spLocks noChangeShapeType="1"/>
              </p:cNvSpPr>
              <p:nvPr/>
            </p:nvSpPr>
            <p:spPr bwMode="auto">
              <a:xfrm flipH="1">
                <a:off x="2063" y="2074"/>
                <a:ext cx="48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Line 263"/>
              <p:cNvSpPr>
                <a:spLocks noChangeShapeType="1"/>
              </p:cNvSpPr>
              <p:nvPr/>
            </p:nvSpPr>
            <p:spPr bwMode="auto">
              <a:xfrm flipH="1">
                <a:off x="2141" y="1992"/>
                <a:ext cx="47" cy="5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Line 264"/>
              <p:cNvSpPr>
                <a:spLocks noChangeShapeType="1"/>
              </p:cNvSpPr>
              <p:nvPr/>
            </p:nvSpPr>
            <p:spPr bwMode="auto">
              <a:xfrm flipH="1">
                <a:off x="2211" y="1813"/>
                <a:ext cx="64" cy="1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Line 265"/>
              <p:cNvSpPr>
                <a:spLocks noChangeShapeType="1"/>
              </p:cNvSpPr>
              <p:nvPr/>
            </p:nvSpPr>
            <p:spPr bwMode="auto">
              <a:xfrm flipH="1">
                <a:off x="2296" y="1710"/>
                <a:ext cx="51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Line 266"/>
              <p:cNvSpPr>
                <a:spLocks noChangeShapeType="1"/>
              </p:cNvSpPr>
              <p:nvPr/>
            </p:nvSpPr>
            <p:spPr bwMode="auto">
              <a:xfrm flipH="1">
                <a:off x="2381" y="1664"/>
                <a:ext cx="37" cy="1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Line 267"/>
              <p:cNvSpPr>
                <a:spLocks noChangeShapeType="1"/>
              </p:cNvSpPr>
              <p:nvPr/>
            </p:nvSpPr>
            <p:spPr bwMode="auto">
              <a:xfrm flipH="1">
                <a:off x="2458" y="1623"/>
                <a:ext cx="39" cy="2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Line 268"/>
              <p:cNvSpPr>
                <a:spLocks noChangeShapeType="1"/>
              </p:cNvSpPr>
              <p:nvPr/>
            </p:nvSpPr>
            <p:spPr bwMode="auto">
              <a:xfrm flipH="1" flipV="1">
                <a:off x="2540" y="1614"/>
                <a:ext cx="3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Line 269"/>
              <p:cNvSpPr>
                <a:spLocks noChangeShapeType="1"/>
              </p:cNvSpPr>
              <p:nvPr/>
            </p:nvSpPr>
            <p:spPr bwMode="auto">
              <a:xfrm flipH="1" flipV="1">
                <a:off x="2600" y="1642"/>
                <a:ext cx="68" cy="2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Oval 270"/>
              <p:cNvSpPr>
                <a:spLocks noChangeArrowheads="1"/>
              </p:cNvSpPr>
              <p:nvPr/>
            </p:nvSpPr>
            <p:spPr bwMode="auto">
              <a:xfrm>
                <a:off x="860" y="2112"/>
                <a:ext cx="33" cy="32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Oval 271"/>
              <p:cNvSpPr>
                <a:spLocks noChangeArrowheads="1"/>
              </p:cNvSpPr>
              <p:nvPr/>
            </p:nvSpPr>
            <p:spPr bwMode="auto">
              <a:xfrm>
                <a:off x="939" y="2118"/>
                <a:ext cx="34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Oval 272"/>
              <p:cNvSpPr>
                <a:spLocks noChangeArrowheads="1"/>
              </p:cNvSpPr>
              <p:nvPr/>
            </p:nvSpPr>
            <p:spPr bwMode="auto">
              <a:xfrm>
                <a:off x="1017" y="2109"/>
                <a:ext cx="33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Oval 273"/>
              <p:cNvSpPr>
                <a:spLocks noChangeArrowheads="1"/>
              </p:cNvSpPr>
              <p:nvPr/>
            </p:nvSpPr>
            <p:spPr bwMode="auto">
              <a:xfrm>
                <a:off x="1094" y="2081"/>
                <a:ext cx="34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Oval 274"/>
              <p:cNvSpPr>
                <a:spLocks noChangeArrowheads="1"/>
              </p:cNvSpPr>
              <p:nvPr/>
            </p:nvSpPr>
            <p:spPr bwMode="auto">
              <a:xfrm>
                <a:off x="1174" y="1971"/>
                <a:ext cx="33" cy="33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Oval 275"/>
              <p:cNvSpPr>
                <a:spLocks noChangeArrowheads="1"/>
              </p:cNvSpPr>
              <p:nvPr/>
            </p:nvSpPr>
            <p:spPr bwMode="auto">
              <a:xfrm>
                <a:off x="1250" y="1860"/>
                <a:ext cx="35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Oval 276"/>
              <p:cNvSpPr>
                <a:spLocks noChangeArrowheads="1"/>
              </p:cNvSpPr>
              <p:nvPr/>
            </p:nvSpPr>
            <p:spPr bwMode="auto">
              <a:xfrm>
                <a:off x="1329" y="1793"/>
                <a:ext cx="35" cy="32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Oval 277"/>
              <p:cNvSpPr>
                <a:spLocks noChangeArrowheads="1"/>
              </p:cNvSpPr>
              <p:nvPr/>
            </p:nvSpPr>
            <p:spPr bwMode="auto">
              <a:xfrm>
                <a:off x="1407" y="1710"/>
                <a:ext cx="33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Oval 278"/>
              <p:cNvSpPr>
                <a:spLocks noChangeArrowheads="1"/>
              </p:cNvSpPr>
              <p:nvPr/>
            </p:nvSpPr>
            <p:spPr bwMode="auto">
              <a:xfrm>
                <a:off x="1484" y="1722"/>
                <a:ext cx="34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Oval 279"/>
              <p:cNvSpPr>
                <a:spLocks noChangeArrowheads="1"/>
              </p:cNvSpPr>
              <p:nvPr/>
            </p:nvSpPr>
            <p:spPr bwMode="auto">
              <a:xfrm>
                <a:off x="1564" y="1914"/>
                <a:ext cx="33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Oval 280"/>
              <p:cNvSpPr>
                <a:spLocks noChangeArrowheads="1"/>
              </p:cNvSpPr>
              <p:nvPr/>
            </p:nvSpPr>
            <p:spPr bwMode="auto">
              <a:xfrm>
                <a:off x="1641" y="2077"/>
                <a:ext cx="34" cy="32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Oval 281"/>
              <p:cNvSpPr>
                <a:spLocks noChangeArrowheads="1"/>
              </p:cNvSpPr>
              <p:nvPr/>
            </p:nvSpPr>
            <p:spPr bwMode="auto">
              <a:xfrm>
                <a:off x="1719" y="2121"/>
                <a:ext cx="34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Oval 282"/>
              <p:cNvSpPr>
                <a:spLocks noChangeArrowheads="1"/>
              </p:cNvSpPr>
              <p:nvPr/>
            </p:nvSpPr>
            <p:spPr bwMode="auto">
              <a:xfrm>
                <a:off x="1798" y="2140"/>
                <a:ext cx="34" cy="32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Oval 283"/>
              <p:cNvSpPr>
                <a:spLocks noChangeArrowheads="1"/>
              </p:cNvSpPr>
              <p:nvPr/>
            </p:nvSpPr>
            <p:spPr bwMode="auto">
              <a:xfrm>
                <a:off x="1874" y="2156"/>
                <a:ext cx="36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Oval 284"/>
              <p:cNvSpPr>
                <a:spLocks noChangeArrowheads="1"/>
              </p:cNvSpPr>
              <p:nvPr/>
            </p:nvSpPr>
            <p:spPr bwMode="auto">
              <a:xfrm>
                <a:off x="1952" y="2140"/>
                <a:ext cx="35" cy="32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Oval 285"/>
              <p:cNvSpPr>
                <a:spLocks noChangeArrowheads="1"/>
              </p:cNvSpPr>
              <p:nvPr/>
            </p:nvSpPr>
            <p:spPr bwMode="auto">
              <a:xfrm>
                <a:off x="2031" y="2116"/>
                <a:ext cx="34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Oval 286"/>
              <p:cNvSpPr>
                <a:spLocks noChangeArrowheads="1"/>
              </p:cNvSpPr>
              <p:nvPr/>
            </p:nvSpPr>
            <p:spPr bwMode="auto">
              <a:xfrm>
                <a:off x="2109" y="2044"/>
                <a:ext cx="34" cy="32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Oval 287"/>
              <p:cNvSpPr>
                <a:spLocks noChangeArrowheads="1"/>
              </p:cNvSpPr>
              <p:nvPr/>
            </p:nvSpPr>
            <p:spPr bwMode="auto">
              <a:xfrm>
                <a:off x="2187" y="1961"/>
                <a:ext cx="33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Oval 288"/>
              <p:cNvSpPr>
                <a:spLocks noChangeArrowheads="1"/>
              </p:cNvSpPr>
              <p:nvPr/>
            </p:nvSpPr>
            <p:spPr bwMode="auto">
              <a:xfrm>
                <a:off x="2266" y="1778"/>
                <a:ext cx="34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Oval 289"/>
              <p:cNvSpPr>
                <a:spLocks noChangeArrowheads="1"/>
              </p:cNvSpPr>
              <p:nvPr/>
            </p:nvSpPr>
            <p:spPr bwMode="auto">
              <a:xfrm>
                <a:off x="2344" y="1677"/>
                <a:ext cx="33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Oval 290"/>
              <p:cNvSpPr>
                <a:spLocks noChangeArrowheads="1"/>
              </p:cNvSpPr>
              <p:nvPr/>
            </p:nvSpPr>
            <p:spPr bwMode="auto">
              <a:xfrm>
                <a:off x="2423" y="1638"/>
                <a:ext cx="34" cy="32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Oval 291"/>
              <p:cNvSpPr>
                <a:spLocks noChangeArrowheads="1"/>
              </p:cNvSpPr>
              <p:nvPr/>
            </p:nvSpPr>
            <p:spPr bwMode="auto">
              <a:xfrm>
                <a:off x="2499" y="1596"/>
                <a:ext cx="35" cy="32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Oval 292"/>
              <p:cNvSpPr>
                <a:spLocks noChangeArrowheads="1"/>
              </p:cNvSpPr>
              <p:nvPr/>
            </p:nvSpPr>
            <p:spPr bwMode="auto">
              <a:xfrm>
                <a:off x="2577" y="1605"/>
                <a:ext cx="35" cy="32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Oval 293"/>
              <p:cNvSpPr>
                <a:spLocks noChangeArrowheads="1"/>
              </p:cNvSpPr>
              <p:nvPr/>
            </p:nvSpPr>
            <p:spPr bwMode="auto">
              <a:xfrm>
                <a:off x="2656" y="1888"/>
                <a:ext cx="34" cy="3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Line 294"/>
              <p:cNvSpPr>
                <a:spLocks noChangeShapeType="1"/>
              </p:cNvSpPr>
              <p:nvPr/>
            </p:nvSpPr>
            <p:spPr bwMode="auto">
              <a:xfrm flipH="1" flipV="1">
                <a:off x="3018" y="1973"/>
                <a:ext cx="37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Line 295"/>
              <p:cNvSpPr>
                <a:spLocks noChangeShapeType="1"/>
              </p:cNvSpPr>
              <p:nvPr/>
            </p:nvSpPr>
            <p:spPr bwMode="auto">
              <a:xfrm flipH="1">
                <a:off x="3099" y="1978"/>
                <a:ext cx="32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Line 296"/>
              <p:cNvSpPr>
                <a:spLocks noChangeShapeType="1"/>
              </p:cNvSpPr>
              <p:nvPr/>
            </p:nvSpPr>
            <p:spPr bwMode="auto">
              <a:xfrm flipH="1">
                <a:off x="3173" y="1955"/>
                <a:ext cx="37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Line 297"/>
              <p:cNvSpPr>
                <a:spLocks noChangeShapeType="1"/>
              </p:cNvSpPr>
              <p:nvPr/>
            </p:nvSpPr>
            <p:spPr bwMode="auto">
              <a:xfrm flipH="1">
                <a:off x="3245" y="1884"/>
                <a:ext cx="50" cy="4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Line 298"/>
              <p:cNvSpPr>
                <a:spLocks noChangeShapeType="1"/>
              </p:cNvSpPr>
              <p:nvPr/>
            </p:nvSpPr>
            <p:spPr bwMode="auto">
              <a:xfrm flipH="1">
                <a:off x="3325" y="1806"/>
                <a:ext cx="47" cy="4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Line 299"/>
              <p:cNvSpPr>
                <a:spLocks noChangeShapeType="1"/>
              </p:cNvSpPr>
              <p:nvPr/>
            </p:nvSpPr>
            <p:spPr bwMode="auto">
              <a:xfrm flipH="1">
                <a:off x="3404" y="1736"/>
                <a:ext cx="44" cy="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Line 300"/>
              <p:cNvSpPr>
                <a:spLocks noChangeShapeType="1"/>
              </p:cNvSpPr>
              <p:nvPr/>
            </p:nvSpPr>
            <p:spPr bwMode="auto">
              <a:xfrm flipH="1">
                <a:off x="3485" y="1680"/>
                <a:ext cx="39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Line 301"/>
              <p:cNvSpPr>
                <a:spLocks noChangeShapeType="1"/>
              </p:cNvSpPr>
              <p:nvPr/>
            </p:nvSpPr>
            <p:spPr bwMode="auto">
              <a:xfrm flipH="1" flipV="1">
                <a:off x="3567" y="1671"/>
                <a:ext cx="31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Line 302"/>
              <p:cNvSpPr>
                <a:spLocks noChangeShapeType="1"/>
              </p:cNvSpPr>
              <p:nvPr/>
            </p:nvSpPr>
            <p:spPr bwMode="auto">
              <a:xfrm flipH="1" flipV="1">
                <a:off x="3632" y="1698"/>
                <a:ext cx="56" cy="10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Line 303"/>
              <p:cNvSpPr>
                <a:spLocks noChangeShapeType="1"/>
              </p:cNvSpPr>
              <p:nvPr/>
            </p:nvSpPr>
            <p:spPr bwMode="auto">
              <a:xfrm flipH="1" flipV="1">
                <a:off x="3711" y="1835"/>
                <a:ext cx="55" cy="8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Line 304"/>
              <p:cNvSpPr>
                <a:spLocks noChangeShapeType="1"/>
              </p:cNvSpPr>
              <p:nvPr/>
            </p:nvSpPr>
            <p:spPr bwMode="auto">
              <a:xfrm flipH="1" flipV="1">
                <a:off x="3796" y="1949"/>
                <a:ext cx="41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Line 305"/>
              <p:cNvSpPr>
                <a:spLocks noChangeShapeType="1"/>
              </p:cNvSpPr>
              <p:nvPr/>
            </p:nvSpPr>
            <p:spPr bwMode="auto">
              <a:xfrm flipH="1">
                <a:off x="3877" y="1971"/>
                <a:ext cx="34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Line 306"/>
              <p:cNvSpPr>
                <a:spLocks noChangeShapeType="1"/>
              </p:cNvSpPr>
              <p:nvPr/>
            </p:nvSpPr>
            <p:spPr bwMode="auto">
              <a:xfrm flipH="1" flipV="1">
                <a:off x="3955" y="1976"/>
                <a:ext cx="35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Line 307"/>
              <p:cNvSpPr>
                <a:spLocks noChangeShapeType="1"/>
              </p:cNvSpPr>
              <p:nvPr/>
            </p:nvSpPr>
            <p:spPr bwMode="auto">
              <a:xfrm flipH="1">
                <a:off x="4034" y="1992"/>
                <a:ext cx="32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Line 308"/>
              <p:cNvSpPr>
                <a:spLocks noChangeShapeType="1"/>
              </p:cNvSpPr>
              <p:nvPr/>
            </p:nvSpPr>
            <p:spPr bwMode="auto">
              <a:xfrm flipH="1">
                <a:off x="4110" y="1973"/>
                <a:ext cx="37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Line 309"/>
              <p:cNvSpPr>
                <a:spLocks noChangeShapeType="1"/>
              </p:cNvSpPr>
              <p:nvPr/>
            </p:nvSpPr>
            <p:spPr bwMode="auto">
              <a:xfrm flipH="1">
                <a:off x="4189" y="1945"/>
                <a:ext cx="36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Line 310"/>
              <p:cNvSpPr>
                <a:spLocks noChangeShapeType="1"/>
              </p:cNvSpPr>
              <p:nvPr/>
            </p:nvSpPr>
            <p:spPr bwMode="auto">
              <a:xfrm flipH="1">
                <a:off x="4264" y="1896"/>
                <a:ext cx="40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Line 311"/>
              <p:cNvSpPr>
                <a:spLocks noChangeShapeType="1"/>
              </p:cNvSpPr>
              <p:nvPr/>
            </p:nvSpPr>
            <p:spPr bwMode="auto">
              <a:xfrm flipH="1">
                <a:off x="4334" y="1767"/>
                <a:ext cx="57" cy="9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Line 312"/>
              <p:cNvSpPr>
                <a:spLocks noChangeShapeType="1"/>
              </p:cNvSpPr>
              <p:nvPr/>
            </p:nvSpPr>
            <p:spPr bwMode="auto">
              <a:xfrm flipH="1">
                <a:off x="4421" y="1708"/>
                <a:ext cx="40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Line 313"/>
              <p:cNvSpPr>
                <a:spLocks noChangeShapeType="1"/>
              </p:cNvSpPr>
              <p:nvPr/>
            </p:nvSpPr>
            <p:spPr bwMode="auto">
              <a:xfrm flipH="1">
                <a:off x="4502" y="1684"/>
                <a:ext cx="33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Line 314"/>
              <p:cNvSpPr>
                <a:spLocks noChangeShapeType="1"/>
              </p:cNvSpPr>
              <p:nvPr/>
            </p:nvSpPr>
            <p:spPr bwMode="auto">
              <a:xfrm flipH="1">
                <a:off x="4581" y="1664"/>
                <a:ext cx="32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Line 315"/>
              <p:cNvSpPr>
                <a:spLocks noChangeShapeType="1"/>
              </p:cNvSpPr>
              <p:nvPr/>
            </p:nvSpPr>
            <p:spPr bwMode="auto">
              <a:xfrm flipH="1" flipV="1">
                <a:off x="4659" y="1663"/>
                <a:ext cx="32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Line 316"/>
              <p:cNvSpPr>
                <a:spLocks noChangeShapeType="1"/>
              </p:cNvSpPr>
              <p:nvPr/>
            </p:nvSpPr>
            <p:spPr bwMode="auto">
              <a:xfrm flipH="1" flipV="1">
                <a:off x="4722" y="1689"/>
                <a:ext cx="62" cy="11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Oval 317"/>
              <p:cNvSpPr>
                <a:spLocks noChangeArrowheads="1"/>
              </p:cNvSpPr>
              <p:nvPr/>
            </p:nvSpPr>
            <p:spPr bwMode="auto">
              <a:xfrm>
                <a:off x="2981" y="1952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Oval 318"/>
              <p:cNvSpPr>
                <a:spLocks noChangeArrowheads="1"/>
              </p:cNvSpPr>
              <p:nvPr/>
            </p:nvSpPr>
            <p:spPr bwMode="auto">
              <a:xfrm>
                <a:off x="3060" y="1976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Oval 319"/>
              <p:cNvSpPr>
                <a:spLocks noChangeArrowheads="1"/>
              </p:cNvSpPr>
              <p:nvPr/>
            </p:nvSpPr>
            <p:spPr bwMode="auto">
              <a:xfrm>
                <a:off x="3138" y="1959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Oval 320"/>
              <p:cNvSpPr>
                <a:spLocks noChangeArrowheads="1"/>
              </p:cNvSpPr>
              <p:nvPr/>
            </p:nvSpPr>
            <p:spPr bwMode="auto">
              <a:xfrm>
                <a:off x="3215" y="1935"/>
                <a:ext cx="30" cy="27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Oval 321"/>
              <p:cNvSpPr>
                <a:spLocks noChangeArrowheads="1"/>
              </p:cNvSpPr>
              <p:nvPr/>
            </p:nvSpPr>
            <p:spPr bwMode="auto">
              <a:xfrm>
                <a:off x="3295" y="1854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Oval 322"/>
              <p:cNvSpPr>
                <a:spLocks noChangeArrowheads="1"/>
              </p:cNvSpPr>
              <p:nvPr/>
            </p:nvSpPr>
            <p:spPr bwMode="auto">
              <a:xfrm>
                <a:off x="3372" y="1776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Oval 323"/>
              <p:cNvSpPr>
                <a:spLocks noChangeArrowheads="1"/>
              </p:cNvSpPr>
              <p:nvPr/>
            </p:nvSpPr>
            <p:spPr bwMode="auto">
              <a:xfrm>
                <a:off x="3452" y="1708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Oval 324"/>
              <p:cNvSpPr>
                <a:spLocks noChangeArrowheads="1"/>
              </p:cNvSpPr>
              <p:nvPr/>
            </p:nvSpPr>
            <p:spPr bwMode="auto">
              <a:xfrm>
                <a:off x="3528" y="1654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Oval 325"/>
              <p:cNvSpPr>
                <a:spLocks noChangeArrowheads="1"/>
              </p:cNvSpPr>
              <p:nvPr/>
            </p:nvSpPr>
            <p:spPr bwMode="auto">
              <a:xfrm>
                <a:off x="3605" y="1664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Oval 326"/>
              <p:cNvSpPr>
                <a:spLocks noChangeArrowheads="1"/>
              </p:cNvSpPr>
              <p:nvPr/>
            </p:nvSpPr>
            <p:spPr bwMode="auto">
              <a:xfrm>
                <a:off x="3685" y="1804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Oval 327"/>
              <p:cNvSpPr>
                <a:spLocks noChangeArrowheads="1"/>
              </p:cNvSpPr>
              <p:nvPr/>
            </p:nvSpPr>
            <p:spPr bwMode="auto">
              <a:xfrm>
                <a:off x="3762" y="1924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Oval 328"/>
              <p:cNvSpPr>
                <a:spLocks noChangeArrowheads="1"/>
              </p:cNvSpPr>
              <p:nvPr/>
            </p:nvSpPr>
            <p:spPr bwMode="auto">
              <a:xfrm>
                <a:off x="3840" y="1968"/>
                <a:ext cx="30" cy="29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Oval 329"/>
              <p:cNvSpPr>
                <a:spLocks noChangeArrowheads="1"/>
              </p:cNvSpPr>
              <p:nvPr/>
            </p:nvSpPr>
            <p:spPr bwMode="auto">
              <a:xfrm>
                <a:off x="3919" y="1954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Oval 330"/>
              <p:cNvSpPr>
                <a:spLocks noChangeArrowheads="1"/>
              </p:cNvSpPr>
              <p:nvPr/>
            </p:nvSpPr>
            <p:spPr bwMode="auto">
              <a:xfrm>
                <a:off x="3997" y="1987"/>
                <a:ext cx="30" cy="29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Oval 331"/>
              <p:cNvSpPr>
                <a:spLocks noChangeArrowheads="1"/>
              </p:cNvSpPr>
              <p:nvPr/>
            </p:nvSpPr>
            <p:spPr bwMode="auto">
              <a:xfrm>
                <a:off x="4073" y="1975"/>
                <a:ext cx="30" cy="29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Oval 332"/>
              <p:cNvSpPr>
                <a:spLocks noChangeArrowheads="1"/>
              </p:cNvSpPr>
              <p:nvPr/>
            </p:nvSpPr>
            <p:spPr bwMode="auto">
              <a:xfrm>
                <a:off x="4152" y="1952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Oval 333"/>
              <p:cNvSpPr>
                <a:spLocks noChangeArrowheads="1"/>
              </p:cNvSpPr>
              <p:nvPr/>
            </p:nvSpPr>
            <p:spPr bwMode="auto">
              <a:xfrm>
                <a:off x="4230" y="1922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Oval 334"/>
              <p:cNvSpPr>
                <a:spLocks noChangeArrowheads="1"/>
              </p:cNvSpPr>
              <p:nvPr/>
            </p:nvSpPr>
            <p:spPr bwMode="auto">
              <a:xfrm>
                <a:off x="4308" y="1870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Oval 335"/>
              <p:cNvSpPr>
                <a:spLocks noChangeArrowheads="1"/>
              </p:cNvSpPr>
              <p:nvPr/>
            </p:nvSpPr>
            <p:spPr bwMode="auto">
              <a:xfrm>
                <a:off x="4387" y="1734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Oval 336"/>
              <p:cNvSpPr>
                <a:spLocks noChangeArrowheads="1"/>
              </p:cNvSpPr>
              <p:nvPr/>
            </p:nvSpPr>
            <p:spPr bwMode="auto">
              <a:xfrm>
                <a:off x="4465" y="1682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Oval 337"/>
              <p:cNvSpPr>
                <a:spLocks noChangeArrowheads="1"/>
              </p:cNvSpPr>
              <p:nvPr/>
            </p:nvSpPr>
            <p:spPr bwMode="auto">
              <a:xfrm>
                <a:off x="4544" y="1664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Oval 338"/>
              <p:cNvSpPr>
                <a:spLocks noChangeArrowheads="1"/>
              </p:cNvSpPr>
              <p:nvPr/>
            </p:nvSpPr>
            <p:spPr bwMode="auto">
              <a:xfrm>
                <a:off x="4622" y="1645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Oval 339"/>
              <p:cNvSpPr>
                <a:spLocks noChangeArrowheads="1"/>
              </p:cNvSpPr>
              <p:nvPr/>
            </p:nvSpPr>
            <p:spPr bwMode="auto">
              <a:xfrm>
                <a:off x="4698" y="1656"/>
                <a:ext cx="30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Oval 340"/>
              <p:cNvSpPr>
                <a:spLocks noChangeArrowheads="1"/>
              </p:cNvSpPr>
              <p:nvPr/>
            </p:nvSpPr>
            <p:spPr bwMode="auto">
              <a:xfrm>
                <a:off x="4777" y="1813"/>
                <a:ext cx="30" cy="27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Line 341"/>
              <p:cNvSpPr>
                <a:spLocks noChangeShapeType="1"/>
              </p:cNvSpPr>
              <p:nvPr/>
            </p:nvSpPr>
            <p:spPr bwMode="auto">
              <a:xfrm flipH="1" flipV="1">
                <a:off x="895" y="2635"/>
                <a:ext cx="42" cy="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Line 342"/>
              <p:cNvSpPr>
                <a:spLocks noChangeShapeType="1"/>
              </p:cNvSpPr>
              <p:nvPr/>
            </p:nvSpPr>
            <p:spPr bwMode="auto">
              <a:xfrm flipH="1">
                <a:off x="978" y="2658"/>
                <a:ext cx="33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Line 343"/>
              <p:cNvSpPr>
                <a:spLocks noChangeShapeType="1"/>
              </p:cNvSpPr>
              <p:nvPr/>
            </p:nvSpPr>
            <p:spPr bwMode="auto">
              <a:xfrm flipH="1">
                <a:off x="1056" y="2653"/>
                <a:ext cx="3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Line 344"/>
              <p:cNvSpPr>
                <a:spLocks noChangeShapeType="1"/>
              </p:cNvSpPr>
              <p:nvPr/>
            </p:nvSpPr>
            <p:spPr bwMode="auto">
              <a:xfrm flipH="1" flipV="1">
                <a:off x="1130" y="2665"/>
                <a:ext cx="42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Line 345"/>
              <p:cNvSpPr>
                <a:spLocks noChangeShapeType="1"/>
              </p:cNvSpPr>
              <p:nvPr/>
            </p:nvSpPr>
            <p:spPr bwMode="auto">
              <a:xfrm flipH="1" flipV="1">
                <a:off x="1209" y="2721"/>
                <a:ext cx="39" cy="2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Line 346"/>
              <p:cNvSpPr>
                <a:spLocks noChangeShapeType="1"/>
              </p:cNvSpPr>
              <p:nvPr/>
            </p:nvSpPr>
            <p:spPr bwMode="auto">
              <a:xfrm flipH="1" flipV="1">
                <a:off x="1290" y="2754"/>
                <a:ext cx="3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Line 347"/>
              <p:cNvSpPr>
                <a:spLocks noChangeShapeType="1"/>
              </p:cNvSpPr>
              <p:nvPr/>
            </p:nvSpPr>
            <p:spPr bwMode="auto">
              <a:xfrm flipH="1" flipV="1">
                <a:off x="1368" y="2766"/>
                <a:ext cx="35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Line 348"/>
              <p:cNvSpPr>
                <a:spLocks noChangeShapeType="1"/>
              </p:cNvSpPr>
              <p:nvPr/>
            </p:nvSpPr>
            <p:spPr bwMode="auto">
              <a:xfrm flipH="1">
                <a:off x="1447" y="2780"/>
                <a:ext cx="32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Line 349"/>
              <p:cNvSpPr>
                <a:spLocks noChangeShapeType="1"/>
              </p:cNvSpPr>
              <p:nvPr/>
            </p:nvSpPr>
            <p:spPr bwMode="auto">
              <a:xfrm flipH="1">
                <a:off x="1518" y="2733"/>
                <a:ext cx="46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Line 350"/>
              <p:cNvSpPr>
                <a:spLocks noChangeShapeType="1"/>
              </p:cNvSpPr>
              <p:nvPr/>
            </p:nvSpPr>
            <p:spPr bwMode="auto">
              <a:xfrm flipH="1">
                <a:off x="1596" y="2661"/>
                <a:ext cx="47" cy="4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Line 351"/>
              <p:cNvSpPr>
                <a:spLocks noChangeShapeType="1"/>
              </p:cNvSpPr>
              <p:nvPr/>
            </p:nvSpPr>
            <p:spPr bwMode="auto">
              <a:xfrm flipH="1">
                <a:off x="1680" y="2640"/>
                <a:ext cx="34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Line 352"/>
              <p:cNvSpPr>
                <a:spLocks noChangeShapeType="1"/>
              </p:cNvSpPr>
              <p:nvPr/>
            </p:nvSpPr>
            <p:spPr bwMode="auto">
              <a:xfrm flipH="1">
                <a:off x="1753" y="2590"/>
                <a:ext cx="45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Line 353"/>
              <p:cNvSpPr>
                <a:spLocks noChangeShapeType="1"/>
              </p:cNvSpPr>
              <p:nvPr/>
            </p:nvSpPr>
            <p:spPr bwMode="auto">
              <a:xfrm flipH="1" flipV="1">
                <a:off x="1837" y="2581"/>
                <a:ext cx="32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Line 354"/>
              <p:cNvSpPr>
                <a:spLocks noChangeShapeType="1"/>
              </p:cNvSpPr>
              <p:nvPr/>
            </p:nvSpPr>
            <p:spPr bwMode="auto">
              <a:xfrm flipH="1" flipV="1">
                <a:off x="1915" y="2599"/>
                <a:ext cx="32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Line 355"/>
              <p:cNvSpPr>
                <a:spLocks noChangeShapeType="1"/>
              </p:cNvSpPr>
              <p:nvPr/>
            </p:nvSpPr>
            <p:spPr bwMode="auto">
              <a:xfrm flipH="1" flipV="1">
                <a:off x="1993" y="2614"/>
                <a:ext cx="33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Line 356"/>
              <p:cNvSpPr>
                <a:spLocks noChangeShapeType="1"/>
              </p:cNvSpPr>
              <p:nvPr/>
            </p:nvSpPr>
            <p:spPr bwMode="auto">
              <a:xfrm flipH="1" flipV="1">
                <a:off x="2063" y="2637"/>
                <a:ext cx="48" cy="5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Line 357"/>
              <p:cNvSpPr>
                <a:spLocks noChangeShapeType="1"/>
              </p:cNvSpPr>
              <p:nvPr/>
            </p:nvSpPr>
            <p:spPr bwMode="auto">
              <a:xfrm flipH="1" flipV="1">
                <a:off x="2144" y="2721"/>
                <a:ext cx="41" cy="2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Line 358"/>
              <p:cNvSpPr>
                <a:spLocks noChangeShapeType="1"/>
              </p:cNvSpPr>
              <p:nvPr/>
            </p:nvSpPr>
            <p:spPr bwMode="auto">
              <a:xfrm flipH="1" flipV="1">
                <a:off x="2222" y="2769"/>
                <a:ext cx="42" cy="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Line 359"/>
              <p:cNvSpPr>
                <a:spLocks noChangeShapeType="1"/>
              </p:cNvSpPr>
              <p:nvPr/>
            </p:nvSpPr>
            <p:spPr bwMode="auto">
              <a:xfrm flipH="1" flipV="1">
                <a:off x="2303" y="2813"/>
                <a:ext cx="37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Line 360"/>
              <p:cNvSpPr>
                <a:spLocks noChangeShapeType="1"/>
              </p:cNvSpPr>
              <p:nvPr/>
            </p:nvSpPr>
            <p:spPr bwMode="auto">
              <a:xfrm flipH="1" flipV="1">
                <a:off x="2383" y="2841"/>
                <a:ext cx="33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Line 361"/>
              <p:cNvSpPr>
                <a:spLocks noChangeShapeType="1"/>
              </p:cNvSpPr>
              <p:nvPr/>
            </p:nvSpPr>
            <p:spPr bwMode="auto">
              <a:xfrm flipH="1" flipV="1">
                <a:off x="2462" y="2858"/>
                <a:ext cx="32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Line 362"/>
              <p:cNvSpPr>
                <a:spLocks noChangeShapeType="1"/>
              </p:cNvSpPr>
              <p:nvPr/>
            </p:nvSpPr>
            <p:spPr bwMode="auto">
              <a:xfrm flipH="1" flipV="1">
                <a:off x="2540" y="2869"/>
                <a:ext cx="31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Line 363"/>
              <p:cNvSpPr>
                <a:spLocks noChangeShapeType="1"/>
              </p:cNvSpPr>
              <p:nvPr/>
            </p:nvSpPr>
            <p:spPr bwMode="auto">
              <a:xfrm flipH="1">
                <a:off x="2607" y="2785"/>
                <a:ext cx="53" cy="6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364"/>
              <p:cNvSpPr>
                <a:spLocks/>
              </p:cNvSpPr>
              <p:nvPr/>
            </p:nvSpPr>
            <p:spPr bwMode="auto">
              <a:xfrm>
                <a:off x="856" y="2604"/>
                <a:ext cx="39" cy="31"/>
              </a:xfrm>
              <a:custGeom>
                <a:avLst/>
                <a:gdLst>
                  <a:gd name="T0" fmla="*/ 21 w 39"/>
                  <a:gd name="T1" fmla="*/ 0 h 31"/>
                  <a:gd name="T2" fmla="*/ 39 w 39"/>
                  <a:gd name="T3" fmla="*/ 31 h 31"/>
                  <a:gd name="T4" fmla="*/ 0 w 39"/>
                  <a:gd name="T5" fmla="*/ 31 h 31"/>
                  <a:gd name="T6" fmla="*/ 21 w 3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1">
                    <a:moveTo>
                      <a:pt x="21" y="0"/>
                    </a:moveTo>
                    <a:lnTo>
                      <a:pt x="39" y="31"/>
                    </a:lnTo>
                    <a:lnTo>
                      <a:pt x="0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365"/>
              <p:cNvSpPr>
                <a:spLocks/>
              </p:cNvSpPr>
              <p:nvPr/>
            </p:nvSpPr>
            <p:spPr bwMode="auto">
              <a:xfrm>
                <a:off x="936" y="2647"/>
                <a:ext cx="38" cy="32"/>
              </a:xfrm>
              <a:custGeom>
                <a:avLst/>
                <a:gdLst>
                  <a:gd name="T0" fmla="*/ 21 w 38"/>
                  <a:gd name="T1" fmla="*/ 0 h 32"/>
                  <a:gd name="T2" fmla="*/ 38 w 38"/>
                  <a:gd name="T3" fmla="*/ 32 h 32"/>
                  <a:gd name="T4" fmla="*/ 0 w 38"/>
                  <a:gd name="T5" fmla="*/ 32 h 32"/>
                  <a:gd name="T6" fmla="*/ 21 w 3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21" y="0"/>
                    </a:moveTo>
                    <a:lnTo>
                      <a:pt x="38" y="32"/>
                    </a:lnTo>
                    <a:lnTo>
                      <a:pt x="0" y="3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366"/>
              <p:cNvSpPr>
                <a:spLocks/>
              </p:cNvSpPr>
              <p:nvPr/>
            </p:nvSpPr>
            <p:spPr bwMode="auto">
              <a:xfrm>
                <a:off x="1013" y="2632"/>
                <a:ext cx="39" cy="31"/>
              </a:xfrm>
              <a:custGeom>
                <a:avLst/>
                <a:gdLst>
                  <a:gd name="T0" fmla="*/ 20 w 39"/>
                  <a:gd name="T1" fmla="*/ 0 h 31"/>
                  <a:gd name="T2" fmla="*/ 39 w 39"/>
                  <a:gd name="T3" fmla="*/ 31 h 31"/>
                  <a:gd name="T4" fmla="*/ 0 w 39"/>
                  <a:gd name="T5" fmla="*/ 31 h 31"/>
                  <a:gd name="T6" fmla="*/ 20 w 3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1">
                    <a:moveTo>
                      <a:pt x="20" y="0"/>
                    </a:moveTo>
                    <a:lnTo>
                      <a:pt x="39" y="31"/>
                    </a:lnTo>
                    <a:lnTo>
                      <a:pt x="0" y="3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367"/>
              <p:cNvSpPr>
                <a:spLocks/>
              </p:cNvSpPr>
              <p:nvPr/>
            </p:nvSpPr>
            <p:spPr bwMode="auto">
              <a:xfrm>
                <a:off x="1091" y="2632"/>
                <a:ext cx="39" cy="31"/>
              </a:xfrm>
              <a:custGeom>
                <a:avLst/>
                <a:gdLst>
                  <a:gd name="T0" fmla="*/ 19 w 39"/>
                  <a:gd name="T1" fmla="*/ 0 h 31"/>
                  <a:gd name="T2" fmla="*/ 39 w 39"/>
                  <a:gd name="T3" fmla="*/ 31 h 31"/>
                  <a:gd name="T4" fmla="*/ 0 w 39"/>
                  <a:gd name="T5" fmla="*/ 31 h 31"/>
                  <a:gd name="T6" fmla="*/ 19 w 3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1">
                    <a:moveTo>
                      <a:pt x="19" y="0"/>
                    </a:moveTo>
                    <a:lnTo>
                      <a:pt x="39" y="31"/>
                    </a:lnTo>
                    <a:lnTo>
                      <a:pt x="0" y="3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368"/>
              <p:cNvSpPr>
                <a:spLocks/>
              </p:cNvSpPr>
              <p:nvPr/>
            </p:nvSpPr>
            <p:spPr bwMode="auto">
              <a:xfrm>
                <a:off x="1168" y="2689"/>
                <a:ext cx="41" cy="32"/>
              </a:xfrm>
              <a:custGeom>
                <a:avLst/>
                <a:gdLst>
                  <a:gd name="T0" fmla="*/ 22 w 41"/>
                  <a:gd name="T1" fmla="*/ 0 h 32"/>
                  <a:gd name="T2" fmla="*/ 41 w 41"/>
                  <a:gd name="T3" fmla="*/ 32 h 32"/>
                  <a:gd name="T4" fmla="*/ 0 w 41"/>
                  <a:gd name="T5" fmla="*/ 32 h 32"/>
                  <a:gd name="T6" fmla="*/ 22 w 4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2">
                    <a:moveTo>
                      <a:pt x="22" y="0"/>
                    </a:moveTo>
                    <a:lnTo>
                      <a:pt x="41" y="32"/>
                    </a:lnTo>
                    <a:lnTo>
                      <a:pt x="0" y="3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369"/>
              <p:cNvSpPr>
                <a:spLocks/>
              </p:cNvSpPr>
              <p:nvPr/>
            </p:nvSpPr>
            <p:spPr bwMode="auto">
              <a:xfrm>
                <a:off x="1246" y="2731"/>
                <a:ext cx="41" cy="31"/>
              </a:xfrm>
              <a:custGeom>
                <a:avLst/>
                <a:gdLst>
                  <a:gd name="T0" fmla="*/ 21 w 41"/>
                  <a:gd name="T1" fmla="*/ 0 h 31"/>
                  <a:gd name="T2" fmla="*/ 41 w 41"/>
                  <a:gd name="T3" fmla="*/ 31 h 31"/>
                  <a:gd name="T4" fmla="*/ 0 w 41"/>
                  <a:gd name="T5" fmla="*/ 31 h 31"/>
                  <a:gd name="T6" fmla="*/ 21 w 4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1">
                    <a:moveTo>
                      <a:pt x="21" y="0"/>
                    </a:moveTo>
                    <a:lnTo>
                      <a:pt x="41" y="31"/>
                    </a:lnTo>
                    <a:lnTo>
                      <a:pt x="0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370"/>
              <p:cNvSpPr>
                <a:spLocks/>
              </p:cNvSpPr>
              <p:nvPr/>
            </p:nvSpPr>
            <p:spPr bwMode="auto">
              <a:xfrm>
                <a:off x="1326" y="2736"/>
                <a:ext cx="40" cy="32"/>
              </a:xfrm>
              <a:custGeom>
                <a:avLst/>
                <a:gdLst>
                  <a:gd name="T0" fmla="*/ 21 w 40"/>
                  <a:gd name="T1" fmla="*/ 0 h 32"/>
                  <a:gd name="T2" fmla="*/ 40 w 40"/>
                  <a:gd name="T3" fmla="*/ 32 h 32"/>
                  <a:gd name="T4" fmla="*/ 0 w 40"/>
                  <a:gd name="T5" fmla="*/ 32 h 32"/>
                  <a:gd name="T6" fmla="*/ 21 w 40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21" y="0"/>
                    </a:moveTo>
                    <a:lnTo>
                      <a:pt x="40" y="32"/>
                    </a:lnTo>
                    <a:lnTo>
                      <a:pt x="0" y="3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371"/>
              <p:cNvSpPr>
                <a:spLocks/>
              </p:cNvSpPr>
              <p:nvPr/>
            </p:nvSpPr>
            <p:spPr bwMode="auto">
              <a:xfrm>
                <a:off x="1403" y="2766"/>
                <a:ext cx="41" cy="31"/>
              </a:xfrm>
              <a:custGeom>
                <a:avLst/>
                <a:gdLst>
                  <a:gd name="T0" fmla="*/ 21 w 41"/>
                  <a:gd name="T1" fmla="*/ 0 h 31"/>
                  <a:gd name="T2" fmla="*/ 41 w 41"/>
                  <a:gd name="T3" fmla="*/ 31 h 31"/>
                  <a:gd name="T4" fmla="*/ 0 w 41"/>
                  <a:gd name="T5" fmla="*/ 31 h 31"/>
                  <a:gd name="T6" fmla="*/ 21 w 4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1">
                    <a:moveTo>
                      <a:pt x="21" y="0"/>
                    </a:moveTo>
                    <a:lnTo>
                      <a:pt x="41" y="31"/>
                    </a:lnTo>
                    <a:lnTo>
                      <a:pt x="0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372"/>
              <p:cNvSpPr>
                <a:spLocks/>
              </p:cNvSpPr>
              <p:nvPr/>
            </p:nvSpPr>
            <p:spPr bwMode="auto">
              <a:xfrm>
                <a:off x="1481" y="2757"/>
                <a:ext cx="39" cy="32"/>
              </a:xfrm>
              <a:custGeom>
                <a:avLst/>
                <a:gdLst>
                  <a:gd name="T0" fmla="*/ 21 w 39"/>
                  <a:gd name="T1" fmla="*/ 0 h 32"/>
                  <a:gd name="T2" fmla="*/ 39 w 39"/>
                  <a:gd name="T3" fmla="*/ 32 h 32"/>
                  <a:gd name="T4" fmla="*/ 0 w 39"/>
                  <a:gd name="T5" fmla="*/ 32 h 32"/>
                  <a:gd name="T6" fmla="*/ 21 w 3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lnTo>
                      <a:pt x="39" y="32"/>
                    </a:lnTo>
                    <a:lnTo>
                      <a:pt x="0" y="3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373"/>
              <p:cNvSpPr>
                <a:spLocks/>
              </p:cNvSpPr>
              <p:nvPr/>
            </p:nvSpPr>
            <p:spPr bwMode="auto">
              <a:xfrm>
                <a:off x="1560" y="2700"/>
                <a:ext cx="39" cy="31"/>
              </a:xfrm>
              <a:custGeom>
                <a:avLst/>
                <a:gdLst>
                  <a:gd name="T0" fmla="*/ 21 w 39"/>
                  <a:gd name="T1" fmla="*/ 0 h 31"/>
                  <a:gd name="T2" fmla="*/ 39 w 39"/>
                  <a:gd name="T3" fmla="*/ 31 h 31"/>
                  <a:gd name="T4" fmla="*/ 0 w 39"/>
                  <a:gd name="T5" fmla="*/ 31 h 31"/>
                  <a:gd name="T6" fmla="*/ 21 w 3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1">
                    <a:moveTo>
                      <a:pt x="21" y="0"/>
                    </a:moveTo>
                    <a:lnTo>
                      <a:pt x="39" y="31"/>
                    </a:lnTo>
                    <a:lnTo>
                      <a:pt x="0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374"/>
              <p:cNvSpPr>
                <a:spLocks/>
              </p:cNvSpPr>
              <p:nvPr/>
            </p:nvSpPr>
            <p:spPr bwMode="auto">
              <a:xfrm>
                <a:off x="1638" y="2627"/>
                <a:ext cx="39" cy="31"/>
              </a:xfrm>
              <a:custGeom>
                <a:avLst/>
                <a:gdLst>
                  <a:gd name="T0" fmla="*/ 19 w 39"/>
                  <a:gd name="T1" fmla="*/ 0 h 31"/>
                  <a:gd name="T2" fmla="*/ 39 w 39"/>
                  <a:gd name="T3" fmla="*/ 31 h 31"/>
                  <a:gd name="T4" fmla="*/ 0 w 39"/>
                  <a:gd name="T5" fmla="*/ 31 h 31"/>
                  <a:gd name="T6" fmla="*/ 19 w 3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1">
                    <a:moveTo>
                      <a:pt x="19" y="0"/>
                    </a:moveTo>
                    <a:lnTo>
                      <a:pt x="39" y="31"/>
                    </a:lnTo>
                    <a:lnTo>
                      <a:pt x="0" y="3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375"/>
              <p:cNvSpPr>
                <a:spLocks/>
              </p:cNvSpPr>
              <p:nvPr/>
            </p:nvSpPr>
            <p:spPr bwMode="auto">
              <a:xfrm>
                <a:off x="1716" y="2618"/>
                <a:ext cx="38" cy="31"/>
              </a:xfrm>
              <a:custGeom>
                <a:avLst/>
                <a:gdLst>
                  <a:gd name="T0" fmla="*/ 19 w 38"/>
                  <a:gd name="T1" fmla="*/ 0 h 31"/>
                  <a:gd name="T2" fmla="*/ 38 w 38"/>
                  <a:gd name="T3" fmla="*/ 31 h 31"/>
                  <a:gd name="T4" fmla="*/ 0 w 38"/>
                  <a:gd name="T5" fmla="*/ 31 h 31"/>
                  <a:gd name="T6" fmla="*/ 19 w 3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19" y="0"/>
                    </a:moveTo>
                    <a:lnTo>
                      <a:pt x="38" y="31"/>
                    </a:lnTo>
                    <a:lnTo>
                      <a:pt x="0" y="3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376"/>
              <p:cNvSpPr>
                <a:spLocks/>
              </p:cNvSpPr>
              <p:nvPr/>
            </p:nvSpPr>
            <p:spPr bwMode="auto">
              <a:xfrm>
                <a:off x="1793" y="2555"/>
                <a:ext cx="41" cy="31"/>
              </a:xfrm>
              <a:custGeom>
                <a:avLst/>
                <a:gdLst>
                  <a:gd name="T0" fmla="*/ 21 w 41"/>
                  <a:gd name="T1" fmla="*/ 0 h 31"/>
                  <a:gd name="T2" fmla="*/ 41 w 41"/>
                  <a:gd name="T3" fmla="*/ 31 h 31"/>
                  <a:gd name="T4" fmla="*/ 0 w 41"/>
                  <a:gd name="T5" fmla="*/ 31 h 31"/>
                  <a:gd name="T6" fmla="*/ 21 w 4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1">
                    <a:moveTo>
                      <a:pt x="21" y="0"/>
                    </a:moveTo>
                    <a:lnTo>
                      <a:pt x="41" y="31"/>
                    </a:lnTo>
                    <a:lnTo>
                      <a:pt x="0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377"/>
              <p:cNvSpPr>
                <a:spLocks/>
              </p:cNvSpPr>
              <p:nvPr/>
            </p:nvSpPr>
            <p:spPr bwMode="auto">
              <a:xfrm>
                <a:off x="1871" y="2572"/>
                <a:ext cx="40" cy="32"/>
              </a:xfrm>
              <a:custGeom>
                <a:avLst/>
                <a:gdLst>
                  <a:gd name="T0" fmla="*/ 21 w 40"/>
                  <a:gd name="T1" fmla="*/ 0 h 32"/>
                  <a:gd name="T2" fmla="*/ 40 w 40"/>
                  <a:gd name="T3" fmla="*/ 32 h 32"/>
                  <a:gd name="T4" fmla="*/ 0 w 40"/>
                  <a:gd name="T5" fmla="*/ 32 h 32"/>
                  <a:gd name="T6" fmla="*/ 21 w 40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21" y="0"/>
                    </a:moveTo>
                    <a:lnTo>
                      <a:pt x="40" y="32"/>
                    </a:lnTo>
                    <a:lnTo>
                      <a:pt x="0" y="3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378"/>
              <p:cNvSpPr>
                <a:spLocks/>
              </p:cNvSpPr>
              <p:nvPr/>
            </p:nvSpPr>
            <p:spPr bwMode="auto">
              <a:xfrm>
                <a:off x="1948" y="2592"/>
                <a:ext cx="41" cy="31"/>
              </a:xfrm>
              <a:custGeom>
                <a:avLst/>
                <a:gdLst>
                  <a:gd name="T0" fmla="*/ 22 w 41"/>
                  <a:gd name="T1" fmla="*/ 0 h 31"/>
                  <a:gd name="T2" fmla="*/ 41 w 41"/>
                  <a:gd name="T3" fmla="*/ 31 h 31"/>
                  <a:gd name="T4" fmla="*/ 0 w 41"/>
                  <a:gd name="T5" fmla="*/ 31 h 31"/>
                  <a:gd name="T6" fmla="*/ 22 w 4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1">
                    <a:moveTo>
                      <a:pt x="22" y="0"/>
                    </a:moveTo>
                    <a:lnTo>
                      <a:pt x="41" y="31"/>
                    </a:lnTo>
                    <a:lnTo>
                      <a:pt x="0" y="3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379"/>
              <p:cNvSpPr>
                <a:spLocks/>
              </p:cNvSpPr>
              <p:nvPr/>
            </p:nvSpPr>
            <p:spPr bwMode="auto">
              <a:xfrm>
                <a:off x="2028" y="2600"/>
                <a:ext cx="40" cy="32"/>
              </a:xfrm>
              <a:custGeom>
                <a:avLst/>
                <a:gdLst>
                  <a:gd name="T0" fmla="*/ 21 w 40"/>
                  <a:gd name="T1" fmla="*/ 0 h 32"/>
                  <a:gd name="T2" fmla="*/ 40 w 40"/>
                  <a:gd name="T3" fmla="*/ 32 h 32"/>
                  <a:gd name="T4" fmla="*/ 0 w 40"/>
                  <a:gd name="T5" fmla="*/ 32 h 32"/>
                  <a:gd name="T6" fmla="*/ 21 w 40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21" y="0"/>
                    </a:moveTo>
                    <a:lnTo>
                      <a:pt x="40" y="32"/>
                    </a:lnTo>
                    <a:lnTo>
                      <a:pt x="0" y="3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380"/>
              <p:cNvSpPr>
                <a:spLocks/>
              </p:cNvSpPr>
              <p:nvPr/>
            </p:nvSpPr>
            <p:spPr bwMode="auto">
              <a:xfrm>
                <a:off x="2105" y="2688"/>
                <a:ext cx="39" cy="31"/>
              </a:xfrm>
              <a:custGeom>
                <a:avLst/>
                <a:gdLst>
                  <a:gd name="T0" fmla="*/ 22 w 39"/>
                  <a:gd name="T1" fmla="*/ 0 h 31"/>
                  <a:gd name="T2" fmla="*/ 39 w 39"/>
                  <a:gd name="T3" fmla="*/ 31 h 31"/>
                  <a:gd name="T4" fmla="*/ 0 w 39"/>
                  <a:gd name="T5" fmla="*/ 31 h 31"/>
                  <a:gd name="T6" fmla="*/ 22 w 3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1">
                    <a:moveTo>
                      <a:pt x="22" y="0"/>
                    </a:moveTo>
                    <a:lnTo>
                      <a:pt x="39" y="31"/>
                    </a:lnTo>
                    <a:lnTo>
                      <a:pt x="0" y="3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381"/>
              <p:cNvSpPr>
                <a:spLocks/>
              </p:cNvSpPr>
              <p:nvPr/>
            </p:nvSpPr>
            <p:spPr bwMode="auto">
              <a:xfrm>
                <a:off x="2183" y="2738"/>
                <a:ext cx="39" cy="31"/>
              </a:xfrm>
              <a:custGeom>
                <a:avLst/>
                <a:gdLst>
                  <a:gd name="T0" fmla="*/ 21 w 39"/>
                  <a:gd name="T1" fmla="*/ 0 h 31"/>
                  <a:gd name="T2" fmla="*/ 39 w 39"/>
                  <a:gd name="T3" fmla="*/ 31 h 31"/>
                  <a:gd name="T4" fmla="*/ 0 w 39"/>
                  <a:gd name="T5" fmla="*/ 31 h 31"/>
                  <a:gd name="T6" fmla="*/ 21 w 3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1">
                    <a:moveTo>
                      <a:pt x="21" y="0"/>
                    </a:moveTo>
                    <a:lnTo>
                      <a:pt x="39" y="31"/>
                    </a:lnTo>
                    <a:lnTo>
                      <a:pt x="0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382"/>
              <p:cNvSpPr>
                <a:spLocks/>
              </p:cNvSpPr>
              <p:nvPr/>
            </p:nvSpPr>
            <p:spPr bwMode="auto">
              <a:xfrm>
                <a:off x="2263" y="2783"/>
                <a:ext cx="38" cy="32"/>
              </a:xfrm>
              <a:custGeom>
                <a:avLst/>
                <a:gdLst>
                  <a:gd name="T0" fmla="*/ 19 w 38"/>
                  <a:gd name="T1" fmla="*/ 0 h 32"/>
                  <a:gd name="T2" fmla="*/ 38 w 38"/>
                  <a:gd name="T3" fmla="*/ 32 h 32"/>
                  <a:gd name="T4" fmla="*/ 0 w 38"/>
                  <a:gd name="T5" fmla="*/ 32 h 32"/>
                  <a:gd name="T6" fmla="*/ 19 w 3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19" y="0"/>
                    </a:moveTo>
                    <a:lnTo>
                      <a:pt x="38" y="32"/>
                    </a:lnTo>
                    <a:lnTo>
                      <a:pt x="0" y="3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383"/>
              <p:cNvSpPr>
                <a:spLocks/>
              </p:cNvSpPr>
              <p:nvPr/>
            </p:nvSpPr>
            <p:spPr bwMode="auto">
              <a:xfrm>
                <a:off x="2340" y="2815"/>
                <a:ext cx="39" cy="31"/>
              </a:xfrm>
              <a:custGeom>
                <a:avLst/>
                <a:gdLst>
                  <a:gd name="T0" fmla="*/ 20 w 39"/>
                  <a:gd name="T1" fmla="*/ 0 h 31"/>
                  <a:gd name="T2" fmla="*/ 39 w 39"/>
                  <a:gd name="T3" fmla="*/ 31 h 31"/>
                  <a:gd name="T4" fmla="*/ 0 w 39"/>
                  <a:gd name="T5" fmla="*/ 31 h 31"/>
                  <a:gd name="T6" fmla="*/ 20 w 3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1">
                    <a:moveTo>
                      <a:pt x="20" y="0"/>
                    </a:moveTo>
                    <a:lnTo>
                      <a:pt x="39" y="31"/>
                    </a:lnTo>
                    <a:lnTo>
                      <a:pt x="0" y="3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384"/>
              <p:cNvSpPr>
                <a:spLocks/>
              </p:cNvSpPr>
              <p:nvPr/>
            </p:nvSpPr>
            <p:spPr bwMode="auto">
              <a:xfrm>
                <a:off x="2418" y="2832"/>
                <a:ext cx="40" cy="32"/>
              </a:xfrm>
              <a:custGeom>
                <a:avLst/>
                <a:gdLst>
                  <a:gd name="T0" fmla="*/ 21 w 40"/>
                  <a:gd name="T1" fmla="*/ 0 h 32"/>
                  <a:gd name="T2" fmla="*/ 40 w 40"/>
                  <a:gd name="T3" fmla="*/ 32 h 32"/>
                  <a:gd name="T4" fmla="*/ 0 w 40"/>
                  <a:gd name="T5" fmla="*/ 32 h 32"/>
                  <a:gd name="T6" fmla="*/ 21 w 40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21" y="0"/>
                    </a:moveTo>
                    <a:lnTo>
                      <a:pt x="40" y="32"/>
                    </a:lnTo>
                    <a:lnTo>
                      <a:pt x="0" y="3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385"/>
              <p:cNvSpPr>
                <a:spLocks/>
              </p:cNvSpPr>
              <p:nvPr/>
            </p:nvSpPr>
            <p:spPr bwMode="auto">
              <a:xfrm>
                <a:off x="2495" y="2848"/>
                <a:ext cx="41" cy="31"/>
              </a:xfrm>
              <a:custGeom>
                <a:avLst/>
                <a:gdLst>
                  <a:gd name="T0" fmla="*/ 22 w 41"/>
                  <a:gd name="T1" fmla="*/ 0 h 31"/>
                  <a:gd name="T2" fmla="*/ 41 w 41"/>
                  <a:gd name="T3" fmla="*/ 31 h 31"/>
                  <a:gd name="T4" fmla="*/ 0 w 41"/>
                  <a:gd name="T5" fmla="*/ 31 h 31"/>
                  <a:gd name="T6" fmla="*/ 22 w 4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1">
                    <a:moveTo>
                      <a:pt x="22" y="0"/>
                    </a:moveTo>
                    <a:lnTo>
                      <a:pt x="41" y="31"/>
                    </a:lnTo>
                    <a:lnTo>
                      <a:pt x="0" y="3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386"/>
              <p:cNvSpPr>
                <a:spLocks/>
              </p:cNvSpPr>
              <p:nvPr/>
            </p:nvSpPr>
            <p:spPr bwMode="auto">
              <a:xfrm>
                <a:off x="2573" y="2850"/>
                <a:ext cx="41" cy="31"/>
              </a:xfrm>
              <a:custGeom>
                <a:avLst/>
                <a:gdLst>
                  <a:gd name="T0" fmla="*/ 21 w 41"/>
                  <a:gd name="T1" fmla="*/ 0 h 31"/>
                  <a:gd name="T2" fmla="*/ 41 w 41"/>
                  <a:gd name="T3" fmla="*/ 31 h 31"/>
                  <a:gd name="T4" fmla="*/ 0 w 41"/>
                  <a:gd name="T5" fmla="*/ 31 h 31"/>
                  <a:gd name="T6" fmla="*/ 21 w 4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1">
                    <a:moveTo>
                      <a:pt x="21" y="0"/>
                    </a:moveTo>
                    <a:lnTo>
                      <a:pt x="41" y="31"/>
                    </a:lnTo>
                    <a:lnTo>
                      <a:pt x="0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387"/>
              <p:cNvSpPr>
                <a:spLocks/>
              </p:cNvSpPr>
              <p:nvPr/>
            </p:nvSpPr>
            <p:spPr bwMode="auto">
              <a:xfrm>
                <a:off x="2653" y="2747"/>
                <a:ext cx="40" cy="31"/>
              </a:xfrm>
              <a:custGeom>
                <a:avLst/>
                <a:gdLst>
                  <a:gd name="T0" fmla="*/ 21 w 40"/>
                  <a:gd name="T1" fmla="*/ 0 h 31"/>
                  <a:gd name="T2" fmla="*/ 40 w 40"/>
                  <a:gd name="T3" fmla="*/ 31 h 31"/>
                  <a:gd name="T4" fmla="*/ 0 w 40"/>
                  <a:gd name="T5" fmla="*/ 31 h 31"/>
                  <a:gd name="T6" fmla="*/ 21 w 40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1">
                    <a:moveTo>
                      <a:pt x="21" y="0"/>
                    </a:moveTo>
                    <a:lnTo>
                      <a:pt x="40" y="31"/>
                    </a:lnTo>
                    <a:lnTo>
                      <a:pt x="0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Line 388"/>
              <p:cNvSpPr>
                <a:spLocks noChangeShapeType="1"/>
              </p:cNvSpPr>
              <p:nvPr/>
            </p:nvSpPr>
            <p:spPr bwMode="auto">
              <a:xfrm flipH="1">
                <a:off x="3018" y="2778"/>
                <a:ext cx="37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Line 389"/>
              <p:cNvSpPr>
                <a:spLocks noChangeShapeType="1"/>
              </p:cNvSpPr>
              <p:nvPr/>
            </p:nvSpPr>
            <p:spPr bwMode="auto">
              <a:xfrm flipH="1">
                <a:off x="3095" y="2745"/>
                <a:ext cx="37" cy="1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Line 390"/>
              <p:cNvSpPr>
                <a:spLocks noChangeShapeType="1"/>
              </p:cNvSpPr>
              <p:nvPr/>
            </p:nvSpPr>
            <p:spPr bwMode="auto">
              <a:xfrm flipH="1">
                <a:off x="3162" y="2597"/>
                <a:ext cx="59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Line 391"/>
              <p:cNvSpPr>
                <a:spLocks noChangeShapeType="1"/>
              </p:cNvSpPr>
              <p:nvPr/>
            </p:nvSpPr>
            <p:spPr bwMode="auto">
              <a:xfrm flipH="1" flipV="1">
                <a:off x="3244" y="2595"/>
                <a:ext cx="53" cy="6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Line 392"/>
              <p:cNvSpPr>
                <a:spLocks noChangeShapeType="1"/>
              </p:cNvSpPr>
              <p:nvPr/>
            </p:nvSpPr>
            <p:spPr bwMode="auto">
              <a:xfrm flipH="1">
                <a:off x="3330" y="2653"/>
                <a:ext cx="35" cy="1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Line 393"/>
              <p:cNvSpPr>
                <a:spLocks noChangeShapeType="1"/>
              </p:cNvSpPr>
              <p:nvPr/>
            </p:nvSpPr>
            <p:spPr bwMode="auto">
              <a:xfrm flipH="1">
                <a:off x="3410" y="2637"/>
                <a:ext cx="33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Line 394"/>
              <p:cNvSpPr>
                <a:spLocks noChangeShapeType="1"/>
              </p:cNvSpPr>
              <p:nvPr/>
            </p:nvSpPr>
            <p:spPr bwMode="auto">
              <a:xfrm flipH="1" flipV="1">
                <a:off x="3489" y="2635"/>
                <a:ext cx="32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Line 395"/>
              <p:cNvSpPr>
                <a:spLocks noChangeShapeType="1"/>
              </p:cNvSpPr>
              <p:nvPr/>
            </p:nvSpPr>
            <p:spPr bwMode="auto">
              <a:xfrm flipH="1" flipV="1">
                <a:off x="3551" y="2660"/>
                <a:ext cx="61" cy="17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Line 396"/>
              <p:cNvSpPr>
                <a:spLocks noChangeShapeType="1"/>
              </p:cNvSpPr>
              <p:nvPr/>
            </p:nvSpPr>
            <p:spPr bwMode="auto">
              <a:xfrm flipH="1">
                <a:off x="3630" y="2700"/>
                <a:ext cx="60" cy="1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Line 397"/>
              <p:cNvSpPr>
                <a:spLocks noChangeShapeType="1"/>
              </p:cNvSpPr>
              <p:nvPr/>
            </p:nvSpPr>
            <p:spPr bwMode="auto">
              <a:xfrm flipH="1" flipV="1">
                <a:off x="3718" y="2691"/>
                <a:ext cx="41" cy="1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Line 398"/>
              <p:cNvSpPr>
                <a:spLocks noChangeShapeType="1"/>
              </p:cNvSpPr>
              <p:nvPr/>
            </p:nvSpPr>
            <p:spPr bwMode="auto">
              <a:xfrm flipH="1">
                <a:off x="3799" y="2710"/>
                <a:ext cx="34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Line 399"/>
              <p:cNvSpPr>
                <a:spLocks noChangeShapeType="1"/>
              </p:cNvSpPr>
              <p:nvPr/>
            </p:nvSpPr>
            <p:spPr bwMode="auto">
              <a:xfrm flipH="1" flipV="1">
                <a:off x="3875" y="2715"/>
                <a:ext cx="39" cy="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Line 400"/>
              <p:cNvSpPr>
                <a:spLocks noChangeShapeType="1"/>
              </p:cNvSpPr>
              <p:nvPr/>
            </p:nvSpPr>
            <p:spPr bwMode="auto">
              <a:xfrm flipH="1" flipV="1">
                <a:off x="3957" y="2743"/>
                <a:ext cx="31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Line 401"/>
              <p:cNvSpPr>
                <a:spLocks noChangeShapeType="1"/>
              </p:cNvSpPr>
              <p:nvPr/>
            </p:nvSpPr>
            <p:spPr bwMode="auto">
              <a:xfrm flipH="1">
                <a:off x="4032" y="2719"/>
                <a:ext cx="36" cy="1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Line 402"/>
              <p:cNvSpPr>
                <a:spLocks noChangeShapeType="1"/>
              </p:cNvSpPr>
              <p:nvPr/>
            </p:nvSpPr>
            <p:spPr bwMode="auto">
              <a:xfrm flipH="1">
                <a:off x="4112" y="2701"/>
                <a:ext cx="33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Line 403"/>
              <p:cNvSpPr>
                <a:spLocks noChangeShapeType="1"/>
              </p:cNvSpPr>
              <p:nvPr/>
            </p:nvSpPr>
            <p:spPr bwMode="auto">
              <a:xfrm flipH="1" flipV="1">
                <a:off x="4189" y="2707"/>
                <a:ext cx="36" cy="1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Line 404"/>
              <p:cNvSpPr>
                <a:spLocks noChangeShapeType="1"/>
              </p:cNvSpPr>
              <p:nvPr/>
            </p:nvSpPr>
            <p:spPr bwMode="auto">
              <a:xfrm flipH="1">
                <a:off x="4262" y="2689"/>
                <a:ext cx="44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Line 405"/>
              <p:cNvSpPr>
                <a:spLocks noChangeShapeType="1"/>
              </p:cNvSpPr>
              <p:nvPr/>
            </p:nvSpPr>
            <p:spPr bwMode="auto">
              <a:xfrm flipH="1" flipV="1">
                <a:off x="4345" y="2679"/>
                <a:ext cx="35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07"/>
            <p:cNvGrpSpPr>
              <a:grpSpLocks/>
            </p:cNvGrpSpPr>
            <p:nvPr/>
          </p:nvGrpSpPr>
          <p:grpSpPr bwMode="auto">
            <a:xfrm>
              <a:off x="418" y="575"/>
              <a:ext cx="4622" cy="3054"/>
              <a:chOff x="418" y="575"/>
              <a:chExt cx="4622" cy="3054"/>
            </a:xfrm>
          </p:grpSpPr>
          <p:sp>
            <p:nvSpPr>
              <p:cNvPr id="500" name="Line 407"/>
              <p:cNvSpPr>
                <a:spLocks noChangeShapeType="1"/>
              </p:cNvSpPr>
              <p:nvPr/>
            </p:nvSpPr>
            <p:spPr bwMode="auto">
              <a:xfrm flipH="1">
                <a:off x="4419" y="2651"/>
                <a:ext cx="44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408"/>
              <p:cNvSpPr>
                <a:spLocks noChangeShapeType="1"/>
              </p:cNvSpPr>
              <p:nvPr/>
            </p:nvSpPr>
            <p:spPr bwMode="auto">
              <a:xfrm flipH="1">
                <a:off x="4500" y="2623"/>
                <a:ext cx="39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Line 409"/>
              <p:cNvSpPr>
                <a:spLocks noChangeShapeType="1"/>
              </p:cNvSpPr>
              <p:nvPr/>
            </p:nvSpPr>
            <p:spPr bwMode="auto">
              <a:xfrm flipH="1">
                <a:off x="4581" y="2614"/>
                <a:ext cx="3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Line 410"/>
              <p:cNvSpPr>
                <a:spLocks noChangeShapeType="1"/>
              </p:cNvSpPr>
              <p:nvPr/>
            </p:nvSpPr>
            <p:spPr bwMode="auto">
              <a:xfrm flipH="1" flipV="1">
                <a:off x="4657" y="2621"/>
                <a:ext cx="35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411"/>
              <p:cNvSpPr>
                <a:spLocks noChangeShapeType="1"/>
              </p:cNvSpPr>
              <p:nvPr/>
            </p:nvSpPr>
            <p:spPr bwMode="auto">
              <a:xfrm flipH="1" flipV="1">
                <a:off x="4731" y="2651"/>
                <a:ext cx="44" cy="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412"/>
              <p:cNvSpPr>
                <a:spLocks/>
              </p:cNvSpPr>
              <p:nvPr/>
            </p:nvSpPr>
            <p:spPr bwMode="auto">
              <a:xfrm>
                <a:off x="2977" y="2776"/>
                <a:ext cx="35" cy="28"/>
              </a:xfrm>
              <a:custGeom>
                <a:avLst/>
                <a:gdLst>
                  <a:gd name="T0" fmla="*/ 20 w 35"/>
                  <a:gd name="T1" fmla="*/ 0 h 28"/>
                  <a:gd name="T2" fmla="*/ 35 w 35"/>
                  <a:gd name="T3" fmla="*/ 28 h 28"/>
                  <a:gd name="T4" fmla="*/ 0 w 35"/>
                  <a:gd name="T5" fmla="*/ 28 h 28"/>
                  <a:gd name="T6" fmla="*/ 20 w 3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8">
                    <a:moveTo>
                      <a:pt x="20" y="0"/>
                    </a:moveTo>
                    <a:lnTo>
                      <a:pt x="35" y="28"/>
                    </a:lnTo>
                    <a:lnTo>
                      <a:pt x="0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413"/>
              <p:cNvSpPr>
                <a:spLocks/>
              </p:cNvSpPr>
              <p:nvPr/>
            </p:nvSpPr>
            <p:spPr bwMode="auto">
              <a:xfrm>
                <a:off x="3057" y="2752"/>
                <a:ext cx="35" cy="28"/>
              </a:xfrm>
              <a:custGeom>
                <a:avLst/>
                <a:gdLst>
                  <a:gd name="T0" fmla="*/ 19 w 35"/>
                  <a:gd name="T1" fmla="*/ 0 h 28"/>
                  <a:gd name="T2" fmla="*/ 35 w 35"/>
                  <a:gd name="T3" fmla="*/ 28 h 28"/>
                  <a:gd name="T4" fmla="*/ 0 w 35"/>
                  <a:gd name="T5" fmla="*/ 28 h 28"/>
                  <a:gd name="T6" fmla="*/ 19 w 3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8">
                    <a:moveTo>
                      <a:pt x="19" y="0"/>
                    </a:moveTo>
                    <a:lnTo>
                      <a:pt x="35" y="28"/>
                    </a:lnTo>
                    <a:lnTo>
                      <a:pt x="0" y="2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414"/>
              <p:cNvSpPr>
                <a:spLocks/>
              </p:cNvSpPr>
              <p:nvPr/>
            </p:nvSpPr>
            <p:spPr bwMode="auto">
              <a:xfrm>
                <a:off x="3134" y="2717"/>
                <a:ext cx="36" cy="28"/>
              </a:xfrm>
              <a:custGeom>
                <a:avLst/>
                <a:gdLst>
                  <a:gd name="T0" fmla="*/ 20 w 36"/>
                  <a:gd name="T1" fmla="*/ 0 h 28"/>
                  <a:gd name="T2" fmla="*/ 36 w 36"/>
                  <a:gd name="T3" fmla="*/ 28 h 28"/>
                  <a:gd name="T4" fmla="*/ 0 w 36"/>
                  <a:gd name="T5" fmla="*/ 28 h 28"/>
                  <a:gd name="T6" fmla="*/ 20 w 36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20" y="0"/>
                    </a:moveTo>
                    <a:lnTo>
                      <a:pt x="36" y="28"/>
                    </a:lnTo>
                    <a:lnTo>
                      <a:pt x="0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415"/>
              <p:cNvSpPr>
                <a:spLocks/>
              </p:cNvSpPr>
              <p:nvPr/>
            </p:nvSpPr>
            <p:spPr bwMode="auto">
              <a:xfrm>
                <a:off x="3212" y="2559"/>
                <a:ext cx="35" cy="27"/>
              </a:xfrm>
              <a:custGeom>
                <a:avLst/>
                <a:gdLst>
                  <a:gd name="T0" fmla="*/ 18 w 35"/>
                  <a:gd name="T1" fmla="*/ 0 h 27"/>
                  <a:gd name="T2" fmla="*/ 35 w 35"/>
                  <a:gd name="T3" fmla="*/ 27 h 27"/>
                  <a:gd name="T4" fmla="*/ 0 w 35"/>
                  <a:gd name="T5" fmla="*/ 27 h 27"/>
                  <a:gd name="T6" fmla="*/ 18 w 35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7">
                    <a:moveTo>
                      <a:pt x="18" y="0"/>
                    </a:moveTo>
                    <a:lnTo>
                      <a:pt x="35" y="27"/>
                    </a:lnTo>
                    <a:lnTo>
                      <a:pt x="0" y="2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416"/>
              <p:cNvSpPr>
                <a:spLocks/>
              </p:cNvSpPr>
              <p:nvPr/>
            </p:nvSpPr>
            <p:spPr bwMode="auto">
              <a:xfrm>
                <a:off x="3291" y="2661"/>
                <a:ext cx="36" cy="30"/>
              </a:xfrm>
              <a:custGeom>
                <a:avLst/>
                <a:gdLst>
                  <a:gd name="T0" fmla="*/ 18 w 36"/>
                  <a:gd name="T1" fmla="*/ 0 h 30"/>
                  <a:gd name="T2" fmla="*/ 36 w 36"/>
                  <a:gd name="T3" fmla="*/ 30 h 30"/>
                  <a:gd name="T4" fmla="*/ 0 w 36"/>
                  <a:gd name="T5" fmla="*/ 30 h 30"/>
                  <a:gd name="T6" fmla="*/ 18 w 3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0">
                    <a:moveTo>
                      <a:pt x="18" y="0"/>
                    </a:moveTo>
                    <a:lnTo>
                      <a:pt x="36" y="30"/>
                    </a:lnTo>
                    <a:lnTo>
                      <a:pt x="0" y="3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417"/>
              <p:cNvSpPr>
                <a:spLocks/>
              </p:cNvSpPr>
              <p:nvPr/>
            </p:nvSpPr>
            <p:spPr bwMode="auto">
              <a:xfrm>
                <a:off x="3367" y="2625"/>
                <a:ext cx="37" cy="28"/>
              </a:xfrm>
              <a:custGeom>
                <a:avLst/>
                <a:gdLst>
                  <a:gd name="T0" fmla="*/ 20 w 37"/>
                  <a:gd name="T1" fmla="*/ 0 h 28"/>
                  <a:gd name="T2" fmla="*/ 37 w 37"/>
                  <a:gd name="T3" fmla="*/ 28 h 28"/>
                  <a:gd name="T4" fmla="*/ 0 w 37"/>
                  <a:gd name="T5" fmla="*/ 28 h 28"/>
                  <a:gd name="T6" fmla="*/ 20 w 3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20" y="0"/>
                    </a:moveTo>
                    <a:lnTo>
                      <a:pt x="37" y="28"/>
                    </a:lnTo>
                    <a:lnTo>
                      <a:pt x="0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418"/>
              <p:cNvSpPr>
                <a:spLocks/>
              </p:cNvSpPr>
              <p:nvPr/>
            </p:nvSpPr>
            <p:spPr bwMode="auto">
              <a:xfrm>
                <a:off x="3447" y="2614"/>
                <a:ext cx="37" cy="28"/>
              </a:xfrm>
              <a:custGeom>
                <a:avLst/>
                <a:gdLst>
                  <a:gd name="T0" fmla="*/ 19 w 37"/>
                  <a:gd name="T1" fmla="*/ 0 h 28"/>
                  <a:gd name="T2" fmla="*/ 37 w 37"/>
                  <a:gd name="T3" fmla="*/ 28 h 28"/>
                  <a:gd name="T4" fmla="*/ 0 w 37"/>
                  <a:gd name="T5" fmla="*/ 28 h 28"/>
                  <a:gd name="T6" fmla="*/ 19 w 3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19" y="0"/>
                    </a:moveTo>
                    <a:lnTo>
                      <a:pt x="37" y="28"/>
                    </a:lnTo>
                    <a:lnTo>
                      <a:pt x="0" y="2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419"/>
              <p:cNvSpPr>
                <a:spLocks/>
              </p:cNvSpPr>
              <p:nvPr/>
            </p:nvSpPr>
            <p:spPr bwMode="auto">
              <a:xfrm>
                <a:off x="3524" y="2621"/>
                <a:ext cx="37" cy="28"/>
              </a:xfrm>
              <a:custGeom>
                <a:avLst/>
                <a:gdLst>
                  <a:gd name="T0" fmla="*/ 20 w 37"/>
                  <a:gd name="T1" fmla="*/ 0 h 28"/>
                  <a:gd name="T2" fmla="*/ 37 w 37"/>
                  <a:gd name="T3" fmla="*/ 28 h 28"/>
                  <a:gd name="T4" fmla="*/ 0 w 37"/>
                  <a:gd name="T5" fmla="*/ 28 h 28"/>
                  <a:gd name="T6" fmla="*/ 20 w 3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20" y="0"/>
                    </a:moveTo>
                    <a:lnTo>
                      <a:pt x="37" y="28"/>
                    </a:lnTo>
                    <a:lnTo>
                      <a:pt x="0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420"/>
              <p:cNvSpPr>
                <a:spLocks/>
              </p:cNvSpPr>
              <p:nvPr/>
            </p:nvSpPr>
            <p:spPr bwMode="auto">
              <a:xfrm>
                <a:off x="3602" y="2832"/>
                <a:ext cx="35" cy="28"/>
              </a:xfrm>
              <a:custGeom>
                <a:avLst/>
                <a:gdLst>
                  <a:gd name="T0" fmla="*/ 19 w 35"/>
                  <a:gd name="T1" fmla="*/ 0 h 28"/>
                  <a:gd name="T2" fmla="*/ 35 w 35"/>
                  <a:gd name="T3" fmla="*/ 28 h 28"/>
                  <a:gd name="T4" fmla="*/ 0 w 35"/>
                  <a:gd name="T5" fmla="*/ 28 h 28"/>
                  <a:gd name="T6" fmla="*/ 19 w 3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8">
                    <a:moveTo>
                      <a:pt x="19" y="0"/>
                    </a:moveTo>
                    <a:lnTo>
                      <a:pt x="35" y="28"/>
                    </a:lnTo>
                    <a:lnTo>
                      <a:pt x="0" y="2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421"/>
              <p:cNvSpPr>
                <a:spLocks/>
              </p:cNvSpPr>
              <p:nvPr/>
            </p:nvSpPr>
            <p:spPr bwMode="auto">
              <a:xfrm>
                <a:off x="3681" y="2660"/>
                <a:ext cx="36" cy="29"/>
              </a:xfrm>
              <a:custGeom>
                <a:avLst/>
                <a:gdLst>
                  <a:gd name="T0" fmla="*/ 20 w 36"/>
                  <a:gd name="T1" fmla="*/ 0 h 29"/>
                  <a:gd name="T2" fmla="*/ 36 w 36"/>
                  <a:gd name="T3" fmla="*/ 29 h 29"/>
                  <a:gd name="T4" fmla="*/ 0 w 36"/>
                  <a:gd name="T5" fmla="*/ 29 h 29"/>
                  <a:gd name="T6" fmla="*/ 20 w 36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9">
                    <a:moveTo>
                      <a:pt x="20" y="0"/>
                    </a:moveTo>
                    <a:lnTo>
                      <a:pt x="36" y="29"/>
                    </a:lnTo>
                    <a:lnTo>
                      <a:pt x="0" y="2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422"/>
              <p:cNvSpPr>
                <a:spLocks/>
              </p:cNvSpPr>
              <p:nvPr/>
            </p:nvSpPr>
            <p:spPr bwMode="auto">
              <a:xfrm>
                <a:off x="3759" y="2701"/>
                <a:ext cx="35" cy="28"/>
              </a:xfrm>
              <a:custGeom>
                <a:avLst/>
                <a:gdLst>
                  <a:gd name="T0" fmla="*/ 19 w 35"/>
                  <a:gd name="T1" fmla="*/ 0 h 28"/>
                  <a:gd name="T2" fmla="*/ 35 w 35"/>
                  <a:gd name="T3" fmla="*/ 28 h 28"/>
                  <a:gd name="T4" fmla="*/ 0 w 35"/>
                  <a:gd name="T5" fmla="*/ 28 h 28"/>
                  <a:gd name="T6" fmla="*/ 19 w 3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8">
                    <a:moveTo>
                      <a:pt x="19" y="0"/>
                    </a:moveTo>
                    <a:lnTo>
                      <a:pt x="35" y="28"/>
                    </a:lnTo>
                    <a:lnTo>
                      <a:pt x="0" y="2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423"/>
              <p:cNvSpPr>
                <a:spLocks/>
              </p:cNvSpPr>
              <p:nvPr/>
            </p:nvSpPr>
            <p:spPr bwMode="auto">
              <a:xfrm>
                <a:off x="3837" y="2688"/>
                <a:ext cx="35" cy="27"/>
              </a:xfrm>
              <a:custGeom>
                <a:avLst/>
                <a:gdLst>
                  <a:gd name="T0" fmla="*/ 17 w 35"/>
                  <a:gd name="T1" fmla="*/ 0 h 27"/>
                  <a:gd name="T2" fmla="*/ 35 w 35"/>
                  <a:gd name="T3" fmla="*/ 27 h 27"/>
                  <a:gd name="T4" fmla="*/ 0 w 35"/>
                  <a:gd name="T5" fmla="*/ 27 h 27"/>
                  <a:gd name="T6" fmla="*/ 17 w 35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7">
                    <a:moveTo>
                      <a:pt x="17" y="0"/>
                    </a:moveTo>
                    <a:lnTo>
                      <a:pt x="35" y="27"/>
                    </a:lnTo>
                    <a:lnTo>
                      <a:pt x="0" y="2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424"/>
              <p:cNvSpPr>
                <a:spLocks/>
              </p:cNvSpPr>
              <p:nvPr/>
            </p:nvSpPr>
            <p:spPr bwMode="auto">
              <a:xfrm>
                <a:off x="3916" y="2724"/>
                <a:ext cx="35" cy="28"/>
              </a:xfrm>
              <a:custGeom>
                <a:avLst/>
                <a:gdLst>
                  <a:gd name="T0" fmla="*/ 18 w 35"/>
                  <a:gd name="T1" fmla="*/ 0 h 28"/>
                  <a:gd name="T2" fmla="*/ 35 w 35"/>
                  <a:gd name="T3" fmla="*/ 28 h 28"/>
                  <a:gd name="T4" fmla="*/ 0 w 35"/>
                  <a:gd name="T5" fmla="*/ 28 h 28"/>
                  <a:gd name="T6" fmla="*/ 18 w 3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8">
                    <a:moveTo>
                      <a:pt x="18" y="0"/>
                    </a:moveTo>
                    <a:lnTo>
                      <a:pt x="35" y="28"/>
                    </a:lnTo>
                    <a:lnTo>
                      <a:pt x="0" y="2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425"/>
              <p:cNvSpPr>
                <a:spLocks/>
              </p:cNvSpPr>
              <p:nvPr/>
            </p:nvSpPr>
            <p:spPr bwMode="auto">
              <a:xfrm>
                <a:off x="3992" y="2726"/>
                <a:ext cx="37" cy="28"/>
              </a:xfrm>
              <a:custGeom>
                <a:avLst/>
                <a:gdLst>
                  <a:gd name="T0" fmla="*/ 19 w 37"/>
                  <a:gd name="T1" fmla="*/ 0 h 28"/>
                  <a:gd name="T2" fmla="*/ 37 w 37"/>
                  <a:gd name="T3" fmla="*/ 28 h 28"/>
                  <a:gd name="T4" fmla="*/ 0 w 37"/>
                  <a:gd name="T5" fmla="*/ 28 h 28"/>
                  <a:gd name="T6" fmla="*/ 19 w 3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19" y="0"/>
                    </a:moveTo>
                    <a:lnTo>
                      <a:pt x="37" y="28"/>
                    </a:lnTo>
                    <a:lnTo>
                      <a:pt x="0" y="2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426"/>
              <p:cNvSpPr>
                <a:spLocks/>
              </p:cNvSpPr>
              <p:nvPr/>
            </p:nvSpPr>
            <p:spPr bwMode="auto">
              <a:xfrm>
                <a:off x="4069" y="2691"/>
                <a:ext cx="38" cy="28"/>
              </a:xfrm>
              <a:custGeom>
                <a:avLst/>
                <a:gdLst>
                  <a:gd name="T0" fmla="*/ 20 w 38"/>
                  <a:gd name="T1" fmla="*/ 0 h 28"/>
                  <a:gd name="T2" fmla="*/ 38 w 38"/>
                  <a:gd name="T3" fmla="*/ 28 h 28"/>
                  <a:gd name="T4" fmla="*/ 0 w 38"/>
                  <a:gd name="T5" fmla="*/ 28 h 28"/>
                  <a:gd name="T6" fmla="*/ 20 w 38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8">
                    <a:moveTo>
                      <a:pt x="20" y="0"/>
                    </a:moveTo>
                    <a:lnTo>
                      <a:pt x="38" y="28"/>
                    </a:lnTo>
                    <a:lnTo>
                      <a:pt x="0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427"/>
              <p:cNvSpPr>
                <a:spLocks/>
              </p:cNvSpPr>
              <p:nvPr/>
            </p:nvSpPr>
            <p:spPr bwMode="auto">
              <a:xfrm>
                <a:off x="4149" y="2677"/>
                <a:ext cx="37" cy="30"/>
              </a:xfrm>
              <a:custGeom>
                <a:avLst/>
                <a:gdLst>
                  <a:gd name="T0" fmla="*/ 19 w 37"/>
                  <a:gd name="T1" fmla="*/ 0 h 30"/>
                  <a:gd name="T2" fmla="*/ 37 w 37"/>
                  <a:gd name="T3" fmla="*/ 30 h 30"/>
                  <a:gd name="T4" fmla="*/ 0 w 37"/>
                  <a:gd name="T5" fmla="*/ 30 h 30"/>
                  <a:gd name="T6" fmla="*/ 19 w 37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0">
                    <a:moveTo>
                      <a:pt x="19" y="0"/>
                    </a:moveTo>
                    <a:lnTo>
                      <a:pt x="37" y="30"/>
                    </a:lnTo>
                    <a:lnTo>
                      <a:pt x="0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428"/>
              <p:cNvSpPr>
                <a:spLocks/>
              </p:cNvSpPr>
              <p:nvPr/>
            </p:nvSpPr>
            <p:spPr bwMode="auto">
              <a:xfrm>
                <a:off x="4227" y="2714"/>
                <a:ext cx="35" cy="28"/>
              </a:xfrm>
              <a:custGeom>
                <a:avLst/>
                <a:gdLst>
                  <a:gd name="T0" fmla="*/ 19 w 35"/>
                  <a:gd name="T1" fmla="*/ 0 h 28"/>
                  <a:gd name="T2" fmla="*/ 35 w 35"/>
                  <a:gd name="T3" fmla="*/ 28 h 28"/>
                  <a:gd name="T4" fmla="*/ 0 w 35"/>
                  <a:gd name="T5" fmla="*/ 28 h 28"/>
                  <a:gd name="T6" fmla="*/ 19 w 3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8">
                    <a:moveTo>
                      <a:pt x="19" y="0"/>
                    </a:moveTo>
                    <a:lnTo>
                      <a:pt x="35" y="28"/>
                    </a:lnTo>
                    <a:lnTo>
                      <a:pt x="0" y="2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429"/>
              <p:cNvSpPr>
                <a:spLocks/>
              </p:cNvSpPr>
              <p:nvPr/>
            </p:nvSpPr>
            <p:spPr bwMode="auto">
              <a:xfrm>
                <a:off x="4304" y="2654"/>
                <a:ext cx="35" cy="30"/>
              </a:xfrm>
              <a:custGeom>
                <a:avLst/>
                <a:gdLst>
                  <a:gd name="T0" fmla="*/ 20 w 35"/>
                  <a:gd name="T1" fmla="*/ 0 h 30"/>
                  <a:gd name="T2" fmla="*/ 35 w 35"/>
                  <a:gd name="T3" fmla="*/ 30 h 30"/>
                  <a:gd name="T4" fmla="*/ 0 w 35"/>
                  <a:gd name="T5" fmla="*/ 30 h 30"/>
                  <a:gd name="T6" fmla="*/ 20 w 35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0">
                    <a:moveTo>
                      <a:pt x="20" y="0"/>
                    </a:moveTo>
                    <a:lnTo>
                      <a:pt x="35" y="30"/>
                    </a:lnTo>
                    <a:lnTo>
                      <a:pt x="0" y="3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430"/>
              <p:cNvSpPr>
                <a:spLocks/>
              </p:cNvSpPr>
              <p:nvPr/>
            </p:nvSpPr>
            <p:spPr bwMode="auto">
              <a:xfrm>
                <a:off x="4384" y="2675"/>
                <a:ext cx="35" cy="30"/>
              </a:xfrm>
              <a:custGeom>
                <a:avLst/>
                <a:gdLst>
                  <a:gd name="T0" fmla="*/ 19 w 35"/>
                  <a:gd name="T1" fmla="*/ 0 h 30"/>
                  <a:gd name="T2" fmla="*/ 35 w 35"/>
                  <a:gd name="T3" fmla="*/ 30 h 30"/>
                  <a:gd name="T4" fmla="*/ 0 w 35"/>
                  <a:gd name="T5" fmla="*/ 30 h 30"/>
                  <a:gd name="T6" fmla="*/ 19 w 35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0">
                    <a:moveTo>
                      <a:pt x="19" y="0"/>
                    </a:moveTo>
                    <a:lnTo>
                      <a:pt x="35" y="30"/>
                    </a:lnTo>
                    <a:lnTo>
                      <a:pt x="0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431"/>
              <p:cNvSpPr>
                <a:spLocks/>
              </p:cNvSpPr>
              <p:nvPr/>
            </p:nvSpPr>
            <p:spPr bwMode="auto">
              <a:xfrm>
                <a:off x="4461" y="2620"/>
                <a:ext cx="35" cy="27"/>
              </a:xfrm>
              <a:custGeom>
                <a:avLst/>
                <a:gdLst>
                  <a:gd name="T0" fmla="*/ 18 w 35"/>
                  <a:gd name="T1" fmla="*/ 0 h 27"/>
                  <a:gd name="T2" fmla="*/ 35 w 35"/>
                  <a:gd name="T3" fmla="*/ 27 h 27"/>
                  <a:gd name="T4" fmla="*/ 0 w 35"/>
                  <a:gd name="T5" fmla="*/ 27 h 27"/>
                  <a:gd name="T6" fmla="*/ 18 w 35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7">
                    <a:moveTo>
                      <a:pt x="18" y="0"/>
                    </a:moveTo>
                    <a:lnTo>
                      <a:pt x="35" y="27"/>
                    </a:lnTo>
                    <a:lnTo>
                      <a:pt x="0" y="2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432"/>
              <p:cNvSpPr>
                <a:spLocks/>
              </p:cNvSpPr>
              <p:nvPr/>
            </p:nvSpPr>
            <p:spPr bwMode="auto">
              <a:xfrm>
                <a:off x="4541" y="2597"/>
                <a:ext cx="35" cy="28"/>
              </a:xfrm>
              <a:custGeom>
                <a:avLst/>
                <a:gdLst>
                  <a:gd name="T0" fmla="*/ 17 w 35"/>
                  <a:gd name="T1" fmla="*/ 0 h 28"/>
                  <a:gd name="T2" fmla="*/ 35 w 35"/>
                  <a:gd name="T3" fmla="*/ 28 h 28"/>
                  <a:gd name="T4" fmla="*/ 0 w 35"/>
                  <a:gd name="T5" fmla="*/ 28 h 28"/>
                  <a:gd name="T6" fmla="*/ 17 w 3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8">
                    <a:moveTo>
                      <a:pt x="17" y="0"/>
                    </a:moveTo>
                    <a:lnTo>
                      <a:pt x="35" y="28"/>
                    </a:lnTo>
                    <a:lnTo>
                      <a:pt x="0" y="2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433"/>
              <p:cNvSpPr>
                <a:spLocks/>
              </p:cNvSpPr>
              <p:nvPr/>
            </p:nvSpPr>
            <p:spPr bwMode="auto">
              <a:xfrm>
                <a:off x="4616" y="2595"/>
                <a:ext cx="38" cy="28"/>
              </a:xfrm>
              <a:custGeom>
                <a:avLst/>
                <a:gdLst>
                  <a:gd name="T0" fmla="*/ 20 w 38"/>
                  <a:gd name="T1" fmla="*/ 0 h 28"/>
                  <a:gd name="T2" fmla="*/ 38 w 38"/>
                  <a:gd name="T3" fmla="*/ 28 h 28"/>
                  <a:gd name="T4" fmla="*/ 0 w 38"/>
                  <a:gd name="T5" fmla="*/ 28 h 28"/>
                  <a:gd name="T6" fmla="*/ 20 w 38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8">
                    <a:moveTo>
                      <a:pt x="20" y="0"/>
                    </a:moveTo>
                    <a:lnTo>
                      <a:pt x="38" y="28"/>
                    </a:lnTo>
                    <a:lnTo>
                      <a:pt x="0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434"/>
              <p:cNvSpPr>
                <a:spLocks/>
              </p:cNvSpPr>
              <p:nvPr/>
            </p:nvSpPr>
            <p:spPr bwMode="auto">
              <a:xfrm>
                <a:off x="4694" y="2618"/>
                <a:ext cx="37" cy="28"/>
              </a:xfrm>
              <a:custGeom>
                <a:avLst/>
                <a:gdLst>
                  <a:gd name="T0" fmla="*/ 20 w 37"/>
                  <a:gd name="T1" fmla="*/ 0 h 28"/>
                  <a:gd name="T2" fmla="*/ 37 w 37"/>
                  <a:gd name="T3" fmla="*/ 28 h 28"/>
                  <a:gd name="T4" fmla="*/ 0 w 37"/>
                  <a:gd name="T5" fmla="*/ 28 h 28"/>
                  <a:gd name="T6" fmla="*/ 20 w 3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20" y="0"/>
                    </a:moveTo>
                    <a:lnTo>
                      <a:pt x="37" y="28"/>
                    </a:lnTo>
                    <a:lnTo>
                      <a:pt x="0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435"/>
              <p:cNvSpPr>
                <a:spLocks/>
              </p:cNvSpPr>
              <p:nvPr/>
            </p:nvSpPr>
            <p:spPr bwMode="auto">
              <a:xfrm>
                <a:off x="4774" y="2681"/>
                <a:ext cx="37" cy="29"/>
              </a:xfrm>
              <a:custGeom>
                <a:avLst/>
                <a:gdLst>
                  <a:gd name="T0" fmla="*/ 19 w 37"/>
                  <a:gd name="T1" fmla="*/ 0 h 29"/>
                  <a:gd name="T2" fmla="*/ 37 w 37"/>
                  <a:gd name="T3" fmla="*/ 29 h 29"/>
                  <a:gd name="T4" fmla="*/ 0 w 37"/>
                  <a:gd name="T5" fmla="*/ 29 h 29"/>
                  <a:gd name="T6" fmla="*/ 19 w 37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9">
                    <a:moveTo>
                      <a:pt x="19" y="0"/>
                    </a:moveTo>
                    <a:lnTo>
                      <a:pt x="37" y="29"/>
                    </a:lnTo>
                    <a:lnTo>
                      <a:pt x="0" y="2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Line 436"/>
              <p:cNvSpPr>
                <a:spLocks noChangeShapeType="1"/>
              </p:cNvSpPr>
              <p:nvPr/>
            </p:nvSpPr>
            <p:spPr bwMode="auto">
              <a:xfrm flipH="1">
                <a:off x="900" y="3397"/>
                <a:ext cx="34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Line 437"/>
              <p:cNvSpPr>
                <a:spLocks noChangeShapeType="1"/>
              </p:cNvSpPr>
              <p:nvPr/>
            </p:nvSpPr>
            <p:spPr bwMode="auto">
              <a:xfrm flipH="1" flipV="1">
                <a:off x="978" y="3399"/>
                <a:ext cx="33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Line 438"/>
              <p:cNvSpPr>
                <a:spLocks noChangeShapeType="1"/>
              </p:cNvSpPr>
              <p:nvPr/>
            </p:nvSpPr>
            <p:spPr bwMode="auto">
              <a:xfrm flipH="1" flipV="1">
                <a:off x="1056" y="3406"/>
                <a:ext cx="31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Line 439"/>
              <p:cNvSpPr>
                <a:spLocks noChangeShapeType="1"/>
              </p:cNvSpPr>
              <p:nvPr/>
            </p:nvSpPr>
            <p:spPr bwMode="auto">
              <a:xfrm flipH="1" flipV="1">
                <a:off x="1128" y="3425"/>
                <a:ext cx="46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Line 440"/>
              <p:cNvSpPr>
                <a:spLocks noChangeShapeType="1"/>
              </p:cNvSpPr>
              <p:nvPr/>
            </p:nvSpPr>
            <p:spPr bwMode="auto">
              <a:xfrm flipH="1" flipV="1">
                <a:off x="1209" y="3486"/>
                <a:ext cx="39" cy="2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Line 441"/>
              <p:cNvSpPr>
                <a:spLocks noChangeShapeType="1"/>
              </p:cNvSpPr>
              <p:nvPr/>
            </p:nvSpPr>
            <p:spPr bwMode="auto">
              <a:xfrm flipH="1" flipV="1">
                <a:off x="1288" y="3533"/>
                <a:ext cx="38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Line 442"/>
              <p:cNvSpPr>
                <a:spLocks noChangeShapeType="1"/>
              </p:cNvSpPr>
              <p:nvPr/>
            </p:nvSpPr>
            <p:spPr bwMode="auto">
              <a:xfrm flipH="1" flipV="1">
                <a:off x="1370" y="3557"/>
                <a:ext cx="31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Line 443"/>
              <p:cNvSpPr>
                <a:spLocks noChangeShapeType="1"/>
              </p:cNvSpPr>
              <p:nvPr/>
            </p:nvSpPr>
            <p:spPr bwMode="auto">
              <a:xfrm flipH="1">
                <a:off x="1447" y="3562"/>
                <a:ext cx="3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444"/>
              <p:cNvSpPr>
                <a:spLocks noChangeShapeType="1"/>
              </p:cNvSpPr>
              <p:nvPr/>
            </p:nvSpPr>
            <p:spPr bwMode="auto">
              <a:xfrm flipH="1">
                <a:off x="1516" y="3501"/>
                <a:ext cx="50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445"/>
              <p:cNvSpPr>
                <a:spLocks noChangeShapeType="1"/>
              </p:cNvSpPr>
              <p:nvPr/>
            </p:nvSpPr>
            <p:spPr bwMode="auto">
              <a:xfrm flipH="1">
                <a:off x="1597" y="3432"/>
                <a:ext cx="44" cy="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446"/>
              <p:cNvSpPr>
                <a:spLocks noChangeShapeType="1"/>
              </p:cNvSpPr>
              <p:nvPr/>
            </p:nvSpPr>
            <p:spPr bwMode="auto">
              <a:xfrm flipH="1">
                <a:off x="1678" y="3393"/>
                <a:ext cx="38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Line 447"/>
              <p:cNvSpPr>
                <a:spLocks noChangeShapeType="1"/>
              </p:cNvSpPr>
              <p:nvPr/>
            </p:nvSpPr>
            <p:spPr bwMode="auto">
              <a:xfrm flipH="1" flipV="1">
                <a:off x="1758" y="3386"/>
                <a:ext cx="33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Line 448"/>
              <p:cNvSpPr>
                <a:spLocks noChangeShapeType="1"/>
              </p:cNvSpPr>
              <p:nvPr/>
            </p:nvSpPr>
            <p:spPr bwMode="auto">
              <a:xfrm flipH="1">
                <a:off x="1837" y="3378"/>
                <a:ext cx="32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Line 449"/>
              <p:cNvSpPr>
                <a:spLocks noChangeShapeType="1"/>
              </p:cNvSpPr>
              <p:nvPr/>
            </p:nvSpPr>
            <p:spPr bwMode="auto">
              <a:xfrm flipH="1" flipV="1">
                <a:off x="1915" y="3378"/>
                <a:ext cx="32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Line 450"/>
              <p:cNvSpPr>
                <a:spLocks noChangeShapeType="1"/>
              </p:cNvSpPr>
              <p:nvPr/>
            </p:nvSpPr>
            <p:spPr bwMode="auto">
              <a:xfrm flipH="1" flipV="1">
                <a:off x="1993" y="3393"/>
                <a:ext cx="33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Line 451"/>
              <p:cNvSpPr>
                <a:spLocks noChangeShapeType="1"/>
              </p:cNvSpPr>
              <p:nvPr/>
            </p:nvSpPr>
            <p:spPr bwMode="auto">
              <a:xfrm flipH="1" flipV="1">
                <a:off x="2065" y="3418"/>
                <a:ext cx="44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Line 452"/>
              <p:cNvSpPr>
                <a:spLocks noChangeShapeType="1"/>
              </p:cNvSpPr>
              <p:nvPr/>
            </p:nvSpPr>
            <p:spPr bwMode="auto">
              <a:xfrm flipH="1" flipV="1">
                <a:off x="2144" y="3477"/>
                <a:ext cx="41" cy="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Line 453"/>
              <p:cNvSpPr>
                <a:spLocks noChangeShapeType="1"/>
              </p:cNvSpPr>
              <p:nvPr/>
            </p:nvSpPr>
            <p:spPr bwMode="auto">
              <a:xfrm flipH="1" flipV="1">
                <a:off x="2222" y="3522"/>
                <a:ext cx="42" cy="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Line 454"/>
              <p:cNvSpPr>
                <a:spLocks noChangeShapeType="1"/>
              </p:cNvSpPr>
              <p:nvPr/>
            </p:nvSpPr>
            <p:spPr bwMode="auto">
              <a:xfrm flipH="1" flipV="1">
                <a:off x="2303" y="3573"/>
                <a:ext cx="37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Line 455"/>
              <p:cNvSpPr>
                <a:spLocks noChangeShapeType="1"/>
              </p:cNvSpPr>
              <p:nvPr/>
            </p:nvSpPr>
            <p:spPr bwMode="auto">
              <a:xfrm flipH="1">
                <a:off x="2383" y="3590"/>
                <a:ext cx="3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Line 456"/>
              <p:cNvSpPr>
                <a:spLocks noChangeShapeType="1"/>
              </p:cNvSpPr>
              <p:nvPr/>
            </p:nvSpPr>
            <p:spPr bwMode="auto">
              <a:xfrm flipH="1" flipV="1">
                <a:off x="2462" y="3596"/>
                <a:ext cx="32" cy="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Line 457"/>
              <p:cNvSpPr>
                <a:spLocks noChangeShapeType="1"/>
              </p:cNvSpPr>
              <p:nvPr/>
            </p:nvSpPr>
            <p:spPr bwMode="auto">
              <a:xfrm flipH="1">
                <a:off x="2540" y="3606"/>
                <a:ext cx="3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Line 458"/>
              <p:cNvSpPr>
                <a:spLocks noChangeShapeType="1"/>
              </p:cNvSpPr>
              <p:nvPr/>
            </p:nvSpPr>
            <p:spPr bwMode="auto">
              <a:xfrm flipH="1">
                <a:off x="2607" y="3515"/>
                <a:ext cx="53" cy="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459"/>
              <p:cNvSpPr>
                <a:spLocks/>
              </p:cNvSpPr>
              <p:nvPr/>
            </p:nvSpPr>
            <p:spPr bwMode="auto">
              <a:xfrm>
                <a:off x="856" y="3386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21 w 39"/>
                  <a:gd name="T3" fmla="*/ 32 h 32"/>
                  <a:gd name="T4" fmla="*/ 0 w 39"/>
                  <a:gd name="T5" fmla="*/ 0 h 32"/>
                  <a:gd name="T6" fmla="*/ 39 w 3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21" y="32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460"/>
              <p:cNvSpPr>
                <a:spLocks/>
              </p:cNvSpPr>
              <p:nvPr/>
            </p:nvSpPr>
            <p:spPr bwMode="auto">
              <a:xfrm>
                <a:off x="936" y="3386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21 w 38"/>
                  <a:gd name="T3" fmla="*/ 32 h 32"/>
                  <a:gd name="T4" fmla="*/ 0 w 38"/>
                  <a:gd name="T5" fmla="*/ 0 h 32"/>
                  <a:gd name="T6" fmla="*/ 38 w 3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21" y="32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461"/>
              <p:cNvSpPr>
                <a:spLocks/>
              </p:cNvSpPr>
              <p:nvPr/>
            </p:nvSpPr>
            <p:spPr bwMode="auto">
              <a:xfrm>
                <a:off x="1013" y="3393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20 w 39"/>
                  <a:gd name="T3" fmla="*/ 32 h 32"/>
                  <a:gd name="T4" fmla="*/ 0 w 39"/>
                  <a:gd name="T5" fmla="*/ 0 h 32"/>
                  <a:gd name="T6" fmla="*/ 39 w 3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20" y="32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462"/>
              <p:cNvSpPr>
                <a:spLocks/>
              </p:cNvSpPr>
              <p:nvPr/>
            </p:nvSpPr>
            <p:spPr bwMode="auto">
              <a:xfrm>
                <a:off x="1091" y="3400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19 w 39"/>
                  <a:gd name="T3" fmla="*/ 32 h 32"/>
                  <a:gd name="T4" fmla="*/ 0 w 39"/>
                  <a:gd name="T5" fmla="*/ 0 h 32"/>
                  <a:gd name="T6" fmla="*/ 39 w 3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19" y="32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463"/>
              <p:cNvSpPr>
                <a:spLocks/>
              </p:cNvSpPr>
              <p:nvPr/>
            </p:nvSpPr>
            <p:spPr bwMode="auto">
              <a:xfrm>
                <a:off x="1168" y="3463"/>
                <a:ext cx="41" cy="31"/>
              </a:xfrm>
              <a:custGeom>
                <a:avLst/>
                <a:gdLst>
                  <a:gd name="T0" fmla="*/ 41 w 41"/>
                  <a:gd name="T1" fmla="*/ 0 h 31"/>
                  <a:gd name="T2" fmla="*/ 22 w 41"/>
                  <a:gd name="T3" fmla="*/ 31 h 31"/>
                  <a:gd name="T4" fmla="*/ 0 w 41"/>
                  <a:gd name="T5" fmla="*/ 0 h 31"/>
                  <a:gd name="T6" fmla="*/ 41 w 4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1">
                    <a:moveTo>
                      <a:pt x="41" y="0"/>
                    </a:moveTo>
                    <a:lnTo>
                      <a:pt x="22" y="31"/>
                    </a:lnTo>
                    <a:lnTo>
                      <a:pt x="0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464"/>
              <p:cNvSpPr>
                <a:spLocks/>
              </p:cNvSpPr>
              <p:nvPr/>
            </p:nvSpPr>
            <p:spPr bwMode="auto">
              <a:xfrm>
                <a:off x="1246" y="3514"/>
                <a:ext cx="41" cy="31"/>
              </a:xfrm>
              <a:custGeom>
                <a:avLst/>
                <a:gdLst>
                  <a:gd name="T0" fmla="*/ 41 w 41"/>
                  <a:gd name="T1" fmla="*/ 0 h 31"/>
                  <a:gd name="T2" fmla="*/ 21 w 41"/>
                  <a:gd name="T3" fmla="*/ 31 h 31"/>
                  <a:gd name="T4" fmla="*/ 0 w 41"/>
                  <a:gd name="T5" fmla="*/ 0 h 31"/>
                  <a:gd name="T6" fmla="*/ 41 w 4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1">
                    <a:moveTo>
                      <a:pt x="41" y="0"/>
                    </a:moveTo>
                    <a:lnTo>
                      <a:pt x="21" y="31"/>
                    </a:lnTo>
                    <a:lnTo>
                      <a:pt x="0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465"/>
              <p:cNvSpPr>
                <a:spLocks/>
              </p:cNvSpPr>
              <p:nvPr/>
            </p:nvSpPr>
            <p:spPr bwMode="auto">
              <a:xfrm>
                <a:off x="1326" y="3543"/>
                <a:ext cx="40" cy="32"/>
              </a:xfrm>
              <a:custGeom>
                <a:avLst/>
                <a:gdLst>
                  <a:gd name="T0" fmla="*/ 40 w 40"/>
                  <a:gd name="T1" fmla="*/ 0 h 32"/>
                  <a:gd name="T2" fmla="*/ 21 w 40"/>
                  <a:gd name="T3" fmla="*/ 32 h 32"/>
                  <a:gd name="T4" fmla="*/ 0 w 40"/>
                  <a:gd name="T5" fmla="*/ 0 h 32"/>
                  <a:gd name="T6" fmla="*/ 40 w 40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40" y="0"/>
                    </a:moveTo>
                    <a:lnTo>
                      <a:pt x="21" y="32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466"/>
              <p:cNvSpPr>
                <a:spLocks/>
              </p:cNvSpPr>
              <p:nvPr/>
            </p:nvSpPr>
            <p:spPr bwMode="auto">
              <a:xfrm>
                <a:off x="1403" y="3555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1 w 41"/>
                  <a:gd name="T3" fmla="*/ 32 h 32"/>
                  <a:gd name="T4" fmla="*/ 0 w 41"/>
                  <a:gd name="T5" fmla="*/ 0 h 32"/>
                  <a:gd name="T6" fmla="*/ 41 w 4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1" y="32"/>
                    </a:lnTo>
                    <a:lnTo>
                      <a:pt x="0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467"/>
              <p:cNvSpPr>
                <a:spLocks/>
              </p:cNvSpPr>
              <p:nvPr/>
            </p:nvSpPr>
            <p:spPr bwMode="auto">
              <a:xfrm>
                <a:off x="1481" y="3550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21 w 39"/>
                  <a:gd name="T3" fmla="*/ 32 h 32"/>
                  <a:gd name="T4" fmla="*/ 0 w 39"/>
                  <a:gd name="T5" fmla="*/ 0 h 32"/>
                  <a:gd name="T6" fmla="*/ 39 w 3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21" y="32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468"/>
              <p:cNvSpPr>
                <a:spLocks/>
              </p:cNvSpPr>
              <p:nvPr/>
            </p:nvSpPr>
            <p:spPr bwMode="auto">
              <a:xfrm>
                <a:off x="1560" y="347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21 w 39"/>
                  <a:gd name="T3" fmla="*/ 32 h 32"/>
                  <a:gd name="T4" fmla="*/ 0 w 39"/>
                  <a:gd name="T5" fmla="*/ 0 h 32"/>
                  <a:gd name="T6" fmla="*/ 39 w 3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21" y="32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469"/>
              <p:cNvSpPr>
                <a:spLocks/>
              </p:cNvSpPr>
              <p:nvPr/>
            </p:nvSpPr>
            <p:spPr bwMode="auto">
              <a:xfrm>
                <a:off x="1638" y="3407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19 w 39"/>
                  <a:gd name="T3" fmla="*/ 32 h 32"/>
                  <a:gd name="T4" fmla="*/ 0 w 39"/>
                  <a:gd name="T5" fmla="*/ 0 h 32"/>
                  <a:gd name="T6" fmla="*/ 39 w 3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19" y="32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470"/>
              <p:cNvSpPr>
                <a:spLocks/>
              </p:cNvSpPr>
              <p:nvPr/>
            </p:nvSpPr>
            <p:spPr bwMode="auto">
              <a:xfrm>
                <a:off x="1716" y="3374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19 w 38"/>
                  <a:gd name="T3" fmla="*/ 32 h 32"/>
                  <a:gd name="T4" fmla="*/ 0 w 38"/>
                  <a:gd name="T5" fmla="*/ 0 h 32"/>
                  <a:gd name="T6" fmla="*/ 38 w 3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19" y="32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471"/>
              <p:cNvSpPr>
                <a:spLocks/>
              </p:cNvSpPr>
              <p:nvPr/>
            </p:nvSpPr>
            <p:spPr bwMode="auto">
              <a:xfrm>
                <a:off x="1793" y="3379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1 w 41"/>
                  <a:gd name="T3" fmla="*/ 32 h 32"/>
                  <a:gd name="T4" fmla="*/ 0 w 41"/>
                  <a:gd name="T5" fmla="*/ 0 h 32"/>
                  <a:gd name="T6" fmla="*/ 41 w 4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1" y="32"/>
                    </a:lnTo>
                    <a:lnTo>
                      <a:pt x="0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472"/>
              <p:cNvSpPr>
                <a:spLocks/>
              </p:cNvSpPr>
              <p:nvPr/>
            </p:nvSpPr>
            <p:spPr bwMode="auto">
              <a:xfrm>
                <a:off x="1871" y="3360"/>
                <a:ext cx="40" cy="33"/>
              </a:xfrm>
              <a:custGeom>
                <a:avLst/>
                <a:gdLst>
                  <a:gd name="T0" fmla="*/ 40 w 40"/>
                  <a:gd name="T1" fmla="*/ 0 h 33"/>
                  <a:gd name="T2" fmla="*/ 21 w 40"/>
                  <a:gd name="T3" fmla="*/ 33 h 33"/>
                  <a:gd name="T4" fmla="*/ 0 w 40"/>
                  <a:gd name="T5" fmla="*/ 0 h 33"/>
                  <a:gd name="T6" fmla="*/ 40 w 40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3">
                    <a:moveTo>
                      <a:pt x="40" y="0"/>
                    </a:moveTo>
                    <a:lnTo>
                      <a:pt x="21" y="33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473"/>
              <p:cNvSpPr>
                <a:spLocks/>
              </p:cNvSpPr>
              <p:nvPr/>
            </p:nvSpPr>
            <p:spPr bwMode="auto">
              <a:xfrm>
                <a:off x="1948" y="3378"/>
                <a:ext cx="41" cy="31"/>
              </a:xfrm>
              <a:custGeom>
                <a:avLst/>
                <a:gdLst>
                  <a:gd name="T0" fmla="*/ 41 w 41"/>
                  <a:gd name="T1" fmla="*/ 0 h 31"/>
                  <a:gd name="T2" fmla="*/ 22 w 41"/>
                  <a:gd name="T3" fmla="*/ 31 h 31"/>
                  <a:gd name="T4" fmla="*/ 0 w 41"/>
                  <a:gd name="T5" fmla="*/ 0 h 31"/>
                  <a:gd name="T6" fmla="*/ 41 w 4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1">
                    <a:moveTo>
                      <a:pt x="41" y="0"/>
                    </a:moveTo>
                    <a:lnTo>
                      <a:pt x="22" y="31"/>
                    </a:lnTo>
                    <a:lnTo>
                      <a:pt x="0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474"/>
              <p:cNvSpPr>
                <a:spLocks/>
              </p:cNvSpPr>
              <p:nvPr/>
            </p:nvSpPr>
            <p:spPr bwMode="auto">
              <a:xfrm>
                <a:off x="2028" y="3393"/>
                <a:ext cx="40" cy="32"/>
              </a:xfrm>
              <a:custGeom>
                <a:avLst/>
                <a:gdLst>
                  <a:gd name="T0" fmla="*/ 40 w 40"/>
                  <a:gd name="T1" fmla="*/ 0 h 32"/>
                  <a:gd name="T2" fmla="*/ 21 w 40"/>
                  <a:gd name="T3" fmla="*/ 32 h 32"/>
                  <a:gd name="T4" fmla="*/ 0 w 40"/>
                  <a:gd name="T5" fmla="*/ 0 h 32"/>
                  <a:gd name="T6" fmla="*/ 40 w 40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40" y="0"/>
                    </a:moveTo>
                    <a:lnTo>
                      <a:pt x="21" y="32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475"/>
              <p:cNvSpPr>
                <a:spLocks/>
              </p:cNvSpPr>
              <p:nvPr/>
            </p:nvSpPr>
            <p:spPr bwMode="auto">
              <a:xfrm>
                <a:off x="2105" y="3456"/>
                <a:ext cx="39" cy="31"/>
              </a:xfrm>
              <a:custGeom>
                <a:avLst/>
                <a:gdLst>
                  <a:gd name="T0" fmla="*/ 39 w 39"/>
                  <a:gd name="T1" fmla="*/ 0 h 31"/>
                  <a:gd name="T2" fmla="*/ 22 w 39"/>
                  <a:gd name="T3" fmla="*/ 31 h 31"/>
                  <a:gd name="T4" fmla="*/ 0 w 39"/>
                  <a:gd name="T5" fmla="*/ 0 h 31"/>
                  <a:gd name="T6" fmla="*/ 39 w 3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1">
                    <a:moveTo>
                      <a:pt x="39" y="0"/>
                    </a:moveTo>
                    <a:lnTo>
                      <a:pt x="22" y="31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476"/>
              <p:cNvSpPr>
                <a:spLocks/>
              </p:cNvSpPr>
              <p:nvPr/>
            </p:nvSpPr>
            <p:spPr bwMode="auto">
              <a:xfrm>
                <a:off x="2183" y="3500"/>
                <a:ext cx="39" cy="31"/>
              </a:xfrm>
              <a:custGeom>
                <a:avLst/>
                <a:gdLst>
                  <a:gd name="T0" fmla="*/ 39 w 39"/>
                  <a:gd name="T1" fmla="*/ 0 h 31"/>
                  <a:gd name="T2" fmla="*/ 21 w 39"/>
                  <a:gd name="T3" fmla="*/ 31 h 31"/>
                  <a:gd name="T4" fmla="*/ 0 w 39"/>
                  <a:gd name="T5" fmla="*/ 0 h 31"/>
                  <a:gd name="T6" fmla="*/ 39 w 3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1">
                    <a:moveTo>
                      <a:pt x="39" y="0"/>
                    </a:moveTo>
                    <a:lnTo>
                      <a:pt x="21" y="31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477"/>
              <p:cNvSpPr>
                <a:spLocks/>
              </p:cNvSpPr>
              <p:nvPr/>
            </p:nvSpPr>
            <p:spPr bwMode="auto">
              <a:xfrm>
                <a:off x="2263" y="355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19 w 38"/>
                  <a:gd name="T3" fmla="*/ 32 h 32"/>
                  <a:gd name="T4" fmla="*/ 0 w 38"/>
                  <a:gd name="T5" fmla="*/ 0 h 32"/>
                  <a:gd name="T6" fmla="*/ 38 w 3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19" y="32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478"/>
              <p:cNvSpPr>
                <a:spLocks/>
              </p:cNvSpPr>
              <p:nvPr/>
            </p:nvSpPr>
            <p:spPr bwMode="auto">
              <a:xfrm>
                <a:off x="2340" y="3578"/>
                <a:ext cx="39" cy="31"/>
              </a:xfrm>
              <a:custGeom>
                <a:avLst/>
                <a:gdLst>
                  <a:gd name="T0" fmla="*/ 39 w 39"/>
                  <a:gd name="T1" fmla="*/ 0 h 31"/>
                  <a:gd name="T2" fmla="*/ 20 w 39"/>
                  <a:gd name="T3" fmla="*/ 31 h 31"/>
                  <a:gd name="T4" fmla="*/ 0 w 39"/>
                  <a:gd name="T5" fmla="*/ 0 h 31"/>
                  <a:gd name="T6" fmla="*/ 39 w 3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1">
                    <a:moveTo>
                      <a:pt x="39" y="0"/>
                    </a:moveTo>
                    <a:lnTo>
                      <a:pt x="20" y="31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479"/>
              <p:cNvSpPr>
                <a:spLocks/>
              </p:cNvSpPr>
              <p:nvPr/>
            </p:nvSpPr>
            <p:spPr bwMode="auto">
              <a:xfrm>
                <a:off x="2418" y="3582"/>
                <a:ext cx="40" cy="31"/>
              </a:xfrm>
              <a:custGeom>
                <a:avLst/>
                <a:gdLst>
                  <a:gd name="T0" fmla="*/ 40 w 40"/>
                  <a:gd name="T1" fmla="*/ 0 h 31"/>
                  <a:gd name="T2" fmla="*/ 21 w 40"/>
                  <a:gd name="T3" fmla="*/ 31 h 31"/>
                  <a:gd name="T4" fmla="*/ 0 w 40"/>
                  <a:gd name="T5" fmla="*/ 0 h 31"/>
                  <a:gd name="T6" fmla="*/ 40 w 40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1">
                    <a:moveTo>
                      <a:pt x="40" y="0"/>
                    </a:moveTo>
                    <a:lnTo>
                      <a:pt x="21" y="31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480"/>
              <p:cNvSpPr>
                <a:spLocks/>
              </p:cNvSpPr>
              <p:nvPr/>
            </p:nvSpPr>
            <p:spPr bwMode="auto">
              <a:xfrm>
                <a:off x="2495" y="3594"/>
                <a:ext cx="41" cy="31"/>
              </a:xfrm>
              <a:custGeom>
                <a:avLst/>
                <a:gdLst>
                  <a:gd name="T0" fmla="*/ 41 w 41"/>
                  <a:gd name="T1" fmla="*/ 0 h 31"/>
                  <a:gd name="T2" fmla="*/ 22 w 41"/>
                  <a:gd name="T3" fmla="*/ 31 h 31"/>
                  <a:gd name="T4" fmla="*/ 0 w 41"/>
                  <a:gd name="T5" fmla="*/ 0 h 31"/>
                  <a:gd name="T6" fmla="*/ 41 w 4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1">
                    <a:moveTo>
                      <a:pt x="41" y="0"/>
                    </a:moveTo>
                    <a:lnTo>
                      <a:pt x="22" y="31"/>
                    </a:lnTo>
                    <a:lnTo>
                      <a:pt x="0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481"/>
              <p:cNvSpPr>
                <a:spLocks/>
              </p:cNvSpPr>
              <p:nvPr/>
            </p:nvSpPr>
            <p:spPr bwMode="auto">
              <a:xfrm>
                <a:off x="2573" y="3597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1 w 41"/>
                  <a:gd name="T3" fmla="*/ 32 h 32"/>
                  <a:gd name="T4" fmla="*/ 0 w 41"/>
                  <a:gd name="T5" fmla="*/ 0 h 32"/>
                  <a:gd name="T6" fmla="*/ 41 w 4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1" y="32"/>
                    </a:lnTo>
                    <a:lnTo>
                      <a:pt x="0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482"/>
              <p:cNvSpPr>
                <a:spLocks/>
              </p:cNvSpPr>
              <p:nvPr/>
            </p:nvSpPr>
            <p:spPr bwMode="auto">
              <a:xfrm>
                <a:off x="2653" y="3487"/>
                <a:ext cx="40" cy="32"/>
              </a:xfrm>
              <a:custGeom>
                <a:avLst/>
                <a:gdLst>
                  <a:gd name="T0" fmla="*/ 40 w 40"/>
                  <a:gd name="T1" fmla="*/ 0 h 32"/>
                  <a:gd name="T2" fmla="*/ 21 w 40"/>
                  <a:gd name="T3" fmla="*/ 32 h 32"/>
                  <a:gd name="T4" fmla="*/ 0 w 40"/>
                  <a:gd name="T5" fmla="*/ 0 h 32"/>
                  <a:gd name="T6" fmla="*/ 40 w 40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40" y="0"/>
                    </a:moveTo>
                    <a:lnTo>
                      <a:pt x="21" y="32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Rectangle 483"/>
              <p:cNvSpPr>
                <a:spLocks noChangeArrowheads="1"/>
              </p:cNvSpPr>
              <p:nvPr/>
            </p:nvSpPr>
            <p:spPr bwMode="auto">
              <a:xfrm>
                <a:off x="1770" y="575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7" name="Rectangle 484"/>
              <p:cNvSpPr>
                <a:spLocks noChangeArrowheads="1"/>
              </p:cNvSpPr>
              <p:nvPr/>
            </p:nvSpPr>
            <p:spPr bwMode="auto">
              <a:xfrm rot="16200000">
                <a:off x="2800" y="964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8" name="Rectangle 485"/>
              <p:cNvSpPr>
                <a:spLocks noChangeArrowheads="1"/>
              </p:cNvSpPr>
              <p:nvPr/>
            </p:nvSpPr>
            <p:spPr bwMode="auto">
              <a:xfrm>
                <a:off x="1770" y="1448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9" name="Rectangle 486"/>
              <p:cNvSpPr>
                <a:spLocks noChangeArrowheads="1"/>
              </p:cNvSpPr>
              <p:nvPr/>
            </p:nvSpPr>
            <p:spPr bwMode="auto">
              <a:xfrm rot="16200000">
                <a:off x="331" y="903"/>
                <a:ext cx="298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[DOC]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" name="Rectangle 487"/>
              <p:cNvSpPr>
                <a:spLocks noChangeArrowheads="1"/>
              </p:cNvSpPr>
              <p:nvPr/>
            </p:nvSpPr>
            <p:spPr bwMode="auto">
              <a:xfrm>
                <a:off x="3053" y="1323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" name="Rectangle 488"/>
              <p:cNvSpPr>
                <a:spLocks noChangeArrowheads="1"/>
              </p:cNvSpPr>
              <p:nvPr/>
            </p:nvSpPr>
            <p:spPr bwMode="auto">
              <a:xfrm>
                <a:off x="3208" y="1323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" name="Rectangle 489"/>
              <p:cNvSpPr>
                <a:spLocks noChangeArrowheads="1"/>
              </p:cNvSpPr>
              <p:nvPr/>
            </p:nvSpPr>
            <p:spPr bwMode="auto">
              <a:xfrm>
                <a:off x="3364" y="1323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" name="Rectangle 490"/>
              <p:cNvSpPr>
                <a:spLocks noChangeArrowheads="1"/>
              </p:cNvSpPr>
              <p:nvPr/>
            </p:nvSpPr>
            <p:spPr bwMode="auto">
              <a:xfrm>
                <a:off x="3521" y="1323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" name="Rectangle 491"/>
              <p:cNvSpPr>
                <a:spLocks noChangeArrowheads="1"/>
              </p:cNvSpPr>
              <p:nvPr/>
            </p:nvSpPr>
            <p:spPr bwMode="auto">
              <a:xfrm>
                <a:off x="3655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" name="Rectangle 492"/>
              <p:cNvSpPr>
                <a:spLocks noChangeArrowheads="1"/>
              </p:cNvSpPr>
              <p:nvPr/>
            </p:nvSpPr>
            <p:spPr bwMode="auto">
              <a:xfrm>
                <a:off x="3810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" name="Rectangle 493"/>
              <p:cNvSpPr>
                <a:spLocks noChangeArrowheads="1"/>
              </p:cNvSpPr>
              <p:nvPr/>
            </p:nvSpPr>
            <p:spPr bwMode="auto">
              <a:xfrm>
                <a:off x="3965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" name="Rectangle 494"/>
              <p:cNvSpPr>
                <a:spLocks noChangeArrowheads="1"/>
              </p:cNvSpPr>
              <p:nvPr/>
            </p:nvSpPr>
            <p:spPr bwMode="auto">
              <a:xfrm>
                <a:off x="4122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8" name="Rectangle 495"/>
              <p:cNvSpPr>
                <a:spLocks noChangeArrowheads="1"/>
              </p:cNvSpPr>
              <p:nvPr/>
            </p:nvSpPr>
            <p:spPr bwMode="auto">
              <a:xfrm>
                <a:off x="4278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9" name="Rectangle 496"/>
              <p:cNvSpPr>
                <a:spLocks noChangeArrowheads="1"/>
              </p:cNvSpPr>
              <p:nvPr/>
            </p:nvSpPr>
            <p:spPr bwMode="auto">
              <a:xfrm>
                <a:off x="4435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0" name="Rectangle 497"/>
              <p:cNvSpPr>
                <a:spLocks noChangeArrowheads="1"/>
              </p:cNvSpPr>
              <p:nvPr/>
            </p:nvSpPr>
            <p:spPr bwMode="auto">
              <a:xfrm>
                <a:off x="4590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1" name="Rectangle 498"/>
              <p:cNvSpPr>
                <a:spLocks noChangeArrowheads="1"/>
              </p:cNvSpPr>
              <p:nvPr/>
            </p:nvSpPr>
            <p:spPr bwMode="auto">
              <a:xfrm>
                <a:off x="4747" y="132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2" name="Line 499"/>
              <p:cNvSpPr>
                <a:spLocks noChangeShapeType="1"/>
              </p:cNvSpPr>
              <p:nvPr/>
            </p:nvSpPr>
            <p:spPr bwMode="auto">
              <a:xfrm flipV="1">
                <a:off x="2972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Line 500"/>
              <p:cNvSpPr>
                <a:spLocks noChangeShapeType="1"/>
              </p:cNvSpPr>
              <p:nvPr/>
            </p:nvSpPr>
            <p:spPr bwMode="auto">
              <a:xfrm flipV="1">
                <a:off x="3023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Line 501"/>
              <p:cNvSpPr>
                <a:spLocks noChangeShapeType="1"/>
              </p:cNvSpPr>
              <p:nvPr/>
            </p:nvSpPr>
            <p:spPr bwMode="auto">
              <a:xfrm flipV="1">
                <a:off x="3076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Line 502"/>
              <p:cNvSpPr>
                <a:spLocks noChangeShapeType="1"/>
              </p:cNvSpPr>
              <p:nvPr/>
            </p:nvSpPr>
            <p:spPr bwMode="auto">
              <a:xfrm flipV="1">
                <a:off x="3127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Line 503"/>
              <p:cNvSpPr>
                <a:spLocks noChangeShapeType="1"/>
              </p:cNvSpPr>
              <p:nvPr/>
            </p:nvSpPr>
            <p:spPr bwMode="auto">
              <a:xfrm flipV="1">
                <a:off x="3180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Line 504"/>
              <p:cNvSpPr>
                <a:spLocks noChangeShapeType="1"/>
              </p:cNvSpPr>
              <p:nvPr/>
            </p:nvSpPr>
            <p:spPr bwMode="auto">
              <a:xfrm flipV="1">
                <a:off x="3230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Line 505"/>
              <p:cNvSpPr>
                <a:spLocks noChangeShapeType="1"/>
              </p:cNvSpPr>
              <p:nvPr/>
            </p:nvSpPr>
            <p:spPr bwMode="auto">
              <a:xfrm flipV="1">
                <a:off x="3282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Line 506"/>
              <p:cNvSpPr>
                <a:spLocks noChangeShapeType="1"/>
              </p:cNvSpPr>
              <p:nvPr/>
            </p:nvSpPr>
            <p:spPr bwMode="auto">
              <a:xfrm flipV="1">
                <a:off x="3335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Line 507"/>
              <p:cNvSpPr>
                <a:spLocks noChangeShapeType="1"/>
              </p:cNvSpPr>
              <p:nvPr/>
            </p:nvSpPr>
            <p:spPr bwMode="auto">
              <a:xfrm flipV="1">
                <a:off x="3387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Line 508"/>
              <p:cNvSpPr>
                <a:spLocks noChangeShapeType="1"/>
              </p:cNvSpPr>
              <p:nvPr/>
            </p:nvSpPr>
            <p:spPr bwMode="auto">
              <a:xfrm flipV="1">
                <a:off x="3440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Line 509"/>
              <p:cNvSpPr>
                <a:spLocks noChangeShapeType="1"/>
              </p:cNvSpPr>
              <p:nvPr/>
            </p:nvSpPr>
            <p:spPr bwMode="auto">
              <a:xfrm flipV="1">
                <a:off x="3491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Line 510"/>
              <p:cNvSpPr>
                <a:spLocks noChangeShapeType="1"/>
              </p:cNvSpPr>
              <p:nvPr/>
            </p:nvSpPr>
            <p:spPr bwMode="auto">
              <a:xfrm flipV="1">
                <a:off x="3544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Line 511"/>
              <p:cNvSpPr>
                <a:spLocks noChangeShapeType="1"/>
              </p:cNvSpPr>
              <p:nvPr/>
            </p:nvSpPr>
            <p:spPr bwMode="auto">
              <a:xfrm flipV="1">
                <a:off x="3595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Line 512"/>
              <p:cNvSpPr>
                <a:spLocks noChangeShapeType="1"/>
              </p:cNvSpPr>
              <p:nvPr/>
            </p:nvSpPr>
            <p:spPr bwMode="auto">
              <a:xfrm flipV="1">
                <a:off x="3648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Line 513"/>
              <p:cNvSpPr>
                <a:spLocks noChangeShapeType="1"/>
              </p:cNvSpPr>
              <p:nvPr/>
            </p:nvSpPr>
            <p:spPr bwMode="auto">
              <a:xfrm flipV="1">
                <a:off x="3701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Line 514"/>
              <p:cNvSpPr>
                <a:spLocks noChangeShapeType="1"/>
              </p:cNvSpPr>
              <p:nvPr/>
            </p:nvSpPr>
            <p:spPr bwMode="auto">
              <a:xfrm flipV="1">
                <a:off x="3752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Line 515"/>
              <p:cNvSpPr>
                <a:spLocks noChangeShapeType="1"/>
              </p:cNvSpPr>
              <p:nvPr/>
            </p:nvSpPr>
            <p:spPr bwMode="auto">
              <a:xfrm flipV="1">
                <a:off x="3805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Line 516"/>
              <p:cNvSpPr>
                <a:spLocks noChangeShapeType="1"/>
              </p:cNvSpPr>
              <p:nvPr/>
            </p:nvSpPr>
            <p:spPr bwMode="auto">
              <a:xfrm flipV="1">
                <a:off x="3854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Line 517"/>
              <p:cNvSpPr>
                <a:spLocks noChangeShapeType="1"/>
              </p:cNvSpPr>
              <p:nvPr/>
            </p:nvSpPr>
            <p:spPr bwMode="auto">
              <a:xfrm flipV="1">
                <a:off x="3907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Line 518"/>
              <p:cNvSpPr>
                <a:spLocks noChangeShapeType="1"/>
              </p:cNvSpPr>
              <p:nvPr/>
            </p:nvSpPr>
            <p:spPr bwMode="auto">
              <a:xfrm flipV="1">
                <a:off x="3958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Line 519"/>
              <p:cNvSpPr>
                <a:spLocks noChangeShapeType="1"/>
              </p:cNvSpPr>
              <p:nvPr/>
            </p:nvSpPr>
            <p:spPr bwMode="auto">
              <a:xfrm flipV="1">
                <a:off x="4011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Line 520"/>
              <p:cNvSpPr>
                <a:spLocks noChangeShapeType="1"/>
              </p:cNvSpPr>
              <p:nvPr/>
            </p:nvSpPr>
            <p:spPr bwMode="auto">
              <a:xfrm flipV="1">
                <a:off x="4064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Line 521"/>
              <p:cNvSpPr>
                <a:spLocks noChangeShapeType="1"/>
              </p:cNvSpPr>
              <p:nvPr/>
            </p:nvSpPr>
            <p:spPr bwMode="auto">
              <a:xfrm flipV="1">
                <a:off x="4115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Line 522"/>
              <p:cNvSpPr>
                <a:spLocks noChangeShapeType="1"/>
              </p:cNvSpPr>
              <p:nvPr/>
            </p:nvSpPr>
            <p:spPr bwMode="auto">
              <a:xfrm flipV="1">
                <a:off x="4168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Line 523"/>
              <p:cNvSpPr>
                <a:spLocks noChangeShapeType="1"/>
              </p:cNvSpPr>
              <p:nvPr/>
            </p:nvSpPr>
            <p:spPr bwMode="auto">
              <a:xfrm flipV="1">
                <a:off x="4219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Line 524"/>
              <p:cNvSpPr>
                <a:spLocks noChangeShapeType="1"/>
              </p:cNvSpPr>
              <p:nvPr/>
            </p:nvSpPr>
            <p:spPr bwMode="auto">
              <a:xfrm flipV="1">
                <a:off x="4272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Line 525"/>
              <p:cNvSpPr>
                <a:spLocks noChangeShapeType="1"/>
              </p:cNvSpPr>
              <p:nvPr/>
            </p:nvSpPr>
            <p:spPr bwMode="auto">
              <a:xfrm flipV="1">
                <a:off x="4324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Line 526"/>
              <p:cNvSpPr>
                <a:spLocks noChangeShapeType="1"/>
              </p:cNvSpPr>
              <p:nvPr/>
            </p:nvSpPr>
            <p:spPr bwMode="auto">
              <a:xfrm flipV="1">
                <a:off x="4377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Line 527"/>
              <p:cNvSpPr>
                <a:spLocks noChangeShapeType="1"/>
              </p:cNvSpPr>
              <p:nvPr/>
            </p:nvSpPr>
            <p:spPr bwMode="auto">
              <a:xfrm flipV="1">
                <a:off x="4429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Line 528"/>
              <p:cNvSpPr>
                <a:spLocks noChangeShapeType="1"/>
              </p:cNvSpPr>
              <p:nvPr/>
            </p:nvSpPr>
            <p:spPr bwMode="auto">
              <a:xfrm flipV="1">
                <a:off x="4479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Line 529"/>
              <p:cNvSpPr>
                <a:spLocks noChangeShapeType="1"/>
              </p:cNvSpPr>
              <p:nvPr/>
            </p:nvSpPr>
            <p:spPr bwMode="auto">
              <a:xfrm flipV="1">
                <a:off x="4532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Line 530"/>
              <p:cNvSpPr>
                <a:spLocks noChangeShapeType="1"/>
              </p:cNvSpPr>
              <p:nvPr/>
            </p:nvSpPr>
            <p:spPr bwMode="auto">
              <a:xfrm flipV="1">
                <a:off x="4583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Line 531"/>
              <p:cNvSpPr>
                <a:spLocks noChangeShapeType="1"/>
              </p:cNvSpPr>
              <p:nvPr/>
            </p:nvSpPr>
            <p:spPr bwMode="auto">
              <a:xfrm flipV="1">
                <a:off x="4636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Line 532"/>
              <p:cNvSpPr>
                <a:spLocks noChangeShapeType="1"/>
              </p:cNvSpPr>
              <p:nvPr/>
            </p:nvSpPr>
            <p:spPr bwMode="auto">
              <a:xfrm flipV="1">
                <a:off x="4687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Line 533"/>
              <p:cNvSpPr>
                <a:spLocks noChangeShapeType="1"/>
              </p:cNvSpPr>
              <p:nvPr/>
            </p:nvSpPr>
            <p:spPr bwMode="auto">
              <a:xfrm flipV="1">
                <a:off x="4740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Line 534"/>
              <p:cNvSpPr>
                <a:spLocks noChangeShapeType="1"/>
              </p:cNvSpPr>
              <p:nvPr/>
            </p:nvSpPr>
            <p:spPr bwMode="auto">
              <a:xfrm flipV="1">
                <a:off x="4793" y="1302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Line 535"/>
              <p:cNvSpPr>
                <a:spLocks noChangeShapeType="1"/>
              </p:cNvSpPr>
              <p:nvPr/>
            </p:nvSpPr>
            <p:spPr bwMode="auto">
              <a:xfrm flipV="1">
                <a:off x="4844" y="130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Line 536"/>
              <p:cNvSpPr>
                <a:spLocks noChangeShapeType="1"/>
              </p:cNvSpPr>
              <p:nvPr/>
            </p:nvSpPr>
            <p:spPr bwMode="auto">
              <a:xfrm>
                <a:off x="2919" y="1302"/>
                <a:ext cx="19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Line 537"/>
              <p:cNvSpPr>
                <a:spLocks noChangeShapeType="1"/>
              </p:cNvSpPr>
              <p:nvPr/>
            </p:nvSpPr>
            <p:spPr bwMode="auto">
              <a:xfrm>
                <a:off x="2910" y="1262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Line 538"/>
              <p:cNvSpPr>
                <a:spLocks noChangeShapeType="1"/>
              </p:cNvSpPr>
              <p:nvPr/>
            </p:nvSpPr>
            <p:spPr bwMode="auto">
              <a:xfrm>
                <a:off x="2900" y="1222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Line 539"/>
              <p:cNvSpPr>
                <a:spLocks noChangeShapeType="1"/>
              </p:cNvSpPr>
              <p:nvPr/>
            </p:nvSpPr>
            <p:spPr bwMode="auto">
              <a:xfrm>
                <a:off x="2910" y="1182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Line 540"/>
              <p:cNvSpPr>
                <a:spLocks noChangeShapeType="1"/>
              </p:cNvSpPr>
              <p:nvPr/>
            </p:nvSpPr>
            <p:spPr bwMode="auto">
              <a:xfrm>
                <a:off x="2900" y="1142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Line 541"/>
              <p:cNvSpPr>
                <a:spLocks noChangeShapeType="1"/>
              </p:cNvSpPr>
              <p:nvPr/>
            </p:nvSpPr>
            <p:spPr bwMode="auto">
              <a:xfrm>
                <a:off x="2910" y="1101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Line 542"/>
              <p:cNvSpPr>
                <a:spLocks noChangeShapeType="1"/>
              </p:cNvSpPr>
              <p:nvPr/>
            </p:nvSpPr>
            <p:spPr bwMode="auto">
              <a:xfrm>
                <a:off x="2900" y="1061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Line 543"/>
              <p:cNvSpPr>
                <a:spLocks noChangeShapeType="1"/>
              </p:cNvSpPr>
              <p:nvPr/>
            </p:nvSpPr>
            <p:spPr bwMode="auto">
              <a:xfrm>
                <a:off x="2910" y="1021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Line 544"/>
              <p:cNvSpPr>
                <a:spLocks noChangeShapeType="1"/>
              </p:cNvSpPr>
              <p:nvPr/>
            </p:nvSpPr>
            <p:spPr bwMode="auto">
              <a:xfrm>
                <a:off x="2900" y="981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Line 545"/>
              <p:cNvSpPr>
                <a:spLocks noChangeShapeType="1"/>
              </p:cNvSpPr>
              <p:nvPr/>
            </p:nvSpPr>
            <p:spPr bwMode="auto">
              <a:xfrm>
                <a:off x="2910" y="941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Line 546"/>
              <p:cNvSpPr>
                <a:spLocks noChangeShapeType="1"/>
              </p:cNvSpPr>
              <p:nvPr/>
            </p:nvSpPr>
            <p:spPr bwMode="auto">
              <a:xfrm>
                <a:off x="2900" y="901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Line 547"/>
              <p:cNvSpPr>
                <a:spLocks noChangeShapeType="1"/>
              </p:cNvSpPr>
              <p:nvPr/>
            </p:nvSpPr>
            <p:spPr bwMode="auto">
              <a:xfrm>
                <a:off x="2910" y="861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Line 548"/>
              <p:cNvSpPr>
                <a:spLocks noChangeShapeType="1"/>
              </p:cNvSpPr>
              <p:nvPr/>
            </p:nvSpPr>
            <p:spPr bwMode="auto">
              <a:xfrm>
                <a:off x="2900" y="821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Line 549"/>
              <p:cNvSpPr>
                <a:spLocks noChangeShapeType="1"/>
              </p:cNvSpPr>
              <p:nvPr/>
            </p:nvSpPr>
            <p:spPr bwMode="auto">
              <a:xfrm>
                <a:off x="2910" y="781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Line 550"/>
              <p:cNvSpPr>
                <a:spLocks noChangeShapeType="1"/>
              </p:cNvSpPr>
              <p:nvPr/>
            </p:nvSpPr>
            <p:spPr bwMode="auto">
              <a:xfrm>
                <a:off x="2900" y="741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Line 551"/>
              <p:cNvSpPr>
                <a:spLocks noChangeShapeType="1"/>
              </p:cNvSpPr>
              <p:nvPr/>
            </p:nvSpPr>
            <p:spPr bwMode="auto">
              <a:xfrm>
                <a:off x="2910" y="701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Line 552"/>
              <p:cNvSpPr>
                <a:spLocks noChangeShapeType="1"/>
              </p:cNvSpPr>
              <p:nvPr/>
            </p:nvSpPr>
            <p:spPr bwMode="auto">
              <a:xfrm flipV="1">
                <a:off x="2919" y="661"/>
                <a:ext cx="0" cy="6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Rectangle 553"/>
              <p:cNvSpPr>
                <a:spLocks noChangeArrowheads="1"/>
              </p:cNvSpPr>
              <p:nvPr/>
            </p:nvSpPr>
            <p:spPr bwMode="auto">
              <a:xfrm>
                <a:off x="4902" y="1173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7" name="Rectangle 554"/>
              <p:cNvSpPr>
                <a:spLocks noChangeArrowheads="1"/>
              </p:cNvSpPr>
              <p:nvPr/>
            </p:nvSpPr>
            <p:spPr bwMode="auto">
              <a:xfrm>
                <a:off x="4902" y="109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8" name="Rectangle 555"/>
              <p:cNvSpPr>
                <a:spLocks noChangeArrowheads="1"/>
              </p:cNvSpPr>
              <p:nvPr/>
            </p:nvSpPr>
            <p:spPr bwMode="auto">
              <a:xfrm>
                <a:off x="4902" y="1013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9" name="Rectangle 556"/>
              <p:cNvSpPr>
                <a:spLocks noChangeArrowheads="1"/>
              </p:cNvSpPr>
              <p:nvPr/>
            </p:nvSpPr>
            <p:spPr bwMode="auto">
              <a:xfrm>
                <a:off x="4902" y="932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0" name="Rectangle 557"/>
              <p:cNvSpPr>
                <a:spLocks noChangeArrowheads="1"/>
              </p:cNvSpPr>
              <p:nvPr/>
            </p:nvSpPr>
            <p:spPr bwMode="auto">
              <a:xfrm>
                <a:off x="4902" y="852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1" name="Rectangle 558"/>
              <p:cNvSpPr>
                <a:spLocks noChangeArrowheads="1"/>
              </p:cNvSpPr>
              <p:nvPr/>
            </p:nvSpPr>
            <p:spPr bwMode="auto">
              <a:xfrm>
                <a:off x="4902" y="772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" name="Rectangle 559"/>
              <p:cNvSpPr>
                <a:spLocks noChangeArrowheads="1"/>
              </p:cNvSpPr>
              <p:nvPr/>
            </p:nvSpPr>
            <p:spPr bwMode="auto">
              <a:xfrm>
                <a:off x="4902" y="692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3" name="Line 560"/>
              <p:cNvSpPr>
                <a:spLocks noChangeShapeType="1"/>
              </p:cNvSpPr>
              <p:nvPr/>
            </p:nvSpPr>
            <p:spPr bwMode="auto">
              <a:xfrm>
                <a:off x="2919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Line 561"/>
              <p:cNvSpPr>
                <a:spLocks noChangeShapeType="1"/>
              </p:cNvSpPr>
              <p:nvPr/>
            </p:nvSpPr>
            <p:spPr bwMode="auto">
              <a:xfrm>
                <a:off x="2972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Line 562"/>
              <p:cNvSpPr>
                <a:spLocks noChangeShapeType="1"/>
              </p:cNvSpPr>
              <p:nvPr/>
            </p:nvSpPr>
            <p:spPr bwMode="auto">
              <a:xfrm>
                <a:off x="3023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Line 563"/>
              <p:cNvSpPr>
                <a:spLocks noChangeShapeType="1"/>
              </p:cNvSpPr>
              <p:nvPr/>
            </p:nvSpPr>
            <p:spPr bwMode="auto">
              <a:xfrm>
                <a:off x="3076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Line 564"/>
              <p:cNvSpPr>
                <a:spLocks noChangeShapeType="1"/>
              </p:cNvSpPr>
              <p:nvPr/>
            </p:nvSpPr>
            <p:spPr bwMode="auto">
              <a:xfrm>
                <a:off x="3127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Line 565"/>
              <p:cNvSpPr>
                <a:spLocks noChangeShapeType="1"/>
              </p:cNvSpPr>
              <p:nvPr/>
            </p:nvSpPr>
            <p:spPr bwMode="auto">
              <a:xfrm>
                <a:off x="3180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Line 566"/>
              <p:cNvSpPr>
                <a:spLocks noChangeShapeType="1"/>
              </p:cNvSpPr>
              <p:nvPr/>
            </p:nvSpPr>
            <p:spPr bwMode="auto">
              <a:xfrm>
                <a:off x="3230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Line 567"/>
              <p:cNvSpPr>
                <a:spLocks noChangeShapeType="1"/>
              </p:cNvSpPr>
              <p:nvPr/>
            </p:nvSpPr>
            <p:spPr bwMode="auto">
              <a:xfrm>
                <a:off x="3282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Line 568"/>
              <p:cNvSpPr>
                <a:spLocks noChangeShapeType="1"/>
              </p:cNvSpPr>
              <p:nvPr/>
            </p:nvSpPr>
            <p:spPr bwMode="auto">
              <a:xfrm>
                <a:off x="3335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Line 569"/>
              <p:cNvSpPr>
                <a:spLocks noChangeShapeType="1"/>
              </p:cNvSpPr>
              <p:nvPr/>
            </p:nvSpPr>
            <p:spPr bwMode="auto">
              <a:xfrm>
                <a:off x="3387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Line 570"/>
              <p:cNvSpPr>
                <a:spLocks noChangeShapeType="1"/>
              </p:cNvSpPr>
              <p:nvPr/>
            </p:nvSpPr>
            <p:spPr bwMode="auto">
              <a:xfrm>
                <a:off x="3440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Line 571"/>
              <p:cNvSpPr>
                <a:spLocks noChangeShapeType="1"/>
              </p:cNvSpPr>
              <p:nvPr/>
            </p:nvSpPr>
            <p:spPr bwMode="auto">
              <a:xfrm>
                <a:off x="3491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Line 572"/>
              <p:cNvSpPr>
                <a:spLocks noChangeShapeType="1"/>
              </p:cNvSpPr>
              <p:nvPr/>
            </p:nvSpPr>
            <p:spPr bwMode="auto">
              <a:xfrm>
                <a:off x="3544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Line 573"/>
              <p:cNvSpPr>
                <a:spLocks noChangeShapeType="1"/>
              </p:cNvSpPr>
              <p:nvPr/>
            </p:nvSpPr>
            <p:spPr bwMode="auto">
              <a:xfrm>
                <a:off x="3595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Line 574"/>
              <p:cNvSpPr>
                <a:spLocks noChangeShapeType="1"/>
              </p:cNvSpPr>
              <p:nvPr/>
            </p:nvSpPr>
            <p:spPr bwMode="auto">
              <a:xfrm>
                <a:off x="3648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Line 575"/>
              <p:cNvSpPr>
                <a:spLocks noChangeShapeType="1"/>
              </p:cNvSpPr>
              <p:nvPr/>
            </p:nvSpPr>
            <p:spPr bwMode="auto">
              <a:xfrm>
                <a:off x="3701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Line 576"/>
              <p:cNvSpPr>
                <a:spLocks noChangeShapeType="1"/>
              </p:cNvSpPr>
              <p:nvPr/>
            </p:nvSpPr>
            <p:spPr bwMode="auto">
              <a:xfrm>
                <a:off x="3752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Line 577"/>
              <p:cNvSpPr>
                <a:spLocks noChangeShapeType="1"/>
              </p:cNvSpPr>
              <p:nvPr/>
            </p:nvSpPr>
            <p:spPr bwMode="auto">
              <a:xfrm>
                <a:off x="3805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Line 578"/>
              <p:cNvSpPr>
                <a:spLocks noChangeShapeType="1"/>
              </p:cNvSpPr>
              <p:nvPr/>
            </p:nvSpPr>
            <p:spPr bwMode="auto">
              <a:xfrm>
                <a:off x="3854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Line 579"/>
              <p:cNvSpPr>
                <a:spLocks noChangeShapeType="1"/>
              </p:cNvSpPr>
              <p:nvPr/>
            </p:nvSpPr>
            <p:spPr bwMode="auto">
              <a:xfrm>
                <a:off x="3907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Line 580"/>
              <p:cNvSpPr>
                <a:spLocks noChangeShapeType="1"/>
              </p:cNvSpPr>
              <p:nvPr/>
            </p:nvSpPr>
            <p:spPr bwMode="auto">
              <a:xfrm>
                <a:off x="3958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Line 581"/>
              <p:cNvSpPr>
                <a:spLocks noChangeShapeType="1"/>
              </p:cNvSpPr>
              <p:nvPr/>
            </p:nvSpPr>
            <p:spPr bwMode="auto">
              <a:xfrm>
                <a:off x="4011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Line 582"/>
              <p:cNvSpPr>
                <a:spLocks noChangeShapeType="1"/>
              </p:cNvSpPr>
              <p:nvPr/>
            </p:nvSpPr>
            <p:spPr bwMode="auto">
              <a:xfrm>
                <a:off x="4064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Line 583"/>
              <p:cNvSpPr>
                <a:spLocks noChangeShapeType="1"/>
              </p:cNvSpPr>
              <p:nvPr/>
            </p:nvSpPr>
            <p:spPr bwMode="auto">
              <a:xfrm>
                <a:off x="4115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Line 584"/>
              <p:cNvSpPr>
                <a:spLocks noChangeShapeType="1"/>
              </p:cNvSpPr>
              <p:nvPr/>
            </p:nvSpPr>
            <p:spPr bwMode="auto">
              <a:xfrm>
                <a:off x="4168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Line 585"/>
              <p:cNvSpPr>
                <a:spLocks noChangeShapeType="1"/>
              </p:cNvSpPr>
              <p:nvPr/>
            </p:nvSpPr>
            <p:spPr bwMode="auto">
              <a:xfrm>
                <a:off x="4219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Line 586"/>
              <p:cNvSpPr>
                <a:spLocks noChangeShapeType="1"/>
              </p:cNvSpPr>
              <p:nvPr/>
            </p:nvSpPr>
            <p:spPr bwMode="auto">
              <a:xfrm>
                <a:off x="4272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Line 587"/>
              <p:cNvSpPr>
                <a:spLocks noChangeShapeType="1"/>
              </p:cNvSpPr>
              <p:nvPr/>
            </p:nvSpPr>
            <p:spPr bwMode="auto">
              <a:xfrm>
                <a:off x="4324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Line 588"/>
              <p:cNvSpPr>
                <a:spLocks noChangeShapeType="1"/>
              </p:cNvSpPr>
              <p:nvPr/>
            </p:nvSpPr>
            <p:spPr bwMode="auto">
              <a:xfrm>
                <a:off x="4377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Line 589"/>
              <p:cNvSpPr>
                <a:spLocks noChangeShapeType="1"/>
              </p:cNvSpPr>
              <p:nvPr/>
            </p:nvSpPr>
            <p:spPr bwMode="auto">
              <a:xfrm>
                <a:off x="4429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Line 590"/>
              <p:cNvSpPr>
                <a:spLocks noChangeShapeType="1"/>
              </p:cNvSpPr>
              <p:nvPr/>
            </p:nvSpPr>
            <p:spPr bwMode="auto">
              <a:xfrm>
                <a:off x="4479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Line 591"/>
              <p:cNvSpPr>
                <a:spLocks noChangeShapeType="1"/>
              </p:cNvSpPr>
              <p:nvPr/>
            </p:nvSpPr>
            <p:spPr bwMode="auto">
              <a:xfrm>
                <a:off x="4532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Line 592"/>
              <p:cNvSpPr>
                <a:spLocks noChangeShapeType="1"/>
              </p:cNvSpPr>
              <p:nvPr/>
            </p:nvSpPr>
            <p:spPr bwMode="auto">
              <a:xfrm>
                <a:off x="4583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Line 593"/>
              <p:cNvSpPr>
                <a:spLocks noChangeShapeType="1"/>
              </p:cNvSpPr>
              <p:nvPr/>
            </p:nvSpPr>
            <p:spPr bwMode="auto">
              <a:xfrm>
                <a:off x="4636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Line 594"/>
              <p:cNvSpPr>
                <a:spLocks noChangeShapeType="1"/>
              </p:cNvSpPr>
              <p:nvPr/>
            </p:nvSpPr>
            <p:spPr bwMode="auto">
              <a:xfrm>
                <a:off x="4687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Line 595"/>
              <p:cNvSpPr>
                <a:spLocks noChangeShapeType="1"/>
              </p:cNvSpPr>
              <p:nvPr/>
            </p:nvSpPr>
            <p:spPr bwMode="auto">
              <a:xfrm>
                <a:off x="4740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Line 596"/>
              <p:cNvSpPr>
                <a:spLocks noChangeShapeType="1"/>
              </p:cNvSpPr>
              <p:nvPr/>
            </p:nvSpPr>
            <p:spPr bwMode="auto">
              <a:xfrm>
                <a:off x="4793" y="661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Line 597"/>
              <p:cNvSpPr>
                <a:spLocks noChangeShapeType="1"/>
              </p:cNvSpPr>
              <p:nvPr/>
            </p:nvSpPr>
            <p:spPr bwMode="auto">
              <a:xfrm>
                <a:off x="4844" y="661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Line 598"/>
              <p:cNvSpPr>
                <a:spLocks noChangeShapeType="1"/>
              </p:cNvSpPr>
              <p:nvPr/>
            </p:nvSpPr>
            <p:spPr bwMode="auto">
              <a:xfrm>
                <a:off x="2919" y="661"/>
                <a:ext cx="19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Line 599"/>
              <p:cNvSpPr>
                <a:spLocks noChangeShapeType="1"/>
              </p:cNvSpPr>
              <p:nvPr/>
            </p:nvSpPr>
            <p:spPr bwMode="auto">
              <a:xfrm flipH="1">
                <a:off x="4871" y="1262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Line 600"/>
              <p:cNvSpPr>
                <a:spLocks noChangeShapeType="1"/>
              </p:cNvSpPr>
              <p:nvPr/>
            </p:nvSpPr>
            <p:spPr bwMode="auto">
              <a:xfrm flipH="1">
                <a:off x="4871" y="1222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Line 601"/>
              <p:cNvSpPr>
                <a:spLocks noChangeShapeType="1"/>
              </p:cNvSpPr>
              <p:nvPr/>
            </p:nvSpPr>
            <p:spPr bwMode="auto">
              <a:xfrm flipH="1">
                <a:off x="4871" y="1182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Line 602"/>
              <p:cNvSpPr>
                <a:spLocks noChangeShapeType="1"/>
              </p:cNvSpPr>
              <p:nvPr/>
            </p:nvSpPr>
            <p:spPr bwMode="auto">
              <a:xfrm flipH="1">
                <a:off x="4871" y="1142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Line 603"/>
              <p:cNvSpPr>
                <a:spLocks noChangeShapeType="1"/>
              </p:cNvSpPr>
              <p:nvPr/>
            </p:nvSpPr>
            <p:spPr bwMode="auto">
              <a:xfrm flipH="1">
                <a:off x="4871" y="1101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Line 604"/>
              <p:cNvSpPr>
                <a:spLocks noChangeShapeType="1"/>
              </p:cNvSpPr>
              <p:nvPr/>
            </p:nvSpPr>
            <p:spPr bwMode="auto">
              <a:xfrm flipH="1">
                <a:off x="4871" y="1061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Line 605"/>
              <p:cNvSpPr>
                <a:spLocks noChangeShapeType="1"/>
              </p:cNvSpPr>
              <p:nvPr/>
            </p:nvSpPr>
            <p:spPr bwMode="auto">
              <a:xfrm flipH="1">
                <a:off x="4871" y="1021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Line 606"/>
              <p:cNvSpPr>
                <a:spLocks noChangeShapeType="1"/>
              </p:cNvSpPr>
              <p:nvPr/>
            </p:nvSpPr>
            <p:spPr bwMode="auto">
              <a:xfrm flipH="1">
                <a:off x="4871" y="981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440" y="575"/>
              <a:ext cx="4738" cy="2325"/>
              <a:chOff x="440" y="575"/>
              <a:chExt cx="4738" cy="2325"/>
            </a:xfrm>
          </p:grpSpPr>
          <p:sp>
            <p:nvSpPr>
              <p:cNvPr id="300" name="Line 608"/>
              <p:cNvSpPr>
                <a:spLocks noChangeShapeType="1"/>
              </p:cNvSpPr>
              <p:nvPr/>
            </p:nvSpPr>
            <p:spPr bwMode="auto">
              <a:xfrm flipH="1">
                <a:off x="4871" y="941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609"/>
              <p:cNvSpPr>
                <a:spLocks noChangeShapeType="1"/>
              </p:cNvSpPr>
              <p:nvPr/>
            </p:nvSpPr>
            <p:spPr bwMode="auto">
              <a:xfrm flipH="1">
                <a:off x="4871" y="901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610"/>
              <p:cNvSpPr>
                <a:spLocks noChangeShapeType="1"/>
              </p:cNvSpPr>
              <p:nvPr/>
            </p:nvSpPr>
            <p:spPr bwMode="auto">
              <a:xfrm flipH="1">
                <a:off x="4871" y="861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611"/>
              <p:cNvSpPr>
                <a:spLocks noChangeShapeType="1"/>
              </p:cNvSpPr>
              <p:nvPr/>
            </p:nvSpPr>
            <p:spPr bwMode="auto">
              <a:xfrm flipH="1">
                <a:off x="4871" y="821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612"/>
              <p:cNvSpPr>
                <a:spLocks noChangeShapeType="1"/>
              </p:cNvSpPr>
              <p:nvPr/>
            </p:nvSpPr>
            <p:spPr bwMode="auto">
              <a:xfrm flipH="1">
                <a:off x="4871" y="781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613"/>
              <p:cNvSpPr>
                <a:spLocks noChangeShapeType="1"/>
              </p:cNvSpPr>
              <p:nvPr/>
            </p:nvSpPr>
            <p:spPr bwMode="auto">
              <a:xfrm flipH="1">
                <a:off x="4871" y="741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614"/>
              <p:cNvSpPr>
                <a:spLocks noChangeShapeType="1"/>
              </p:cNvSpPr>
              <p:nvPr/>
            </p:nvSpPr>
            <p:spPr bwMode="auto">
              <a:xfrm flipH="1">
                <a:off x="4871" y="701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615"/>
              <p:cNvSpPr>
                <a:spLocks noChangeShapeType="1"/>
              </p:cNvSpPr>
              <p:nvPr/>
            </p:nvSpPr>
            <p:spPr bwMode="auto">
              <a:xfrm flipV="1">
                <a:off x="4871" y="661"/>
                <a:ext cx="0" cy="6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616"/>
              <p:cNvSpPr>
                <a:spLocks noChangeArrowheads="1"/>
              </p:cNvSpPr>
              <p:nvPr/>
            </p:nvSpPr>
            <p:spPr bwMode="auto">
              <a:xfrm>
                <a:off x="3889" y="575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" name="Rectangle 617"/>
              <p:cNvSpPr>
                <a:spLocks noChangeArrowheads="1"/>
              </p:cNvSpPr>
              <p:nvPr/>
            </p:nvSpPr>
            <p:spPr bwMode="auto">
              <a:xfrm rot="16200000">
                <a:off x="5053" y="2792"/>
                <a:ext cx="9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" name="Rectangle 618"/>
              <p:cNvSpPr>
                <a:spLocks noChangeArrowheads="1"/>
              </p:cNvSpPr>
              <p:nvPr/>
            </p:nvSpPr>
            <p:spPr bwMode="auto">
              <a:xfrm rot="16200000">
                <a:off x="5041" y="2719"/>
                <a:ext cx="19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CDOM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" name="Rectangle 619"/>
              <p:cNvSpPr>
                <a:spLocks noChangeArrowheads="1"/>
              </p:cNvSpPr>
              <p:nvPr/>
            </p:nvSpPr>
            <p:spPr bwMode="auto">
              <a:xfrm rot="16200000">
                <a:off x="4937" y="2484"/>
                <a:ext cx="323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/[DOC]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" name="Rectangle 620"/>
              <p:cNvSpPr>
                <a:spLocks noChangeArrowheads="1"/>
              </p:cNvSpPr>
              <p:nvPr/>
            </p:nvSpPr>
            <p:spPr bwMode="auto">
              <a:xfrm rot="16200000">
                <a:off x="5025" y="1691"/>
                <a:ext cx="15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" name="Rectangle 621"/>
              <p:cNvSpPr>
                <a:spLocks noChangeArrowheads="1"/>
              </p:cNvSpPr>
              <p:nvPr/>
            </p:nvSpPr>
            <p:spPr bwMode="auto">
              <a:xfrm rot="16200000">
                <a:off x="4946" y="885"/>
                <a:ext cx="30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[chl-a]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Rectangle 622"/>
              <p:cNvSpPr>
                <a:spLocks noChangeArrowheads="1"/>
              </p:cNvSpPr>
              <p:nvPr/>
            </p:nvSpPr>
            <p:spPr bwMode="auto">
              <a:xfrm>
                <a:off x="3889" y="1448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Rectangle 623"/>
              <p:cNvSpPr>
                <a:spLocks noChangeArrowheads="1"/>
              </p:cNvSpPr>
              <p:nvPr/>
            </p:nvSpPr>
            <p:spPr bwMode="auto">
              <a:xfrm>
                <a:off x="934" y="2179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" name="Rectangle 624"/>
              <p:cNvSpPr>
                <a:spLocks noChangeArrowheads="1"/>
              </p:cNvSpPr>
              <p:nvPr/>
            </p:nvSpPr>
            <p:spPr bwMode="auto">
              <a:xfrm>
                <a:off x="1087" y="2179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" name="Rectangle 625"/>
              <p:cNvSpPr>
                <a:spLocks noChangeArrowheads="1"/>
              </p:cNvSpPr>
              <p:nvPr/>
            </p:nvSpPr>
            <p:spPr bwMode="auto">
              <a:xfrm>
                <a:off x="1244" y="2179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" name="Rectangle 626"/>
              <p:cNvSpPr>
                <a:spLocks noChangeArrowheads="1"/>
              </p:cNvSpPr>
              <p:nvPr/>
            </p:nvSpPr>
            <p:spPr bwMode="auto">
              <a:xfrm>
                <a:off x="1401" y="2179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" name="Rectangle 627"/>
              <p:cNvSpPr>
                <a:spLocks noChangeArrowheads="1"/>
              </p:cNvSpPr>
              <p:nvPr/>
            </p:nvSpPr>
            <p:spPr bwMode="auto">
              <a:xfrm>
                <a:off x="1536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" name="Rectangle 628"/>
              <p:cNvSpPr>
                <a:spLocks noChangeArrowheads="1"/>
              </p:cNvSpPr>
              <p:nvPr/>
            </p:nvSpPr>
            <p:spPr bwMode="auto">
              <a:xfrm>
                <a:off x="1691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Rectangle 629"/>
              <p:cNvSpPr>
                <a:spLocks noChangeArrowheads="1"/>
              </p:cNvSpPr>
              <p:nvPr/>
            </p:nvSpPr>
            <p:spPr bwMode="auto">
              <a:xfrm>
                <a:off x="1846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Rectangle 630"/>
              <p:cNvSpPr>
                <a:spLocks noChangeArrowheads="1"/>
              </p:cNvSpPr>
              <p:nvPr/>
            </p:nvSpPr>
            <p:spPr bwMode="auto">
              <a:xfrm>
                <a:off x="2003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" name="Rectangle 631"/>
              <p:cNvSpPr>
                <a:spLocks noChangeArrowheads="1"/>
              </p:cNvSpPr>
              <p:nvPr/>
            </p:nvSpPr>
            <p:spPr bwMode="auto">
              <a:xfrm>
                <a:off x="2158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" name="Rectangle 632"/>
              <p:cNvSpPr>
                <a:spLocks noChangeArrowheads="1"/>
              </p:cNvSpPr>
              <p:nvPr/>
            </p:nvSpPr>
            <p:spPr bwMode="auto">
              <a:xfrm>
                <a:off x="2315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" name="Rectangle 633"/>
              <p:cNvSpPr>
                <a:spLocks noChangeArrowheads="1"/>
              </p:cNvSpPr>
              <p:nvPr/>
            </p:nvSpPr>
            <p:spPr bwMode="auto">
              <a:xfrm>
                <a:off x="2471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" name="Rectangle 634"/>
              <p:cNvSpPr>
                <a:spLocks noChangeArrowheads="1"/>
              </p:cNvSpPr>
              <p:nvPr/>
            </p:nvSpPr>
            <p:spPr bwMode="auto">
              <a:xfrm>
                <a:off x="2628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" name="Rectangle 635"/>
              <p:cNvSpPr>
                <a:spLocks noChangeArrowheads="1"/>
              </p:cNvSpPr>
              <p:nvPr/>
            </p:nvSpPr>
            <p:spPr bwMode="auto">
              <a:xfrm>
                <a:off x="676" y="2111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" name="Rectangle 636"/>
              <p:cNvSpPr>
                <a:spLocks noChangeArrowheads="1"/>
              </p:cNvSpPr>
              <p:nvPr/>
            </p:nvSpPr>
            <p:spPr bwMode="auto">
              <a:xfrm>
                <a:off x="676" y="200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" name="Rectangle 637"/>
              <p:cNvSpPr>
                <a:spLocks noChangeArrowheads="1"/>
              </p:cNvSpPr>
              <p:nvPr/>
            </p:nvSpPr>
            <p:spPr bwMode="auto">
              <a:xfrm>
                <a:off x="676" y="189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" name="Rectangle 638"/>
              <p:cNvSpPr>
                <a:spLocks noChangeArrowheads="1"/>
              </p:cNvSpPr>
              <p:nvPr/>
            </p:nvSpPr>
            <p:spPr bwMode="auto">
              <a:xfrm>
                <a:off x="676" y="1788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" name="Rectangle 639"/>
              <p:cNvSpPr>
                <a:spLocks noChangeArrowheads="1"/>
              </p:cNvSpPr>
              <p:nvPr/>
            </p:nvSpPr>
            <p:spPr bwMode="auto">
              <a:xfrm>
                <a:off x="676" y="1682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" name="Rectangle 640"/>
              <p:cNvSpPr>
                <a:spLocks noChangeArrowheads="1"/>
              </p:cNvSpPr>
              <p:nvPr/>
            </p:nvSpPr>
            <p:spPr bwMode="auto">
              <a:xfrm>
                <a:off x="676" y="157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" name="Rectangle 641"/>
              <p:cNvSpPr>
                <a:spLocks noChangeArrowheads="1"/>
              </p:cNvSpPr>
              <p:nvPr/>
            </p:nvSpPr>
            <p:spPr bwMode="auto">
              <a:xfrm>
                <a:off x="676" y="1467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" name="Line 642"/>
              <p:cNvSpPr>
                <a:spLocks noChangeShapeType="1"/>
              </p:cNvSpPr>
              <p:nvPr/>
            </p:nvSpPr>
            <p:spPr bwMode="auto">
              <a:xfrm flipV="1">
                <a:off x="877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Line 643"/>
              <p:cNvSpPr>
                <a:spLocks noChangeShapeType="1"/>
              </p:cNvSpPr>
              <p:nvPr/>
            </p:nvSpPr>
            <p:spPr bwMode="auto">
              <a:xfrm flipV="1">
                <a:off x="957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644"/>
              <p:cNvSpPr>
                <a:spLocks noChangeShapeType="1"/>
              </p:cNvSpPr>
              <p:nvPr/>
            </p:nvSpPr>
            <p:spPr bwMode="auto">
              <a:xfrm flipV="1">
                <a:off x="1033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645"/>
              <p:cNvSpPr>
                <a:spLocks noChangeShapeType="1"/>
              </p:cNvSpPr>
              <p:nvPr/>
            </p:nvSpPr>
            <p:spPr bwMode="auto">
              <a:xfrm flipV="1">
                <a:off x="1110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646"/>
              <p:cNvSpPr>
                <a:spLocks noChangeShapeType="1"/>
              </p:cNvSpPr>
              <p:nvPr/>
            </p:nvSpPr>
            <p:spPr bwMode="auto">
              <a:xfrm flipV="1">
                <a:off x="1190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647"/>
              <p:cNvSpPr>
                <a:spLocks noChangeShapeType="1"/>
              </p:cNvSpPr>
              <p:nvPr/>
            </p:nvSpPr>
            <p:spPr bwMode="auto">
              <a:xfrm flipV="1">
                <a:off x="1267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648"/>
              <p:cNvSpPr>
                <a:spLocks noChangeShapeType="1"/>
              </p:cNvSpPr>
              <p:nvPr/>
            </p:nvSpPr>
            <p:spPr bwMode="auto">
              <a:xfrm flipV="1">
                <a:off x="1347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649"/>
              <p:cNvSpPr>
                <a:spLocks noChangeShapeType="1"/>
              </p:cNvSpPr>
              <p:nvPr/>
            </p:nvSpPr>
            <p:spPr bwMode="auto">
              <a:xfrm flipV="1">
                <a:off x="1424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650"/>
              <p:cNvSpPr>
                <a:spLocks noChangeShapeType="1"/>
              </p:cNvSpPr>
              <p:nvPr/>
            </p:nvSpPr>
            <p:spPr bwMode="auto">
              <a:xfrm flipV="1">
                <a:off x="1502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651"/>
              <p:cNvSpPr>
                <a:spLocks noChangeShapeType="1"/>
              </p:cNvSpPr>
              <p:nvPr/>
            </p:nvSpPr>
            <p:spPr bwMode="auto">
              <a:xfrm flipV="1">
                <a:off x="1581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652"/>
              <p:cNvSpPr>
                <a:spLocks noChangeShapeType="1"/>
              </p:cNvSpPr>
              <p:nvPr/>
            </p:nvSpPr>
            <p:spPr bwMode="auto">
              <a:xfrm flipV="1">
                <a:off x="1657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653"/>
              <p:cNvSpPr>
                <a:spLocks noChangeShapeType="1"/>
              </p:cNvSpPr>
              <p:nvPr/>
            </p:nvSpPr>
            <p:spPr bwMode="auto">
              <a:xfrm flipV="1">
                <a:off x="1735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654"/>
              <p:cNvSpPr>
                <a:spLocks noChangeShapeType="1"/>
              </p:cNvSpPr>
              <p:nvPr/>
            </p:nvSpPr>
            <p:spPr bwMode="auto">
              <a:xfrm flipV="1">
                <a:off x="1814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655"/>
              <p:cNvSpPr>
                <a:spLocks noChangeShapeType="1"/>
              </p:cNvSpPr>
              <p:nvPr/>
            </p:nvSpPr>
            <p:spPr bwMode="auto">
              <a:xfrm flipV="1">
                <a:off x="1892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656"/>
              <p:cNvSpPr>
                <a:spLocks noChangeShapeType="1"/>
              </p:cNvSpPr>
              <p:nvPr/>
            </p:nvSpPr>
            <p:spPr bwMode="auto">
              <a:xfrm flipV="1">
                <a:off x="1970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57"/>
              <p:cNvSpPr>
                <a:spLocks noChangeShapeType="1"/>
              </p:cNvSpPr>
              <p:nvPr/>
            </p:nvSpPr>
            <p:spPr bwMode="auto">
              <a:xfrm flipV="1">
                <a:off x="2049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58"/>
              <p:cNvSpPr>
                <a:spLocks noChangeShapeType="1"/>
              </p:cNvSpPr>
              <p:nvPr/>
            </p:nvSpPr>
            <p:spPr bwMode="auto">
              <a:xfrm flipV="1">
                <a:off x="2127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59"/>
              <p:cNvSpPr>
                <a:spLocks noChangeShapeType="1"/>
              </p:cNvSpPr>
              <p:nvPr/>
            </p:nvSpPr>
            <p:spPr bwMode="auto">
              <a:xfrm flipV="1">
                <a:off x="2204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60"/>
              <p:cNvSpPr>
                <a:spLocks noChangeShapeType="1"/>
              </p:cNvSpPr>
              <p:nvPr/>
            </p:nvSpPr>
            <p:spPr bwMode="auto">
              <a:xfrm flipV="1">
                <a:off x="2282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61"/>
              <p:cNvSpPr>
                <a:spLocks noChangeShapeType="1"/>
              </p:cNvSpPr>
              <p:nvPr/>
            </p:nvSpPr>
            <p:spPr bwMode="auto">
              <a:xfrm flipV="1">
                <a:off x="2360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62"/>
              <p:cNvSpPr>
                <a:spLocks noChangeShapeType="1"/>
              </p:cNvSpPr>
              <p:nvPr/>
            </p:nvSpPr>
            <p:spPr bwMode="auto">
              <a:xfrm flipV="1">
                <a:off x="2439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3"/>
              <p:cNvSpPr>
                <a:spLocks noChangeShapeType="1"/>
              </p:cNvSpPr>
              <p:nvPr/>
            </p:nvSpPr>
            <p:spPr bwMode="auto">
              <a:xfrm flipV="1">
                <a:off x="2517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64"/>
              <p:cNvSpPr>
                <a:spLocks noChangeShapeType="1"/>
              </p:cNvSpPr>
              <p:nvPr/>
            </p:nvSpPr>
            <p:spPr bwMode="auto">
              <a:xfrm flipV="1">
                <a:off x="2594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65"/>
              <p:cNvSpPr>
                <a:spLocks noChangeShapeType="1"/>
              </p:cNvSpPr>
              <p:nvPr/>
            </p:nvSpPr>
            <p:spPr bwMode="auto">
              <a:xfrm flipV="1">
                <a:off x="2674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66"/>
              <p:cNvSpPr>
                <a:spLocks noChangeShapeType="1"/>
              </p:cNvSpPr>
              <p:nvPr/>
            </p:nvSpPr>
            <p:spPr bwMode="auto">
              <a:xfrm flipV="1">
                <a:off x="2751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667"/>
              <p:cNvSpPr>
                <a:spLocks noChangeShapeType="1"/>
              </p:cNvSpPr>
              <p:nvPr/>
            </p:nvSpPr>
            <p:spPr bwMode="auto">
              <a:xfrm>
                <a:off x="800" y="2159"/>
                <a:ext cx="19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668"/>
              <p:cNvSpPr>
                <a:spLocks noChangeShapeType="1"/>
              </p:cNvSpPr>
              <p:nvPr/>
            </p:nvSpPr>
            <p:spPr bwMode="auto">
              <a:xfrm>
                <a:off x="780" y="2159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669"/>
              <p:cNvSpPr>
                <a:spLocks noChangeShapeType="1"/>
              </p:cNvSpPr>
              <p:nvPr/>
            </p:nvSpPr>
            <p:spPr bwMode="auto">
              <a:xfrm>
                <a:off x="791" y="2105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670"/>
              <p:cNvSpPr>
                <a:spLocks noChangeShapeType="1"/>
              </p:cNvSpPr>
              <p:nvPr/>
            </p:nvSpPr>
            <p:spPr bwMode="auto">
              <a:xfrm>
                <a:off x="780" y="2053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671"/>
              <p:cNvSpPr>
                <a:spLocks noChangeShapeType="1"/>
              </p:cNvSpPr>
              <p:nvPr/>
            </p:nvSpPr>
            <p:spPr bwMode="auto">
              <a:xfrm>
                <a:off x="791" y="1999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672"/>
              <p:cNvSpPr>
                <a:spLocks noChangeShapeType="1"/>
              </p:cNvSpPr>
              <p:nvPr/>
            </p:nvSpPr>
            <p:spPr bwMode="auto">
              <a:xfrm>
                <a:off x="780" y="1943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673"/>
              <p:cNvSpPr>
                <a:spLocks noChangeShapeType="1"/>
              </p:cNvSpPr>
              <p:nvPr/>
            </p:nvSpPr>
            <p:spPr bwMode="auto">
              <a:xfrm>
                <a:off x="791" y="1891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674"/>
              <p:cNvSpPr>
                <a:spLocks noChangeShapeType="1"/>
              </p:cNvSpPr>
              <p:nvPr/>
            </p:nvSpPr>
            <p:spPr bwMode="auto">
              <a:xfrm>
                <a:off x="780" y="1837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675"/>
              <p:cNvSpPr>
                <a:spLocks noChangeShapeType="1"/>
              </p:cNvSpPr>
              <p:nvPr/>
            </p:nvSpPr>
            <p:spPr bwMode="auto">
              <a:xfrm>
                <a:off x="791" y="1783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676"/>
              <p:cNvSpPr>
                <a:spLocks noChangeShapeType="1"/>
              </p:cNvSpPr>
              <p:nvPr/>
            </p:nvSpPr>
            <p:spPr bwMode="auto">
              <a:xfrm>
                <a:off x="780" y="1731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677"/>
              <p:cNvSpPr>
                <a:spLocks noChangeShapeType="1"/>
              </p:cNvSpPr>
              <p:nvPr/>
            </p:nvSpPr>
            <p:spPr bwMode="auto">
              <a:xfrm>
                <a:off x="791" y="1677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678"/>
              <p:cNvSpPr>
                <a:spLocks noChangeShapeType="1"/>
              </p:cNvSpPr>
              <p:nvPr/>
            </p:nvSpPr>
            <p:spPr bwMode="auto">
              <a:xfrm>
                <a:off x="780" y="1623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679"/>
              <p:cNvSpPr>
                <a:spLocks noChangeShapeType="1"/>
              </p:cNvSpPr>
              <p:nvPr/>
            </p:nvSpPr>
            <p:spPr bwMode="auto">
              <a:xfrm>
                <a:off x="791" y="1570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680"/>
              <p:cNvSpPr>
                <a:spLocks noChangeShapeType="1"/>
              </p:cNvSpPr>
              <p:nvPr/>
            </p:nvSpPr>
            <p:spPr bwMode="auto">
              <a:xfrm>
                <a:off x="780" y="1516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681"/>
              <p:cNvSpPr>
                <a:spLocks/>
              </p:cNvSpPr>
              <p:nvPr/>
            </p:nvSpPr>
            <p:spPr bwMode="auto">
              <a:xfrm>
                <a:off x="800" y="1516"/>
                <a:ext cx="0" cy="643"/>
              </a:xfrm>
              <a:custGeom>
                <a:avLst/>
                <a:gdLst>
                  <a:gd name="T0" fmla="*/ 369 h 369"/>
                  <a:gd name="T1" fmla="*/ 0 h 369"/>
                  <a:gd name="T2" fmla="*/ 10 h 3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69">
                    <a:moveTo>
                      <a:pt x="0" y="369"/>
                    </a:move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682"/>
              <p:cNvSpPr>
                <a:spLocks noChangeShapeType="1"/>
              </p:cNvSpPr>
              <p:nvPr/>
            </p:nvSpPr>
            <p:spPr bwMode="auto">
              <a:xfrm>
                <a:off x="877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683"/>
              <p:cNvSpPr>
                <a:spLocks noChangeShapeType="1"/>
              </p:cNvSpPr>
              <p:nvPr/>
            </p:nvSpPr>
            <p:spPr bwMode="auto">
              <a:xfrm>
                <a:off x="957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684"/>
              <p:cNvSpPr>
                <a:spLocks noChangeShapeType="1"/>
              </p:cNvSpPr>
              <p:nvPr/>
            </p:nvSpPr>
            <p:spPr bwMode="auto">
              <a:xfrm>
                <a:off x="1033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685"/>
              <p:cNvSpPr>
                <a:spLocks noChangeShapeType="1"/>
              </p:cNvSpPr>
              <p:nvPr/>
            </p:nvSpPr>
            <p:spPr bwMode="auto">
              <a:xfrm>
                <a:off x="1110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686"/>
              <p:cNvSpPr>
                <a:spLocks noChangeShapeType="1"/>
              </p:cNvSpPr>
              <p:nvPr/>
            </p:nvSpPr>
            <p:spPr bwMode="auto">
              <a:xfrm>
                <a:off x="1190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687"/>
              <p:cNvSpPr>
                <a:spLocks noChangeShapeType="1"/>
              </p:cNvSpPr>
              <p:nvPr/>
            </p:nvSpPr>
            <p:spPr bwMode="auto">
              <a:xfrm>
                <a:off x="1267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688"/>
              <p:cNvSpPr>
                <a:spLocks noChangeShapeType="1"/>
              </p:cNvSpPr>
              <p:nvPr/>
            </p:nvSpPr>
            <p:spPr bwMode="auto">
              <a:xfrm>
                <a:off x="1347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689"/>
              <p:cNvSpPr>
                <a:spLocks noChangeShapeType="1"/>
              </p:cNvSpPr>
              <p:nvPr/>
            </p:nvSpPr>
            <p:spPr bwMode="auto">
              <a:xfrm>
                <a:off x="1424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690"/>
              <p:cNvSpPr>
                <a:spLocks noChangeShapeType="1"/>
              </p:cNvSpPr>
              <p:nvPr/>
            </p:nvSpPr>
            <p:spPr bwMode="auto">
              <a:xfrm>
                <a:off x="1502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691"/>
              <p:cNvSpPr>
                <a:spLocks noChangeShapeType="1"/>
              </p:cNvSpPr>
              <p:nvPr/>
            </p:nvSpPr>
            <p:spPr bwMode="auto">
              <a:xfrm>
                <a:off x="1581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692"/>
              <p:cNvSpPr>
                <a:spLocks noChangeShapeType="1"/>
              </p:cNvSpPr>
              <p:nvPr/>
            </p:nvSpPr>
            <p:spPr bwMode="auto">
              <a:xfrm>
                <a:off x="1657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693"/>
              <p:cNvSpPr>
                <a:spLocks noChangeShapeType="1"/>
              </p:cNvSpPr>
              <p:nvPr/>
            </p:nvSpPr>
            <p:spPr bwMode="auto">
              <a:xfrm>
                <a:off x="1735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694"/>
              <p:cNvSpPr>
                <a:spLocks noChangeShapeType="1"/>
              </p:cNvSpPr>
              <p:nvPr/>
            </p:nvSpPr>
            <p:spPr bwMode="auto">
              <a:xfrm>
                <a:off x="1814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695"/>
              <p:cNvSpPr>
                <a:spLocks noChangeShapeType="1"/>
              </p:cNvSpPr>
              <p:nvPr/>
            </p:nvSpPr>
            <p:spPr bwMode="auto">
              <a:xfrm>
                <a:off x="1892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696"/>
              <p:cNvSpPr>
                <a:spLocks noChangeShapeType="1"/>
              </p:cNvSpPr>
              <p:nvPr/>
            </p:nvSpPr>
            <p:spPr bwMode="auto">
              <a:xfrm>
                <a:off x="1970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697"/>
              <p:cNvSpPr>
                <a:spLocks noChangeShapeType="1"/>
              </p:cNvSpPr>
              <p:nvPr/>
            </p:nvSpPr>
            <p:spPr bwMode="auto">
              <a:xfrm>
                <a:off x="2049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98"/>
              <p:cNvSpPr>
                <a:spLocks noChangeShapeType="1"/>
              </p:cNvSpPr>
              <p:nvPr/>
            </p:nvSpPr>
            <p:spPr bwMode="auto">
              <a:xfrm>
                <a:off x="2127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99"/>
              <p:cNvSpPr>
                <a:spLocks noChangeShapeType="1"/>
              </p:cNvSpPr>
              <p:nvPr/>
            </p:nvSpPr>
            <p:spPr bwMode="auto">
              <a:xfrm>
                <a:off x="2204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700"/>
              <p:cNvSpPr>
                <a:spLocks noChangeShapeType="1"/>
              </p:cNvSpPr>
              <p:nvPr/>
            </p:nvSpPr>
            <p:spPr bwMode="auto">
              <a:xfrm>
                <a:off x="2282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701"/>
              <p:cNvSpPr>
                <a:spLocks noChangeShapeType="1"/>
              </p:cNvSpPr>
              <p:nvPr/>
            </p:nvSpPr>
            <p:spPr bwMode="auto">
              <a:xfrm>
                <a:off x="2360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702"/>
              <p:cNvSpPr>
                <a:spLocks noChangeShapeType="1"/>
              </p:cNvSpPr>
              <p:nvPr/>
            </p:nvSpPr>
            <p:spPr bwMode="auto">
              <a:xfrm>
                <a:off x="2439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703"/>
              <p:cNvSpPr>
                <a:spLocks noChangeShapeType="1"/>
              </p:cNvSpPr>
              <p:nvPr/>
            </p:nvSpPr>
            <p:spPr bwMode="auto">
              <a:xfrm>
                <a:off x="2517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704"/>
              <p:cNvSpPr>
                <a:spLocks noChangeShapeType="1"/>
              </p:cNvSpPr>
              <p:nvPr/>
            </p:nvSpPr>
            <p:spPr bwMode="auto">
              <a:xfrm>
                <a:off x="2594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705"/>
              <p:cNvSpPr>
                <a:spLocks noChangeShapeType="1"/>
              </p:cNvSpPr>
              <p:nvPr/>
            </p:nvSpPr>
            <p:spPr bwMode="auto">
              <a:xfrm>
                <a:off x="2674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706"/>
              <p:cNvSpPr>
                <a:spLocks noChangeShapeType="1"/>
              </p:cNvSpPr>
              <p:nvPr/>
            </p:nvSpPr>
            <p:spPr bwMode="auto">
              <a:xfrm>
                <a:off x="2751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707"/>
              <p:cNvSpPr>
                <a:spLocks noChangeShapeType="1"/>
              </p:cNvSpPr>
              <p:nvPr/>
            </p:nvSpPr>
            <p:spPr bwMode="auto">
              <a:xfrm>
                <a:off x="800" y="1516"/>
                <a:ext cx="19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8"/>
              <p:cNvSpPr>
                <a:spLocks noChangeShapeType="1"/>
              </p:cNvSpPr>
              <p:nvPr/>
            </p:nvSpPr>
            <p:spPr bwMode="auto">
              <a:xfrm flipH="1">
                <a:off x="2732" y="2159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09"/>
              <p:cNvSpPr>
                <a:spLocks noChangeShapeType="1"/>
              </p:cNvSpPr>
              <p:nvPr/>
            </p:nvSpPr>
            <p:spPr bwMode="auto">
              <a:xfrm flipH="1">
                <a:off x="2741" y="2105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10"/>
              <p:cNvSpPr>
                <a:spLocks noChangeShapeType="1"/>
              </p:cNvSpPr>
              <p:nvPr/>
            </p:nvSpPr>
            <p:spPr bwMode="auto">
              <a:xfrm flipH="1">
                <a:off x="2732" y="2053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11"/>
              <p:cNvSpPr>
                <a:spLocks noChangeShapeType="1"/>
              </p:cNvSpPr>
              <p:nvPr/>
            </p:nvSpPr>
            <p:spPr bwMode="auto">
              <a:xfrm flipH="1">
                <a:off x="2741" y="1999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12"/>
              <p:cNvSpPr>
                <a:spLocks noChangeShapeType="1"/>
              </p:cNvSpPr>
              <p:nvPr/>
            </p:nvSpPr>
            <p:spPr bwMode="auto">
              <a:xfrm flipH="1">
                <a:off x="2732" y="1943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13"/>
              <p:cNvSpPr>
                <a:spLocks noChangeShapeType="1"/>
              </p:cNvSpPr>
              <p:nvPr/>
            </p:nvSpPr>
            <p:spPr bwMode="auto">
              <a:xfrm flipH="1">
                <a:off x="2741" y="1891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14"/>
              <p:cNvSpPr>
                <a:spLocks noChangeShapeType="1"/>
              </p:cNvSpPr>
              <p:nvPr/>
            </p:nvSpPr>
            <p:spPr bwMode="auto">
              <a:xfrm flipH="1">
                <a:off x="2732" y="1837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15"/>
              <p:cNvSpPr>
                <a:spLocks noChangeShapeType="1"/>
              </p:cNvSpPr>
              <p:nvPr/>
            </p:nvSpPr>
            <p:spPr bwMode="auto">
              <a:xfrm flipH="1">
                <a:off x="2741" y="1783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16"/>
              <p:cNvSpPr>
                <a:spLocks noChangeShapeType="1"/>
              </p:cNvSpPr>
              <p:nvPr/>
            </p:nvSpPr>
            <p:spPr bwMode="auto">
              <a:xfrm flipH="1">
                <a:off x="2732" y="1731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17"/>
              <p:cNvSpPr>
                <a:spLocks noChangeShapeType="1"/>
              </p:cNvSpPr>
              <p:nvPr/>
            </p:nvSpPr>
            <p:spPr bwMode="auto">
              <a:xfrm flipH="1">
                <a:off x="2741" y="1677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718"/>
              <p:cNvSpPr>
                <a:spLocks noChangeShapeType="1"/>
              </p:cNvSpPr>
              <p:nvPr/>
            </p:nvSpPr>
            <p:spPr bwMode="auto">
              <a:xfrm flipH="1">
                <a:off x="2732" y="1623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719"/>
              <p:cNvSpPr>
                <a:spLocks noChangeShapeType="1"/>
              </p:cNvSpPr>
              <p:nvPr/>
            </p:nvSpPr>
            <p:spPr bwMode="auto">
              <a:xfrm flipH="1">
                <a:off x="2741" y="1570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720"/>
              <p:cNvSpPr>
                <a:spLocks noChangeShapeType="1"/>
              </p:cNvSpPr>
              <p:nvPr/>
            </p:nvSpPr>
            <p:spPr bwMode="auto">
              <a:xfrm flipH="1">
                <a:off x="2732" y="1516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721"/>
              <p:cNvSpPr>
                <a:spLocks noChangeShapeType="1"/>
              </p:cNvSpPr>
              <p:nvPr/>
            </p:nvSpPr>
            <p:spPr bwMode="auto">
              <a:xfrm flipV="1">
                <a:off x="2751" y="1516"/>
                <a:ext cx="0" cy="6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Rectangle 722"/>
              <p:cNvSpPr>
                <a:spLocks noChangeArrowheads="1"/>
              </p:cNvSpPr>
              <p:nvPr/>
            </p:nvSpPr>
            <p:spPr bwMode="auto">
              <a:xfrm>
                <a:off x="1770" y="1433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" name="Rectangle 723"/>
              <p:cNvSpPr>
                <a:spLocks noChangeArrowheads="1"/>
              </p:cNvSpPr>
              <p:nvPr/>
            </p:nvSpPr>
            <p:spPr bwMode="auto">
              <a:xfrm rot="16200000">
                <a:off x="2800" y="1820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" name="Rectangle 724"/>
              <p:cNvSpPr>
                <a:spLocks noChangeArrowheads="1"/>
              </p:cNvSpPr>
              <p:nvPr/>
            </p:nvSpPr>
            <p:spPr bwMode="auto">
              <a:xfrm>
                <a:off x="1770" y="2304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" name="Rectangle 725"/>
              <p:cNvSpPr>
                <a:spLocks noChangeArrowheads="1"/>
              </p:cNvSpPr>
              <p:nvPr/>
            </p:nvSpPr>
            <p:spPr bwMode="auto">
              <a:xfrm rot="16200000">
                <a:off x="456" y="1975"/>
                <a:ext cx="9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8" name="Rectangle 726"/>
              <p:cNvSpPr>
                <a:spLocks noChangeArrowheads="1"/>
              </p:cNvSpPr>
              <p:nvPr/>
            </p:nvSpPr>
            <p:spPr bwMode="auto">
              <a:xfrm rot="16200000">
                <a:off x="445" y="1901"/>
                <a:ext cx="19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CDOM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9" name="Rectangle 727"/>
              <p:cNvSpPr>
                <a:spLocks noChangeArrowheads="1"/>
              </p:cNvSpPr>
              <p:nvPr/>
            </p:nvSpPr>
            <p:spPr bwMode="auto">
              <a:xfrm rot="16200000">
                <a:off x="376" y="1701"/>
                <a:ext cx="25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(300)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0" name="Rectangle 728"/>
              <p:cNvSpPr>
                <a:spLocks noChangeArrowheads="1"/>
              </p:cNvSpPr>
              <p:nvPr/>
            </p:nvSpPr>
            <p:spPr bwMode="auto">
              <a:xfrm>
                <a:off x="3053" y="2179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1" name="Rectangle 729"/>
              <p:cNvSpPr>
                <a:spLocks noChangeArrowheads="1"/>
              </p:cNvSpPr>
              <p:nvPr/>
            </p:nvSpPr>
            <p:spPr bwMode="auto">
              <a:xfrm>
                <a:off x="3208" y="2179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2" name="Rectangle 730"/>
              <p:cNvSpPr>
                <a:spLocks noChangeArrowheads="1"/>
              </p:cNvSpPr>
              <p:nvPr/>
            </p:nvSpPr>
            <p:spPr bwMode="auto">
              <a:xfrm>
                <a:off x="3364" y="2179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" name="Rectangle 731"/>
              <p:cNvSpPr>
                <a:spLocks noChangeArrowheads="1"/>
              </p:cNvSpPr>
              <p:nvPr/>
            </p:nvSpPr>
            <p:spPr bwMode="auto">
              <a:xfrm>
                <a:off x="3521" y="2179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" name="Rectangle 732"/>
              <p:cNvSpPr>
                <a:spLocks noChangeArrowheads="1"/>
              </p:cNvSpPr>
              <p:nvPr/>
            </p:nvSpPr>
            <p:spPr bwMode="auto">
              <a:xfrm>
                <a:off x="3655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5" name="Rectangle 733"/>
              <p:cNvSpPr>
                <a:spLocks noChangeArrowheads="1"/>
              </p:cNvSpPr>
              <p:nvPr/>
            </p:nvSpPr>
            <p:spPr bwMode="auto">
              <a:xfrm>
                <a:off x="3810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6" name="Rectangle 734"/>
              <p:cNvSpPr>
                <a:spLocks noChangeArrowheads="1"/>
              </p:cNvSpPr>
              <p:nvPr/>
            </p:nvSpPr>
            <p:spPr bwMode="auto">
              <a:xfrm>
                <a:off x="3965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7" name="Rectangle 735"/>
              <p:cNvSpPr>
                <a:spLocks noChangeArrowheads="1"/>
              </p:cNvSpPr>
              <p:nvPr/>
            </p:nvSpPr>
            <p:spPr bwMode="auto">
              <a:xfrm>
                <a:off x="4122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8" name="Rectangle 736"/>
              <p:cNvSpPr>
                <a:spLocks noChangeArrowheads="1"/>
              </p:cNvSpPr>
              <p:nvPr/>
            </p:nvSpPr>
            <p:spPr bwMode="auto">
              <a:xfrm>
                <a:off x="4278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9" name="Rectangle 737"/>
              <p:cNvSpPr>
                <a:spLocks noChangeArrowheads="1"/>
              </p:cNvSpPr>
              <p:nvPr/>
            </p:nvSpPr>
            <p:spPr bwMode="auto">
              <a:xfrm>
                <a:off x="4435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" name="Rectangle 738"/>
              <p:cNvSpPr>
                <a:spLocks noChangeArrowheads="1"/>
              </p:cNvSpPr>
              <p:nvPr/>
            </p:nvSpPr>
            <p:spPr bwMode="auto">
              <a:xfrm>
                <a:off x="4590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" name="Rectangle 739"/>
              <p:cNvSpPr>
                <a:spLocks noChangeArrowheads="1"/>
              </p:cNvSpPr>
              <p:nvPr/>
            </p:nvSpPr>
            <p:spPr bwMode="auto">
              <a:xfrm>
                <a:off x="4747" y="2179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" name="Line 740"/>
              <p:cNvSpPr>
                <a:spLocks noChangeShapeType="1"/>
              </p:cNvSpPr>
              <p:nvPr/>
            </p:nvSpPr>
            <p:spPr bwMode="auto">
              <a:xfrm flipV="1">
                <a:off x="2997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741"/>
              <p:cNvSpPr>
                <a:spLocks noChangeShapeType="1"/>
              </p:cNvSpPr>
              <p:nvPr/>
            </p:nvSpPr>
            <p:spPr bwMode="auto">
              <a:xfrm flipV="1">
                <a:off x="3076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Line 742"/>
              <p:cNvSpPr>
                <a:spLocks noChangeShapeType="1"/>
              </p:cNvSpPr>
              <p:nvPr/>
            </p:nvSpPr>
            <p:spPr bwMode="auto">
              <a:xfrm flipV="1">
                <a:off x="3154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Line 743"/>
              <p:cNvSpPr>
                <a:spLocks noChangeShapeType="1"/>
              </p:cNvSpPr>
              <p:nvPr/>
            </p:nvSpPr>
            <p:spPr bwMode="auto">
              <a:xfrm flipV="1">
                <a:off x="3230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Line 744"/>
              <p:cNvSpPr>
                <a:spLocks noChangeShapeType="1"/>
              </p:cNvSpPr>
              <p:nvPr/>
            </p:nvSpPr>
            <p:spPr bwMode="auto">
              <a:xfrm flipV="1">
                <a:off x="3309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745"/>
              <p:cNvSpPr>
                <a:spLocks noChangeShapeType="1"/>
              </p:cNvSpPr>
              <p:nvPr/>
            </p:nvSpPr>
            <p:spPr bwMode="auto">
              <a:xfrm flipV="1">
                <a:off x="3387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746"/>
              <p:cNvSpPr>
                <a:spLocks noChangeShapeType="1"/>
              </p:cNvSpPr>
              <p:nvPr/>
            </p:nvSpPr>
            <p:spPr bwMode="auto">
              <a:xfrm flipV="1">
                <a:off x="3466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747"/>
              <p:cNvSpPr>
                <a:spLocks noChangeShapeType="1"/>
              </p:cNvSpPr>
              <p:nvPr/>
            </p:nvSpPr>
            <p:spPr bwMode="auto">
              <a:xfrm flipV="1">
                <a:off x="3544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748"/>
              <p:cNvSpPr>
                <a:spLocks noChangeShapeType="1"/>
              </p:cNvSpPr>
              <p:nvPr/>
            </p:nvSpPr>
            <p:spPr bwMode="auto">
              <a:xfrm flipV="1">
                <a:off x="3621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749"/>
              <p:cNvSpPr>
                <a:spLocks noChangeShapeType="1"/>
              </p:cNvSpPr>
              <p:nvPr/>
            </p:nvSpPr>
            <p:spPr bwMode="auto">
              <a:xfrm flipV="1">
                <a:off x="3701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Line 750"/>
              <p:cNvSpPr>
                <a:spLocks noChangeShapeType="1"/>
              </p:cNvSpPr>
              <p:nvPr/>
            </p:nvSpPr>
            <p:spPr bwMode="auto">
              <a:xfrm flipV="1">
                <a:off x="3778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751"/>
              <p:cNvSpPr>
                <a:spLocks noChangeShapeType="1"/>
              </p:cNvSpPr>
              <p:nvPr/>
            </p:nvSpPr>
            <p:spPr bwMode="auto">
              <a:xfrm flipV="1">
                <a:off x="3854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752"/>
              <p:cNvSpPr>
                <a:spLocks noChangeShapeType="1"/>
              </p:cNvSpPr>
              <p:nvPr/>
            </p:nvSpPr>
            <p:spPr bwMode="auto">
              <a:xfrm flipV="1">
                <a:off x="3934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753"/>
              <p:cNvSpPr>
                <a:spLocks noChangeShapeType="1"/>
              </p:cNvSpPr>
              <p:nvPr/>
            </p:nvSpPr>
            <p:spPr bwMode="auto">
              <a:xfrm flipV="1">
                <a:off x="4011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754"/>
              <p:cNvSpPr>
                <a:spLocks noChangeShapeType="1"/>
              </p:cNvSpPr>
              <p:nvPr/>
            </p:nvSpPr>
            <p:spPr bwMode="auto">
              <a:xfrm flipV="1">
                <a:off x="4089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755"/>
              <p:cNvSpPr>
                <a:spLocks noChangeShapeType="1"/>
              </p:cNvSpPr>
              <p:nvPr/>
            </p:nvSpPr>
            <p:spPr bwMode="auto">
              <a:xfrm flipV="1">
                <a:off x="4168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756"/>
              <p:cNvSpPr>
                <a:spLocks noChangeShapeType="1"/>
              </p:cNvSpPr>
              <p:nvPr/>
            </p:nvSpPr>
            <p:spPr bwMode="auto">
              <a:xfrm flipV="1">
                <a:off x="4246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757"/>
              <p:cNvSpPr>
                <a:spLocks noChangeShapeType="1"/>
              </p:cNvSpPr>
              <p:nvPr/>
            </p:nvSpPr>
            <p:spPr bwMode="auto">
              <a:xfrm flipV="1">
                <a:off x="4324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758"/>
              <p:cNvSpPr>
                <a:spLocks noChangeShapeType="1"/>
              </p:cNvSpPr>
              <p:nvPr/>
            </p:nvSpPr>
            <p:spPr bwMode="auto">
              <a:xfrm flipV="1">
                <a:off x="4403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759"/>
              <p:cNvSpPr>
                <a:spLocks noChangeShapeType="1"/>
              </p:cNvSpPr>
              <p:nvPr/>
            </p:nvSpPr>
            <p:spPr bwMode="auto">
              <a:xfrm flipV="1">
                <a:off x="4479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760"/>
              <p:cNvSpPr>
                <a:spLocks noChangeShapeType="1"/>
              </p:cNvSpPr>
              <p:nvPr/>
            </p:nvSpPr>
            <p:spPr bwMode="auto">
              <a:xfrm flipV="1">
                <a:off x="4558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761"/>
              <p:cNvSpPr>
                <a:spLocks noChangeShapeType="1"/>
              </p:cNvSpPr>
              <p:nvPr/>
            </p:nvSpPr>
            <p:spPr bwMode="auto">
              <a:xfrm flipV="1">
                <a:off x="4636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762"/>
              <p:cNvSpPr>
                <a:spLocks noChangeShapeType="1"/>
              </p:cNvSpPr>
              <p:nvPr/>
            </p:nvSpPr>
            <p:spPr bwMode="auto">
              <a:xfrm flipV="1">
                <a:off x="4714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763"/>
              <p:cNvSpPr>
                <a:spLocks noChangeShapeType="1"/>
              </p:cNvSpPr>
              <p:nvPr/>
            </p:nvSpPr>
            <p:spPr bwMode="auto">
              <a:xfrm flipV="1">
                <a:off x="4793" y="2159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764"/>
              <p:cNvSpPr>
                <a:spLocks noChangeShapeType="1"/>
              </p:cNvSpPr>
              <p:nvPr/>
            </p:nvSpPr>
            <p:spPr bwMode="auto">
              <a:xfrm flipV="1">
                <a:off x="4871" y="21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765"/>
              <p:cNvSpPr>
                <a:spLocks noChangeShapeType="1"/>
              </p:cNvSpPr>
              <p:nvPr/>
            </p:nvSpPr>
            <p:spPr bwMode="auto">
              <a:xfrm>
                <a:off x="2919" y="2159"/>
                <a:ext cx="19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Line 766"/>
              <p:cNvSpPr>
                <a:spLocks noChangeShapeType="1"/>
              </p:cNvSpPr>
              <p:nvPr/>
            </p:nvSpPr>
            <p:spPr bwMode="auto">
              <a:xfrm>
                <a:off x="2900" y="2159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767"/>
              <p:cNvSpPr>
                <a:spLocks noChangeShapeType="1"/>
              </p:cNvSpPr>
              <p:nvPr/>
            </p:nvSpPr>
            <p:spPr bwMode="auto">
              <a:xfrm>
                <a:off x="2910" y="2114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768"/>
              <p:cNvSpPr>
                <a:spLocks noChangeShapeType="1"/>
              </p:cNvSpPr>
              <p:nvPr/>
            </p:nvSpPr>
            <p:spPr bwMode="auto">
              <a:xfrm>
                <a:off x="2900" y="2067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769"/>
              <p:cNvSpPr>
                <a:spLocks noChangeShapeType="1"/>
              </p:cNvSpPr>
              <p:nvPr/>
            </p:nvSpPr>
            <p:spPr bwMode="auto">
              <a:xfrm>
                <a:off x="2910" y="2022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770"/>
              <p:cNvSpPr>
                <a:spLocks noChangeShapeType="1"/>
              </p:cNvSpPr>
              <p:nvPr/>
            </p:nvSpPr>
            <p:spPr bwMode="auto">
              <a:xfrm>
                <a:off x="2900" y="1975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771"/>
              <p:cNvSpPr>
                <a:spLocks noChangeShapeType="1"/>
              </p:cNvSpPr>
              <p:nvPr/>
            </p:nvSpPr>
            <p:spPr bwMode="auto">
              <a:xfrm>
                <a:off x="2910" y="1929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772"/>
              <p:cNvSpPr>
                <a:spLocks noChangeShapeType="1"/>
              </p:cNvSpPr>
              <p:nvPr/>
            </p:nvSpPr>
            <p:spPr bwMode="auto">
              <a:xfrm>
                <a:off x="2900" y="1882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773"/>
              <p:cNvSpPr>
                <a:spLocks noChangeShapeType="1"/>
              </p:cNvSpPr>
              <p:nvPr/>
            </p:nvSpPr>
            <p:spPr bwMode="auto">
              <a:xfrm>
                <a:off x="2910" y="1837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774"/>
              <p:cNvSpPr>
                <a:spLocks noChangeShapeType="1"/>
              </p:cNvSpPr>
              <p:nvPr/>
            </p:nvSpPr>
            <p:spPr bwMode="auto">
              <a:xfrm>
                <a:off x="2900" y="1792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775"/>
              <p:cNvSpPr>
                <a:spLocks noChangeShapeType="1"/>
              </p:cNvSpPr>
              <p:nvPr/>
            </p:nvSpPr>
            <p:spPr bwMode="auto">
              <a:xfrm>
                <a:off x="2910" y="1745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776"/>
              <p:cNvSpPr>
                <a:spLocks noChangeShapeType="1"/>
              </p:cNvSpPr>
              <p:nvPr/>
            </p:nvSpPr>
            <p:spPr bwMode="auto">
              <a:xfrm>
                <a:off x="2900" y="1699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777"/>
              <p:cNvSpPr>
                <a:spLocks noChangeShapeType="1"/>
              </p:cNvSpPr>
              <p:nvPr/>
            </p:nvSpPr>
            <p:spPr bwMode="auto">
              <a:xfrm>
                <a:off x="2910" y="1654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778"/>
              <p:cNvSpPr>
                <a:spLocks noChangeShapeType="1"/>
              </p:cNvSpPr>
              <p:nvPr/>
            </p:nvSpPr>
            <p:spPr bwMode="auto">
              <a:xfrm>
                <a:off x="2900" y="1609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779"/>
              <p:cNvSpPr>
                <a:spLocks noChangeShapeType="1"/>
              </p:cNvSpPr>
              <p:nvPr/>
            </p:nvSpPr>
            <p:spPr bwMode="auto">
              <a:xfrm>
                <a:off x="2910" y="1562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780"/>
              <p:cNvSpPr>
                <a:spLocks noChangeShapeType="1"/>
              </p:cNvSpPr>
              <p:nvPr/>
            </p:nvSpPr>
            <p:spPr bwMode="auto">
              <a:xfrm>
                <a:off x="2900" y="1516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781"/>
              <p:cNvSpPr>
                <a:spLocks noChangeShapeType="1"/>
              </p:cNvSpPr>
              <p:nvPr/>
            </p:nvSpPr>
            <p:spPr bwMode="auto">
              <a:xfrm flipV="1">
                <a:off x="2919" y="1516"/>
                <a:ext cx="0" cy="6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Rectangle 782"/>
              <p:cNvSpPr>
                <a:spLocks noChangeArrowheads="1"/>
              </p:cNvSpPr>
              <p:nvPr/>
            </p:nvSpPr>
            <p:spPr bwMode="auto">
              <a:xfrm>
                <a:off x="4925" y="2018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" name="Rectangle 783"/>
              <p:cNvSpPr>
                <a:spLocks noChangeArrowheads="1"/>
              </p:cNvSpPr>
              <p:nvPr/>
            </p:nvSpPr>
            <p:spPr bwMode="auto">
              <a:xfrm>
                <a:off x="4925" y="1928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" name="Rectangle 784"/>
              <p:cNvSpPr>
                <a:spLocks noChangeArrowheads="1"/>
              </p:cNvSpPr>
              <p:nvPr/>
            </p:nvSpPr>
            <p:spPr bwMode="auto">
              <a:xfrm>
                <a:off x="4925" y="1833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" name="Rectangle 785"/>
              <p:cNvSpPr>
                <a:spLocks noChangeArrowheads="1"/>
              </p:cNvSpPr>
              <p:nvPr/>
            </p:nvSpPr>
            <p:spPr bwMode="auto">
              <a:xfrm>
                <a:off x="4925" y="1743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" name="Rectangle 786"/>
              <p:cNvSpPr>
                <a:spLocks noChangeArrowheads="1"/>
              </p:cNvSpPr>
              <p:nvPr/>
            </p:nvSpPr>
            <p:spPr bwMode="auto">
              <a:xfrm>
                <a:off x="4925" y="1650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" name="Rectangle 787"/>
              <p:cNvSpPr>
                <a:spLocks noChangeArrowheads="1"/>
              </p:cNvSpPr>
              <p:nvPr/>
            </p:nvSpPr>
            <p:spPr bwMode="auto">
              <a:xfrm>
                <a:off x="4925" y="1560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" name="Line 788"/>
              <p:cNvSpPr>
                <a:spLocks noChangeShapeType="1"/>
              </p:cNvSpPr>
              <p:nvPr/>
            </p:nvSpPr>
            <p:spPr bwMode="auto">
              <a:xfrm>
                <a:off x="2919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789"/>
              <p:cNvSpPr>
                <a:spLocks noChangeShapeType="1"/>
              </p:cNvSpPr>
              <p:nvPr/>
            </p:nvSpPr>
            <p:spPr bwMode="auto">
              <a:xfrm>
                <a:off x="2997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790"/>
              <p:cNvSpPr>
                <a:spLocks noChangeShapeType="1"/>
              </p:cNvSpPr>
              <p:nvPr/>
            </p:nvSpPr>
            <p:spPr bwMode="auto">
              <a:xfrm>
                <a:off x="3076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791"/>
              <p:cNvSpPr>
                <a:spLocks noChangeShapeType="1"/>
              </p:cNvSpPr>
              <p:nvPr/>
            </p:nvSpPr>
            <p:spPr bwMode="auto">
              <a:xfrm>
                <a:off x="3154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Line 792"/>
              <p:cNvSpPr>
                <a:spLocks noChangeShapeType="1"/>
              </p:cNvSpPr>
              <p:nvPr/>
            </p:nvSpPr>
            <p:spPr bwMode="auto">
              <a:xfrm>
                <a:off x="3230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Line 793"/>
              <p:cNvSpPr>
                <a:spLocks noChangeShapeType="1"/>
              </p:cNvSpPr>
              <p:nvPr/>
            </p:nvSpPr>
            <p:spPr bwMode="auto">
              <a:xfrm>
                <a:off x="3309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794"/>
              <p:cNvSpPr>
                <a:spLocks noChangeShapeType="1"/>
              </p:cNvSpPr>
              <p:nvPr/>
            </p:nvSpPr>
            <p:spPr bwMode="auto">
              <a:xfrm>
                <a:off x="3387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Line 795"/>
              <p:cNvSpPr>
                <a:spLocks noChangeShapeType="1"/>
              </p:cNvSpPr>
              <p:nvPr/>
            </p:nvSpPr>
            <p:spPr bwMode="auto">
              <a:xfrm>
                <a:off x="3466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Line 796"/>
              <p:cNvSpPr>
                <a:spLocks noChangeShapeType="1"/>
              </p:cNvSpPr>
              <p:nvPr/>
            </p:nvSpPr>
            <p:spPr bwMode="auto">
              <a:xfrm>
                <a:off x="3544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797"/>
              <p:cNvSpPr>
                <a:spLocks noChangeShapeType="1"/>
              </p:cNvSpPr>
              <p:nvPr/>
            </p:nvSpPr>
            <p:spPr bwMode="auto">
              <a:xfrm>
                <a:off x="3621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Line 798"/>
              <p:cNvSpPr>
                <a:spLocks noChangeShapeType="1"/>
              </p:cNvSpPr>
              <p:nvPr/>
            </p:nvSpPr>
            <p:spPr bwMode="auto">
              <a:xfrm>
                <a:off x="3701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Line 799"/>
              <p:cNvSpPr>
                <a:spLocks noChangeShapeType="1"/>
              </p:cNvSpPr>
              <p:nvPr/>
            </p:nvSpPr>
            <p:spPr bwMode="auto">
              <a:xfrm>
                <a:off x="3778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800"/>
              <p:cNvSpPr>
                <a:spLocks noChangeShapeType="1"/>
              </p:cNvSpPr>
              <p:nvPr/>
            </p:nvSpPr>
            <p:spPr bwMode="auto">
              <a:xfrm>
                <a:off x="3854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Line 801"/>
              <p:cNvSpPr>
                <a:spLocks noChangeShapeType="1"/>
              </p:cNvSpPr>
              <p:nvPr/>
            </p:nvSpPr>
            <p:spPr bwMode="auto">
              <a:xfrm>
                <a:off x="3934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Line 802"/>
              <p:cNvSpPr>
                <a:spLocks noChangeShapeType="1"/>
              </p:cNvSpPr>
              <p:nvPr/>
            </p:nvSpPr>
            <p:spPr bwMode="auto">
              <a:xfrm>
                <a:off x="4011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803"/>
              <p:cNvSpPr>
                <a:spLocks noChangeShapeType="1"/>
              </p:cNvSpPr>
              <p:nvPr/>
            </p:nvSpPr>
            <p:spPr bwMode="auto">
              <a:xfrm>
                <a:off x="4089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Line 804"/>
              <p:cNvSpPr>
                <a:spLocks noChangeShapeType="1"/>
              </p:cNvSpPr>
              <p:nvPr/>
            </p:nvSpPr>
            <p:spPr bwMode="auto">
              <a:xfrm>
                <a:off x="4168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Line 805"/>
              <p:cNvSpPr>
                <a:spLocks noChangeShapeType="1"/>
              </p:cNvSpPr>
              <p:nvPr/>
            </p:nvSpPr>
            <p:spPr bwMode="auto">
              <a:xfrm>
                <a:off x="4246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Line 806"/>
              <p:cNvSpPr>
                <a:spLocks noChangeShapeType="1"/>
              </p:cNvSpPr>
              <p:nvPr/>
            </p:nvSpPr>
            <p:spPr bwMode="auto">
              <a:xfrm>
                <a:off x="4324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Line 807"/>
              <p:cNvSpPr>
                <a:spLocks noChangeShapeType="1"/>
              </p:cNvSpPr>
              <p:nvPr/>
            </p:nvSpPr>
            <p:spPr bwMode="auto">
              <a:xfrm>
                <a:off x="4403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009"/>
            <p:cNvGrpSpPr>
              <a:grpSpLocks/>
            </p:cNvGrpSpPr>
            <p:nvPr/>
          </p:nvGrpSpPr>
          <p:grpSpPr bwMode="auto">
            <a:xfrm>
              <a:off x="478" y="1433"/>
              <a:ext cx="4605" cy="2576"/>
              <a:chOff x="478" y="1433"/>
              <a:chExt cx="4605" cy="2576"/>
            </a:xfrm>
          </p:grpSpPr>
          <p:sp>
            <p:nvSpPr>
              <p:cNvPr id="100" name="Line 809"/>
              <p:cNvSpPr>
                <a:spLocks noChangeShapeType="1"/>
              </p:cNvSpPr>
              <p:nvPr/>
            </p:nvSpPr>
            <p:spPr bwMode="auto">
              <a:xfrm>
                <a:off x="4479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810"/>
              <p:cNvSpPr>
                <a:spLocks noChangeShapeType="1"/>
              </p:cNvSpPr>
              <p:nvPr/>
            </p:nvSpPr>
            <p:spPr bwMode="auto">
              <a:xfrm>
                <a:off x="4558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811"/>
              <p:cNvSpPr>
                <a:spLocks noChangeShapeType="1"/>
              </p:cNvSpPr>
              <p:nvPr/>
            </p:nvSpPr>
            <p:spPr bwMode="auto">
              <a:xfrm>
                <a:off x="4636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812"/>
              <p:cNvSpPr>
                <a:spLocks noChangeShapeType="1"/>
              </p:cNvSpPr>
              <p:nvPr/>
            </p:nvSpPr>
            <p:spPr bwMode="auto">
              <a:xfrm>
                <a:off x="4714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813"/>
              <p:cNvSpPr>
                <a:spLocks noChangeShapeType="1"/>
              </p:cNvSpPr>
              <p:nvPr/>
            </p:nvSpPr>
            <p:spPr bwMode="auto">
              <a:xfrm>
                <a:off x="4793" y="1516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814"/>
              <p:cNvSpPr>
                <a:spLocks noChangeShapeType="1"/>
              </p:cNvSpPr>
              <p:nvPr/>
            </p:nvSpPr>
            <p:spPr bwMode="auto">
              <a:xfrm>
                <a:off x="4871" y="1516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815"/>
              <p:cNvSpPr>
                <a:spLocks noChangeShapeType="1"/>
              </p:cNvSpPr>
              <p:nvPr/>
            </p:nvSpPr>
            <p:spPr bwMode="auto">
              <a:xfrm>
                <a:off x="2919" y="1516"/>
                <a:ext cx="19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816"/>
              <p:cNvSpPr>
                <a:spLocks noChangeShapeType="1"/>
              </p:cNvSpPr>
              <p:nvPr/>
            </p:nvSpPr>
            <p:spPr bwMode="auto">
              <a:xfrm flipH="1">
                <a:off x="4871" y="2114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817"/>
              <p:cNvSpPr>
                <a:spLocks noChangeShapeType="1"/>
              </p:cNvSpPr>
              <p:nvPr/>
            </p:nvSpPr>
            <p:spPr bwMode="auto">
              <a:xfrm flipH="1">
                <a:off x="4871" y="2067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818"/>
              <p:cNvSpPr>
                <a:spLocks noChangeShapeType="1"/>
              </p:cNvSpPr>
              <p:nvPr/>
            </p:nvSpPr>
            <p:spPr bwMode="auto">
              <a:xfrm flipH="1">
                <a:off x="4871" y="2022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819"/>
              <p:cNvSpPr>
                <a:spLocks noChangeShapeType="1"/>
              </p:cNvSpPr>
              <p:nvPr/>
            </p:nvSpPr>
            <p:spPr bwMode="auto">
              <a:xfrm flipH="1">
                <a:off x="4871" y="1975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820"/>
              <p:cNvSpPr>
                <a:spLocks noChangeShapeType="1"/>
              </p:cNvSpPr>
              <p:nvPr/>
            </p:nvSpPr>
            <p:spPr bwMode="auto">
              <a:xfrm flipH="1">
                <a:off x="4871" y="1929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821"/>
              <p:cNvSpPr>
                <a:spLocks noChangeShapeType="1"/>
              </p:cNvSpPr>
              <p:nvPr/>
            </p:nvSpPr>
            <p:spPr bwMode="auto">
              <a:xfrm flipH="1">
                <a:off x="4871" y="1882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822"/>
              <p:cNvSpPr>
                <a:spLocks noChangeShapeType="1"/>
              </p:cNvSpPr>
              <p:nvPr/>
            </p:nvSpPr>
            <p:spPr bwMode="auto">
              <a:xfrm flipH="1">
                <a:off x="4871" y="1837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823"/>
              <p:cNvSpPr>
                <a:spLocks noChangeShapeType="1"/>
              </p:cNvSpPr>
              <p:nvPr/>
            </p:nvSpPr>
            <p:spPr bwMode="auto">
              <a:xfrm flipH="1">
                <a:off x="4871" y="1792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824"/>
              <p:cNvSpPr>
                <a:spLocks noChangeShapeType="1"/>
              </p:cNvSpPr>
              <p:nvPr/>
            </p:nvSpPr>
            <p:spPr bwMode="auto">
              <a:xfrm flipH="1">
                <a:off x="4871" y="1745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825"/>
              <p:cNvSpPr>
                <a:spLocks noChangeShapeType="1"/>
              </p:cNvSpPr>
              <p:nvPr/>
            </p:nvSpPr>
            <p:spPr bwMode="auto">
              <a:xfrm flipH="1">
                <a:off x="4871" y="1699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826"/>
              <p:cNvSpPr>
                <a:spLocks noChangeShapeType="1"/>
              </p:cNvSpPr>
              <p:nvPr/>
            </p:nvSpPr>
            <p:spPr bwMode="auto">
              <a:xfrm flipH="1">
                <a:off x="4871" y="1654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827"/>
              <p:cNvSpPr>
                <a:spLocks noChangeShapeType="1"/>
              </p:cNvSpPr>
              <p:nvPr/>
            </p:nvSpPr>
            <p:spPr bwMode="auto">
              <a:xfrm flipH="1">
                <a:off x="4871" y="1609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828"/>
              <p:cNvSpPr>
                <a:spLocks noChangeShapeType="1"/>
              </p:cNvSpPr>
              <p:nvPr/>
            </p:nvSpPr>
            <p:spPr bwMode="auto">
              <a:xfrm flipH="1">
                <a:off x="4871" y="1562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829"/>
              <p:cNvSpPr>
                <a:spLocks noChangeShapeType="1"/>
              </p:cNvSpPr>
              <p:nvPr/>
            </p:nvSpPr>
            <p:spPr bwMode="auto">
              <a:xfrm flipV="1">
                <a:off x="4871" y="1516"/>
                <a:ext cx="0" cy="6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830"/>
              <p:cNvSpPr>
                <a:spLocks noChangeArrowheads="1"/>
              </p:cNvSpPr>
              <p:nvPr/>
            </p:nvSpPr>
            <p:spPr bwMode="auto">
              <a:xfrm>
                <a:off x="3889" y="1433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Rectangle 831"/>
              <p:cNvSpPr>
                <a:spLocks noChangeArrowheads="1"/>
              </p:cNvSpPr>
              <p:nvPr/>
            </p:nvSpPr>
            <p:spPr bwMode="auto">
              <a:xfrm rot="16200000">
                <a:off x="4992" y="1820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Rectangle 832"/>
              <p:cNvSpPr>
                <a:spLocks noChangeArrowheads="1"/>
              </p:cNvSpPr>
              <p:nvPr/>
            </p:nvSpPr>
            <p:spPr bwMode="auto">
              <a:xfrm>
                <a:off x="3889" y="2304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833"/>
              <p:cNvSpPr>
                <a:spLocks noChangeArrowheads="1"/>
              </p:cNvSpPr>
              <p:nvPr/>
            </p:nvSpPr>
            <p:spPr bwMode="auto">
              <a:xfrm>
                <a:off x="934" y="3034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Rectangle 834"/>
              <p:cNvSpPr>
                <a:spLocks noChangeArrowheads="1"/>
              </p:cNvSpPr>
              <p:nvPr/>
            </p:nvSpPr>
            <p:spPr bwMode="auto">
              <a:xfrm>
                <a:off x="1087" y="3034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Rectangle 835"/>
              <p:cNvSpPr>
                <a:spLocks noChangeArrowheads="1"/>
              </p:cNvSpPr>
              <p:nvPr/>
            </p:nvSpPr>
            <p:spPr bwMode="auto">
              <a:xfrm>
                <a:off x="1244" y="3034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Rectangle 836"/>
              <p:cNvSpPr>
                <a:spLocks noChangeArrowheads="1"/>
              </p:cNvSpPr>
              <p:nvPr/>
            </p:nvSpPr>
            <p:spPr bwMode="auto">
              <a:xfrm>
                <a:off x="1401" y="3034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Rectangle 837"/>
              <p:cNvSpPr>
                <a:spLocks noChangeArrowheads="1"/>
              </p:cNvSpPr>
              <p:nvPr/>
            </p:nvSpPr>
            <p:spPr bwMode="auto">
              <a:xfrm>
                <a:off x="1536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Rectangle 838"/>
              <p:cNvSpPr>
                <a:spLocks noChangeArrowheads="1"/>
              </p:cNvSpPr>
              <p:nvPr/>
            </p:nvSpPr>
            <p:spPr bwMode="auto">
              <a:xfrm>
                <a:off x="1691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Rectangle 839"/>
              <p:cNvSpPr>
                <a:spLocks noChangeArrowheads="1"/>
              </p:cNvSpPr>
              <p:nvPr/>
            </p:nvSpPr>
            <p:spPr bwMode="auto">
              <a:xfrm>
                <a:off x="1846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Rectangle 840"/>
              <p:cNvSpPr>
                <a:spLocks noChangeArrowheads="1"/>
              </p:cNvSpPr>
              <p:nvPr/>
            </p:nvSpPr>
            <p:spPr bwMode="auto">
              <a:xfrm>
                <a:off x="2003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Rectangle 841"/>
              <p:cNvSpPr>
                <a:spLocks noChangeArrowheads="1"/>
              </p:cNvSpPr>
              <p:nvPr/>
            </p:nvSpPr>
            <p:spPr bwMode="auto">
              <a:xfrm>
                <a:off x="2158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842"/>
              <p:cNvSpPr>
                <a:spLocks noChangeArrowheads="1"/>
              </p:cNvSpPr>
              <p:nvPr/>
            </p:nvSpPr>
            <p:spPr bwMode="auto">
              <a:xfrm>
                <a:off x="2315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Rectangle 843"/>
              <p:cNvSpPr>
                <a:spLocks noChangeArrowheads="1"/>
              </p:cNvSpPr>
              <p:nvPr/>
            </p:nvSpPr>
            <p:spPr bwMode="auto">
              <a:xfrm>
                <a:off x="2471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Rectangle 844"/>
              <p:cNvSpPr>
                <a:spLocks noChangeArrowheads="1"/>
              </p:cNvSpPr>
              <p:nvPr/>
            </p:nvSpPr>
            <p:spPr bwMode="auto">
              <a:xfrm>
                <a:off x="2628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Rectangle 845"/>
              <p:cNvSpPr>
                <a:spLocks noChangeArrowheads="1"/>
              </p:cNvSpPr>
              <p:nvPr/>
            </p:nvSpPr>
            <p:spPr bwMode="auto">
              <a:xfrm>
                <a:off x="655" y="2806"/>
                <a:ext cx="1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Rectangle 846"/>
              <p:cNvSpPr>
                <a:spLocks noChangeArrowheads="1"/>
              </p:cNvSpPr>
              <p:nvPr/>
            </p:nvSpPr>
            <p:spPr bwMode="auto">
              <a:xfrm>
                <a:off x="655" y="2646"/>
                <a:ext cx="1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847"/>
              <p:cNvSpPr>
                <a:spLocks noChangeArrowheads="1"/>
              </p:cNvSpPr>
              <p:nvPr/>
            </p:nvSpPr>
            <p:spPr bwMode="auto">
              <a:xfrm>
                <a:off x="655" y="2484"/>
                <a:ext cx="1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Line 848"/>
              <p:cNvSpPr>
                <a:spLocks noChangeShapeType="1"/>
              </p:cNvSpPr>
              <p:nvPr/>
            </p:nvSpPr>
            <p:spPr bwMode="auto">
              <a:xfrm flipV="1">
                <a:off x="877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849"/>
              <p:cNvSpPr>
                <a:spLocks noChangeShapeType="1"/>
              </p:cNvSpPr>
              <p:nvPr/>
            </p:nvSpPr>
            <p:spPr bwMode="auto">
              <a:xfrm flipV="1">
                <a:off x="957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850"/>
              <p:cNvSpPr>
                <a:spLocks noChangeShapeType="1"/>
              </p:cNvSpPr>
              <p:nvPr/>
            </p:nvSpPr>
            <p:spPr bwMode="auto">
              <a:xfrm flipV="1">
                <a:off x="1033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851"/>
              <p:cNvSpPr>
                <a:spLocks noChangeShapeType="1"/>
              </p:cNvSpPr>
              <p:nvPr/>
            </p:nvSpPr>
            <p:spPr bwMode="auto">
              <a:xfrm flipV="1">
                <a:off x="1110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852"/>
              <p:cNvSpPr>
                <a:spLocks noChangeShapeType="1"/>
              </p:cNvSpPr>
              <p:nvPr/>
            </p:nvSpPr>
            <p:spPr bwMode="auto">
              <a:xfrm flipV="1">
                <a:off x="1190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853"/>
              <p:cNvSpPr>
                <a:spLocks noChangeShapeType="1"/>
              </p:cNvSpPr>
              <p:nvPr/>
            </p:nvSpPr>
            <p:spPr bwMode="auto">
              <a:xfrm flipV="1">
                <a:off x="1267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854"/>
              <p:cNvSpPr>
                <a:spLocks noChangeShapeType="1"/>
              </p:cNvSpPr>
              <p:nvPr/>
            </p:nvSpPr>
            <p:spPr bwMode="auto">
              <a:xfrm flipV="1">
                <a:off x="1347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855"/>
              <p:cNvSpPr>
                <a:spLocks noChangeShapeType="1"/>
              </p:cNvSpPr>
              <p:nvPr/>
            </p:nvSpPr>
            <p:spPr bwMode="auto">
              <a:xfrm flipV="1">
                <a:off x="1424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856"/>
              <p:cNvSpPr>
                <a:spLocks noChangeShapeType="1"/>
              </p:cNvSpPr>
              <p:nvPr/>
            </p:nvSpPr>
            <p:spPr bwMode="auto">
              <a:xfrm flipV="1">
                <a:off x="1502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857"/>
              <p:cNvSpPr>
                <a:spLocks noChangeShapeType="1"/>
              </p:cNvSpPr>
              <p:nvPr/>
            </p:nvSpPr>
            <p:spPr bwMode="auto">
              <a:xfrm flipV="1">
                <a:off x="1581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858"/>
              <p:cNvSpPr>
                <a:spLocks noChangeShapeType="1"/>
              </p:cNvSpPr>
              <p:nvPr/>
            </p:nvSpPr>
            <p:spPr bwMode="auto">
              <a:xfrm flipV="1">
                <a:off x="1657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859"/>
              <p:cNvSpPr>
                <a:spLocks noChangeShapeType="1"/>
              </p:cNvSpPr>
              <p:nvPr/>
            </p:nvSpPr>
            <p:spPr bwMode="auto">
              <a:xfrm flipV="1">
                <a:off x="1735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860"/>
              <p:cNvSpPr>
                <a:spLocks noChangeShapeType="1"/>
              </p:cNvSpPr>
              <p:nvPr/>
            </p:nvSpPr>
            <p:spPr bwMode="auto">
              <a:xfrm flipV="1">
                <a:off x="1814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861"/>
              <p:cNvSpPr>
                <a:spLocks noChangeShapeType="1"/>
              </p:cNvSpPr>
              <p:nvPr/>
            </p:nvSpPr>
            <p:spPr bwMode="auto">
              <a:xfrm flipV="1">
                <a:off x="1892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862"/>
              <p:cNvSpPr>
                <a:spLocks noChangeShapeType="1"/>
              </p:cNvSpPr>
              <p:nvPr/>
            </p:nvSpPr>
            <p:spPr bwMode="auto">
              <a:xfrm flipV="1">
                <a:off x="1970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863"/>
              <p:cNvSpPr>
                <a:spLocks noChangeShapeType="1"/>
              </p:cNvSpPr>
              <p:nvPr/>
            </p:nvSpPr>
            <p:spPr bwMode="auto">
              <a:xfrm flipV="1">
                <a:off x="2049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864"/>
              <p:cNvSpPr>
                <a:spLocks noChangeShapeType="1"/>
              </p:cNvSpPr>
              <p:nvPr/>
            </p:nvSpPr>
            <p:spPr bwMode="auto">
              <a:xfrm flipV="1">
                <a:off x="2127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865"/>
              <p:cNvSpPr>
                <a:spLocks noChangeShapeType="1"/>
              </p:cNvSpPr>
              <p:nvPr/>
            </p:nvSpPr>
            <p:spPr bwMode="auto">
              <a:xfrm flipV="1">
                <a:off x="2204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866"/>
              <p:cNvSpPr>
                <a:spLocks noChangeShapeType="1"/>
              </p:cNvSpPr>
              <p:nvPr/>
            </p:nvSpPr>
            <p:spPr bwMode="auto">
              <a:xfrm flipV="1">
                <a:off x="2282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867"/>
              <p:cNvSpPr>
                <a:spLocks noChangeShapeType="1"/>
              </p:cNvSpPr>
              <p:nvPr/>
            </p:nvSpPr>
            <p:spPr bwMode="auto">
              <a:xfrm flipV="1">
                <a:off x="2360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868"/>
              <p:cNvSpPr>
                <a:spLocks noChangeShapeType="1"/>
              </p:cNvSpPr>
              <p:nvPr/>
            </p:nvSpPr>
            <p:spPr bwMode="auto">
              <a:xfrm flipV="1">
                <a:off x="2439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869"/>
              <p:cNvSpPr>
                <a:spLocks noChangeShapeType="1"/>
              </p:cNvSpPr>
              <p:nvPr/>
            </p:nvSpPr>
            <p:spPr bwMode="auto">
              <a:xfrm flipV="1">
                <a:off x="2517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870"/>
              <p:cNvSpPr>
                <a:spLocks noChangeShapeType="1"/>
              </p:cNvSpPr>
              <p:nvPr/>
            </p:nvSpPr>
            <p:spPr bwMode="auto">
              <a:xfrm flipV="1">
                <a:off x="2594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871"/>
              <p:cNvSpPr>
                <a:spLocks noChangeShapeType="1"/>
              </p:cNvSpPr>
              <p:nvPr/>
            </p:nvSpPr>
            <p:spPr bwMode="auto">
              <a:xfrm flipV="1">
                <a:off x="2674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872"/>
              <p:cNvSpPr>
                <a:spLocks noChangeShapeType="1"/>
              </p:cNvSpPr>
              <p:nvPr/>
            </p:nvSpPr>
            <p:spPr bwMode="auto">
              <a:xfrm flipV="1">
                <a:off x="2751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873"/>
              <p:cNvSpPr>
                <a:spLocks noChangeShapeType="1"/>
              </p:cNvSpPr>
              <p:nvPr/>
            </p:nvSpPr>
            <p:spPr bwMode="auto">
              <a:xfrm>
                <a:off x="800" y="3015"/>
                <a:ext cx="19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874"/>
              <p:cNvSpPr>
                <a:spLocks noChangeShapeType="1"/>
              </p:cNvSpPr>
              <p:nvPr/>
            </p:nvSpPr>
            <p:spPr bwMode="auto">
              <a:xfrm>
                <a:off x="791" y="2935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875"/>
              <p:cNvSpPr>
                <a:spLocks noChangeShapeType="1"/>
              </p:cNvSpPr>
              <p:nvPr/>
            </p:nvSpPr>
            <p:spPr bwMode="auto">
              <a:xfrm>
                <a:off x="780" y="2855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876"/>
              <p:cNvSpPr>
                <a:spLocks noChangeShapeType="1"/>
              </p:cNvSpPr>
              <p:nvPr/>
            </p:nvSpPr>
            <p:spPr bwMode="auto">
              <a:xfrm>
                <a:off x="791" y="2775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877"/>
              <p:cNvSpPr>
                <a:spLocks noChangeShapeType="1"/>
              </p:cNvSpPr>
              <p:nvPr/>
            </p:nvSpPr>
            <p:spPr bwMode="auto">
              <a:xfrm>
                <a:off x="780" y="2694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878"/>
              <p:cNvSpPr>
                <a:spLocks noChangeShapeType="1"/>
              </p:cNvSpPr>
              <p:nvPr/>
            </p:nvSpPr>
            <p:spPr bwMode="auto">
              <a:xfrm>
                <a:off x="791" y="2613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879"/>
              <p:cNvSpPr>
                <a:spLocks noChangeShapeType="1"/>
              </p:cNvSpPr>
              <p:nvPr/>
            </p:nvSpPr>
            <p:spPr bwMode="auto">
              <a:xfrm>
                <a:off x="780" y="2532"/>
                <a:ext cx="2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880"/>
              <p:cNvSpPr>
                <a:spLocks noChangeShapeType="1"/>
              </p:cNvSpPr>
              <p:nvPr/>
            </p:nvSpPr>
            <p:spPr bwMode="auto">
              <a:xfrm>
                <a:off x="791" y="2452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881"/>
              <p:cNvSpPr>
                <a:spLocks/>
              </p:cNvSpPr>
              <p:nvPr/>
            </p:nvSpPr>
            <p:spPr bwMode="auto">
              <a:xfrm>
                <a:off x="800" y="2372"/>
                <a:ext cx="0" cy="643"/>
              </a:xfrm>
              <a:custGeom>
                <a:avLst/>
                <a:gdLst>
                  <a:gd name="T0" fmla="*/ 369 h 369"/>
                  <a:gd name="T1" fmla="*/ 0 h 369"/>
                  <a:gd name="T2" fmla="*/ 10 h 3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69">
                    <a:moveTo>
                      <a:pt x="0" y="369"/>
                    </a:move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882"/>
              <p:cNvSpPr>
                <a:spLocks noChangeShapeType="1"/>
              </p:cNvSpPr>
              <p:nvPr/>
            </p:nvSpPr>
            <p:spPr bwMode="auto">
              <a:xfrm>
                <a:off x="877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883"/>
              <p:cNvSpPr>
                <a:spLocks noChangeShapeType="1"/>
              </p:cNvSpPr>
              <p:nvPr/>
            </p:nvSpPr>
            <p:spPr bwMode="auto">
              <a:xfrm>
                <a:off x="957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884"/>
              <p:cNvSpPr>
                <a:spLocks noChangeShapeType="1"/>
              </p:cNvSpPr>
              <p:nvPr/>
            </p:nvSpPr>
            <p:spPr bwMode="auto">
              <a:xfrm>
                <a:off x="1033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885"/>
              <p:cNvSpPr>
                <a:spLocks noChangeShapeType="1"/>
              </p:cNvSpPr>
              <p:nvPr/>
            </p:nvSpPr>
            <p:spPr bwMode="auto">
              <a:xfrm>
                <a:off x="1110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886"/>
              <p:cNvSpPr>
                <a:spLocks noChangeShapeType="1"/>
              </p:cNvSpPr>
              <p:nvPr/>
            </p:nvSpPr>
            <p:spPr bwMode="auto">
              <a:xfrm>
                <a:off x="1190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887"/>
              <p:cNvSpPr>
                <a:spLocks noChangeShapeType="1"/>
              </p:cNvSpPr>
              <p:nvPr/>
            </p:nvSpPr>
            <p:spPr bwMode="auto">
              <a:xfrm>
                <a:off x="1267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888"/>
              <p:cNvSpPr>
                <a:spLocks noChangeShapeType="1"/>
              </p:cNvSpPr>
              <p:nvPr/>
            </p:nvSpPr>
            <p:spPr bwMode="auto">
              <a:xfrm>
                <a:off x="1347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889"/>
              <p:cNvSpPr>
                <a:spLocks noChangeShapeType="1"/>
              </p:cNvSpPr>
              <p:nvPr/>
            </p:nvSpPr>
            <p:spPr bwMode="auto">
              <a:xfrm>
                <a:off x="1424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890"/>
              <p:cNvSpPr>
                <a:spLocks noChangeShapeType="1"/>
              </p:cNvSpPr>
              <p:nvPr/>
            </p:nvSpPr>
            <p:spPr bwMode="auto">
              <a:xfrm>
                <a:off x="1502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891"/>
              <p:cNvSpPr>
                <a:spLocks noChangeShapeType="1"/>
              </p:cNvSpPr>
              <p:nvPr/>
            </p:nvSpPr>
            <p:spPr bwMode="auto">
              <a:xfrm>
                <a:off x="1581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892"/>
              <p:cNvSpPr>
                <a:spLocks noChangeShapeType="1"/>
              </p:cNvSpPr>
              <p:nvPr/>
            </p:nvSpPr>
            <p:spPr bwMode="auto">
              <a:xfrm>
                <a:off x="1657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893"/>
              <p:cNvSpPr>
                <a:spLocks noChangeShapeType="1"/>
              </p:cNvSpPr>
              <p:nvPr/>
            </p:nvSpPr>
            <p:spPr bwMode="auto">
              <a:xfrm>
                <a:off x="1735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894"/>
              <p:cNvSpPr>
                <a:spLocks noChangeShapeType="1"/>
              </p:cNvSpPr>
              <p:nvPr/>
            </p:nvSpPr>
            <p:spPr bwMode="auto">
              <a:xfrm>
                <a:off x="1814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895"/>
              <p:cNvSpPr>
                <a:spLocks noChangeShapeType="1"/>
              </p:cNvSpPr>
              <p:nvPr/>
            </p:nvSpPr>
            <p:spPr bwMode="auto">
              <a:xfrm>
                <a:off x="1892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896"/>
              <p:cNvSpPr>
                <a:spLocks noChangeShapeType="1"/>
              </p:cNvSpPr>
              <p:nvPr/>
            </p:nvSpPr>
            <p:spPr bwMode="auto">
              <a:xfrm>
                <a:off x="1970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897"/>
              <p:cNvSpPr>
                <a:spLocks noChangeShapeType="1"/>
              </p:cNvSpPr>
              <p:nvPr/>
            </p:nvSpPr>
            <p:spPr bwMode="auto">
              <a:xfrm>
                <a:off x="2049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898"/>
              <p:cNvSpPr>
                <a:spLocks noChangeShapeType="1"/>
              </p:cNvSpPr>
              <p:nvPr/>
            </p:nvSpPr>
            <p:spPr bwMode="auto">
              <a:xfrm>
                <a:off x="2127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899"/>
              <p:cNvSpPr>
                <a:spLocks noChangeShapeType="1"/>
              </p:cNvSpPr>
              <p:nvPr/>
            </p:nvSpPr>
            <p:spPr bwMode="auto">
              <a:xfrm>
                <a:off x="2204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900"/>
              <p:cNvSpPr>
                <a:spLocks noChangeShapeType="1"/>
              </p:cNvSpPr>
              <p:nvPr/>
            </p:nvSpPr>
            <p:spPr bwMode="auto">
              <a:xfrm>
                <a:off x="2282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901"/>
              <p:cNvSpPr>
                <a:spLocks noChangeShapeType="1"/>
              </p:cNvSpPr>
              <p:nvPr/>
            </p:nvSpPr>
            <p:spPr bwMode="auto">
              <a:xfrm>
                <a:off x="2360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902"/>
              <p:cNvSpPr>
                <a:spLocks noChangeShapeType="1"/>
              </p:cNvSpPr>
              <p:nvPr/>
            </p:nvSpPr>
            <p:spPr bwMode="auto">
              <a:xfrm>
                <a:off x="2439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903"/>
              <p:cNvSpPr>
                <a:spLocks noChangeShapeType="1"/>
              </p:cNvSpPr>
              <p:nvPr/>
            </p:nvSpPr>
            <p:spPr bwMode="auto">
              <a:xfrm>
                <a:off x="2517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904"/>
              <p:cNvSpPr>
                <a:spLocks noChangeShapeType="1"/>
              </p:cNvSpPr>
              <p:nvPr/>
            </p:nvSpPr>
            <p:spPr bwMode="auto">
              <a:xfrm>
                <a:off x="2594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905"/>
              <p:cNvSpPr>
                <a:spLocks noChangeShapeType="1"/>
              </p:cNvSpPr>
              <p:nvPr/>
            </p:nvSpPr>
            <p:spPr bwMode="auto">
              <a:xfrm>
                <a:off x="2674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906"/>
              <p:cNvSpPr>
                <a:spLocks noChangeShapeType="1"/>
              </p:cNvSpPr>
              <p:nvPr/>
            </p:nvSpPr>
            <p:spPr bwMode="auto">
              <a:xfrm>
                <a:off x="2751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907"/>
              <p:cNvSpPr>
                <a:spLocks noChangeShapeType="1"/>
              </p:cNvSpPr>
              <p:nvPr/>
            </p:nvSpPr>
            <p:spPr bwMode="auto">
              <a:xfrm>
                <a:off x="800" y="2372"/>
                <a:ext cx="195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908"/>
              <p:cNvSpPr>
                <a:spLocks noChangeShapeType="1"/>
              </p:cNvSpPr>
              <p:nvPr/>
            </p:nvSpPr>
            <p:spPr bwMode="auto">
              <a:xfrm flipH="1">
                <a:off x="2732" y="3015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909"/>
              <p:cNvSpPr>
                <a:spLocks noChangeShapeType="1"/>
              </p:cNvSpPr>
              <p:nvPr/>
            </p:nvSpPr>
            <p:spPr bwMode="auto">
              <a:xfrm flipH="1">
                <a:off x="2741" y="2935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910"/>
              <p:cNvSpPr>
                <a:spLocks noChangeShapeType="1"/>
              </p:cNvSpPr>
              <p:nvPr/>
            </p:nvSpPr>
            <p:spPr bwMode="auto">
              <a:xfrm flipH="1">
                <a:off x="2732" y="2855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911"/>
              <p:cNvSpPr>
                <a:spLocks noChangeShapeType="1"/>
              </p:cNvSpPr>
              <p:nvPr/>
            </p:nvSpPr>
            <p:spPr bwMode="auto">
              <a:xfrm flipH="1">
                <a:off x="2741" y="2775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912"/>
              <p:cNvSpPr>
                <a:spLocks noChangeShapeType="1"/>
              </p:cNvSpPr>
              <p:nvPr/>
            </p:nvSpPr>
            <p:spPr bwMode="auto">
              <a:xfrm flipH="1">
                <a:off x="2732" y="2694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913"/>
              <p:cNvSpPr>
                <a:spLocks noChangeShapeType="1"/>
              </p:cNvSpPr>
              <p:nvPr/>
            </p:nvSpPr>
            <p:spPr bwMode="auto">
              <a:xfrm flipH="1">
                <a:off x="2741" y="2613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914"/>
              <p:cNvSpPr>
                <a:spLocks noChangeShapeType="1"/>
              </p:cNvSpPr>
              <p:nvPr/>
            </p:nvSpPr>
            <p:spPr bwMode="auto">
              <a:xfrm flipH="1">
                <a:off x="2732" y="2532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915"/>
              <p:cNvSpPr>
                <a:spLocks noChangeShapeType="1"/>
              </p:cNvSpPr>
              <p:nvPr/>
            </p:nvSpPr>
            <p:spPr bwMode="auto">
              <a:xfrm flipH="1">
                <a:off x="2741" y="2452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916"/>
              <p:cNvSpPr>
                <a:spLocks noChangeShapeType="1"/>
              </p:cNvSpPr>
              <p:nvPr/>
            </p:nvSpPr>
            <p:spPr bwMode="auto">
              <a:xfrm flipH="1">
                <a:off x="2732" y="2372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917"/>
              <p:cNvSpPr>
                <a:spLocks noChangeShapeType="1"/>
              </p:cNvSpPr>
              <p:nvPr/>
            </p:nvSpPr>
            <p:spPr bwMode="auto">
              <a:xfrm flipV="1">
                <a:off x="2751" y="2372"/>
                <a:ext cx="0" cy="6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918"/>
              <p:cNvSpPr>
                <a:spLocks noChangeArrowheads="1"/>
              </p:cNvSpPr>
              <p:nvPr/>
            </p:nvSpPr>
            <p:spPr bwMode="auto">
              <a:xfrm>
                <a:off x="1770" y="2288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919"/>
              <p:cNvSpPr>
                <a:spLocks noChangeArrowheads="1"/>
              </p:cNvSpPr>
              <p:nvPr/>
            </p:nvSpPr>
            <p:spPr bwMode="auto">
              <a:xfrm rot="16200000">
                <a:off x="2800" y="2677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" name="Rectangle 920"/>
              <p:cNvSpPr>
                <a:spLocks noChangeArrowheads="1"/>
              </p:cNvSpPr>
              <p:nvPr/>
            </p:nvSpPr>
            <p:spPr bwMode="auto">
              <a:xfrm>
                <a:off x="1770" y="3160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" name="Rectangle 921"/>
              <p:cNvSpPr>
                <a:spLocks noChangeArrowheads="1"/>
              </p:cNvSpPr>
              <p:nvPr/>
            </p:nvSpPr>
            <p:spPr bwMode="auto">
              <a:xfrm rot="16200000">
                <a:off x="400" y="2608"/>
                <a:ext cx="27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SF / 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Rectangle 922"/>
              <p:cNvSpPr>
                <a:spLocks noChangeArrowheads="1"/>
              </p:cNvSpPr>
              <p:nvPr/>
            </p:nvSpPr>
            <p:spPr bwMode="auto">
              <a:xfrm>
                <a:off x="3053" y="3034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Rectangle 923"/>
              <p:cNvSpPr>
                <a:spLocks noChangeArrowheads="1"/>
              </p:cNvSpPr>
              <p:nvPr/>
            </p:nvSpPr>
            <p:spPr bwMode="auto">
              <a:xfrm>
                <a:off x="3208" y="3034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Rectangle 924"/>
              <p:cNvSpPr>
                <a:spLocks noChangeArrowheads="1"/>
              </p:cNvSpPr>
              <p:nvPr/>
            </p:nvSpPr>
            <p:spPr bwMode="auto">
              <a:xfrm>
                <a:off x="3364" y="3034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Rectangle 925"/>
              <p:cNvSpPr>
                <a:spLocks noChangeArrowheads="1"/>
              </p:cNvSpPr>
              <p:nvPr/>
            </p:nvSpPr>
            <p:spPr bwMode="auto">
              <a:xfrm>
                <a:off x="3521" y="3034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926"/>
              <p:cNvSpPr>
                <a:spLocks noChangeArrowheads="1"/>
              </p:cNvSpPr>
              <p:nvPr/>
            </p:nvSpPr>
            <p:spPr bwMode="auto">
              <a:xfrm>
                <a:off x="3655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927"/>
              <p:cNvSpPr>
                <a:spLocks noChangeArrowheads="1"/>
              </p:cNvSpPr>
              <p:nvPr/>
            </p:nvSpPr>
            <p:spPr bwMode="auto">
              <a:xfrm>
                <a:off x="3810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928"/>
              <p:cNvSpPr>
                <a:spLocks noChangeArrowheads="1"/>
              </p:cNvSpPr>
              <p:nvPr/>
            </p:nvSpPr>
            <p:spPr bwMode="auto">
              <a:xfrm>
                <a:off x="3965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Rectangle 929"/>
              <p:cNvSpPr>
                <a:spLocks noChangeArrowheads="1"/>
              </p:cNvSpPr>
              <p:nvPr/>
            </p:nvSpPr>
            <p:spPr bwMode="auto">
              <a:xfrm>
                <a:off x="4122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Rectangle 930"/>
              <p:cNvSpPr>
                <a:spLocks noChangeArrowheads="1"/>
              </p:cNvSpPr>
              <p:nvPr/>
            </p:nvSpPr>
            <p:spPr bwMode="auto">
              <a:xfrm>
                <a:off x="4278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931"/>
              <p:cNvSpPr>
                <a:spLocks noChangeArrowheads="1"/>
              </p:cNvSpPr>
              <p:nvPr/>
            </p:nvSpPr>
            <p:spPr bwMode="auto">
              <a:xfrm>
                <a:off x="4435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932"/>
              <p:cNvSpPr>
                <a:spLocks noChangeArrowheads="1"/>
              </p:cNvSpPr>
              <p:nvPr/>
            </p:nvSpPr>
            <p:spPr bwMode="auto">
              <a:xfrm>
                <a:off x="4590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Rectangle 933"/>
              <p:cNvSpPr>
                <a:spLocks noChangeArrowheads="1"/>
              </p:cNvSpPr>
              <p:nvPr/>
            </p:nvSpPr>
            <p:spPr bwMode="auto">
              <a:xfrm>
                <a:off x="4747" y="3034"/>
                <a:ext cx="13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Line 934"/>
              <p:cNvSpPr>
                <a:spLocks noChangeShapeType="1"/>
              </p:cNvSpPr>
              <p:nvPr/>
            </p:nvSpPr>
            <p:spPr bwMode="auto">
              <a:xfrm flipV="1">
                <a:off x="2997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935"/>
              <p:cNvSpPr>
                <a:spLocks noChangeShapeType="1"/>
              </p:cNvSpPr>
              <p:nvPr/>
            </p:nvSpPr>
            <p:spPr bwMode="auto">
              <a:xfrm flipV="1">
                <a:off x="3076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936"/>
              <p:cNvSpPr>
                <a:spLocks noChangeShapeType="1"/>
              </p:cNvSpPr>
              <p:nvPr/>
            </p:nvSpPr>
            <p:spPr bwMode="auto">
              <a:xfrm flipV="1">
                <a:off x="3154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937"/>
              <p:cNvSpPr>
                <a:spLocks noChangeShapeType="1"/>
              </p:cNvSpPr>
              <p:nvPr/>
            </p:nvSpPr>
            <p:spPr bwMode="auto">
              <a:xfrm flipV="1">
                <a:off x="3230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938"/>
              <p:cNvSpPr>
                <a:spLocks noChangeShapeType="1"/>
              </p:cNvSpPr>
              <p:nvPr/>
            </p:nvSpPr>
            <p:spPr bwMode="auto">
              <a:xfrm flipV="1">
                <a:off x="3309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939"/>
              <p:cNvSpPr>
                <a:spLocks noChangeShapeType="1"/>
              </p:cNvSpPr>
              <p:nvPr/>
            </p:nvSpPr>
            <p:spPr bwMode="auto">
              <a:xfrm flipV="1">
                <a:off x="3387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940"/>
              <p:cNvSpPr>
                <a:spLocks noChangeShapeType="1"/>
              </p:cNvSpPr>
              <p:nvPr/>
            </p:nvSpPr>
            <p:spPr bwMode="auto">
              <a:xfrm flipV="1">
                <a:off x="3466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941"/>
              <p:cNvSpPr>
                <a:spLocks noChangeShapeType="1"/>
              </p:cNvSpPr>
              <p:nvPr/>
            </p:nvSpPr>
            <p:spPr bwMode="auto">
              <a:xfrm flipV="1">
                <a:off x="3544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942"/>
              <p:cNvSpPr>
                <a:spLocks noChangeShapeType="1"/>
              </p:cNvSpPr>
              <p:nvPr/>
            </p:nvSpPr>
            <p:spPr bwMode="auto">
              <a:xfrm flipV="1">
                <a:off x="3621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943"/>
              <p:cNvSpPr>
                <a:spLocks noChangeShapeType="1"/>
              </p:cNvSpPr>
              <p:nvPr/>
            </p:nvSpPr>
            <p:spPr bwMode="auto">
              <a:xfrm flipV="1">
                <a:off x="3701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944"/>
              <p:cNvSpPr>
                <a:spLocks noChangeShapeType="1"/>
              </p:cNvSpPr>
              <p:nvPr/>
            </p:nvSpPr>
            <p:spPr bwMode="auto">
              <a:xfrm flipV="1">
                <a:off x="3778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945"/>
              <p:cNvSpPr>
                <a:spLocks noChangeShapeType="1"/>
              </p:cNvSpPr>
              <p:nvPr/>
            </p:nvSpPr>
            <p:spPr bwMode="auto">
              <a:xfrm flipV="1">
                <a:off x="3854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946"/>
              <p:cNvSpPr>
                <a:spLocks noChangeShapeType="1"/>
              </p:cNvSpPr>
              <p:nvPr/>
            </p:nvSpPr>
            <p:spPr bwMode="auto">
              <a:xfrm flipV="1">
                <a:off x="3934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947"/>
              <p:cNvSpPr>
                <a:spLocks noChangeShapeType="1"/>
              </p:cNvSpPr>
              <p:nvPr/>
            </p:nvSpPr>
            <p:spPr bwMode="auto">
              <a:xfrm flipV="1">
                <a:off x="4011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948"/>
              <p:cNvSpPr>
                <a:spLocks noChangeShapeType="1"/>
              </p:cNvSpPr>
              <p:nvPr/>
            </p:nvSpPr>
            <p:spPr bwMode="auto">
              <a:xfrm flipV="1">
                <a:off x="4089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949"/>
              <p:cNvSpPr>
                <a:spLocks noChangeShapeType="1"/>
              </p:cNvSpPr>
              <p:nvPr/>
            </p:nvSpPr>
            <p:spPr bwMode="auto">
              <a:xfrm flipV="1">
                <a:off x="4168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950"/>
              <p:cNvSpPr>
                <a:spLocks noChangeShapeType="1"/>
              </p:cNvSpPr>
              <p:nvPr/>
            </p:nvSpPr>
            <p:spPr bwMode="auto">
              <a:xfrm flipV="1">
                <a:off x="4246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951"/>
              <p:cNvSpPr>
                <a:spLocks noChangeShapeType="1"/>
              </p:cNvSpPr>
              <p:nvPr/>
            </p:nvSpPr>
            <p:spPr bwMode="auto">
              <a:xfrm flipV="1">
                <a:off x="4324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952"/>
              <p:cNvSpPr>
                <a:spLocks noChangeShapeType="1"/>
              </p:cNvSpPr>
              <p:nvPr/>
            </p:nvSpPr>
            <p:spPr bwMode="auto">
              <a:xfrm flipV="1">
                <a:off x="4403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953"/>
              <p:cNvSpPr>
                <a:spLocks noChangeShapeType="1"/>
              </p:cNvSpPr>
              <p:nvPr/>
            </p:nvSpPr>
            <p:spPr bwMode="auto">
              <a:xfrm flipV="1">
                <a:off x="4479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954"/>
              <p:cNvSpPr>
                <a:spLocks noChangeShapeType="1"/>
              </p:cNvSpPr>
              <p:nvPr/>
            </p:nvSpPr>
            <p:spPr bwMode="auto">
              <a:xfrm flipV="1">
                <a:off x="4558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955"/>
              <p:cNvSpPr>
                <a:spLocks noChangeShapeType="1"/>
              </p:cNvSpPr>
              <p:nvPr/>
            </p:nvSpPr>
            <p:spPr bwMode="auto">
              <a:xfrm flipV="1">
                <a:off x="4636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956"/>
              <p:cNvSpPr>
                <a:spLocks noChangeShapeType="1"/>
              </p:cNvSpPr>
              <p:nvPr/>
            </p:nvSpPr>
            <p:spPr bwMode="auto">
              <a:xfrm flipV="1">
                <a:off x="4714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957"/>
              <p:cNvSpPr>
                <a:spLocks noChangeShapeType="1"/>
              </p:cNvSpPr>
              <p:nvPr/>
            </p:nvSpPr>
            <p:spPr bwMode="auto">
              <a:xfrm flipV="1">
                <a:off x="4793" y="3015"/>
                <a:ext cx="0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958"/>
              <p:cNvSpPr>
                <a:spLocks noChangeShapeType="1"/>
              </p:cNvSpPr>
              <p:nvPr/>
            </p:nvSpPr>
            <p:spPr bwMode="auto">
              <a:xfrm flipV="1">
                <a:off x="4871" y="3015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959"/>
              <p:cNvSpPr>
                <a:spLocks noChangeShapeType="1"/>
              </p:cNvSpPr>
              <p:nvPr/>
            </p:nvSpPr>
            <p:spPr bwMode="auto">
              <a:xfrm>
                <a:off x="2919" y="3015"/>
                <a:ext cx="19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960"/>
              <p:cNvSpPr>
                <a:spLocks noChangeShapeType="1"/>
              </p:cNvSpPr>
              <p:nvPr/>
            </p:nvSpPr>
            <p:spPr bwMode="auto">
              <a:xfrm>
                <a:off x="2900" y="3015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961"/>
              <p:cNvSpPr>
                <a:spLocks noChangeShapeType="1"/>
              </p:cNvSpPr>
              <p:nvPr/>
            </p:nvSpPr>
            <p:spPr bwMode="auto">
              <a:xfrm>
                <a:off x="2910" y="2886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962"/>
              <p:cNvSpPr>
                <a:spLocks noChangeShapeType="1"/>
              </p:cNvSpPr>
              <p:nvPr/>
            </p:nvSpPr>
            <p:spPr bwMode="auto">
              <a:xfrm>
                <a:off x="2900" y="2759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963"/>
              <p:cNvSpPr>
                <a:spLocks noChangeShapeType="1"/>
              </p:cNvSpPr>
              <p:nvPr/>
            </p:nvSpPr>
            <p:spPr bwMode="auto">
              <a:xfrm>
                <a:off x="2910" y="2628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964"/>
              <p:cNvSpPr>
                <a:spLocks noChangeShapeType="1"/>
              </p:cNvSpPr>
              <p:nvPr/>
            </p:nvSpPr>
            <p:spPr bwMode="auto">
              <a:xfrm>
                <a:off x="2900" y="2501"/>
                <a:ext cx="1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965"/>
              <p:cNvSpPr>
                <a:spLocks noChangeShapeType="1"/>
              </p:cNvSpPr>
              <p:nvPr/>
            </p:nvSpPr>
            <p:spPr bwMode="auto">
              <a:xfrm>
                <a:off x="2910" y="2372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966"/>
              <p:cNvSpPr>
                <a:spLocks noChangeShapeType="1"/>
              </p:cNvSpPr>
              <p:nvPr/>
            </p:nvSpPr>
            <p:spPr bwMode="auto">
              <a:xfrm flipV="1">
                <a:off x="2919" y="2372"/>
                <a:ext cx="0" cy="6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967"/>
              <p:cNvSpPr>
                <a:spLocks noChangeArrowheads="1"/>
              </p:cNvSpPr>
              <p:nvPr/>
            </p:nvSpPr>
            <p:spPr bwMode="auto">
              <a:xfrm>
                <a:off x="4925" y="2966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" name="Rectangle 968"/>
              <p:cNvSpPr>
                <a:spLocks noChangeArrowheads="1"/>
              </p:cNvSpPr>
              <p:nvPr/>
            </p:nvSpPr>
            <p:spPr bwMode="auto">
              <a:xfrm>
                <a:off x="4925" y="2710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Rectangle 969"/>
              <p:cNvSpPr>
                <a:spLocks noChangeArrowheads="1"/>
              </p:cNvSpPr>
              <p:nvPr/>
            </p:nvSpPr>
            <p:spPr bwMode="auto">
              <a:xfrm>
                <a:off x="4925" y="2452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" name="Line 970"/>
              <p:cNvSpPr>
                <a:spLocks noChangeShapeType="1"/>
              </p:cNvSpPr>
              <p:nvPr/>
            </p:nvSpPr>
            <p:spPr bwMode="auto">
              <a:xfrm>
                <a:off x="2919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971"/>
              <p:cNvSpPr>
                <a:spLocks noChangeShapeType="1"/>
              </p:cNvSpPr>
              <p:nvPr/>
            </p:nvSpPr>
            <p:spPr bwMode="auto">
              <a:xfrm>
                <a:off x="2997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972"/>
              <p:cNvSpPr>
                <a:spLocks noChangeShapeType="1"/>
              </p:cNvSpPr>
              <p:nvPr/>
            </p:nvSpPr>
            <p:spPr bwMode="auto">
              <a:xfrm>
                <a:off x="3076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973"/>
              <p:cNvSpPr>
                <a:spLocks noChangeShapeType="1"/>
              </p:cNvSpPr>
              <p:nvPr/>
            </p:nvSpPr>
            <p:spPr bwMode="auto">
              <a:xfrm>
                <a:off x="3154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974"/>
              <p:cNvSpPr>
                <a:spLocks noChangeShapeType="1"/>
              </p:cNvSpPr>
              <p:nvPr/>
            </p:nvSpPr>
            <p:spPr bwMode="auto">
              <a:xfrm>
                <a:off x="3230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975"/>
              <p:cNvSpPr>
                <a:spLocks noChangeShapeType="1"/>
              </p:cNvSpPr>
              <p:nvPr/>
            </p:nvSpPr>
            <p:spPr bwMode="auto">
              <a:xfrm>
                <a:off x="3309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976"/>
              <p:cNvSpPr>
                <a:spLocks noChangeShapeType="1"/>
              </p:cNvSpPr>
              <p:nvPr/>
            </p:nvSpPr>
            <p:spPr bwMode="auto">
              <a:xfrm>
                <a:off x="3387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977"/>
              <p:cNvSpPr>
                <a:spLocks noChangeShapeType="1"/>
              </p:cNvSpPr>
              <p:nvPr/>
            </p:nvSpPr>
            <p:spPr bwMode="auto">
              <a:xfrm>
                <a:off x="3466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978"/>
              <p:cNvSpPr>
                <a:spLocks noChangeShapeType="1"/>
              </p:cNvSpPr>
              <p:nvPr/>
            </p:nvSpPr>
            <p:spPr bwMode="auto">
              <a:xfrm>
                <a:off x="3544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979"/>
              <p:cNvSpPr>
                <a:spLocks noChangeShapeType="1"/>
              </p:cNvSpPr>
              <p:nvPr/>
            </p:nvSpPr>
            <p:spPr bwMode="auto">
              <a:xfrm>
                <a:off x="3621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980"/>
              <p:cNvSpPr>
                <a:spLocks noChangeShapeType="1"/>
              </p:cNvSpPr>
              <p:nvPr/>
            </p:nvSpPr>
            <p:spPr bwMode="auto">
              <a:xfrm>
                <a:off x="3701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981"/>
              <p:cNvSpPr>
                <a:spLocks noChangeShapeType="1"/>
              </p:cNvSpPr>
              <p:nvPr/>
            </p:nvSpPr>
            <p:spPr bwMode="auto">
              <a:xfrm>
                <a:off x="3778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982"/>
              <p:cNvSpPr>
                <a:spLocks noChangeShapeType="1"/>
              </p:cNvSpPr>
              <p:nvPr/>
            </p:nvSpPr>
            <p:spPr bwMode="auto">
              <a:xfrm>
                <a:off x="3854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983"/>
              <p:cNvSpPr>
                <a:spLocks noChangeShapeType="1"/>
              </p:cNvSpPr>
              <p:nvPr/>
            </p:nvSpPr>
            <p:spPr bwMode="auto">
              <a:xfrm>
                <a:off x="3934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984"/>
              <p:cNvSpPr>
                <a:spLocks noChangeShapeType="1"/>
              </p:cNvSpPr>
              <p:nvPr/>
            </p:nvSpPr>
            <p:spPr bwMode="auto">
              <a:xfrm>
                <a:off x="4011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985"/>
              <p:cNvSpPr>
                <a:spLocks noChangeShapeType="1"/>
              </p:cNvSpPr>
              <p:nvPr/>
            </p:nvSpPr>
            <p:spPr bwMode="auto">
              <a:xfrm>
                <a:off x="4089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986"/>
              <p:cNvSpPr>
                <a:spLocks noChangeShapeType="1"/>
              </p:cNvSpPr>
              <p:nvPr/>
            </p:nvSpPr>
            <p:spPr bwMode="auto">
              <a:xfrm>
                <a:off x="4168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987"/>
              <p:cNvSpPr>
                <a:spLocks noChangeShapeType="1"/>
              </p:cNvSpPr>
              <p:nvPr/>
            </p:nvSpPr>
            <p:spPr bwMode="auto">
              <a:xfrm>
                <a:off x="4246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988"/>
              <p:cNvSpPr>
                <a:spLocks noChangeShapeType="1"/>
              </p:cNvSpPr>
              <p:nvPr/>
            </p:nvSpPr>
            <p:spPr bwMode="auto">
              <a:xfrm>
                <a:off x="4324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989"/>
              <p:cNvSpPr>
                <a:spLocks noChangeShapeType="1"/>
              </p:cNvSpPr>
              <p:nvPr/>
            </p:nvSpPr>
            <p:spPr bwMode="auto">
              <a:xfrm>
                <a:off x="4403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990"/>
              <p:cNvSpPr>
                <a:spLocks noChangeShapeType="1"/>
              </p:cNvSpPr>
              <p:nvPr/>
            </p:nvSpPr>
            <p:spPr bwMode="auto">
              <a:xfrm>
                <a:off x="4479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991"/>
              <p:cNvSpPr>
                <a:spLocks noChangeShapeType="1"/>
              </p:cNvSpPr>
              <p:nvPr/>
            </p:nvSpPr>
            <p:spPr bwMode="auto">
              <a:xfrm>
                <a:off x="4558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992"/>
              <p:cNvSpPr>
                <a:spLocks noChangeShapeType="1"/>
              </p:cNvSpPr>
              <p:nvPr/>
            </p:nvSpPr>
            <p:spPr bwMode="auto">
              <a:xfrm>
                <a:off x="4636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993"/>
              <p:cNvSpPr>
                <a:spLocks noChangeShapeType="1"/>
              </p:cNvSpPr>
              <p:nvPr/>
            </p:nvSpPr>
            <p:spPr bwMode="auto">
              <a:xfrm>
                <a:off x="4714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994"/>
              <p:cNvSpPr>
                <a:spLocks noChangeShapeType="1"/>
              </p:cNvSpPr>
              <p:nvPr/>
            </p:nvSpPr>
            <p:spPr bwMode="auto">
              <a:xfrm>
                <a:off x="4793" y="237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995"/>
              <p:cNvSpPr>
                <a:spLocks noChangeShapeType="1"/>
              </p:cNvSpPr>
              <p:nvPr/>
            </p:nvSpPr>
            <p:spPr bwMode="auto">
              <a:xfrm>
                <a:off x="4871" y="2372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996"/>
              <p:cNvSpPr>
                <a:spLocks noChangeShapeType="1"/>
              </p:cNvSpPr>
              <p:nvPr/>
            </p:nvSpPr>
            <p:spPr bwMode="auto">
              <a:xfrm>
                <a:off x="2919" y="2372"/>
                <a:ext cx="19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997"/>
              <p:cNvSpPr>
                <a:spLocks noChangeShapeType="1"/>
              </p:cNvSpPr>
              <p:nvPr/>
            </p:nvSpPr>
            <p:spPr bwMode="auto">
              <a:xfrm flipH="1">
                <a:off x="4871" y="3015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998"/>
              <p:cNvSpPr>
                <a:spLocks noChangeShapeType="1"/>
              </p:cNvSpPr>
              <p:nvPr/>
            </p:nvSpPr>
            <p:spPr bwMode="auto">
              <a:xfrm flipH="1">
                <a:off x="4871" y="2886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999"/>
              <p:cNvSpPr>
                <a:spLocks noChangeShapeType="1"/>
              </p:cNvSpPr>
              <p:nvPr/>
            </p:nvSpPr>
            <p:spPr bwMode="auto">
              <a:xfrm flipH="1">
                <a:off x="4871" y="2759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1000"/>
              <p:cNvSpPr>
                <a:spLocks noChangeShapeType="1"/>
              </p:cNvSpPr>
              <p:nvPr/>
            </p:nvSpPr>
            <p:spPr bwMode="auto">
              <a:xfrm flipH="1">
                <a:off x="4871" y="2628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1001"/>
              <p:cNvSpPr>
                <a:spLocks noChangeShapeType="1"/>
              </p:cNvSpPr>
              <p:nvPr/>
            </p:nvSpPr>
            <p:spPr bwMode="auto">
              <a:xfrm flipH="1">
                <a:off x="4871" y="2501"/>
                <a:ext cx="1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002"/>
              <p:cNvSpPr>
                <a:spLocks noChangeShapeType="1"/>
              </p:cNvSpPr>
              <p:nvPr/>
            </p:nvSpPr>
            <p:spPr bwMode="auto">
              <a:xfrm flipH="1">
                <a:off x="4871" y="2372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003"/>
              <p:cNvSpPr>
                <a:spLocks noChangeShapeType="1"/>
              </p:cNvSpPr>
              <p:nvPr/>
            </p:nvSpPr>
            <p:spPr bwMode="auto">
              <a:xfrm flipV="1">
                <a:off x="4871" y="2372"/>
                <a:ext cx="0" cy="6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1004"/>
              <p:cNvSpPr>
                <a:spLocks noChangeArrowheads="1"/>
              </p:cNvSpPr>
              <p:nvPr/>
            </p:nvSpPr>
            <p:spPr bwMode="auto">
              <a:xfrm rot="16200000">
                <a:off x="2832" y="2677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1005"/>
              <p:cNvSpPr>
                <a:spLocks noChangeArrowheads="1"/>
              </p:cNvSpPr>
              <p:nvPr/>
            </p:nvSpPr>
            <p:spPr bwMode="auto">
              <a:xfrm>
                <a:off x="3889" y="2288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1006"/>
              <p:cNvSpPr>
                <a:spLocks noChangeArrowheads="1"/>
              </p:cNvSpPr>
              <p:nvPr/>
            </p:nvSpPr>
            <p:spPr bwMode="auto">
              <a:xfrm rot="16200000">
                <a:off x="5032" y="2678"/>
                <a:ext cx="35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Rectangle 1007"/>
              <p:cNvSpPr>
                <a:spLocks noChangeArrowheads="1"/>
              </p:cNvSpPr>
              <p:nvPr/>
            </p:nvSpPr>
            <p:spPr bwMode="auto">
              <a:xfrm>
                <a:off x="934" y="3890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1008"/>
              <p:cNvSpPr>
                <a:spLocks noChangeArrowheads="1"/>
              </p:cNvSpPr>
              <p:nvPr/>
            </p:nvSpPr>
            <p:spPr bwMode="auto">
              <a:xfrm>
                <a:off x="1087" y="3890"/>
                <a:ext cx="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Rectangle 1010"/>
            <p:cNvSpPr>
              <a:spLocks noChangeArrowheads="1"/>
            </p:cNvSpPr>
            <p:nvPr/>
          </p:nvSpPr>
          <p:spPr bwMode="auto">
            <a:xfrm>
              <a:off x="1244" y="3890"/>
              <a:ext cx="8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011"/>
            <p:cNvSpPr>
              <a:spLocks noChangeArrowheads="1"/>
            </p:cNvSpPr>
            <p:nvPr/>
          </p:nvSpPr>
          <p:spPr bwMode="auto">
            <a:xfrm>
              <a:off x="1401" y="3890"/>
              <a:ext cx="8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012"/>
            <p:cNvSpPr>
              <a:spLocks noChangeArrowheads="1"/>
            </p:cNvSpPr>
            <p:nvPr/>
          </p:nvSpPr>
          <p:spPr bwMode="auto">
            <a:xfrm>
              <a:off x="1536" y="3890"/>
              <a:ext cx="13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013"/>
            <p:cNvSpPr>
              <a:spLocks noChangeArrowheads="1"/>
            </p:cNvSpPr>
            <p:nvPr/>
          </p:nvSpPr>
          <p:spPr bwMode="auto">
            <a:xfrm>
              <a:off x="1691" y="3890"/>
              <a:ext cx="13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014"/>
            <p:cNvSpPr>
              <a:spLocks noChangeArrowheads="1"/>
            </p:cNvSpPr>
            <p:nvPr/>
          </p:nvSpPr>
          <p:spPr bwMode="auto">
            <a:xfrm>
              <a:off x="1846" y="3890"/>
              <a:ext cx="13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015"/>
            <p:cNvSpPr>
              <a:spLocks noChangeArrowheads="1"/>
            </p:cNvSpPr>
            <p:nvPr/>
          </p:nvSpPr>
          <p:spPr bwMode="auto">
            <a:xfrm>
              <a:off x="2003" y="3890"/>
              <a:ext cx="13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016"/>
            <p:cNvSpPr>
              <a:spLocks noChangeArrowheads="1"/>
            </p:cNvSpPr>
            <p:nvPr/>
          </p:nvSpPr>
          <p:spPr bwMode="auto">
            <a:xfrm>
              <a:off x="2158" y="3890"/>
              <a:ext cx="13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017"/>
            <p:cNvSpPr>
              <a:spLocks noChangeArrowheads="1"/>
            </p:cNvSpPr>
            <p:nvPr/>
          </p:nvSpPr>
          <p:spPr bwMode="auto">
            <a:xfrm>
              <a:off x="2315" y="3890"/>
              <a:ext cx="13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018"/>
            <p:cNvSpPr>
              <a:spLocks noChangeArrowheads="1"/>
            </p:cNvSpPr>
            <p:nvPr/>
          </p:nvSpPr>
          <p:spPr bwMode="auto">
            <a:xfrm>
              <a:off x="2471" y="3890"/>
              <a:ext cx="13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019"/>
            <p:cNvSpPr>
              <a:spLocks noChangeArrowheads="1"/>
            </p:cNvSpPr>
            <p:nvPr/>
          </p:nvSpPr>
          <p:spPr bwMode="auto">
            <a:xfrm>
              <a:off x="2628" y="3890"/>
              <a:ext cx="13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020"/>
            <p:cNvSpPr>
              <a:spLocks noChangeArrowheads="1"/>
            </p:cNvSpPr>
            <p:nvPr/>
          </p:nvSpPr>
          <p:spPr bwMode="auto">
            <a:xfrm>
              <a:off x="563" y="3693"/>
              <a:ext cx="2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021"/>
            <p:cNvSpPr>
              <a:spLocks noChangeArrowheads="1"/>
            </p:cNvSpPr>
            <p:nvPr/>
          </p:nvSpPr>
          <p:spPr bwMode="auto">
            <a:xfrm>
              <a:off x="563" y="3437"/>
              <a:ext cx="2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0.016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022"/>
            <p:cNvSpPr>
              <a:spLocks noChangeArrowheads="1"/>
            </p:cNvSpPr>
            <p:nvPr/>
          </p:nvSpPr>
          <p:spPr bwMode="auto">
            <a:xfrm>
              <a:off x="563" y="3179"/>
              <a:ext cx="2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0.018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023"/>
            <p:cNvSpPr>
              <a:spLocks noChangeShapeType="1"/>
            </p:cNvSpPr>
            <p:nvPr/>
          </p:nvSpPr>
          <p:spPr bwMode="auto">
            <a:xfrm flipV="1">
              <a:off x="877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024"/>
            <p:cNvSpPr>
              <a:spLocks noChangeShapeType="1"/>
            </p:cNvSpPr>
            <p:nvPr/>
          </p:nvSpPr>
          <p:spPr bwMode="auto">
            <a:xfrm flipV="1">
              <a:off x="957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025"/>
            <p:cNvSpPr>
              <a:spLocks noChangeShapeType="1"/>
            </p:cNvSpPr>
            <p:nvPr/>
          </p:nvSpPr>
          <p:spPr bwMode="auto">
            <a:xfrm flipV="1">
              <a:off x="1033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026"/>
            <p:cNvSpPr>
              <a:spLocks noChangeShapeType="1"/>
            </p:cNvSpPr>
            <p:nvPr/>
          </p:nvSpPr>
          <p:spPr bwMode="auto">
            <a:xfrm flipV="1">
              <a:off x="1110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027"/>
            <p:cNvSpPr>
              <a:spLocks noChangeShapeType="1"/>
            </p:cNvSpPr>
            <p:nvPr/>
          </p:nvSpPr>
          <p:spPr bwMode="auto">
            <a:xfrm flipV="1">
              <a:off x="1190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028"/>
            <p:cNvSpPr>
              <a:spLocks noChangeShapeType="1"/>
            </p:cNvSpPr>
            <p:nvPr/>
          </p:nvSpPr>
          <p:spPr bwMode="auto">
            <a:xfrm flipV="1">
              <a:off x="1267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029"/>
            <p:cNvSpPr>
              <a:spLocks noChangeShapeType="1"/>
            </p:cNvSpPr>
            <p:nvPr/>
          </p:nvSpPr>
          <p:spPr bwMode="auto">
            <a:xfrm flipV="1">
              <a:off x="1347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030"/>
            <p:cNvSpPr>
              <a:spLocks noChangeShapeType="1"/>
            </p:cNvSpPr>
            <p:nvPr/>
          </p:nvSpPr>
          <p:spPr bwMode="auto">
            <a:xfrm flipV="1">
              <a:off x="1424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031"/>
            <p:cNvSpPr>
              <a:spLocks noChangeShapeType="1"/>
            </p:cNvSpPr>
            <p:nvPr/>
          </p:nvSpPr>
          <p:spPr bwMode="auto">
            <a:xfrm flipV="1">
              <a:off x="1502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032"/>
            <p:cNvSpPr>
              <a:spLocks noChangeShapeType="1"/>
            </p:cNvSpPr>
            <p:nvPr/>
          </p:nvSpPr>
          <p:spPr bwMode="auto">
            <a:xfrm flipV="1">
              <a:off x="1581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1033"/>
            <p:cNvSpPr>
              <a:spLocks noChangeShapeType="1"/>
            </p:cNvSpPr>
            <p:nvPr/>
          </p:nvSpPr>
          <p:spPr bwMode="auto">
            <a:xfrm flipV="1">
              <a:off x="1657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034"/>
            <p:cNvSpPr>
              <a:spLocks noChangeShapeType="1"/>
            </p:cNvSpPr>
            <p:nvPr/>
          </p:nvSpPr>
          <p:spPr bwMode="auto">
            <a:xfrm flipV="1">
              <a:off x="1735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035"/>
            <p:cNvSpPr>
              <a:spLocks noChangeShapeType="1"/>
            </p:cNvSpPr>
            <p:nvPr/>
          </p:nvSpPr>
          <p:spPr bwMode="auto">
            <a:xfrm flipV="1">
              <a:off x="1814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036"/>
            <p:cNvSpPr>
              <a:spLocks noChangeShapeType="1"/>
            </p:cNvSpPr>
            <p:nvPr/>
          </p:nvSpPr>
          <p:spPr bwMode="auto">
            <a:xfrm flipV="1">
              <a:off x="1892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037"/>
            <p:cNvSpPr>
              <a:spLocks noChangeShapeType="1"/>
            </p:cNvSpPr>
            <p:nvPr/>
          </p:nvSpPr>
          <p:spPr bwMode="auto">
            <a:xfrm flipV="1">
              <a:off x="1970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1038"/>
            <p:cNvSpPr>
              <a:spLocks noChangeShapeType="1"/>
            </p:cNvSpPr>
            <p:nvPr/>
          </p:nvSpPr>
          <p:spPr bwMode="auto">
            <a:xfrm flipV="1">
              <a:off x="2049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039"/>
            <p:cNvSpPr>
              <a:spLocks noChangeShapeType="1"/>
            </p:cNvSpPr>
            <p:nvPr/>
          </p:nvSpPr>
          <p:spPr bwMode="auto">
            <a:xfrm flipV="1">
              <a:off x="2127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040"/>
            <p:cNvSpPr>
              <a:spLocks noChangeShapeType="1"/>
            </p:cNvSpPr>
            <p:nvPr/>
          </p:nvSpPr>
          <p:spPr bwMode="auto">
            <a:xfrm flipV="1">
              <a:off x="2204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041"/>
            <p:cNvSpPr>
              <a:spLocks noChangeShapeType="1"/>
            </p:cNvSpPr>
            <p:nvPr/>
          </p:nvSpPr>
          <p:spPr bwMode="auto">
            <a:xfrm flipV="1">
              <a:off x="2282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042"/>
            <p:cNvSpPr>
              <a:spLocks noChangeShapeType="1"/>
            </p:cNvSpPr>
            <p:nvPr/>
          </p:nvSpPr>
          <p:spPr bwMode="auto">
            <a:xfrm flipV="1">
              <a:off x="2360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043"/>
            <p:cNvSpPr>
              <a:spLocks noChangeShapeType="1"/>
            </p:cNvSpPr>
            <p:nvPr/>
          </p:nvSpPr>
          <p:spPr bwMode="auto">
            <a:xfrm flipV="1">
              <a:off x="2439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044"/>
            <p:cNvSpPr>
              <a:spLocks noChangeShapeType="1"/>
            </p:cNvSpPr>
            <p:nvPr/>
          </p:nvSpPr>
          <p:spPr bwMode="auto">
            <a:xfrm flipV="1">
              <a:off x="2517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045"/>
            <p:cNvSpPr>
              <a:spLocks noChangeShapeType="1"/>
            </p:cNvSpPr>
            <p:nvPr/>
          </p:nvSpPr>
          <p:spPr bwMode="auto">
            <a:xfrm flipV="1">
              <a:off x="2594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046"/>
            <p:cNvSpPr>
              <a:spLocks noChangeShapeType="1"/>
            </p:cNvSpPr>
            <p:nvPr/>
          </p:nvSpPr>
          <p:spPr bwMode="auto">
            <a:xfrm flipV="1">
              <a:off x="2674" y="3871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047"/>
            <p:cNvSpPr>
              <a:spLocks noChangeShapeType="1"/>
            </p:cNvSpPr>
            <p:nvPr/>
          </p:nvSpPr>
          <p:spPr bwMode="auto">
            <a:xfrm flipV="1">
              <a:off x="2751" y="3871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048"/>
            <p:cNvSpPr>
              <a:spLocks noChangeShapeType="1"/>
            </p:cNvSpPr>
            <p:nvPr/>
          </p:nvSpPr>
          <p:spPr bwMode="auto">
            <a:xfrm>
              <a:off x="800" y="3871"/>
              <a:ext cx="195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049"/>
            <p:cNvSpPr>
              <a:spLocks noChangeShapeType="1"/>
            </p:cNvSpPr>
            <p:nvPr/>
          </p:nvSpPr>
          <p:spPr bwMode="auto">
            <a:xfrm>
              <a:off x="791" y="3871"/>
              <a:ext cx="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050"/>
            <p:cNvSpPr>
              <a:spLocks noChangeShapeType="1"/>
            </p:cNvSpPr>
            <p:nvPr/>
          </p:nvSpPr>
          <p:spPr bwMode="auto">
            <a:xfrm>
              <a:off x="780" y="3742"/>
              <a:ext cx="2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051"/>
            <p:cNvSpPr>
              <a:spLocks noChangeShapeType="1"/>
            </p:cNvSpPr>
            <p:nvPr/>
          </p:nvSpPr>
          <p:spPr bwMode="auto">
            <a:xfrm>
              <a:off x="791" y="3615"/>
              <a:ext cx="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052"/>
            <p:cNvSpPr>
              <a:spLocks noChangeShapeType="1"/>
            </p:cNvSpPr>
            <p:nvPr/>
          </p:nvSpPr>
          <p:spPr bwMode="auto">
            <a:xfrm>
              <a:off x="780" y="3486"/>
              <a:ext cx="2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053"/>
            <p:cNvSpPr>
              <a:spLocks noChangeShapeType="1"/>
            </p:cNvSpPr>
            <p:nvPr/>
          </p:nvSpPr>
          <p:spPr bwMode="auto">
            <a:xfrm>
              <a:off x="791" y="3357"/>
              <a:ext cx="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054"/>
            <p:cNvSpPr>
              <a:spLocks noChangeShapeType="1"/>
            </p:cNvSpPr>
            <p:nvPr/>
          </p:nvSpPr>
          <p:spPr bwMode="auto">
            <a:xfrm>
              <a:off x="780" y="3228"/>
              <a:ext cx="2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55"/>
            <p:cNvSpPr>
              <a:spLocks/>
            </p:cNvSpPr>
            <p:nvPr/>
          </p:nvSpPr>
          <p:spPr bwMode="auto">
            <a:xfrm>
              <a:off x="800" y="3228"/>
              <a:ext cx="0" cy="643"/>
            </a:xfrm>
            <a:custGeom>
              <a:avLst/>
              <a:gdLst>
                <a:gd name="T0" fmla="*/ 369 h 369"/>
                <a:gd name="T1" fmla="*/ 0 h 369"/>
                <a:gd name="T2" fmla="*/ 10 h 36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9">
                  <a:moveTo>
                    <a:pt x="0" y="369"/>
                  </a:move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056"/>
            <p:cNvSpPr>
              <a:spLocks noChangeShapeType="1"/>
            </p:cNvSpPr>
            <p:nvPr/>
          </p:nvSpPr>
          <p:spPr bwMode="auto">
            <a:xfrm>
              <a:off x="877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057"/>
            <p:cNvSpPr>
              <a:spLocks noChangeShapeType="1"/>
            </p:cNvSpPr>
            <p:nvPr/>
          </p:nvSpPr>
          <p:spPr bwMode="auto">
            <a:xfrm>
              <a:off x="957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058"/>
            <p:cNvSpPr>
              <a:spLocks noChangeShapeType="1"/>
            </p:cNvSpPr>
            <p:nvPr/>
          </p:nvSpPr>
          <p:spPr bwMode="auto">
            <a:xfrm>
              <a:off x="1033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1059"/>
            <p:cNvSpPr>
              <a:spLocks noChangeShapeType="1"/>
            </p:cNvSpPr>
            <p:nvPr/>
          </p:nvSpPr>
          <p:spPr bwMode="auto">
            <a:xfrm>
              <a:off x="1110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1060"/>
            <p:cNvSpPr>
              <a:spLocks noChangeShapeType="1"/>
            </p:cNvSpPr>
            <p:nvPr/>
          </p:nvSpPr>
          <p:spPr bwMode="auto">
            <a:xfrm>
              <a:off x="1190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1061"/>
            <p:cNvSpPr>
              <a:spLocks noChangeShapeType="1"/>
            </p:cNvSpPr>
            <p:nvPr/>
          </p:nvSpPr>
          <p:spPr bwMode="auto">
            <a:xfrm>
              <a:off x="1267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062"/>
            <p:cNvSpPr>
              <a:spLocks noChangeShapeType="1"/>
            </p:cNvSpPr>
            <p:nvPr/>
          </p:nvSpPr>
          <p:spPr bwMode="auto">
            <a:xfrm>
              <a:off x="1347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063"/>
            <p:cNvSpPr>
              <a:spLocks noChangeShapeType="1"/>
            </p:cNvSpPr>
            <p:nvPr/>
          </p:nvSpPr>
          <p:spPr bwMode="auto">
            <a:xfrm>
              <a:off x="1424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064"/>
            <p:cNvSpPr>
              <a:spLocks noChangeShapeType="1"/>
            </p:cNvSpPr>
            <p:nvPr/>
          </p:nvSpPr>
          <p:spPr bwMode="auto">
            <a:xfrm>
              <a:off x="1502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065"/>
            <p:cNvSpPr>
              <a:spLocks noChangeShapeType="1"/>
            </p:cNvSpPr>
            <p:nvPr/>
          </p:nvSpPr>
          <p:spPr bwMode="auto">
            <a:xfrm>
              <a:off x="1581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066"/>
            <p:cNvSpPr>
              <a:spLocks noChangeShapeType="1"/>
            </p:cNvSpPr>
            <p:nvPr/>
          </p:nvSpPr>
          <p:spPr bwMode="auto">
            <a:xfrm>
              <a:off x="1657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067"/>
            <p:cNvSpPr>
              <a:spLocks noChangeShapeType="1"/>
            </p:cNvSpPr>
            <p:nvPr/>
          </p:nvSpPr>
          <p:spPr bwMode="auto">
            <a:xfrm>
              <a:off x="1735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068"/>
            <p:cNvSpPr>
              <a:spLocks noChangeShapeType="1"/>
            </p:cNvSpPr>
            <p:nvPr/>
          </p:nvSpPr>
          <p:spPr bwMode="auto">
            <a:xfrm>
              <a:off x="1814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069"/>
            <p:cNvSpPr>
              <a:spLocks noChangeShapeType="1"/>
            </p:cNvSpPr>
            <p:nvPr/>
          </p:nvSpPr>
          <p:spPr bwMode="auto">
            <a:xfrm>
              <a:off x="1892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070"/>
            <p:cNvSpPr>
              <a:spLocks noChangeShapeType="1"/>
            </p:cNvSpPr>
            <p:nvPr/>
          </p:nvSpPr>
          <p:spPr bwMode="auto">
            <a:xfrm>
              <a:off x="1970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071"/>
            <p:cNvSpPr>
              <a:spLocks noChangeShapeType="1"/>
            </p:cNvSpPr>
            <p:nvPr/>
          </p:nvSpPr>
          <p:spPr bwMode="auto">
            <a:xfrm>
              <a:off x="2049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072"/>
            <p:cNvSpPr>
              <a:spLocks noChangeShapeType="1"/>
            </p:cNvSpPr>
            <p:nvPr/>
          </p:nvSpPr>
          <p:spPr bwMode="auto">
            <a:xfrm>
              <a:off x="2127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073"/>
            <p:cNvSpPr>
              <a:spLocks noChangeShapeType="1"/>
            </p:cNvSpPr>
            <p:nvPr/>
          </p:nvSpPr>
          <p:spPr bwMode="auto">
            <a:xfrm>
              <a:off x="2204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074"/>
            <p:cNvSpPr>
              <a:spLocks noChangeShapeType="1"/>
            </p:cNvSpPr>
            <p:nvPr/>
          </p:nvSpPr>
          <p:spPr bwMode="auto">
            <a:xfrm>
              <a:off x="2282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075"/>
            <p:cNvSpPr>
              <a:spLocks noChangeShapeType="1"/>
            </p:cNvSpPr>
            <p:nvPr/>
          </p:nvSpPr>
          <p:spPr bwMode="auto">
            <a:xfrm>
              <a:off x="2360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076"/>
            <p:cNvSpPr>
              <a:spLocks noChangeShapeType="1"/>
            </p:cNvSpPr>
            <p:nvPr/>
          </p:nvSpPr>
          <p:spPr bwMode="auto">
            <a:xfrm>
              <a:off x="2439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077"/>
            <p:cNvSpPr>
              <a:spLocks noChangeShapeType="1"/>
            </p:cNvSpPr>
            <p:nvPr/>
          </p:nvSpPr>
          <p:spPr bwMode="auto">
            <a:xfrm>
              <a:off x="2517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078"/>
            <p:cNvSpPr>
              <a:spLocks noChangeShapeType="1"/>
            </p:cNvSpPr>
            <p:nvPr/>
          </p:nvSpPr>
          <p:spPr bwMode="auto">
            <a:xfrm>
              <a:off x="2594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079"/>
            <p:cNvSpPr>
              <a:spLocks noChangeShapeType="1"/>
            </p:cNvSpPr>
            <p:nvPr/>
          </p:nvSpPr>
          <p:spPr bwMode="auto">
            <a:xfrm>
              <a:off x="2674" y="3228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080"/>
            <p:cNvSpPr>
              <a:spLocks noChangeShapeType="1"/>
            </p:cNvSpPr>
            <p:nvPr/>
          </p:nvSpPr>
          <p:spPr bwMode="auto">
            <a:xfrm>
              <a:off x="2751" y="322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081"/>
            <p:cNvSpPr>
              <a:spLocks noChangeShapeType="1"/>
            </p:cNvSpPr>
            <p:nvPr/>
          </p:nvSpPr>
          <p:spPr bwMode="auto">
            <a:xfrm>
              <a:off x="800" y="3228"/>
              <a:ext cx="195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1082"/>
            <p:cNvSpPr>
              <a:spLocks noChangeShapeType="1"/>
            </p:cNvSpPr>
            <p:nvPr/>
          </p:nvSpPr>
          <p:spPr bwMode="auto">
            <a:xfrm flipH="1">
              <a:off x="2741" y="3871"/>
              <a:ext cx="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083"/>
            <p:cNvSpPr>
              <a:spLocks noChangeShapeType="1"/>
            </p:cNvSpPr>
            <p:nvPr/>
          </p:nvSpPr>
          <p:spPr bwMode="auto">
            <a:xfrm flipH="1">
              <a:off x="2732" y="3742"/>
              <a:ext cx="1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084"/>
            <p:cNvSpPr>
              <a:spLocks noChangeShapeType="1"/>
            </p:cNvSpPr>
            <p:nvPr/>
          </p:nvSpPr>
          <p:spPr bwMode="auto">
            <a:xfrm flipH="1">
              <a:off x="2741" y="3615"/>
              <a:ext cx="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085"/>
            <p:cNvSpPr>
              <a:spLocks noChangeShapeType="1"/>
            </p:cNvSpPr>
            <p:nvPr/>
          </p:nvSpPr>
          <p:spPr bwMode="auto">
            <a:xfrm flipH="1">
              <a:off x="2732" y="3486"/>
              <a:ext cx="1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086"/>
            <p:cNvSpPr>
              <a:spLocks noChangeShapeType="1"/>
            </p:cNvSpPr>
            <p:nvPr/>
          </p:nvSpPr>
          <p:spPr bwMode="auto">
            <a:xfrm flipH="1">
              <a:off x="2741" y="3357"/>
              <a:ext cx="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087"/>
            <p:cNvSpPr>
              <a:spLocks noChangeShapeType="1"/>
            </p:cNvSpPr>
            <p:nvPr/>
          </p:nvSpPr>
          <p:spPr bwMode="auto">
            <a:xfrm flipH="1">
              <a:off x="2732" y="3228"/>
              <a:ext cx="1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088"/>
            <p:cNvSpPr>
              <a:spLocks noChangeShapeType="1"/>
            </p:cNvSpPr>
            <p:nvPr/>
          </p:nvSpPr>
          <p:spPr bwMode="auto">
            <a:xfrm flipV="1">
              <a:off x="2751" y="3228"/>
              <a:ext cx="0" cy="6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1089"/>
            <p:cNvSpPr>
              <a:spLocks noChangeArrowheads="1"/>
            </p:cNvSpPr>
            <p:nvPr/>
          </p:nvSpPr>
          <p:spPr bwMode="auto">
            <a:xfrm>
              <a:off x="3768" y="3231"/>
              <a:ext cx="75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Elapsed Time (h)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1090"/>
            <p:cNvSpPr>
              <a:spLocks noChangeArrowheads="1"/>
            </p:cNvSpPr>
            <p:nvPr/>
          </p:nvSpPr>
          <p:spPr bwMode="auto">
            <a:xfrm>
              <a:off x="1770" y="3144"/>
              <a:ext cx="35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1091"/>
            <p:cNvSpPr>
              <a:spLocks noChangeArrowheads="1"/>
            </p:cNvSpPr>
            <p:nvPr/>
          </p:nvSpPr>
          <p:spPr bwMode="auto">
            <a:xfrm rot="16200000">
              <a:off x="2800" y="3533"/>
              <a:ext cx="35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1092"/>
            <p:cNvSpPr>
              <a:spLocks noChangeArrowheads="1"/>
            </p:cNvSpPr>
            <p:nvPr/>
          </p:nvSpPr>
          <p:spPr bwMode="auto">
            <a:xfrm rot="16200000">
              <a:off x="436" y="3533"/>
              <a:ext cx="10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1093"/>
            <p:cNvSpPr>
              <a:spLocks noChangeArrowheads="1"/>
            </p:cNvSpPr>
            <p:nvPr/>
          </p:nvSpPr>
          <p:spPr bwMode="auto">
            <a:xfrm rot="16200000">
              <a:off x="429" y="3456"/>
              <a:ext cx="19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CDOM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1094"/>
            <p:cNvSpPr>
              <a:spLocks noChangeArrowheads="1"/>
            </p:cNvSpPr>
            <p:nvPr/>
          </p:nvSpPr>
          <p:spPr bwMode="auto">
            <a:xfrm>
              <a:off x="1350" y="4036"/>
              <a:ext cx="75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Elapsed Time (h)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00" name="TextBox 1099"/>
          <p:cNvSpPr txBox="1"/>
          <p:nvPr/>
        </p:nvSpPr>
        <p:spPr>
          <a:xfrm>
            <a:off x="5257800" y="526946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/>
              <a:t>Tzortziou</a:t>
            </a:r>
            <a:r>
              <a:rPr lang="en-US" sz="2400" dirty="0" smtClean="0"/>
              <a:t> et al. </a:t>
            </a:r>
            <a:r>
              <a:rPr lang="en-US" sz="2400" i="1" dirty="0" smtClean="0"/>
              <a:t>In Prep</a:t>
            </a:r>
            <a:endParaRPr lang="en-US" sz="2400" i="1" dirty="0"/>
          </a:p>
        </p:txBody>
      </p:sp>
      <p:sp>
        <p:nvSpPr>
          <p:cNvPr id="1101" name="TextBox 1100"/>
          <p:cNvSpPr txBox="1"/>
          <p:nvPr/>
        </p:nvSpPr>
        <p:spPr>
          <a:xfrm>
            <a:off x="0" y="0"/>
            <a:ext cx="2457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Observing change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02" name="TextBox 1101"/>
          <p:cNvSpPr txBox="1"/>
          <p:nvPr/>
        </p:nvSpPr>
        <p:spPr>
          <a:xfrm>
            <a:off x="4953000" y="4800600"/>
            <a:ext cx="2605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Physics driven changes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78" y="69290"/>
            <a:ext cx="8610600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diurnal changes 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bio-optical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coastal waters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9351" y="1687624"/>
            <a:ext cx="6954649" cy="15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51787" y="707199"/>
            <a:ext cx="2516465" cy="1225798"/>
            <a:chOff x="11709075" y="8901688"/>
            <a:chExt cx="6326035" cy="4495800"/>
          </a:xfrm>
        </p:grpSpPr>
        <p:grpSp>
          <p:nvGrpSpPr>
            <p:cNvPr id="30" name="Group 29"/>
            <p:cNvGrpSpPr/>
            <p:nvPr/>
          </p:nvGrpSpPr>
          <p:grpSpPr>
            <a:xfrm>
              <a:off x="11709075" y="8901688"/>
              <a:ext cx="5689600" cy="4495800"/>
              <a:chOff x="13610737" y="16779001"/>
              <a:chExt cx="5689600" cy="4495800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10737" y="16779001"/>
                <a:ext cx="5689600" cy="449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3769233" y="16865858"/>
                <a:ext cx="2753107" cy="3386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WavCis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SeaPrism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0110" y="9271221"/>
              <a:ext cx="1905000" cy="2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34" y="3914816"/>
            <a:ext cx="4440427" cy="17320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377" y="3907183"/>
            <a:ext cx="4691123" cy="18840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Down Arrow 27"/>
          <p:cNvSpPr/>
          <p:nvPr/>
        </p:nvSpPr>
        <p:spPr>
          <a:xfrm rot="18127003" flipH="1">
            <a:off x="2853426" y="720569"/>
            <a:ext cx="165542" cy="2151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00600" y="575846"/>
            <a:ext cx="41148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Bob Arnone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Ryan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Vandermeulen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83135" y="1956870"/>
            <a:ext cx="258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Synthetic  Geostationary  </a:t>
            </a:r>
          </a:p>
          <a:p>
            <a:r>
              <a:rPr lang="en-US" dirty="0" smtClean="0"/>
              <a:t> Sensor  - VIIRS Overlap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31B4-31A7-485D-8E25-464B52983996}" type="slidenum">
              <a:rPr lang="en-US" smtClean="0"/>
              <a:t>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95600" y="1295400"/>
            <a:ext cx="5204760" cy="3770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How fast can  Ocean Color  change in  ~ 100 minutes?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91000" y="5848290"/>
            <a:ext cx="2605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Physics driven changes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268"/>
            <a:ext cx="8229600" cy="1021886"/>
          </a:xfrm>
        </p:spPr>
        <p:txBody>
          <a:bodyPr>
            <a:noAutofit/>
          </a:bodyPr>
          <a:lstStyle/>
          <a:p>
            <a:r>
              <a:rPr lang="en-US" sz="3200" dirty="0" smtClean="0"/>
              <a:t>Gulf of Mexico Diurnal Variability in Biogeochemistry (drifters)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7771"/>
            <a:ext cx="8229600" cy="182632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mall changes in DOC (&lt;20%) and CDOM (15%; 40% offshore)</a:t>
            </a:r>
          </a:p>
          <a:p>
            <a:pPr lvl="1"/>
            <a:r>
              <a:rPr lang="en-US" sz="2400" dirty="0" smtClean="0"/>
              <a:t>15% change in CDOM spectral slope offshore</a:t>
            </a:r>
          </a:p>
          <a:p>
            <a:r>
              <a:rPr lang="en-US" sz="2400" dirty="0" smtClean="0"/>
              <a:t>Big changes in POC (up to 80%)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chl</a:t>
            </a:r>
            <a:r>
              <a:rPr lang="en-US" sz="2400" dirty="0" smtClean="0"/>
              <a:t>-a (up to 175%), PN (40%), and DIN (180%); 1200% change in DIN offshore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Need GEO-CAPE temporal frequency of ~1 hour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6" y="2923787"/>
            <a:ext cx="4710748" cy="3904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839" y="3167102"/>
            <a:ext cx="4042264" cy="2654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6416454"/>
            <a:ext cx="4274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Mannino</a:t>
            </a:r>
            <a:r>
              <a:rPr lang="en-US" sz="2000" dirty="0" smtClean="0">
                <a:solidFill>
                  <a:srgbClr val="0000FF"/>
                </a:solidFill>
              </a:rPr>
              <a:t>, Novak, </a:t>
            </a:r>
            <a:r>
              <a:rPr lang="en-US" sz="2000" dirty="0" err="1" smtClean="0">
                <a:solidFill>
                  <a:srgbClr val="0000FF"/>
                </a:solidFill>
              </a:rPr>
              <a:t>Tzortziou</a:t>
            </a:r>
            <a:r>
              <a:rPr lang="en-US" sz="2000" dirty="0" smtClean="0">
                <a:solidFill>
                  <a:srgbClr val="0000FF"/>
                </a:solidFill>
              </a:rPr>
              <a:t>, Mulholland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7374" y="5924490"/>
            <a:ext cx="314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Bio./chemo. driven changes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268"/>
            <a:ext cx="8229600" cy="982197"/>
          </a:xfrm>
        </p:spPr>
        <p:txBody>
          <a:bodyPr>
            <a:noAutofit/>
          </a:bodyPr>
          <a:lstStyle/>
          <a:p>
            <a:r>
              <a:rPr lang="en-US" sz="3000" dirty="0" smtClean="0"/>
              <a:t>Chesapeake Bay Diurnal Variability in Biogeochemistry (drifters)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31310"/>
            <a:ext cx="8229600" cy="4525963"/>
          </a:xfrm>
        </p:spPr>
        <p:txBody>
          <a:bodyPr/>
          <a:lstStyle/>
          <a:p>
            <a:r>
              <a:rPr lang="en-US" sz="2400" dirty="0" smtClean="0"/>
              <a:t>Little change in DOC and CDOM over time</a:t>
            </a:r>
          </a:p>
          <a:p>
            <a:r>
              <a:rPr lang="en-US" sz="2400" dirty="0" smtClean="0"/>
              <a:t>Big changes in POC (up to 65%)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chl</a:t>
            </a:r>
            <a:r>
              <a:rPr lang="en-US" sz="2400" dirty="0" smtClean="0"/>
              <a:t>-a (up to 80%), PN (45%), and DIN (55%)</a:t>
            </a:r>
          </a:p>
          <a:p>
            <a:r>
              <a:rPr lang="en-US" sz="2400" dirty="0" smtClean="0"/>
              <a:t>Stationary site change over time:  POC (30%), </a:t>
            </a:r>
            <a:r>
              <a:rPr lang="en-US" sz="2400" dirty="0" err="1" smtClean="0"/>
              <a:t>chl</a:t>
            </a:r>
            <a:r>
              <a:rPr lang="en-US" sz="2400" dirty="0" smtClean="0"/>
              <a:t>-a (25%), DIN (almost 60% drop in 3 </a:t>
            </a:r>
            <a:r>
              <a:rPr lang="en-US" sz="2400" dirty="0" err="1" smtClean="0"/>
              <a:t>hrs</a:t>
            </a:r>
            <a:r>
              <a:rPr lang="en-US" sz="24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5774" y="6416454"/>
            <a:ext cx="389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Mannino</a:t>
            </a:r>
            <a:r>
              <a:rPr lang="en-US" dirty="0" smtClean="0">
                <a:solidFill>
                  <a:srgbClr val="0000FF"/>
                </a:solidFill>
              </a:rPr>
              <a:t>, Novak, </a:t>
            </a:r>
            <a:r>
              <a:rPr lang="en-US" dirty="0" err="1" smtClean="0">
                <a:solidFill>
                  <a:srgbClr val="0000FF"/>
                </a:solidFill>
              </a:rPr>
              <a:t>Tzortziou</a:t>
            </a:r>
            <a:r>
              <a:rPr lang="en-US" dirty="0" smtClean="0">
                <a:solidFill>
                  <a:srgbClr val="0000FF"/>
                </a:solidFill>
              </a:rPr>
              <a:t>, Mulholland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11" y="3085229"/>
            <a:ext cx="4474073" cy="3759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787" y="3849873"/>
            <a:ext cx="4360991" cy="25217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8296" y="2873549"/>
            <a:ext cx="4212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Need GEO-CAPE temporal frequency of ~1 hour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7374" y="5695890"/>
            <a:ext cx="314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Bio./chemo. driven changes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9734D-D1F4-4A2E-9A11-E3FFE8E1A01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1313" y="0"/>
            <a:ext cx="8445500" cy="609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Diurnal changes of bloom size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371600"/>
            <a:ext cx="8279505" cy="1524000"/>
            <a:chOff x="0" y="0"/>
            <a:chExt cx="6258000" cy="1151890"/>
          </a:xfrm>
        </p:grpSpPr>
        <p:grpSp>
          <p:nvGrpSpPr>
            <p:cNvPr id="8" name="组合 34"/>
            <p:cNvGrpSpPr/>
            <p:nvPr/>
          </p:nvGrpSpPr>
          <p:grpSpPr>
            <a:xfrm>
              <a:off x="0" y="0"/>
              <a:ext cx="1439545" cy="1151890"/>
              <a:chOff x="0" y="0"/>
              <a:chExt cx="1439838" cy="1153236"/>
            </a:xfrm>
          </p:grpSpPr>
          <p:pic>
            <p:nvPicPr>
              <p:cNvPr id="18" name="图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1439838" cy="1153236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</p:pic>
          <p:sp>
            <p:nvSpPr>
              <p:cNvPr id="19" name="文本框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023620" cy="204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50" b="1">
                    <a:solidFill>
                      <a:srgbClr val="FFFF00"/>
                    </a:solidFill>
                    <a:effectLst/>
                    <a:latin typeface="Times New Roman"/>
                    <a:ea typeface="SimSun"/>
                  </a:rPr>
                  <a:t>08:30 29 May 2011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</p:grpSp>
        <p:grpSp>
          <p:nvGrpSpPr>
            <p:cNvPr id="9" name="组合 42"/>
            <p:cNvGrpSpPr/>
            <p:nvPr/>
          </p:nvGrpSpPr>
          <p:grpSpPr>
            <a:xfrm>
              <a:off x="1603612" y="0"/>
              <a:ext cx="1447165" cy="1151890"/>
              <a:chOff x="0" y="0"/>
              <a:chExt cx="1446475" cy="1153236"/>
            </a:xfrm>
          </p:grpSpPr>
          <p:pic>
            <p:nvPicPr>
              <p:cNvPr id="16" name="图片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10" y="0"/>
                <a:ext cx="1439465" cy="1153236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</p:pic>
          <p:sp>
            <p:nvSpPr>
              <p:cNvPr id="17" name="文本框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023620" cy="204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50" b="1">
                    <a:solidFill>
                      <a:srgbClr val="FFFF00"/>
                    </a:solidFill>
                    <a:effectLst/>
                    <a:latin typeface="Times New Roman"/>
                    <a:ea typeface="SimSun"/>
                  </a:rPr>
                  <a:t>10:30 29 May 2011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</p:grpSp>
        <p:grpSp>
          <p:nvGrpSpPr>
            <p:cNvPr id="10" name="组合 128"/>
            <p:cNvGrpSpPr/>
            <p:nvPr/>
          </p:nvGrpSpPr>
          <p:grpSpPr>
            <a:xfrm>
              <a:off x="3207224" y="0"/>
              <a:ext cx="1439545" cy="1151890"/>
              <a:chOff x="0" y="0"/>
              <a:chExt cx="1439838" cy="1153236"/>
            </a:xfrm>
          </p:grpSpPr>
          <p:pic>
            <p:nvPicPr>
              <p:cNvPr id="14" name="图片 1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1439838" cy="1153236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</p:pic>
          <p:sp>
            <p:nvSpPr>
              <p:cNvPr id="15" name="文本框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023620" cy="204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50" b="1">
                    <a:solidFill>
                      <a:srgbClr val="FFFF00"/>
                    </a:solidFill>
                    <a:effectLst/>
                    <a:latin typeface="Times New Roman"/>
                    <a:ea typeface="SimSun"/>
                  </a:rPr>
                  <a:t>12:30 29 May 2011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</p:grpSp>
        <p:grpSp>
          <p:nvGrpSpPr>
            <p:cNvPr id="11" name="组合 163"/>
            <p:cNvGrpSpPr/>
            <p:nvPr/>
          </p:nvGrpSpPr>
          <p:grpSpPr>
            <a:xfrm>
              <a:off x="4810835" y="0"/>
              <a:ext cx="1447165" cy="1151890"/>
              <a:chOff x="0" y="0"/>
              <a:chExt cx="1446475" cy="1153236"/>
            </a:xfrm>
          </p:grpSpPr>
          <p:pic>
            <p:nvPicPr>
              <p:cNvPr id="12" name="图片 16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10" y="0"/>
                <a:ext cx="1439465" cy="1153236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</p:pic>
          <p:sp>
            <p:nvSpPr>
              <p:cNvPr id="13" name="文本框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023620" cy="204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50" b="1">
                    <a:solidFill>
                      <a:srgbClr val="FFFF00"/>
                    </a:solidFill>
                    <a:effectLst/>
                    <a:latin typeface="Times New Roman"/>
                    <a:ea typeface="SimSun"/>
                  </a:rPr>
                  <a:t>14:30 29 May 2011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</p:grpSp>
      </p:grpSp>
      <p:sp>
        <p:nvSpPr>
          <p:cNvPr id="20" name="Title 1"/>
          <p:cNvSpPr txBox="1">
            <a:spLocks/>
          </p:cNvSpPr>
          <p:nvPr/>
        </p:nvSpPr>
        <p:spPr>
          <a:xfrm>
            <a:off x="457200" y="457200"/>
            <a:ext cx="8050905" cy="6636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1600" dirty="0" smtClean="0"/>
              <a:t>GOCI</a:t>
            </a:r>
            <a:r>
              <a:rPr lang="en-US" sz="1600" dirty="0"/>
              <a:t>-observed diurnal changes of a harmful algal bloom of </a:t>
            </a:r>
            <a:r>
              <a:rPr lang="en-US" sz="1600" i="1" dirty="0" err="1"/>
              <a:t>Prorocentrum</a:t>
            </a:r>
            <a:r>
              <a:rPr lang="en-US" sz="1600" i="1" dirty="0"/>
              <a:t> </a:t>
            </a:r>
            <a:r>
              <a:rPr lang="en-US" sz="1600" i="1" dirty="0" err="1"/>
              <a:t>donghaiense</a:t>
            </a:r>
            <a:r>
              <a:rPr lang="en-US" sz="1600" dirty="0"/>
              <a:t> along the East China’s coast. Annotated time is local time. Figure from </a:t>
            </a:r>
            <a:r>
              <a:rPr lang="en-US" b="1" dirty="0">
                <a:solidFill>
                  <a:srgbClr val="00B0F0"/>
                </a:solidFill>
              </a:rPr>
              <a:t>Lou and Hu (2014</a:t>
            </a:r>
            <a:r>
              <a:rPr lang="en-US" sz="1600" dirty="0"/>
              <a:t>).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47800" y="3505200"/>
            <a:ext cx="6243321" cy="3159124"/>
            <a:chOff x="0" y="0"/>
            <a:chExt cx="6243850" cy="3159457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0"/>
              <a:ext cx="6243850" cy="1528549"/>
              <a:chOff x="0" y="0"/>
              <a:chExt cx="6243850" cy="1528549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8" r="75979"/>
              <a:stretch/>
            </p:blipFill>
            <p:spPr bwMode="auto">
              <a:xfrm>
                <a:off x="1589964" y="0"/>
                <a:ext cx="1528549" cy="152854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0" y="0"/>
                <a:ext cx="1548765" cy="1528445"/>
                <a:chOff x="0" y="0"/>
                <a:chExt cx="1549021" cy="1528549"/>
              </a:xfrm>
            </p:grpSpPr>
            <p:pic>
              <p:nvPicPr>
                <p:cNvPr id="33" name="Picture 32" descr="fig1c_15day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549021" cy="15285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3" descr="colorbar_fai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0" t="3900" b="11256"/>
                <a:stretch>
                  <a:fillRect/>
                </a:stretch>
              </p:blipFill>
              <p:spPr bwMode="auto">
                <a:xfrm>
                  <a:off x="1201003" y="716508"/>
                  <a:ext cx="327546" cy="77792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</p:pic>
            <p:grpSp>
              <p:nvGrpSpPr>
                <p:cNvPr id="35" name="Group 34"/>
                <p:cNvGrpSpPr>
                  <a:grpSpLocks/>
                </p:cNvGrpSpPr>
                <p:nvPr/>
              </p:nvGrpSpPr>
              <p:grpSpPr bwMode="auto">
                <a:xfrm>
                  <a:off x="825689" y="13648"/>
                  <a:ext cx="701091" cy="708025"/>
                  <a:chOff x="2376" y="28"/>
                  <a:chExt cx="1944" cy="2136"/>
                </a:xfrm>
              </p:grpSpPr>
              <p:pic>
                <p:nvPicPr>
                  <p:cNvPr id="37" name="Picture 36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3"/>
                  <a:stretch>
                    <a:fillRect/>
                  </a:stretch>
                </p:blipFill>
                <p:spPr bwMode="auto">
                  <a:xfrm>
                    <a:off x="2611" y="28"/>
                    <a:ext cx="1709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331" y="1150"/>
                    <a:ext cx="331" cy="360"/>
                  </a:xfrm>
                  <a:prstGeom prst="rect">
                    <a:avLst/>
                  </a:prstGeom>
                  <a:noFill/>
                  <a:ln w="254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SimSun"/>
                    </a:endParaRPr>
                  </a:p>
                </p:txBody>
              </p:sp>
              <p:sp>
                <p:nvSpPr>
                  <p:cNvPr id="3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6" y="1029"/>
                    <a:ext cx="1286" cy="6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eaLnBrk="0" fontAlgn="base" hangingPunct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800" b="1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rPr>
                      <a:t>WFS</a:t>
                    </a:r>
                    <a:endParaRPr lang="en-US" sz="1200">
                      <a:effectLst/>
                      <a:latin typeface="Times New Roman"/>
                      <a:ea typeface="宋体"/>
                    </a:endParaRPr>
                  </a:p>
                </p:txBody>
              </p:sp>
            </p:grpSp>
            <p:sp>
              <p:nvSpPr>
                <p:cNvPr id="3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82105" y="6823"/>
                  <a:ext cx="675005" cy="378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 kern="1200">
                      <a:solidFill>
                        <a:srgbClr val="FFFFFF"/>
                      </a:solidFill>
                      <a:effectLst/>
                      <a:latin typeface="Times New Roman"/>
                      <a:ea typeface="SimSun"/>
                      <a:cs typeface="Times New Roman"/>
                    </a:rPr>
                    <a:t>5/22/2004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>
                      <a:solidFill>
                        <a:srgbClr val="FFFFFF"/>
                      </a:solidFill>
                      <a:effectLst/>
                      <a:latin typeface="Times New Roman"/>
                      <a:ea typeface="宋体"/>
                    </a:rPr>
                    <a:t>19:15 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</p:grpSp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793" t="-100" r="6289" b="100"/>
              <a:stretch/>
            </p:blipFill>
            <p:spPr bwMode="auto">
              <a:xfrm>
                <a:off x="4660710" y="0"/>
                <a:ext cx="1583140" cy="152854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9" name="Oval 28"/>
              <p:cNvSpPr/>
              <p:nvPr/>
            </p:nvSpPr>
            <p:spPr>
              <a:xfrm>
                <a:off x="1862919" y="341194"/>
                <a:ext cx="821055" cy="9232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056495" y="341194"/>
                <a:ext cx="821055" cy="9232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r="40982"/>
              <a:stretch/>
            </p:blipFill>
            <p:spPr bwMode="auto">
              <a:xfrm>
                <a:off x="3159456" y="0"/>
                <a:ext cx="1549021" cy="152854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2" name="Oval 31"/>
              <p:cNvSpPr/>
              <p:nvPr/>
            </p:nvSpPr>
            <p:spPr>
              <a:xfrm>
                <a:off x="3398292" y="334370"/>
                <a:ext cx="821055" cy="9232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89713" y="1528549"/>
              <a:ext cx="3923731" cy="1630908"/>
              <a:chOff x="0" y="0"/>
              <a:chExt cx="3923731" cy="1630908"/>
            </a:xfrm>
          </p:grpSpPr>
          <p:pic>
            <p:nvPicPr>
              <p:cNvPr id="24" name="Picture 23" descr="C:\Users\Chuanmin\Desktop\revision\fig3.png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2" t="96899" b="-23"/>
              <a:stretch/>
            </p:blipFill>
            <p:spPr bwMode="auto">
              <a:xfrm>
                <a:off x="334370" y="1487606"/>
                <a:ext cx="3589361" cy="14330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Picture 24" descr="C:\Users\Chuanmin\Desktop\revision\fig3.png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453"/>
              <a:stretch/>
            </p:blipFill>
            <p:spPr bwMode="auto">
              <a:xfrm>
                <a:off x="0" y="0"/>
                <a:ext cx="3923731" cy="14944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40" name="Title 1"/>
          <p:cNvSpPr txBox="1">
            <a:spLocks/>
          </p:cNvSpPr>
          <p:nvPr/>
        </p:nvSpPr>
        <p:spPr>
          <a:xfrm>
            <a:off x="457200" y="2895600"/>
            <a:ext cx="8458200" cy="6636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1600" dirty="0" smtClean="0"/>
              <a:t>GOES-</a:t>
            </a:r>
            <a:r>
              <a:rPr lang="en-US" sz="1600" dirty="0"/>
              <a:t>observed diurnal changes of a </a:t>
            </a:r>
            <a:r>
              <a:rPr lang="en-US" sz="1600" dirty="0" err="1" smtClean="0"/>
              <a:t>Trichodesmium</a:t>
            </a:r>
            <a:r>
              <a:rPr lang="en-US" sz="1600" dirty="0" smtClean="0"/>
              <a:t> bloom off SW Florida (</a:t>
            </a:r>
            <a:r>
              <a:rPr lang="en-US" dirty="0" smtClean="0">
                <a:solidFill>
                  <a:srgbClr val="00B0F0"/>
                </a:solidFill>
              </a:rPr>
              <a:t>Hu and </a:t>
            </a:r>
            <a:r>
              <a:rPr lang="en-US" dirty="0" err="1" smtClean="0">
                <a:solidFill>
                  <a:srgbClr val="00B0F0"/>
                </a:solidFill>
              </a:rPr>
              <a:t>Feng</a:t>
            </a:r>
            <a:r>
              <a:rPr lang="en-US" dirty="0" smtClean="0">
                <a:solidFill>
                  <a:srgbClr val="00B0F0"/>
                </a:solidFill>
              </a:rPr>
              <a:t>, 2014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309774" y="5181600"/>
            <a:ext cx="314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Bio./chemo. driven changes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31546" y="997033"/>
            <a:ext cx="4424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Physics and </a:t>
            </a:r>
            <a:r>
              <a:rPr lang="en-US" sz="2000" b="1" dirty="0" smtClean="0">
                <a:solidFill>
                  <a:srgbClr val="00B050"/>
                </a:solidFill>
              </a:rPr>
              <a:t>bio./chemo.</a:t>
            </a:r>
            <a:r>
              <a:rPr lang="en-US" sz="2000" b="1" dirty="0" smtClean="0">
                <a:solidFill>
                  <a:srgbClr val="FF0000"/>
                </a:solidFill>
              </a:rPr>
              <a:t> driven changes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45" y="659239"/>
            <a:ext cx="4246880" cy="3185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5" y="701040"/>
            <a:ext cx="4246880" cy="3185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355" y="3941350"/>
            <a:ext cx="3751045" cy="27642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3810" y="3995205"/>
            <a:ext cx="3349889" cy="2604463"/>
            <a:chOff x="3644977" y="14644061"/>
            <a:chExt cx="10524582" cy="8355393"/>
          </a:xfrm>
        </p:grpSpPr>
        <p:grpSp>
          <p:nvGrpSpPr>
            <p:cNvPr id="6" name="Group 5"/>
            <p:cNvGrpSpPr/>
            <p:nvPr/>
          </p:nvGrpSpPr>
          <p:grpSpPr>
            <a:xfrm>
              <a:off x="3644977" y="14644061"/>
              <a:ext cx="10524582" cy="8355393"/>
              <a:chOff x="1786809" y="14238838"/>
              <a:chExt cx="10524582" cy="835539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/>
              <a:srcRect l="6996" t="3833" r="5554" b="3599"/>
              <a:stretch/>
            </p:blipFill>
            <p:spPr>
              <a:xfrm>
                <a:off x="1786809" y="14238838"/>
                <a:ext cx="10524582" cy="8355393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9296400" y="19137683"/>
                <a:ext cx="2292206" cy="2114983"/>
                <a:chOff x="10558261" y="17302999"/>
                <a:chExt cx="2748249" cy="2762073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58261" y="17302999"/>
                  <a:ext cx="2748249" cy="2762073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 rot="19120848">
                  <a:off x="11994023" y="18886405"/>
                  <a:ext cx="566270" cy="36742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Oval 6"/>
            <p:cNvSpPr/>
            <p:nvPr/>
          </p:nvSpPr>
          <p:spPr>
            <a:xfrm>
              <a:off x="5893799" y="20083165"/>
              <a:ext cx="304800" cy="31713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059378" y="19900428"/>
              <a:ext cx="304800" cy="317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695972" y="18226403"/>
              <a:ext cx="304800" cy="31713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72249" y="18394113"/>
              <a:ext cx="304800" cy="31713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824676" y="16165298"/>
              <a:ext cx="304800" cy="3171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32919" y="16147549"/>
              <a:ext cx="304800" cy="31713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71600" y="224135"/>
            <a:ext cx="428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Solar radiation at Ocean Surface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300930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Qi and Lee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5849" y="3638490"/>
            <a:ext cx="2605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Physics driven changes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76200" y="551161"/>
            <a:ext cx="9237959" cy="653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3200" u="sng" dirty="0" smtClean="0">
                <a:solidFill>
                  <a:schemeClr val="accent6">
                    <a:lumMod val="50000"/>
                  </a:schemeClr>
                </a:solidFill>
              </a:rPr>
              <a:t>Optical Flow</a:t>
            </a:r>
            <a:endParaRPr sz="3200" u="sng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l">
              <a:defRPr sz="1800"/>
            </a:pPr>
            <a:endParaRPr sz="2400" u="sng" dirty="0"/>
          </a:p>
          <a:p>
            <a:pPr lvl="0" algn="l">
              <a:defRPr sz="1800"/>
            </a:pP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sz="2800" dirty="0" smtClean="0"/>
              <a:t>new </a:t>
            </a:r>
            <a:r>
              <a:rPr sz="2800" i="1" dirty="0"/>
              <a:t>dynamic ocean color products fields </a:t>
            </a:r>
            <a:r>
              <a:rPr sz="2800" dirty="0"/>
              <a:t>for tracking ocean color features such as coastal mesoscale plumes and blooms. </a:t>
            </a:r>
            <a:endParaRPr sz="2000" dirty="0"/>
          </a:p>
          <a:p>
            <a:pPr lvl="0" algn="l">
              <a:defRPr sz="1800"/>
            </a:pPr>
            <a:endParaRPr sz="2000" dirty="0"/>
          </a:p>
          <a:p>
            <a:pPr lvl="0" algn="l">
              <a:defRPr sz="1800"/>
            </a:pPr>
            <a:r>
              <a:rPr lang="en-US" sz="2800" u="sng" dirty="0" smtClean="0"/>
              <a:t>G</a:t>
            </a:r>
            <a:r>
              <a:rPr sz="2800" u="sng" dirty="0" smtClean="0"/>
              <a:t>OCI </a:t>
            </a:r>
            <a:r>
              <a:rPr sz="2800" u="sng" dirty="0"/>
              <a:t>Example:</a:t>
            </a:r>
            <a:endParaRPr sz="2000" u="sng" dirty="0"/>
          </a:p>
          <a:p>
            <a:pPr>
              <a:defRPr sz="1800"/>
            </a:pPr>
            <a:endParaRPr lang="en-US" sz="2000" u="sng" dirty="0"/>
          </a:p>
          <a:p>
            <a:pPr lvl="0" algn="l">
              <a:defRPr sz="1800"/>
            </a:pPr>
            <a:endParaRPr sz="2000" u="sng" dirty="0"/>
          </a:p>
          <a:p>
            <a:pPr lvl="0" algn="l">
              <a:defRPr sz="1800"/>
            </a:pPr>
            <a:endParaRPr sz="2000" u="sng" dirty="0"/>
          </a:p>
          <a:p>
            <a:pPr lvl="0" algn="l">
              <a:defRPr sz="1800"/>
            </a:pPr>
            <a:endParaRPr sz="2000" u="sng" dirty="0"/>
          </a:p>
          <a:p>
            <a:pPr lvl="0" algn="l">
              <a:defRPr sz="1800"/>
            </a:pPr>
            <a:endParaRPr sz="2000" u="sng" dirty="0"/>
          </a:p>
          <a:p>
            <a:pPr lvl="0" algn="l">
              <a:defRPr sz="1800"/>
            </a:pPr>
            <a:endParaRPr sz="2000" u="sng" dirty="0"/>
          </a:p>
          <a:p>
            <a:pPr lvl="0" algn="l">
              <a:defRPr sz="1800"/>
            </a:pPr>
            <a:endParaRPr sz="2000" u="sng" dirty="0"/>
          </a:p>
          <a:p>
            <a:pPr lvl="0" algn="l">
              <a:defRPr sz="1800"/>
            </a:pPr>
            <a:endParaRPr sz="2000" u="sng" dirty="0"/>
          </a:p>
          <a:p>
            <a:pPr lvl="0" algn="l">
              <a:defRPr sz="1800"/>
            </a:pPr>
            <a:endParaRPr sz="2000" u="sng" dirty="0"/>
          </a:p>
          <a:p>
            <a:pPr lvl="0" algn="l">
              <a:defRPr sz="1800"/>
            </a:pPr>
            <a:endParaRPr sz="2000" u="sng" dirty="0"/>
          </a:p>
          <a:p>
            <a:pPr lvl="0" algn="l">
              <a:defRPr sz="1800"/>
            </a:pPr>
            <a:endParaRPr sz="2000" u="sng" dirty="0"/>
          </a:p>
          <a:p>
            <a:pPr lvl="0" algn="l">
              <a:defRPr sz="1800"/>
            </a:pPr>
            <a:endParaRPr sz="2000" u="sng" dirty="0"/>
          </a:p>
          <a:p>
            <a:pPr lvl="0" algn="l">
              <a:defRPr sz="1800"/>
            </a:pPr>
            <a:endParaRPr sz="2000" u="sng" dirty="0"/>
          </a:p>
        </p:txBody>
      </p:sp>
      <p:sp>
        <p:nvSpPr>
          <p:cNvPr id="45" name="Shape 45"/>
          <p:cNvSpPr/>
          <p:nvPr/>
        </p:nvSpPr>
        <p:spPr>
          <a:xfrm>
            <a:off x="3780752" y="3758787"/>
            <a:ext cx="512158" cy="17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"/>
              <a:t>12:16 KST</a:t>
            </a:r>
          </a:p>
        </p:txBody>
      </p:sp>
      <p:sp>
        <p:nvSpPr>
          <p:cNvPr id="46" name="Shape 46"/>
          <p:cNvSpPr/>
          <p:nvPr/>
        </p:nvSpPr>
        <p:spPr>
          <a:xfrm>
            <a:off x="3787819" y="5269986"/>
            <a:ext cx="512158" cy="17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"/>
              <a:t>13:16 KST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1196" y="3429000"/>
            <a:ext cx="8717372" cy="3258251"/>
            <a:chOff x="221196" y="2761549"/>
            <a:chExt cx="8717372" cy="3258251"/>
          </a:xfrm>
        </p:grpSpPr>
        <p:grpSp>
          <p:nvGrpSpPr>
            <p:cNvPr id="44" name="Group 44"/>
            <p:cNvGrpSpPr/>
            <p:nvPr/>
          </p:nvGrpSpPr>
          <p:grpSpPr>
            <a:xfrm>
              <a:off x="221196" y="3162299"/>
              <a:ext cx="8547922" cy="2857501"/>
              <a:chOff x="0" y="0"/>
              <a:chExt cx="12157043" cy="4064000"/>
            </a:xfrm>
          </p:grpSpPr>
          <p:grpSp>
            <p:nvGrpSpPr>
              <p:cNvPr id="41" name="Group 41"/>
              <p:cNvGrpSpPr/>
              <p:nvPr/>
            </p:nvGrpSpPr>
            <p:grpSpPr>
              <a:xfrm>
                <a:off x="0" y="0"/>
                <a:ext cx="12157045" cy="4064000"/>
                <a:chOff x="0" y="0"/>
                <a:chExt cx="12157044" cy="4064000"/>
              </a:xfrm>
            </p:grpSpPr>
            <p:pic>
              <p:nvPicPr>
                <p:cNvPr id="36" name="image24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5095774" y="9097"/>
                  <a:ext cx="1905001" cy="1905001"/>
                </a:xfrm>
                <a:prstGeom prst="rect">
                  <a:avLst/>
                </a:prstGeom>
                <a:ln w="25400" cap="flat">
                  <a:noFill/>
                  <a:miter lim="400000"/>
                </a:ln>
                <a:effectLst>
                  <a:outerShdw blurRad="254000" dist="127000" dir="5400000" rotWithShape="0">
                    <a:srgbClr val="DCDEE0">
                      <a:alpha val="70000"/>
                    </a:srgbClr>
                  </a:outerShdw>
                </a:effectLst>
              </p:spPr>
            </p:pic>
            <p:pic>
              <p:nvPicPr>
                <p:cNvPr id="37" name="image25.png"/>
                <p:cNvPicPr/>
                <p:nvPr/>
              </p:nvPicPr>
              <p:blipFill>
                <a:blip r:embed="rId3">
                  <a:extLst/>
                </a:blip>
                <a:srcRect/>
                <a:stretch>
                  <a:fillRect/>
                </a:stretch>
              </p:blipFill>
              <p:spPr>
                <a:xfrm>
                  <a:off x="5102001" y="2135440"/>
                  <a:ext cx="1905001" cy="1910315"/>
                </a:xfrm>
                <a:prstGeom prst="rect">
                  <a:avLst/>
                </a:prstGeom>
                <a:ln w="25400" cap="flat">
                  <a:noFill/>
                  <a:miter lim="400000"/>
                </a:ln>
                <a:effectLst>
                  <a:outerShdw blurRad="254000" dist="127000" dir="5400000" rotWithShape="0">
                    <a:srgbClr val="DCDEE0">
                      <a:alpha val="70000"/>
                    </a:srgbClr>
                  </a:outerShdw>
                </a:effectLst>
              </p:spPr>
            </p:pic>
            <p:pic>
              <p:nvPicPr>
                <p:cNvPr id="38" name="image26.png"/>
                <p:cNvPicPr/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7163708" y="0"/>
                  <a:ext cx="2061280" cy="4064000"/>
                </a:xfrm>
                <a:prstGeom prst="rect">
                  <a:avLst/>
                </a:prstGeom>
                <a:ln w="25400" cap="flat">
                  <a:noFill/>
                  <a:miter lim="400000"/>
                </a:ln>
                <a:effectLst>
                  <a:outerShdw blurRad="254000" dist="127000" dir="5400000" rotWithShape="0">
                    <a:srgbClr val="A6AAA9">
                      <a:alpha val="70000"/>
                    </a:srgbClr>
                  </a:outerShdw>
                </a:effectLst>
              </p:spPr>
            </p:pic>
            <p:pic>
              <p:nvPicPr>
                <p:cNvPr id="39" name="image27.png"/>
                <p:cNvPicPr/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24036"/>
                  <a:ext cx="4932840" cy="4001466"/>
                </a:xfrm>
                <a:prstGeom prst="rect">
                  <a:avLst/>
                </a:prstGeom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0" name="Screen Shot 2015-08-23 at 1.57.13 PM.png"/>
                <p:cNvPicPr/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9409541" y="24434"/>
                  <a:ext cx="2747504" cy="4001466"/>
                </a:xfrm>
                <a:prstGeom prst="rect">
                  <a:avLst/>
                </a:prstGeom>
                <a:ln w="25400" cap="flat">
                  <a:noFill/>
                  <a:miter lim="400000"/>
                </a:ln>
                <a:effectLst>
                  <a:outerShdw blurRad="254000" dist="127000" dir="5400000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  <p:pic>
            <p:nvPicPr>
              <p:cNvPr id="42" name="Screen Shot 2015-08-23 at 2.29.52 PM.png"/>
              <p:cNvPicPr/>
              <p:nvPr/>
            </p:nvPicPr>
            <p:blipFill>
              <a:blip r:embed="rId7">
                <a:alphaModFix amt="90000"/>
                <a:extLst/>
              </a:blip>
              <a:stretch>
                <a:fillRect/>
              </a:stretch>
            </p:blipFill>
            <p:spPr>
              <a:xfrm>
                <a:off x="1018308" y="2051174"/>
                <a:ext cx="3766878" cy="16196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0" dist="127000" dir="5400000" rotWithShape="0">
                  <a:srgbClr val="53585F">
                    <a:alpha val="70000"/>
                  </a:srgbClr>
                </a:outerShdw>
              </a:effectLst>
            </p:spPr>
          </p:pic>
          <p:pic>
            <p:nvPicPr>
              <p:cNvPr id="43" name="Screen Shot 2015-08-23 at 2.36.41 PM.png"/>
              <p:cNvPicPr/>
              <p:nvPr/>
            </p:nvPicPr>
            <p:blipFill>
              <a:blip r:embed="rId8">
                <a:alphaModFix amt="90000"/>
                <a:extLst/>
              </a:blip>
              <a:stretch>
                <a:fillRect/>
              </a:stretch>
            </p:blipFill>
            <p:spPr>
              <a:xfrm>
                <a:off x="1018308" y="288125"/>
                <a:ext cx="3766878" cy="7052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0" dist="127000" dir="5400000" rotWithShape="0">
                  <a:srgbClr val="53585F">
                    <a:alpha val="70000"/>
                  </a:srgbClr>
                </a:outerShdw>
              </a:effectLst>
            </p:spPr>
          </p:pic>
        </p:grpSp>
        <p:sp>
          <p:nvSpPr>
            <p:cNvPr id="47" name="Shape 47"/>
            <p:cNvSpPr/>
            <p:nvPr/>
          </p:nvSpPr>
          <p:spPr>
            <a:xfrm>
              <a:off x="3838556" y="2761549"/>
              <a:ext cx="1615503" cy="3491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>
              <a:lvl1pPr>
                <a:defRPr sz="1800"/>
              </a:lvl1pPr>
            </a:lstStyle>
            <a:p>
              <a:pPr lvl="0"/>
              <a:r>
                <a:rPr dirty="0"/>
                <a:t>Image Sequence</a:t>
              </a:r>
            </a:p>
          </p:txBody>
        </p:sp>
        <p:sp>
          <p:nvSpPr>
            <p:cNvPr id="48" name="Shape 48"/>
            <p:cNvSpPr/>
            <p:nvPr/>
          </p:nvSpPr>
          <p:spPr>
            <a:xfrm>
              <a:off x="5604126" y="2761549"/>
              <a:ext cx="1183718" cy="3491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>
              <a:lvl1pPr>
                <a:defRPr sz="1800"/>
              </a:lvl1pPr>
            </a:lstStyle>
            <a:p>
              <a:pPr lvl="0"/>
              <a:r>
                <a:t>Vector Field</a:t>
              </a:r>
            </a:p>
          </p:txBody>
        </p:sp>
        <p:sp>
          <p:nvSpPr>
            <p:cNvPr id="49" name="Shape 49"/>
            <p:cNvSpPr/>
            <p:nvPr/>
          </p:nvSpPr>
          <p:spPr>
            <a:xfrm>
              <a:off x="1946349" y="2761549"/>
              <a:ext cx="1736242" cy="3491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>
              <a:lvl1pPr>
                <a:defRPr sz="1800"/>
              </a:lvl1pPr>
            </a:lstStyle>
            <a:p>
              <a:pPr lvl="0"/>
              <a:r>
                <a:rPr dirty="0"/>
                <a:t>Region of Interest</a:t>
              </a:r>
            </a:p>
          </p:txBody>
        </p:sp>
        <p:sp>
          <p:nvSpPr>
            <p:cNvPr id="50" name="Shape 50"/>
            <p:cNvSpPr/>
            <p:nvPr/>
          </p:nvSpPr>
          <p:spPr>
            <a:xfrm>
              <a:off x="7193863" y="2761549"/>
              <a:ext cx="1744705" cy="3491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>
              <a:lvl1pPr>
                <a:defRPr sz="1800"/>
              </a:lvl1pPr>
            </a:lstStyle>
            <a:p>
              <a:pPr lvl="0"/>
              <a:r>
                <a:t>Flow Field (Zoom)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707517" y="459432"/>
            <a:ext cx="185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Nick Tufillaro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681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Applications: Derive physical/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biogeochem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. products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26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958</Words>
  <Application>Microsoft Office PowerPoint</Application>
  <PresentationFormat>On-screen Show (4:3)</PresentationFormat>
  <Paragraphs>299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Gulf of Mexico Diurnal Variability in Biogeochemistry (drifters)</vt:lpstr>
      <vt:lpstr>Chesapeake Bay Diurnal Variability in Biogeochemistry (drifters)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zplee</dc:creator>
  <cp:lastModifiedBy>zplee</cp:lastModifiedBy>
  <cp:revision>37</cp:revision>
  <dcterms:created xsi:type="dcterms:W3CDTF">2015-06-01T01:36:19Z</dcterms:created>
  <dcterms:modified xsi:type="dcterms:W3CDTF">2015-08-31T13:29:30Z</dcterms:modified>
</cp:coreProperties>
</file>