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69" r:id="rId2"/>
    <p:sldId id="294" r:id="rId3"/>
    <p:sldId id="323" r:id="rId4"/>
    <p:sldId id="270" r:id="rId5"/>
    <p:sldId id="324" r:id="rId6"/>
    <p:sldId id="264" r:id="rId7"/>
    <p:sldId id="326" r:id="rId8"/>
    <p:sldId id="327" r:id="rId9"/>
    <p:sldId id="328" r:id="rId10"/>
    <p:sldId id="329" r:id="rId11"/>
    <p:sldId id="313" r:id="rId12"/>
    <p:sldId id="297" r:id="rId13"/>
    <p:sldId id="315" r:id="rId14"/>
    <p:sldId id="298" r:id="rId15"/>
    <p:sldId id="332" r:id="rId16"/>
    <p:sldId id="333" r:id="rId17"/>
    <p:sldId id="30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6600"/>
    <a:srgbClr val="00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0283" autoAdjust="0"/>
  </p:normalViewPr>
  <p:slideViewPr>
    <p:cSldViewPr>
      <p:cViewPr varScale="1">
        <p:scale>
          <a:sx n="79" d="100"/>
          <a:sy n="79" d="100"/>
        </p:scale>
        <p:origin x="-1206" y="-84"/>
      </p:cViewPr>
      <p:guideLst>
        <p:guide orient="horz" pos="2160"/>
        <p:guide pos="2880"/>
      </p:guideLst>
    </p:cSldViewPr>
  </p:slideViewPr>
  <p:outlineViewPr>
    <p:cViewPr>
      <p:scale>
        <a:sx n="33" d="100"/>
        <a:sy n="33" d="100"/>
      </p:scale>
      <p:origin x="0" y="3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9DEF7-3A3E-4FFB-A479-2D2F338AF5BF}" type="datetimeFigureOut">
              <a:rPr lang="en-US" smtClean="0"/>
              <a:pPr/>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AFDB3E-FCA3-484F-A093-85A8DBF1BF04}" type="slidenum">
              <a:rPr lang="en-US" smtClean="0"/>
              <a:pPr/>
              <a:t>‹#›</a:t>
            </a:fld>
            <a:endParaRPr lang="en-US"/>
          </a:p>
        </p:txBody>
      </p:sp>
    </p:spTree>
    <p:extLst>
      <p:ext uri="{BB962C8B-B14F-4D97-AF65-F5344CB8AC3E}">
        <p14:creationId xmlns:p14="http://schemas.microsoft.com/office/powerpoint/2010/main" val="6898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satellite in motivation</a:t>
            </a:r>
            <a:endParaRPr lang="en-US" dirty="0"/>
          </a:p>
        </p:txBody>
      </p:sp>
      <p:sp>
        <p:nvSpPr>
          <p:cNvPr id="4" name="Slide Number Placeholder 3"/>
          <p:cNvSpPr>
            <a:spLocks noGrp="1"/>
          </p:cNvSpPr>
          <p:nvPr>
            <p:ph type="sldNum" sz="quarter" idx="10"/>
          </p:nvPr>
        </p:nvSpPr>
        <p:spPr/>
        <p:txBody>
          <a:bodyPr/>
          <a:lstStyle/>
          <a:p>
            <a:fld id="{9DAFDB3E-FCA3-484F-A093-85A8DBF1BF0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 </a:t>
            </a:r>
            <a:r>
              <a:rPr lang="en-US" dirty="0" err="1" smtClean="0"/>
              <a:t>Xiong</a:t>
            </a:r>
            <a:endParaRPr lang="en-US" dirty="0"/>
          </a:p>
        </p:txBody>
      </p:sp>
      <p:sp>
        <p:nvSpPr>
          <p:cNvPr id="4" name="Slide Number Placeholder 3"/>
          <p:cNvSpPr>
            <a:spLocks noGrp="1"/>
          </p:cNvSpPr>
          <p:nvPr>
            <p:ph type="sldNum" sz="quarter" idx="10"/>
          </p:nvPr>
        </p:nvSpPr>
        <p:spPr/>
        <p:txBody>
          <a:bodyPr/>
          <a:lstStyle/>
          <a:p>
            <a:fld id="{9DAFDB3E-FCA3-484F-A093-85A8DBF1BF0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numbers and text</a:t>
            </a:r>
            <a:endParaRPr lang="en-US" dirty="0"/>
          </a:p>
        </p:txBody>
      </p:sp>
      <p:sp>
        <p:nvSpPr>
          <p:cNvPr id="4" name="Slide Number Placeholder 3"/>
          <p:cNvSpPr>
            <a:spLocks noGrp="1"/>
          </p:cNvSpPr>
          <p:nvPr>
            <p:ph type="sldNum" sz="quarter" idx="10"/>
          </p:nvPr>
        </p:nvSpPr>
        <p:spPr/>
        <p:txBody>
          <a:bodyPr/>
          <a:lstStyle/>
          <a:p>
            <a:fld id="{9DAFDB3E-FCA3-484F-A093-85A8DBF1BF0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C393CA-9756-4873-A863-C6B0160BDB54}"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393CA-9756-4873-A863-C6B0160BDB54}"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393CA-9756-4873-A863-C6B0160BDB54}"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393CA-9756-4873-A863-C6B0160BDB54}"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393CA-9756-4873-A863-C6B0160BDB54}"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393CA-9756-4873-A863-C6B0160BDB54}"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393CA-9756-4873-A863-C6B0160BDB54}" type="datetimeFigureOut">
              <a:rPr lang="en-US" smtClean="0"/>
              <a:pPr/>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393CA-9756-4873-A863-C6B0160BDB54}" type="datetimeFigureOut">
              <a:rPr lang="en-US" smtClean="0"/>
              <a:pPr/>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393CA-9756-4873-A863-C6B0160BDB54}" type="datetimeFigureOut">
              <a:rPr lang="en-US" smtClean="0"/>
              <a:pPr/>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393CA-9756-4873-A863-C6B0160BDB54}"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393CA-9756-4873-A863-C6B0160BDB54}"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9A9D7-83F0-4285-98D2-DEE9785A6A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393CA-9756-4873-A863-C6B0160BDB54}" type="datetimeFigureOut">
              <a:rPr lang="en-US" smtClean="0"/>
              <a:pPr/>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9A9D7-83F0-4285-98D2-DEE9785A6A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229600" cy="3143251"/>
          </a:xfrm>
        </p:spPr>
        <p:txBody>
          <a:bodyPr>
            <a:normAutofit/>
          </a:bodyPr>
          <a:lstStyle/>
          <a:p>
            <a:r>
              <a:rPr lang="en-US" b="1" dirty="0">
                <a:effectLst>
                  <a:outerShdw blurRad="38100" dist="38100" dir="2700000" algn="tl">
                    <a:srgbClr val="000000">
                      <a:alpha val="43137"/>
                    </a:srgbClr>
                  </a:outerShdw>
                </a:effectLst>
              </a:rPr>
              <a:t>Spatial </a:t>
            </a:r>
            <a:r>
              <a:rPr lang="en-US" b="1" dirty="0" smtClean="0">
                <a:effectLst>
                  <a:outerShdw blurRad="38100" dist="38100" dir="2700000" algn="tl">
                    <a:srgbClr val="000000">
                      <a:alpha val="43137"/>
                    </a:srgbClr>
                  </a:outerShdw>
                </a:effectLst>
              </a:rPr>
              <a:t>Variability </a:t>
            </a:r>
            <a:r>
              <a:rPr lang="en-US" b="1" dirty="0">
                <a:effectLst>
                  <a:outerShdw blurRad="38100" dist="38100" dir="2700000" algn="tl">
                    <a:srgbClr val="000000">
                      <a:alpha val="43137"/>
                    </a:srgbClr>
                  </a:outerShdw>
                </a:effectLst>
              </a:rPr>
              <a:t>of T</a:t>
            </a:r>
            <a:r>
              <a:rPr lang="en-US" b="1" dirty="0" smtClean="0">
                <a:effectLst>
                  <a:outerShdw blurRad="38100" dist="38100" dir="2700000" algn="tl">
                    <a:srgbClr val="000000">
                      <a:alpha val="43137"/>
                    </a:srgbClr>
                  </a:outerShdw>
                </a:effectLst>
              </a:rPr>
              <a:t>race </a:t>
            </a:r>
            <a:r>
              <a:rPr lang="en-US" b="1" dirty="0">
                <a:effectLst>
                  <a:outerShdw blurRad="38100" dist="38100" dir="2700000" algn="tl">
                    <a:srgbClr val="000000">
                      <a:alpha val="43137"/>
                    </a:srgbClr>
                  </a:outerShdw>
                </a:effectLst>
              </a:rPr>
              <a:t>Gases </a:t>
            </a:r>
            <a:r>
              <a:rPr lang="en-US" b="1" dirty="0" smtClean="0">
                <a:effectLst>
                  <a:outerShdw blurRad="38100" dist="38100" dir="2700000" algn="tl">
                    <a:srgbClr val="000000">
                      <a:alpha val="43137"/>
                    </a:srgbClr>
                  </a:outerShdw>
                </a:effectLst>
              </a:rPr>
              <a:t>from P-3B in-situ </a:t>
            </a:r>
            <a:r>
              <a:rPr lang="en-US" b="1" dirty="0">
                <a:effectLst>
                  <a:outerShdw blurRad="38100" dist="38100" dir="2700000" algn="tl">
                    <a:srgbClr val="000000">
                      <a:alpha val="43137"/>
                    </a:srgbClr>
                  </a:outerShdw>
                </a:effectLst>
              </a:rPr>
              <a:t>M</a:t>
            </a:r>
            <a:r>
              <a:rPr lang="en-US" b="1" dirty="0" smtClean="0">
                <a:effectLst>
                  <a:outerShdw blurRad="38100" dist="38100" dir="2700000" algn="tl">
                    <a:srgbClr val="000000">
                      <a:alpha val="43137"/>
                    </a:srgbClr>
                  </a:outerShdw>
                </a:effectLst>
              </a:rPr>
              <a:t>easurements and the WRF-</a:t>
            </a:r>
            <a:r>
              <a:rPr lang="en-US" b="1" dirty="0" err="1" smtClean="0">
                <a:effectLst>
                  <a:outerShdw blurRad="38100" dist="38100" dir="2700000" algn="tl">
                    <a:srgbClr val="000000">
                      <a:alpha val="43137"/>
                    </a:srgbClr>
                  </a:outerShdw>
                </a:effectLst>
              </a:rPr>
              <a:t>Chem</a:t>
            </a:r>
            <a:r>
              <a:rPr lang="en-US" b="1" dirty="0" smtClean="0">
                <a:effectLst>
                  <a:outerShdw blurRad="38100" dist="38100" dir="2700000" algn="tl">
                    <a:srgbClr val="000000">
                      <a:alpha val="43137"/>
                    </a:srgbClr>
                  </a:outerShdw>
                </a:effectLst>
              </a:rPr>
              <a:t> Model During DISCOVER-AQ</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pPr>
              <a:spcBef>
                <a:spcPts val="0"/>
              </a:spcBef>
            </a:pPr>
            <a:r>
              <a:rPr lang="en-US" dirty="0" smtClean="0">
                <a:solidFill>
                  <a:schemeClr val="tx1"/>
                </a:solidFill>
              </a:rPr>
              <a:t>Melanie Follette-Cook</a:t>
            </a:r>
          </a:p>
          <a:p>
            <a:pPr>
              <a:spcBef>
                <a:spcPts val="0"/>
              </a:spcBef>
            </a:pPr>
            <a:r>
              <a:rPr lang="en-US" dirty="0" smtClean="0">
                <a:solidFill>
                  <a:schemeClr val="tx1"/>
                </a:solidFill>
              </a:rPr>
              <a:t>Ken Pickering</a:t>
            </a:r>
          </a:p>
          <a:p>
            <a:pPr>
              <a:spcBef>
                <a:spcPts val="0"/>
              </a:spcBef>
            </a:pPr>
            <a:r>
              <a:rPr lang="en-US" dirty="0" smtClean="0">
                <a:solidFill>
                  <a:schemeClr val="tx1"/>
                </a:solidFill>
              </a:rPr>
              <a:t>Jim Crawford</a:t>
            </a:r>
          </a:p>
          <a:p>
            <a:pPr>
              <a:spcBef>
                <a:spcPts val="0"/>
              </a:spcBef>
            </a:pPr>
            <a:endParaRPr lang="en-US" dirty="0">
              <a:solidFill>
                <a:schemeClr val="tx1"/>
              </a:solidFill>
            </a:endParaRPr>
          </a:p>
        </p:txBody>
      </p:sp>
      <p:sp>
        <p:nvSpPr>
          <p:cNvPr id="4" name="TextBox 3"/>
          <p:cNvSpPr txBox="1"/>
          <p:nvPr/>
        </p:nvSpPr>
        <p:spPr>
          <a:xfrm>
            <a:off x="152400" y="6324600"/>
            <a:ext cx="9083449" cy="400110"/>
          </a:xfrm>
          <a:prstGeom prst="rect">
            <a:avLst/>
          </a:prstGeom>
          <a:noFill/>
        </p:spPr>
        <p:txBody>
          <a:bodyPr wrap="none" rtlCol="0">
            <a:spAutoFit/>
          </a:bodyPr>
          <a:lstStyle/>
          <a:p>
            <a:r>
              <a:rPr lang="en-US" sz="2000" dirty="0" smtClean="0"/>
              <a:t>Thanks to A. Weinheimer, A. Fried, G. </a:t>
            </a:r>
            <a:r>
              <a:rPr lang="en-US" sz="2000" dirty="0" err="1" smtClean="0"/>
              <a:t>Diskin</a:t>
            </a:r>
            <a:r>
              <a:rPr lang="en-US" sz="2000" dirty="0" smtClean="0"/>
              <a:t>, R. Cohen, and A. </a:t>
            </a:r>
            <a:r>
              <a:rPr lang="en-US" sz="2000" dirty="0" err="1" smtClean="0"/>
              <a:t>Wisthaler</a:t>
            </a:r>
            <a:r>
              <a:rPr lang="en-US" sz="2000" dirty="0" smtClean="0"/>
              <a:t> for their data</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68857" t="50000"/>
          <a:stretch/>
        </p:blipFill>
        <p:spPr>
          <a:xfrm>
            <a:off x="4572000" y="1465484"/>
            <a:ext cx="2286000" cy="2276388"/>
          </a:xfrm>
          <a:prstGeom prst="rect">
            <a:avLst/>
          </a:prstGeom>
        </p:spPr>
      </p:pic>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t="50000" r="67751"/>
          <a:stretch/>
        </p:blipFill>
        <p:spPr>
          <a:xfrm>
            <a:off x="2286000" y="1543537"/>
            <a:ext cx="2286000" cy="2198335"/>
          </a:xfrm>
          <a:prstGeom prst="rect">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35101" r="33995" b="50000"/>
          <a:stretch/>
        </p:blipFill>
        <p:spPr>
          <a:xfrm>
            <a:off x="0" y="1447800"/>
            <a:ext cx="2286000" cy="2294072"/>
          </a:xfrm>
          <a:prstGeom prst="rect">
            <a:avLst/>
          </a:prstGeom>
        </p:spPr>
      </p:pic>
      <p:sp>
        <p:nvSpPr>
          <p:cNvPr id="2" name="Title 1"/>
          <p:cNvSpPr txBox="1">
            <a:spLocks/>
          </p:cNvSpPr>
          <p:nvPr/>
        </p:nvSpPr>
        <p:spPr>
          <a:xfrm>
            <a:off x="342900" y="366184"/>
            <a:ext cx="6172200" cy="1524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3"/>
          <p:cNvSpPr>
            <a:spLocks noGrp="1"/>
          </p:cNvSpPr>
          <p:nvPr>
            <p:ph type="title"/>
          </p:nvPr>
        </p:nvSpPr>
        <p:spPr>
          <a:xfrm>
            <a:off x="0" y="0"/>
            <a:ext cx="6400800" cy="1143000"/>
          </a:xfrm>
        </p:spPr>
        <p:txBody>
          <a:bodyPr>
            <a:noAutofit/>
          </a:bodyPr>
          <a:lstStyle/>
          <a:p>
            <a:pPr lvl="0"/>
            <a:r>
              <a:rPr lang="en-US" sz="2800" b="1" dirty="0"/>
              <a:t>How does the </a:t>
            </a:r>
            <a:r>
              <a:rPr lang="en-US" sz="2800" b="1" dirty="0" smtClean="0"/>
              <a:t>spatial variability </a:t>
            </a:r>
            <a:r>
              <a:rPr lang="en-US" sz="2800" b="1" dirty="0"/>
              <a:t>of each species change throughout the day</a:t>
            </a:r>
            <a:r>
              <a:rPr lang="en-US" sz="2800" b="1" dirty="0" smtClean="0"/>
              <a:t>?</a:t>
            </a:r>
            <a:endParaRPr lang="en-US" sz="2800" b="1" dirty="0"/>
          </a:p>
        </p:txBody>
      </p:sp>
      <p:sp>
        <p:nvSpPr>
          <p:cNvPr id="6" name="TextBox 5"/>
          <p:cNvSpPr txBox="1"/>
          <p:nvPr/>
        </p:nvSpPr>
        <p:spPr>
          <a:xfrm>
            <a:off x="0" y="1066800"/>
            <a:ext cx="1614224" cy="369332"/>
          </a:xfrm>
          <a:prstGeom prst="rect">
            <a:avLst/>
          </a:prstGeom>
          <a:noFill/>
        </p:spPr>
        <p:txBody>
          <a:bodyPr wrap="none" rtlCol="0">
            <a:spAutoFit/>
          </a:bodyPr>
          <a:lstStyle/>
          <a:p>
            <a:r>
              <a:rPr lang="en-US" b="1" dirty="0" smtClean="0"/>
              <a:t>Ozone : 0-2 km</a:t>
            </a:r>
            <a:endParaRPr lang="en-US" b="1" dirty="0"/>
          </a:p>
        </p:txBody>
      </p:sp>
      <p:sp>
        <p:nvSpPr>
          <p:cNvPr id="29" name="TextBox 28"/>
          <p:cNvSpPr txBox="1"/>
          <p:nvPr/>
        </p:nvSpPr>
        <p:spPr>
          <a:xfrm>
            <a:off x="1447800" y="3729335"/>
            <a:ext cx="966931" cy="461665"/>
          </a:xfrm>
          <a:prstGeom prst="rect">
            <a:avLst/>
          </a:prstGeom>
          <a:noFill/>
        </p:spPr>
        <p:txBody>
          <a:bodyPr wrap="none" rtlCol="0">
            <a:spAutoFit/>
          </a:bodyPr>
          <a:lstStyle/>
          <a:p>
            <a:r>
              <a:rPr lang="en-US" sz="2400" b="1" dirty="0" smtClean="0">
                <a:solidFill>
                  <a:schemeClr val="accent1">
                    <a:lumMod val="75000"/>
                  </a:schemeClr>
                </a:solidFill>
              </a:rPr>
              <a:t>10 am</a:t>
            </a:r>
            <a:endParaRPr lang="en-US" sz="2400" b="1" dirty="0">
              <a:solidFill>
                <a:schemeClr val="accent1">
                  <a:lumMod val="75000"/>
                </a:schemeClr>
              </a:solidFill>
            </a:endParaRPr>
          </a:p>
        </p:txBody>
      </p:sp>
      <p:sp>
        <p:nvSpPr>
          <p:cNvPr id="30" name="TextBox 29"/>
          <p:cNvSpPr txBox="1"/>
          <p:nvPr/>
        </p:nvSpPr>
        <p:spPr>
          <a:xfrm>
            <a:off x="3886200" y="3729335"/>
            <a:ext cx="824265" cy="461665"/>
          </a:xfrm>
          <a:prstGeom prst="rect">
            <a:avLst/>
          </a:prstGeom>
          <a:noFill/>
        </p:spPr>
        <p:txBody>
          <a:bodyPr wrap="none" rtlCol="0">
            <a:spAutoFit/>
          </a:bodyPr>
          <a:lstStyle/>
          <a:p>
            <a:r>
              <a:rPr lang="en-US" sz="2400" b="1" dirty="0" smtClean="0">
                <a:solidFill>
                  <a:schemeClr val="accent1">
                    <a:lumMod val="75000"/>
                  </a:schemeClr>
                </a:solidFill>
              </a:rPr>
              <a:t>2 pm</a:t>
            </a:r>
            <a:endParaRPr lang="en-US" sz="2400" b="1" dirty="0">
              <a:solidFill>
                <a:schemeClr val="accent1">
                  <a:lumMod val="75000"/>
                </a:schemeClr>
              </a:solidFill>
            </a:endParaRPr>
          </a:p>
        </p:txBody>
      </p:sp>
      <p:sp>
        <p:nvSpPr>
          <p:cNvPr id="31" name="TextBox 30"/>
          <p:cNvSpPr txBox="1"/>
          <p:nvPr/>
        </p:nvSpPr>
        <p:spPr>
          <a:xfrm>
            <a:off x="6096000" y="3729335"/>
            <a:ext cx="824265" cy="461665"/>
          </a:xfrm>
          <a:prstGeom prst="rect">
            <a:avLst/>
          </a:prstGeom>
          <a:noFill/>
        </p:spPr>
        <p:txBody>
          <a:bodyPr wrap="none" rtlCol="0">
            <a:spAutoFit/>
          </a:bodyPr>
          <a:lstStyle/>
          <a:p>
            <a:r>
              <a:rPr lang="en-US" sz="2400" b="1" dirty="0" smtClean="0">
                <a:solidFill>
                  <a:schemeClr val="accent1">
                    <a:lumMod val="75000"/>
                  </a:schemeClr>
                </a:solidFill>
              </a:rPr>
              <a:t>6 pm</a:t>
            </a:r>
            <a:endParaRPr lang="en-US" sz="2400" b="1" dirty="0">
              <a:solidFill>
                <a:schemeClr val="accent1">
                  <a:lumMod val="75000"/>
                </a:schemeClr>
              </a:solidFill>
            </a:endParaRPr>
          </a:p>
        </p:txBody>
      </p:sp>
      <p:sp>
        <p:nvSpPr>
          <p:cNvPr id="7" name="TextBox 6"/>
          <p:cNvSpPr txBox="1"/>
          <p:nvPr/>
        </p:nvSpPr>
        <p:spPr>
          <a:xfrm>
            <a:off x="7086600" y="1827074"/>
            <a:ext cx="2078421" cy="1754326"/>
          </a:xfrm>
          <a:prstGeom prst="rect">
            <a:avLst/>
          </a:prstGeom>
          <a:noFill/>
        </p:spPr>
        <p:txBody>
          <a:bodyPr wrap="square" rtlCol="0">
            <a:spAutoFit/>
          </a:bodyPr>
          <a:lstStyle/>
          <a:p>
            <a:r>
              <a:rPr lang="en-US" dirty="0" smtClean="0"/>
              <a:t>Differences increase throughout the day, with max mean/median differences in the early afternoon</a:t>
            </a:r>
          </a:p>
        </p:txBody>
      </p:sp>
      <p:sp>
        <p:nvSpPr>
          <p:cNvPr id="24" name="TextBox 23"/>
          <p:cNvSpPr txBox="1"/>
          <p:nvPr/>
        </p:nvSpPr>
        <p:spPr>
          <a:xfrm>
            <a:off x="0" y="3962400"/>
            <a:ext cx="570990" cy="369332"/>
          </a:xfrm>
          <a:prstGeom prst="rect">
            <a:avLst/>
          </a:prstGeom>
          <a:noFill/>
        </p:spPr>
        <p:txBody>
          <a:bodyPr wrap="none" rtlCol="0">
            <a:spAutoFit/>
          </a:bodyPr>
          <a:lstStyle/>
          <a:p>
            <a:r>
              <a:rPr lang="en-US" b="1" dirty="0" smtClean="0"/>
              <a:t>NO</a:t>
            </a:r>
            <a:r>
              <a:rPr lang="en-US" b="1" baseline="-25000" dirty="0" smtClean="0"/>
              <a:t>2</a:t>
            </a:r>
            <a:endParaRPr lang="en-US" b="1" baseline="-25000" dirty="0"/>
          </a:p>
        </p:txBody>
      </p:sp>
      <p:sp>
        <p:nvSpPr>
          <p:cNvPr id="25" name="TextBox 24"/>
          <p:cNvSpPr txBox="1"/>
          <p:nvPr/>
        </p:nvSpPr>
        <p:spPr>
          <a:xfrm>
            <a:off x="152400" y="6477000"/>
            <a:ext cx="2009974" cy="369332"/>
          </a:xfrm>
          <a:prstGeom prst="rect">
            <a:avLst/>
          </a:prstGeom>
          <a:noFill/>
        </p:spPr>
        <p:txBody>
          <a:bodyPr wrap="none" rtlCol="0">
            <a:spAutoFit/>
          </a:bodyPr>
          <a:lstStyle/>
          <a:p>
            <a:r>
              <a:rPr lang="en-US" dirty="0" smtClean="0"/>
              <a:t>&gt;25% from 4  -8 km</a:t>
            </a:r>
            <a:endParaRPr lang="en-US" dirty="0"/>
          </a:p>
        </p:txBody>
      </p:sp>
      <p:sp>
        <p:nvSpPr>
          <p:cNvPr id="32" name="TextBox 31"/>
          <p:cNvSpPr txBox="1"/>
          <p:nvPr/>
        </p:nvSpPr>
        <p:spPr>
          <a:xfrm>
            <a:off x="2286000" y="6477000"/>
            <a:ext cx="2126993" cy="369332"/>
          </a:xfrm>
          <a:prstGeom prst="rect">
            <a:avLst/>
          </a:prstGeom>
          <a:noFill/>
        </p:spPr>
        <p:txBody>
          <a:bodyPr wrap="none" rtlCol="0">
            <a:spAutoFit/>
          </a:bodyPr>
          <a:lstStyle/>
          <a:p>
            <a:r>
              <a:rPr lang="en-US" dirty="0" smtClean="0"/>
              <a:t>&gt;25% from 8 - 12 km</a:t>
            </a:r>
            <a:endParaRPr lang="en-US" dirty="0"/>
          </a:p>
        </p:txBody>
      </p:sp>
      <p:sp>
        <p:nvSpPr>
          <p:cNvPr id="33" name="TextBox 32"/>
          <p:cNvSpPr txBox="1"/>
          <p:nvPr/>
        </p:nvSpPr>
        <p:spPr>
          <a:xfrm>
            <a:off x="4619426" y="6477000"/>
            <a:ext cx="2009974" cy="369332"/>
          </a:xfrm>
          <a:prstGeom prst="rect">
            <a:avLst/>
          </a:prstGeom>
          <a:noFill/>
        </p:spPr>
        <p:txBody>
          <a:bodyPr wrap="none" rtlCol="0">
            <a:spAutoFit/>
          </a:bodyPr>
          <a:lstStyle/>
          <a:p>
            <a:r>
              <a:rPr lang="en-US" dirty="0"/>
              <a:t>~</a:t>
            </a:r>
            <a:r>
              <a:rPr lang="en-US" dirty="0" smtClean="0"/>
              <a:t>25% from 4 - 8 km</a:t>
            </a:r>
            <a:endParaRPr lang="en-US" dirty="0"/>
          </a:p>
        </p:txBody>
      </p:sp>
      <p:sp>
        <p:nvSpPr>
          <p:cNvPr id="34" name="TextBox 33"/>
          <p:cNvSpPr txBox="1"/>
          <p:nvPr/>
        </p:nvSpPr>
        <p:spPr>
          <a:xfrm>
            <a:off x="6934200" y="4272677"/>
            <a:ext cx="2286000" cy="2585323"/>
          </a:xfrm>
          <a:prstGeom prst="rect">
            <a:avLst/>
          </a:prstGeom>
          <a:noFill/>
        </p:spPr>
        <p:txBody>
          <a:bodyPr wrap="square" rtlCol="0">
            <a:spAutoFit/>
          </a:bodyPr>
          <a:lstStyle/>
          <a:p>
            <a:r>
              <a:rPr lang="en-US" dirty="0"/>
              <a:t>Increases and decreases in the NO</a:t>
            </a:r>
            <a:r>
              <a:rPr lang="en-US" baseline="-25000" dirty="0"/>
              <a:t>2</a:t>
            </a:r>
            <a:r>
              <a:rPr lang="en-US" dirty="0"/>
              <a:t> </a:t>
            </a:r>
            <a:r>
              <a:rPr lang="en-US" dirty="0" smtClean="0"/>
              <a:t>column differences </a:t>
            </a:r>
            <a:r>
              <a:rPr lang="en-US" dirty="0"/>
              <a:t>follow emissions patterns, e.g. larger differences in the morning </a:t>
            </a:r>
            <a:r>
              <a:rPr lang="en-US" dirty="0" smtClean="0"/>
              <a:t>(largest at 10 am) </a:t>
            </a:r>
            <a:r>
              <a:rPr lang="en-US" dirty="0"/>
              <a:t>and in the early evening </a:t>
            </a:r>
            <a:r>
              <a:rPr lang="en-US" dirty="0" smtClean="0"/>
              <a:t>(6 </a:t>
            </a:r>
            <a:r>
              <a:rPr lang="en-US" dirty="0"/>
              <a:t>pm). </a:t>
            </a:r>
            <a:r>
              <a:rPr lang="en-US" dirty="0" smtClean="0"/>
              <a:t> </a:t>
            </a:r>
            <a:endParaRPr lang="en-US" dirty="0"/>
          </a:p>
        </p:txBody>
      </p:sp>
      <p:sp>
        <p:nvSpPr>
          <p:cNvPr id="17" name="TextBox 16"/>
          <p:cNvSpPr txBox="1"/>
          <p:nvPr/>
        </p:nvSpPr>
        <p:spPr>
          <a:xfrm>
            <a:off x="2286001" y="1020982"/>
            <a:ext cx="5101976" cy="707886"/>
          </a:xfrm>
          <a:prstGeom prst="rect">
            <a:avLst/>
          </a:prstGeom>
          <a:solidFill>
            <a:schemeClr val="bg1"/>
          </a:solidFill>
          <a:ln>
            <a:solidFill>
              <a:schemeClr val="tx1"/>
            </a:solidFill>
          </a:ln>
        </p:spPr>
        <p:txBody>
          <a:bodyPr wrap="square" rtlCol="0">
            <a:spAutoFit/>
          </a:bodyPr>
          <a:lstStyle/>
          <a:p>
            <a:r>
              <a:rPr lang="en-US" sz="2000" dirty="0" smtClean="0"/>
              <a:t>&lt; 5% of differences above PR from 4-12 km</a:t>
            </a:r>
          </a:p>
          <a:p>
            <a:r>
              <a:rPr lang="en-US" sz="2000" dirty="0" smtClean="0"/>
              <a:t>&lt;15% of differences above PR from 12-16 km</a:t>
            </a:r>
            <a:endParaRPr lang="en-US" sz="2000" dirty="0"/>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67947" t="50000"/>
          <a:stretch/>
        </p:blipFill>
        <p:spPr>
          <a:xfrm>
            <a:off x="4572000" y="4297361"/>
            <a:ext cx="2286000" cy="2211806"/>
          </a:xfrm>
          <a:prstGeom prst="rect">
            <a:avLst/>
          </a:prstGeom>
        </p:spPr>
      </p:pic>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t="50000" r="67787"/>
          <a:stretch/>
        </p:blipFill>
        <p:spPr>
          <a:xfrm>
            <a:off x="2286000" y="4297362"/>
            <a:ext cx="2286000" cy="2200817"/>
          </a:xfrm>
          <a:prstGeom prst="rect">
            <a:avLst/>
          </a:prstGeom>
        </p:spPr>
      </p:pic>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l="34366" r="34206" b="50000"/>
          <a:stretch/>
        </p:blipFill>
        <p:spPr>
          <a:xfrm>
            <a:off x="0" y="4297362"/>
            <a:ext cx="2286000" cy="2255838"/>
          </a:xfrm>
          <a:prstGeom prst="rect">
            <a:avLst/>
          </a:prstGeom>
        </p:spPr>
      </p:pic>
    </p:spTree>
    <p:extLst>
      <p:ext uri="{BB962C8B-B14F-4D97-AF65-F5344CB8AC3E}">
        <p14:creationId xmlns:p14="http://schemas.microsoft.com/office/powerpoint/2010/main" val="123160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 y="1887072"/>
            <a:ext cx="3383280" cy="3980328"/>
          </a:xfrm>
          <a:prstGeom prst="rect">
            <a:avLst/>
          </a:prstGeom>
        </p:spPr>
      </p:pic>
      <p:sp>
        <p:nvSpPr>
          <p:cNvPr id="2" name="Title 3"/>
          <p:cNvSpPr txBox="1">
            <a:spLocks/>
          </p:cNvSpPr>
          <p:nvPr/>
        </p:nvSpPr>
        <p:spPr>
          <a:xfrm>
            <a:off x="0" y="76200"/>
            <a:ext cx="9144000" cy="1219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Geographic </a:t>
            </a:r>
            <a:r>
              <a:rPr lang="en-US" sz="3600" b="1" dirty="0"/>
              <a:t>coverage of differences that fall above the PRs at several distances</a:t>
            </a:r>
            <a:r>
              <a:rPr lang="en-US" sz="3600" b="1" dirty="0" smtClean="0"/>
              <a:t> </a:t>
            </a:r>
            <a:endParaRPr lang="en-US" sz="3600" b="1" baseline="-25000" dirty="0"/>
          </a:p>
        </p:txBody>
      </p:sp>
      <p:sp>
        <p:nvSpPr>
          <p:cNvPr id="6" name="TextBox 5"/>
          <p:cNvSpPr txBox="1"/>
          <p:nvPr/>
        </p:nvSpPr>
        <p:spPr>
          <a:xfrm>
            <a:off x="827690" y="1381798"/>
            <a:ext cx="1369286" cy="369332"/>
          </a:xfrm>
          <a:prstGeom prst="rect">
            <a:avLst/>
          </a:prstGeom>
          <a:noFill/>
        </p:spPr>
        <p:txBody>
          <a:bodyPr wrap="none" rtlCol="0">
            <a:spAutoFit/>
          </a:bodyPr>
          <a:lstStyle/>
          <a:p>
            <a:r>
              <a:rPr lang="en-US" b="1" dirty="0" smtClean="0"/>
              <a:t>O</a:t>
            </a:r>
            <a:r>
              <a:rPr lang="en-US" b="1" baseline="-25000" dirty="0" smtClean="0"/>
              <a:t>3 </a:t>
            </a:r>
            <a:r>
              <a:rPr lang="en-US" b="1" dirty="0" smtClean="0"/>
              <a:t>– 0-2 km </a:t>
            </a:r>
            <a:endParaRPr lang="en-US" b="1" dirty="0"/>
          </a:p>
        </p:txBody>
      </p:sp>
      <p:sp>
        <p:nvSpPr>
          <p:cNvPr id="7" name="TextBox 6"/>
          <p:cNvSpPr txBox="1"/>
          <p:nvPr/>
        </p:nvSpPr>
        <p:spPr>
          <a:xfrm>
            <a:off x="5018690" y="1383268"/>
            <a:ext cx="1442959" cy="369332"/>
          </a:xfrm>
          <a:prstGeom prst="rect">
            <a:avLst/>
          </a:prstGeom>
          <a:noFill/>
        </p:spPr>
        <p:txBody>
          <a:bodyPr wrap="none" rtlCol="0">
            <a:spAutoFit/>
          </a:bodyPr>
          <a:lstStyle/>
          <a:p>
            <a:r>
              <a:rPr lang="en-US" b="1" dirty="0" smtClean="0"/>
              <a:t>CO - 0 – 2 km</a:t>
            </a:r>
            <a:endParaRPr lang="en-US" b="1" dirty="0"/>
          </a:p>
        </p:txBody>
      </p:sp>
      <p:sp>
        <p:nvSpPr>
          <p:cNvPr id="8" name="TextBox 7"/>
          <p:cNvSpPr txBox="1"/>
          <p:nvPr/>
        </p:nvSpPr>
        <p:spPr>
          <a:xfrm>
            <a:off x="3063991" y="6396335"/>
            <a:ext cx="3016018" cy="461665"/>
          </a:xfrm>
          <a:prstGeom prst="rect">
            <a:avLst/>
          </a:prstGeom>
          <a:noFill/>
        </p:spPr>
        <p:txBody>
          <a:bodyPr wrap="none" rtlCol="0">
            <a:spAutoFit/>
          </a:bodyPr>
          <a:lstStyle/>
          <a:p>
            <a:r>
              <a:rPr lang="en-US" sz="2400" b="1" dirty="0" smtClean="0"/>
              <a:t>7/29/2011    2 pm EDT</a:t>
            </a:r>
            <a:endParaRPr lang="en-US" sz="2400" b="1" dirty="0"/>
          </a:p>
        </p:txBody>
      </p:sp>
      <p:sp>
        <p:nvSpPr>
          <p:cNvPr id="11" name="TextBox 10"/>
          <p:cNvSpPr txBox="1"/>
          <p:nvPr/>
        </p:nvSpPr>
        <p:spPr>
          <a:xfrm>
            <a:off x="827690" y="5858860"/>
            <a:ext cx="1284326" cy="369332"/>
          </a:xfrm>
          <a:prstGeom prst="rect">
            <a:avLst/>
          </a:prstGeom>
          <a:noFill/>
        </p:spPr>
        <p:txBody>
          <a:bodyPr wrap="none" rtlCol="0">
            <a:spAutoFit/>
          </a:bodyPr>
          <a:lstStyle/>
          <a:p>
            <a:r>
              <a:rPr lang="en-US" dirty="0" smtClean="0"/>
              <a:t>PR = 1.7 DU</a:t>
            </a:r>
            <a:endParaRPr lang="en-US" dirty="0"/>
          </a:p>
        </p:txBody>
      </p:sp>
      <p:sp>
        <p:nvSpPr>
          <p:cNvPr id="12" name="TextBox 11"/>
          <p:cNvSpPr txBox="1"/>
          <p:nvPr/>
        </p:nvSpPr>
        <p:spPr>
          <a:xfrm>
            <a:off x="4917700" y="5870028"/>
            <a:ext cx="2702300" cy="369332"/>
          </a:xfrm>
          <a:prstGeom prst="rect">
            <a:avLst/>
          </a:prstGeom>
          <a:noFill/>
        </p:spPr>
        <p:txBody>
          <a:bodyPr wrap="square" rtlCol="0">
            <a:spAutoFit/>
          </a:bodyPr>
          <a:lstStyle/>
          <a:p>
            <a:pPr>
              <a:defRPr/>
            </a:pPr>
            <a:r>
              <a:rPr lang="en-US" dirty="0" smtClean="0"/>
              <a:t>PR = </a:t>
            </a:r>
            <a:r>
              <a:rPr lang="en-US" dirty="0"/>
              <a:t>0.91 </a:t>
            </a:r>
            <a:r>
              <a:rPr lang="en-US" dirty="0" smtClean="0"/>
              <a:t>e</a:t>
            </a:r>
            <a:r>
              <a:rPr lang="en-US" baseline="30000" dirty="0" smtClean="0"/>
              <a:t>17</a:t>
            </a:r>
            <a:r>
              <a:rPr lang="en-US" dirty="0" smtClean="0"/>
              <a:t> </a:t>
            </a:r>
            <a:r>
              <a:rPr lang="en-US" dirty="0" err="1" smtClean="0"/>
              <a:t>molec</a:t>
            </a:r>
            <a:r>
              <a:rPr lang="en-US" dirty="0" smtClean="0"/>
              <a:t>/cm</a:t>
            </a:r>
            <a:r>
              <a:rPr lang="en-US" baseline="30000" dirty="0" smtClean="0"/>
              <a:t>2</a:t>
            </a:r>
            <a:endParaRPr lang="en-US" baseline="30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720" y="1887071"/>
            <a:ext cx="3383280" cy="3980329"/>
          </a:xfrm>
          <a:prstGeom prst="rect">
            <a:avLst/>
          </a:prstGeom>
        </p:spPr>
      </p:pic>
      <p:sp>
        <p:nvSpPr>
          <p:cNvPr id="14" name="TextBox 13"/>
          <p:cNvSpPr txBox="1"/>
          <p:nvPr/>
        </p:nvSpPr>
        <p:spPr>
          <a:xfrm>
            <a:off x="952500" y="2353742"/>
            <a:ext cx="7239000" cy="3046988"/>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a:t>These results indicate </a:t>
            </a:r>
            <a:r>
              <a:rPr lang="en-US" sz="3200" dirty="0" smtClean="0"/>
              <a:t>that the </a:t>
            </a:r>
            <a:r>
              <a:rPr lang="en-US" sz="3200" dirty="0"/>
              <a:t>TEMPO instrument would be able to observe O</a:t>
            </a:r>
            <a:r>
              <a:rPr lang="en-US" sz="3200" baseline="-25000" dirty="0"/>
              <a:t>3</a:t>
            </a:r>
            <a:r>
              <a:rPr lang="en-US" sz="3200" dirty="0"/>
              <a:t> air quality events over the Mid-Atlantic area, even on days when the violations of the air quality standard are not widespread. </a:t>
            </a:r>
          </a:p>
        </p:txBody>
      </p:sp>
    </p:spTree>
    <p:extLst>
      <p:ext uri="{BB962C8B-B14F-4D97-AF65-F5344CB8AC3E}">
        <p14:creationId xmlns:p14="http://schemas.microsoft.com/office/powerpoint/2010/main" val="35487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76200"/>
            <a:ext cx="9144000" cy="1219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Geographic coverage of differences that fall above the PRs at several distances </a:t>
            </a:r>
            <a:endParaRPr lang="en-US" sz="3600" b="1" baseline="-25000" dirty="0"/>
          </a:p>
        </p:txBody>
      </p:sp>
      <p:sp>
        <p:nvSpPr>
          <p:cNvPr id="4" name="TextBox 3"/>
          <p:cNvSpPr txBox="1"/>
          <p:nvPr/>
        </p:nvSpPr>
        <p:spPr>
          <a:xfrm>
            <a:off x="3657600" y="1676400"/>
            <a:ext cx="5334000" cy="4893647"/>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t>The maximum differences in NO</a:t>
            </a:r>
            <a:r>
              <a:rPr lang="en-US" sz="2400" baseline="-25000" dirty="0"/>
              <a:t>2</a:t>
            </a:r>
            <a:r>
              <a:rPr lang="en-US" sz="2400" dirty="0"/>
              <a:t> are in the morning and early </a:t>
            </a:r>
            <a:r>
              <a:rPr lang="en-US" sz="2400" dirty="0" smtClean="0"/>
              <a:t>evening, </a:t>
            </a:r>
            <a:r>
              <a:rPr lang="en-US" sz="2400" dirty="0"/>
              <a:t>so </a:t>
            </a:r>
            <a:r>
              <a:rPr lang="en-US" sz="2400" dirty="0" smtClean="0"/>
              <a:t>2 pm could </a:t>
            </a:r>
            <a:r>
              <a:rPr lang="en-US" sz="2400" dirty="0"/>
              <a:t>be considered a minimum in what would be </a:t>
            </a:r>
            <a:r>
              <a:rPr lang="en-US" sz="2400" dirty="0" smtClean="0"/>
              <a:t>observable</a:t>
            </a:r>
          </a:p>
          <a:p>
            <a:pPr marL="285750" indent="-285750">
              <a:buFont typeface="Arial" panose="020B0604020202020204" pitchFamily="34" charset="0"/>
              <a:buChar char="•"/>
            </a:pPr>
            <a:r>
              <a:rPr lang="en-US" sz="2400" dirty="0"/>
              <a:t>Despite that, the major features in the tropospheric column field can be seen in the plot of the visible differences at 4 – 8 km </a:t>
            </a:r>
            <a:r>
              <a:rPr lang="en-US" sz="2400" dirty="0" smtClean="0"/>
              <a:t>distances</a:t>
            </a:r>
          </a:p>
          <a:p>
            <a:pPr marL="285750" indent="-285750">
              <a:buFont typeface="Arial" panose="020B0604020202020204" pitchFamily="34" charset="0"/>
              <a:buChar char="•"/>
            </a:pPr>
            <a:r>
              <a:rPr lang="en-US" sz="2400" dirty="0" smtClean="0"/>
              <a:t>The </a:t>
            </a:r>
            <a:r>
              <a:rPr lang="en-US" sz="2400" dirty="0"/>
              <a:t>entire field is almost visible at distances greater than 20 </a:t>
            </a:r>
            <a:r>
              <a:rPr lang="en-US" sz="2400" dirty="0" smtClean="0"/>
              <a:t>km</a:t>
            </a:r>
            <a:endParaRPr lang="en-US" sz="2400" dirty="0"/>
          </a:p>
          <a:p>
            <a:pPr marL="285750" indent="-285750">
              <a:buFont typeface="Arial" panose="020B0604020202020204" pitchFamily="34" charset="0"/>
              <a:buChar char="•"/>
            </a:pPr>
            <a:r>
              <a:rPr lang="en-US" sz="2400" i="1" dirty="0"/>
              <a:t>This suggests that TEMPO will be able to satisfactorily observe the spatial variability of this </a:t>
            </a:r>
            <a:r>
              <a:rPr lang="en-US" sz="2400" i="1" dirty="0" smtClean="0"/>
              <a:t>species</a:t>
            </a:r>
            <a:endParaRPr lang="en-US" sz="2400" i="1" dirty="0"/>
          </a:p>
        </p:txBody>
      </p:sp>
      <p:sp>
        <p:nvSpPr>
          <p:cNvPr id="5" name="TextBox 4"/>
          <p:cNvSpPr txBox="1"/>
          <p:nvPr/>
        </p:nvSpPr>
        <p:spPr>
          <a:xfrm>
            <a:off x="370490" y="6339214"/>
            <a:ext cx="3016018" cy="461665"/>
          </a:xfrm>
          <a:prstGeom prst="rect">
            <a:avLst/>
          </a:prstGeom>
          <a:noFill/>
        </p:spPr>
        <p:txBody>
          <a:bodyPr wrap="none" rtlCol="0">
            <a:spAutoFit/>
          </a:bodyPr>
          <a:lstStyle/>
          <a:p>
            <a:r>
              <a:rPr lang="en-US" sz="2400" b="1" dirty="0" smtClean="0"/>
              <a:t>7/29/2011    2 pm EDT</a:t>
            </a:r>
            <a:endParaRPr lang="en-US" sz="2400" b="1" dirty="0"/>
          </a:p>
        </p:txBody>
      </p:sp>
      <p:sp>
        <p:nvSpPr>
          <p:cNvPr id="6" name="TextBox 5"/>
          <p:cNvSpPr txBox="1"/>
          <p:nvPr/>
        </p:nvSpPr>
        <p:spPr>
          <a:xfrm>
            <a:off x="381000" y="5489528"/>
            <a:ext cx="2328523" cy="369332"/>
          </a:xfrm>
          <a:prstGeom prst="rect">
            <a:avLst/>
          </a:prstGeom>
          <a:noFill/>
        </p:spPr>
        <p:txBody>
          <a:bodyPr wrap="none" rtlCol="0">
            <a:spAutoFit/>
          </a:bodyPr>
          <a:lstStyle/>
          <a:p>
            <a:r>
              <a:rPr lang="en-US" dirty="0" smtClean="0"/>
              <a:t>PR = 1x10</a:t>
            </a:r>
            <a:r>
              <a:rPr lang="en-US" baseline="30000" dirty="0" smtClean="0"/>
              <a:t>15</a:t>
            </a:r>
            <a:r>
              <a:rPr lang="en-US" dirty="0" smtClean="0"/>
              <a:t> </a:t>
            </a:r>
            <a:r>
              <a:rPr lang="en-US" dirty="0" err="1" smtClean="0"/>
              <a:t>molec</a:t>
            </a:r>
            <a:r>
              <a:rPr lang="en-US" dirty="0" smtClean="0"/>
              <a:t>/cm</a:t>
            </a:r>
            <a:r>
              <a:rPr lang="en-US" baseline="30000" dirty="0" smtClean="0"/>
              <a:t>2</a:t>
            </a:r>
            <a:endParaRPr lang="en-US" baseline="30000" dirty="0"/>
          </a:p>
        </p:txBody>
      </p:sp>
      <p:sp>
        <p:nvSpPr>
          <p:cNvPr id="7" name="TextBox 6"/>
          <p:cNvSpPr txBox="1"/>
          <p:nvPr/>
        </p:nvSpPr>
        <p:spPr>
          <a:xfrm>
            <a:off x="360854" y="1295400"/>
            <a:ext cx="2783326" cy="369332"/>
          </a:xfrm>
          <a:prstGeom prst="rect">
            <a:avLst/>
          </a:prstGeom>
          <a:noFill/>
        </p:spPr>
        <p:txBody>
          <a:bodyPr wrap="none" rtlCol="0">
            <a:spAutoFit/>
          </a:bodyPr>
          <a:lstStyle/>
          <a:p>
            <a:r>
              <a:rPr lang="en-US" b="1" dirty="0" smtClean="0"/>
              <a:t>NO</a:t>
            </a:r>
            <a:r>
              <a:rPr lang="en-US" b="1" baseline="-25000" dirty="0" smtClean="0"/>
              <a:t>2 </a:t>
            </a:r>
            <a:r>
              <a:rPr lang="en-US" b="1" dirty="0" smtClean="0"/>
              <a:t>- Tropospheric column </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752600"/>
            <a:ext cx="3179139" cy="3740163"/>
          </a:xfrm>
          <a:prstGeom prst="rect">
            <a:avLst/>
          </a:prstGeom>
        </p:spPr>
      </p:pic>
    </p:spTree>
    <p:extLst>
      <p:ext uri="{BB962C8B-B14F-4D97-AF65-F5344CB8AC3E}">
        <p14:creationId xmlns:p14="http://schemas.microsoft.com/office/powerpoint/2010/main" val="47780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76200"/>
            <a:ext cx="9144000" cy="1219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Geographic coverage of differences that fall above the PRs at several distances </a:t>
            </a:r>
            <a:endParaRPr lang="en-US" sz="3600" b="1" baseline="-25000" dirty="0"/>
          </a:p>
        </p:txBody>
      </p:sp>
      <p:sp>
        <p:nvSpPr>
          <p:cNvPr id="4" name="TextBox 3"/>
          <p:cNvSpPr txBox="1"/>
          <p:nvPr/>
        </p:nvSpPr>
        <p:spPr>
          <a:xfrm>
            <a:off x="3657600" y="1676400"/>
            <a:ext cx="5334000" cy="2677656"/>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t>In MD, sources of HCHO include oxidation of hydrocarbons with both biogenic and anthropogenic sources.  Thus, greater variability in HCHO is seen at longer distances, i.e. greater than 20 km, and would be hypothetically resolvable by </a:t>
            </a:r>
            <a:r>
              <a:rPr lang="en-US" sz="2400" dirty="0" smtClean="0"/>
              <a:t>TEMPO</a:t>
            </a:r>
            <a:endParaRPr lang="en-US" sz="2400" dirty="0"/>
          </a:p>
        </p:txBody>
      </p:sp>
      <p:sp>
        <p:nvSpPr>
          <p:cNvPr id="5" name="TextBox 4"/>
          <p:cNvSpPr txBox="1"/>
          <p:nvPr/>
        </p:nvSpPr>
        <p:spPr>
          <a:xfrm>
            <a:off x="370490" y="6339214"/>
            <a:ext cx="3016018" cy="461665"/>
          </a:xfrm>
          <a:prstGeom prst="rect">
            <a:avLst/>
          </a:prstGeom>
          <a:noFill/>
        </p:spPr>
        <p:txBody>
          <a:bodyPr wrap="none" rtlCol="0">
            <a:spAutoFit/>
          </a:bodyPr>
          <a:lstStyle/>
          <a:p>
            <a:r>
              <a:rPr lang="en-US" sz="2400" b="1" dirty="0" smtClean="0"/>
              <a:t>7/29/2011    2 pm EDT</a:t>
            </a:r>
            <a:endParaRPr lang="en-US" sz="2400" b="1" dirty="0"/>
          </a:p>
        </p:txBody>
      </p:sp>
      <p:sp>
        <p:nvSpPr>
          <p:cNvPr id="6" name="TextBox 5"/>
          <p:cNvSpPr txBox="1"/>
          <p:nvPr/>
        </p:nvSpPr>
        <p:spPr>
          <a:xfrm>
            <a:off x="381000" y="5489528"/>
            <a:ext cx="2328523" cy="369332"/>
          </a:xfrm>
          <a:prstGeom prst="rect">
            <a:avLst/>
          </a:prstGeom>
          <a:noFill/>
        </p:spPr>
        <p:txBody>
          <a:bodyPr wrap="none" rtlCol="0">
            <a:spAutoFit/>
          </a:bodyPr>
          <a:lstStyle/>
          <a:p>
            <a:r>
              <a:rPr lang="en-US" dirty="0" smtClean="0"/>
              <a:t>PR = 1x10</a:t>
            </a:r>
            <a:r>
              <a:rPr lang="en-US" baseline="30000" dirty="0" smtClean="0"/>
              <a:t>16</a:t>
            </a:r>
            <a:r>
              <a:rPr lang="en-US" dirty="0" smtClean="0"/>
              <a:t> </a:t>
            </a:r>
            <a:r>
              <a:rPr lang="en-US" dirty="0" err="1" smtClean="0"/>
              <a:t>molec</a:t>
            </a:r>
            <a:r>
              <a:rPr lang="en-US" dirty="0" smtClean="0"/>
              <a:t>/cm</a:t>
            </a:r>
            <a:r>
              <a:rPr lang="en-US" baseline="30000" dirty="0" smtClean="0"/>
              <a:t>2</a:t>
            </a:r>
            <a:endParaRPr lang="en-US" baseline="30000" dirty="0"/>
          </a:p>
        </p:txBody>
      </p:sp>
      <p:sp>
        <p:nvSpPr>
          <p:cNvPr id="7" name="TextBox 6"/>
          <p:cNvSpPr txBox="1"/>
          <p:nvPr/>
        </p:nvSpPr>
        <p:spPr>
          <a:xfrm>
            <a:off x="360854" y="1295400"/>
            <a:ext cx="2966068" cy="369332"/>
          </a:xfrm>
          <a:prstGeom prst="rect">
            <a:avLst/>
          </a:prstGeom>
          <a:noFill/>
        </p:spPr>
        <p:txBody>
          <a:bodyPr wrap="none" rtlCol="0">
            <a:spAutoFit/>
          </a:bodyPr>
          <a:lstStyle/>
          <a:p>
            <a:r>
              <a:rPr lang="en-US" b="1" dirty="0" smtClean="0"/>
              <a:t>HCHO</a:t>
            </a:r>
            <a:r>
              <a:rPr lang="en-US" b="1" baseline="-25000" dirty="0" smtClean="0"/>
              <a:t> </a:t>
            </a:r>
            <a:r>
              <a:rPr lang="en-US" b="1" dirty="0" smtClean="0"/>
              <a:t>- Tropospheric column </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854" y="1724350"/>
            <a:ext cx="3200400" cy="3765178"/>
          </a:xfrm>
          <a:prstGeom prst="rect">
            <a:avLst/>
          </a:prstGeom>
        </p:spPr>
      </p:pic>
    </p:spTree>
    <p:extLst>
      <p:ext uri="{BB962C8B-B14F-4D97-AF65-F5344CB8AC3E}">
        <p14:creationId xmlns:p14="http://schemas.microsoft.com/office/powerpoint/2010/main" val="194666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Inter-Campaign Variability</a:t>
            </a:r>
            <a:endParaRPr lang="en-US" dirty="0"/>
          </a:p>
        </p:txBody>
      </p:sp>
      <p:sp>
        <p:nvSpPr>
          <p:cNvPr id="3" name="Content Placeholder 2"/>
          <p:cNvSpPr>
            <a:spLocks noGrp="1"/>
          </p:cNvSpPr>
          <p:nvPr>
            <p:ph idx="1"/>
          </p:nvPr>
        </p:nvSpPr>
        <p:spPr/>
        <p:txBody>
          <a:bodyPr/>
          <a:lstStyle/>
          <a:p>
            <a:pPr marL="0" indent="0" algn="ctr">
              <a:buNone/>
            </a:pPr>
            <a:r>
              <a:rPr lang="en-US" dirty="0" smtClean="0"/>
              <a:t>The results for the MD analysis suggest that the PR for TEMPO and GEO-CAPE are sufficient for addressing the science questions they are tasked to answer</a:t>
            </a:r>
          </a:p>
        </p:txBody>
      </p:sp>
      <p:sp>
        <p:nvSpPr>
          <p:cNvPr id="4" name="Rounded Rectangle 3"/>
          <p:cNvSpPr/>
          <p:nvPr/>
        </p:nvSpPr>
        <p:spPr>
          <a:xfrm>
            <a:off x="1371600" y="4038600"/>
            <a:ext cx="6400800" cy="2286000"/>
          </a:xfrm>
          <a:prstGeom prst="roundRect">
            <a:avLst/>
          </a:prstGeom>
          <a:ln w="76200"/>
          <a:effectLst>
            <a:outerShdw blurRad="50800" dist="762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How does the variability seen in the other three deployments compare to that seen in MD?</a:t>
            </a:r>
          </a:p>
        </p:txBody>
      </p:sp>
    </p:spTree>
    <p:extLst>
      <p:ext uri="{BB962C8B-B14F-4D97-AF65-F5344CB8AC3E}">
        <p14:creationId xmlns:p14="http://schemas.microsoft.com/office/powerpoint/2010/main" val="117339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856"/>
          <a:stretch/>
        </p:blipFill>
        <p:spPr>
          <a:xfrm>
            <a:off x="0" y="1072055"/>
            <a:ext cx="9144000" cy="5328745"/>
          </a:xfrm>
          <a:prstGeom prst="rect">
            <a:avLst/>
          </a:prstGeom>
        </p:spPr>
      </p:pic>
      <p:sp>
        <p:nvSpPr>
          <p:cNvPr id="2" name="Title 1"/>
          <p:cNvSpPr>
            <a:spLocks noGrp="1"/>
          </p:cNvSpPr>
          <p:nvPr>
            <p:ph type="title"/>
          </p:nvPr>
        </p:nvSpPr>
        <p:spPr>
          <a:xfrm>
            <a:off x="457200" y="122238"/>
            <a:ext cx="8229600" cy="639762"/>
          </a:xfrm>
        </p:spPr>
        <p:txBody>
          <a:bodyPr>
            <a:normAutofit fontScale="90000"/>
          </a:bodyPr>
          <a:lstStyle/>
          <a:p>
            <a:r>
              <a:rPr lang="en-US" dirty="0" smtClean="0"/>
              <a:t>Percentiles – O</a:t>
            </a:r>
            <a:r>
              <a:rPr lang="en-US" baseline="-25000" dirty="0" smtClean="0"/>
              <a:t>3</a:t>
            </a:r>
            <a:endParaRPr lang="en-US" baseline="-25000" dirty="0"/>
          </a:p>
        </p:txBody>
      </p:sp>
      <p:sp>
        <p:nvSpPr>
          <p:cNvPr id="6" name="TextBox 5"/>
          <p:cNvSpPr txBox="1"/>
          <p:nvPr/>
        </p:nvSpPr>
        <p:spPr>
          <a:xfrm>
            <a:off x="1443578" y="6400800"/>
            <a:ext cx="6161594" cy="461665"/>
          </a:xfrm>
          <a:prstGeom prst="rect">
            <a:avLst/>
          </a:prstGeom>
          <a:solidFill>
            <a:schemeClr val="bg1"/>
          </a:solidFill>
          <a:ln w="57150">
            <a:solidFill>
              <a:schemeClr val="tx1"/>
            </a:solidFill>
          </a:ln>
        </p:spPr>
        <p:txBody>
          <a:bodyPr wrap="square" rtlCol="0">
            <a:spAutoFit/>
          </a:bodyPr>
          <a:lstStyle/>
          <a:p>
            <a:r>
              <a:rPr lang="en-US" sz="2400" b="1" dirty="0" smtClean="0">
                <a:solidFill>
                  <a:srgbClr val="FF0000"/>
                </a:solidFill>
              </a:rPr>
              <a:t>  MD</a:t>
            </a:r>
            <a:r>
              <a:rPr lang="en-US" sz="2400" b="1" dirty="0" smtClean="0"/>
              <a:t>		</a:t>
            </a:r>
            <a:r>
              <a:rPr lang="en-US" sz="2400" b="1" dirty="0" smtClean="0">
                <a:solidFill>
                  <a:srgbClr val="00B0F0"/>
                </a:solidFill>
              </a:rPr>
              <a:t>CA</a:t>
            </a:r>
            <a:r>
              <a:rPr lang="en-US" sz="2400" b="1" dirty="0" smtClean="0"/>
              <a:t>		</a:t>
            </a:r>
            <a:r>
              <a:rPr lang="en-US" sz="2400" b="1" dirty="0" smtClean="0">
                <a:solidFill>
                  <a:srgbClr val="00FF00"/>
                </a:solidFill>
              </a:rPr>
              <a:t>TX</a:t>
            </a:r>
            <a:r>
              <a:rPr lang="en-US" sz="2400" b="1" dirty="0" smtClean="0"/>
              <a:t>		</a:t>
            </a:r>
            <a:r>
              <a:rPr lang="en-US" sz="2400" b="1" dirty="0" smtClean="0">
                <a:solidFill>
                  <a:srgbClr val="FFC000"/>
                </a:solidFill>
              </a:rPr>
              <a:t>CO</a:t>
            </a:r>
            <a:endParaRPr lang="en-US" sz="2400" b="1" dirty="0">
              <a:solidFill>
                <a:srgbClr val="FFC000"/>
              </a:solidFill>
            </a:endParaRPr>
          </a:p>
        </p:txBody>
      </p:sp>
      <p:sp>
        <p:nvSpPr>
          <p:cNvPr id="5" name="TextBox 4"/>
          <p:cNvSpPr txBox="1"/>
          <p:nvPr/>
        </p:nvSpPr>
        <p:spPr>
          <a:xfrm>
            <a:off x="1066800" y="1535668"/>
            <a:ext cx="1173719" cy="369332"/>
          </a:xfrm>
          <a:prstGeom prst="rect">
            <a:avLst/>
          </a:prstGeom>
          <a:noFill/>
        </p:spPr>
        <p:txBody>
          <a:bodyPr wrap="none" rtlCol="0">
            <a:spAutoFit/>
          </a:bodyPr>
          <a:lstStyle/>
          <a:p>
            <a:r>
              <a:rPr lang="en-US" dirty="0" smtClean="0"/>
              <a:t>TEMPO PR</a:t>
            </a:r>
            <a:endParaRPr lang="en-US" dirty="0"/>
          </a:p>
        </p:txBody>
      </p:sp>
      <p:sp>
        <p:nvSpPr>
          <p:cNvPr id="8" name="Rounded Rectangle 7"/>
          <p:cNvSpPr/>
          <p:nvPr/>
        </p:nvSpPr>
        <p:spPr>
          <a:xfrm>
            <a:off x="1019174" y="3720660"/>
            <a:ext cx="3629025"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MD, TX, and CO </a:t>
            </a:r>
            <a:r>
              <a:rPr lang="en-US" dirty="0"/>
              <a:t>75</a:t>
            </a:r>
            <a:r>
              <a:rPr lang="en-US" baseline="30000" dirty="0"/>
              <a:t>th</a:t>
            </a:r>
            <a:r>
              <a:rPr lang="en-US" dirty="0"/>
              <a:t> percentile curves above the PR at distances of 8 (TX</a:t>
            </a:r>
            <a:r>
              <a:rPr lang="en-US" dirty="0" smtClean="0"/>
              <a:t>), 12 (CO),  </a:t>
            </a:r>
            <a:r>
              <a:rPr lang="en-US" dirty="0"/>
              <a:t>and 16 km (MD)</a:t>
            </a:r>
          </a:p>
        </p:txBody>
      </p:sp>
      <p:sp>
        <p:nvSpPr>
          <p:cNvPr id="11" name="Rounded Rectangle 10"/>
          <p:cNvSpPr/>
          <p:nvPr/>
        </p:nvSpPr>
        <p:spPr>
          <a:xfrm>
            <a:off x="5791200" y="5105400"/>
            <a:ext cx="30480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All campaigns 95</a:t>
            </a:r>
            <a:r>
              <a:rPr lang="en-US" baseline="30000" dirty="0"/>
              <a:t>th</a:t>
            </a:r>
            <a:r>
              <a:rPr lang="en-US" dirty="0"/>
              <a:t> percentile curves above the </a:t>
            </a:r>
            <a:r>
              <a:rPr lang="en-US" dirty="0" smtClean="0"/>
              <a:t>PR</a:t>
            </a:r>
            <a:endParaRPr lang="en-US" dirty="0"/>
          </a:p>
        </p:txBody>
      </p:sp>
    </p:spTree>
    <p:extLst>
      <p:ext uri="{BB962C8B-B14F-4D97-AF65-F5344CB8AC3E}">
        <p14:creationId xmlns:p14="http://schemas.microsoft.com/office/powerpoint/2010/main" val="191354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820"/>
          <a:stretch/>
        </p:blipFill>
        <p:spPr>
          <a:xfrm>
            <a:off x="0" y="993884"/>
            <a:ext cx="9144000" cy="5330716"/>
          </a:xfrm>
          <a:prstGeom prst="rect">
            <a:avLst/>
          </a:prstGeom>
        </p:spPr>
      </p:pic>
      <p:sp>
        <p:nvSpPr>
          <p:cNvPr id="2" name="Title 1"/>
          <p:cNvSpPr>
            <a:spLocks noGrp="1"/>
          </p:cNvSpPr>
          <p:nvPr>
            <p:ph type="title"/>
          </p:nvPr>
        </p:nvSpPr>
        <p:spPr>
          <a:xfrm>
            <a:off x="457200" y="122238"/>
            <a:ext cx="8229600" cy="792162"/>
          </a:xfrm>
        </p:spPr>
        <p:txBody>
          <a:bodyPr/>
          <a:lstStyle/>
          <a:p>
            <a:r>
              <a:rPr lang="en-US" dirty="0" smtClean="0"/>
              <a:t>Percentiles – NO</a:t>
            </a:r>
            <a:r>
              <a:rPr lang="en-US" baseline="-25000" dirty="0" smtClean="0"/>
              <a:t>2</a:t>
            </a:r>
            <a:endParaRPr lang="en-US" baseline="-25000" dirty="0"/>
          </a:p>
        </p:txBody>
      </p:sp>
      <p:sp>
        <p:nvSpPr>
          <p:cNvPr id="9" name="TextBox 8"/>
          <p:cNvSpPr txBox="1"/>
          <p:nvPr/>
        </p:nvSpPr>
        <p:spPr>
          <a:xfrm>
            <a:off x="1443578" y="6400800"/>
            <a:ext cx="6161594" cy="461665"/>
          </a:xfrm>
          <a:prstGeom prst="rect">
            <a:avLst/>
          </a:prstGeom>
          <a:solidFill>
            <a:schemeClr val="bg1"/>
          </a:solidFill>
          <a:ln w="57150">
            <a:solidFill>
              <a:schemeClr val="tx1"/>
            </a:solidFill>
          </a:ln>
        </p:spPr>
        <p:txBody>
          <a:bodyPr wrap="square" rtlCol="0">
            <a:spAutoFit/>
          </a:bodyPr>
          <a:lstStyle/>
          <a:p>
            <a:r>
              <a:rPr lang="en-US" sz="2400" b="1" dirty="0" smtClean="0">
                <a:solidFill>
                  <a:srgbClr val="FF0000"/>
                </a:solidFill>
              </a:rPr>
              <a:t>  MD</a:t>
            </a:r>
            <a:r>
              <a:rPr lang="en-US" sz="2400" b="1" dirty="0" smtClean="0"/>
              <a:t>		</a:t>
            </a:r>
            <a:r>
              <a:rPr lang="en-US" sz="2400" b="1" dirty="0" smtClean="0">
                <a:solidFill>
                  <a:srgbClr val="00B0F0"/>
                </a:solidFill>
              </a:rPr>
              <a:t>CA</a:t>
            </a:r>
            <a:r>
              <a:rPr lang="en-US" sz="2400" b="1" dirty="0" smtClean="0"/>
              <a:t>		</a:t>
            </a:r>
            <a:r>
              <a:rPr lang="en-US" sz="2400" b="1" dirty="0" smtClean="0">
                <a:solidFill>
                  <a:srgbClr val="00FF00"/>
                </a:solidFill>
              </a:rPr>
              <a:t>TX</a:t>
            </a:r>
            <a:r>
              <a:rPr lang="en-US" sz="2400" b="1" dirty="0" smtClean="0"/>
              <a:t>		</a:t>
            </a:r>
            <a:r>
              <a:rPr lang="en-US" sz="2400" b="1" dirty="0" smtClean="0">
                <a:solidFill>
                  <a:srgbClr val="FFC000"/>
                </a:solidFill>
              </a:rPr>
              <a:t>CO</a:t>
            </a:r>
            <a:endParaRPr lang="en-US" sz="2400" b="1" dirty="0">
              <a:solidFill>
                <a:srgbClr val="FFC000"/>
              </a:solidFill>
            </a:endParaRPr>
          </a:p>
        </p:txBody>
      </p:sp>
      <p:sp>
        <p:nvSpPr>
          <p:cNvPr id="11" name="Rounded Rectangle 10"/>
          <p:cNvSpPr/>
          <p:nvPr/>
        </p:nvSpPr>
        <p:spPr>
          <a:xfrm>
            <a:off x="88353" y="1143000"/>
            <a:ext cx="4864647" cy="457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n-US" sz="2400" dirty="0"/>
              <a:t>MD shows the lowest </a:t>
            </a:r>
            <a:r>
              <a:rPr lang="en-US" sz="2400" dirty="0" smtClean="0"/>
              <a:t>NO</a:t>
            </a:r>
            <a:r>
              <a:rPr lang="en-US" sz="2400" baseline="-25000" dirty="0" smtClean="0"/>
              <a:t>2</a:t>
            </a:r>
            <a:r>
              <a:rPr lang="en-US" sz="2400" dirty="0" smtClean="0"/>
              <a:t> variability of </a:t>
            </a:r>
            <a:r>
              <a:rPr lang="en-US" sz="2400" dirty="0"/>
              <a:t>any campaign</a:t>
            </a:r>
          </a:p>
          <a:p>
            <a:pPr marL="285750" indent="-285750">
              <a:buFont typeface="Arial" panose="020B0604020202020204" pitchFamily="34" charset="0"/>
              <a:buChar char="•"/>
            </a:pPr>
            <a:r>
              <a:rPr lang="en-US" sz="2400" dirty="0"/>
              <a:t>Follette-Cook et al. (2015) concluded that the variability during the MD campaign was large enough to be  well-resolved by TEMPO</a:t>
            </a:r>
          </a:p>
          <a:p>
            <a:pPr marL="285750" indent="-285750">
              <a:buFont typeface="Arial" panose="020B0604020202020204" pitchFamily="34" charset="0"/>
              <a:buChar char="•"/>
            </a:pPr>
            <a:r>
              <a:rPr lang="en-US" sz="2400" dirty="0" smtClean="0"/>
              <a:t>Therefore, </a:t>
            </a:r>
            <a:r>
              <a:rPr lang="en-US" sz="2400" dirty="0"/>
              <a:t>with respect to variability, TEMPO’s </a:t>
            </a:r>
            <a:r>
              <a:rPr lang="en-US" sz="2400" dirty="0" smtClean="0"/>
              <a:t>NO</a:t>
            </a:r>
            <a:r>
              <a:rPr lang="en-US" sz="2400" baseline="-25000" dirty="0" smtClean="0"/>
              <a:t>2</a:t>
            </a:r>
            <a:r>
              <a:rPr lang="en-US" sz="2400" dirty="0" smtClean="0"/>
              <a:t> PR is </a:t>
            </a:r>
            <a:r>
              <a:rPr lang="en-US" sz="2400" dirty="0"/>
              <a:t>more than sufficient for these other regions as well</a:t>
            </a:r>
          </a:p>
        </p:txBody>
      </p:sp>
    </p:spTree>
    <p:extLst>
      <p:ext uri="{BB962C8B-B14F-4D97-AF65-F5344CB8AC3E}">
        <p14:creationId xmlns:p14="http://schemas.microsoft.com/office/powerpoint/2010/main" val="19484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Summary and Conclusions</a:t>
            </a:r>
            <a:endParaRPr lang="en-US" dirty="0"/>
          </a:p>
        </p:txBody>
      </p:sp>
      <p:sp>
        <p:nvSpPr>
          <p:cNvPr id="3" name="Content Placeholder 2"/>
          <p:cNvSpPr>
            <a:spLocks noGrp="1"/>
          </p:cNvSpPr>
          <p:nvPr>
            <p:ph idx="1"/>
          </p:nvPr>
        </p:nvSpPr>
        <p:spPr>
          <a:xfrm>
            <a:off x="0" y="762000"/>
            <a:ext cx="9067800" cy="5943600"/>
          </a:xfrm>
        </p:spPr>
        <p:txBody>
          <a:bodyPr>
            <a:noAutofit/>
          </a:bodyPr>
          <a:lstStyle/>
          <a:p>
            <a:r>
              <a:rPr lang="en-US" sz="2200" dirty="0" smtClean="0"/>
              <a:t>Follette-Cook et al. (2015) concluded that, with respect to the MD/DC region,  </a:t>
            </a:r>
            <a:r>
              <a:rPr lang="en-US" sz="2200" dirty="0" smtClean="0">
                <a:solidFill>
                  <a:srgbClr val="C00000"/>
                </a:solidFill>
              </a:rPr>
              <a:t>the TEMPO PR are sufficient to address its AQ-relevant science questions</a:t>
            </a:r>
          </a:p>
          <a:p>
            <a:r>
              <a:rPr lang="en-US" sz="2200" b="1" dirty="0" smtClean="0">
                <a:effectLst>
                  <a:outerShdw blurRad="38100" dist="38100" dir="2700000" algn="tl">
                    <a:srgbClr val="000000">
                      <a:alpha val="43137"/>
                    </a:srgbClr>
                  </a:outerShdw>
                </a:effectLst>
              </a:rPr>
              <a:t>Ozone</a:t>
            </a:r>
            <a:r>
              <a:rPr lang="en-US" sz="2200" dirty="0" smtClean="0"/>
              <a:t> : Results from MD indicated that TEMPO would be able to resolve air quality events, even when the event was not widespread</a:t>
            </a:r>
          </a:p>
          <a:p>
            <a:pPr lvl="1"/>
            <a:r>
              <a:rPr lang="en-US" sz="2200" dirty="0" smtClean="0"/>
              <a:t>TX</a:t>
            </a:r>
            <a:r>
              <a:rPr lang="en-US" sz="2200" dirty="0"/>
              <a:t> </a:t>
            </a:r>
            <a:r>
              <a:rPr lang="en-US" sz="2200" dirty="0" smtClean="0"/>
              <a:t>and CO show comparable differences to MD</a:t>
            </a:r>
          </a:p>
          <a:p>
            <a:pPr lvl="1"/>
            <a:r>
              <a:rPr lang="en-US" sz="2200" i="1" dirty="0" smtClean="0">
                <a:solidFill>
                  <a:srgbClr val="C00000"/>
                </a:solidFill>
              </a:rPr>
              <a:t>Air quality events in these regions will likely be observable by TEMPO</a:t>
            </a:r>
          </a:p>
          <a:p>
            <a:pPr lvl="0"/>
            <a:r>
              <a:rPr lang="en-US" sz="2200" b="1" dirty="0">
                <a:solidFill>
                  <a:prstClr val="black"/>
                </a:solidFill>
                <a:effectLst>
                  <a:outerShdw blurRad="38100" dist="38100" dir="2700000" algn="tl">
                    <a:srgbClr val="000000">
                      <a:alpha val="43137"/>
                    </a:srgbClr>
                  </a:outerShdw>
                </a:effectLst>
              </a:rPr>
              <a:t>CO</a:t>
            </a:r>
            <a:r>
              <a:rPr lang="en-US" sz="2200" dirty="0">
                <a:solidFill>
                  <a:prstClr val="black"/>
                </a:solidFill>
              </a:rPr>
              <a:t> </a:t>
            </a:r>
            <a:r>
              <a:rPr lang="en-US" sz="2200" dirty="0" smtClean="0">
                <a:solidFill>
                  <a:prstClr val="black"/>
                </a:solidFill>
              </a:rPr>
              <a:t>: </a:t>
            </a:r>
            <a:r>
              <a:rPr lang="en-US" sz="2200" dirty="0">
                <a:solidFill>
                  <a:prstClr val="black"/>
                </a:solidFill>
              </a:rPr>
              <a:t>Variability of all campaigns similar, except for </a:t>
            </a:r>
            <a:r>
              <a:rPr lang="en-US" sz="2200" dirty="0" smtClean="0">
                <a:solidFill>
                  <a:prstClr val="black"/>
                </a:solidFill>
              </a:rPr>
              <a:t>CA</a:t>
            </a:r>
          </a:p>
          <a:p>
            <a:pPr marL="346075" indent="-346075"/>
            <a:r>
              <a:rPr lang="en-US" sz="2200" b="1" dirty="0">
                <a:effectLst>
                  <a:outerShdw blurRad="38100" dist="38100" dir="2700000" algn="tl">
                    <a:srgbClr val="000000">
                      <a:alpha val="43137"/>
                    </a:srgbClr>
                  </a:outerShdw>
                </a:effectLst>
              </a:rPr>
              <a:t>NO</a:t>
            </a:r>
            <a:r>
              <a:rPr lang="en-US" sz="2200" b="1" baseline="-25000" dirty="0">
                <a:effectLst>
                  <a:outerShdw blurRad="38100" dist="38100" dir="2700000" algn="tl">
                    <a:srgbClr val="000000">
                      <a:alpha val="43137"/>
                    </a:srgbClr>
                  </a:outerShdw>
                </a:effectLst>
              </a:rPr>
              <a:t>2</a:t>
            </a:r>
            <a:r>
              <a:rPr lang="en-US" sz="2200" dirty="0"/>
              <a:t> </a:t>
            </a:r>
            <a:r>
              <a:rPr lang="en-US" sz="2200" dirty="0" smtClean="0"/>
              <a:t>: </a:t>
            </a:r>
            <a:r>
              <a:rPr lang="en-US" sz="2200" dirty="0"/>
              <a:t>MD shows the lowest variability of any campaign</a:t>
            </a:r>
          </a:p>
          <a:p>
            <a:pPr marL="685800" lvl="1"/>
            <a:r>
              <a:rPr lang="en-US" sz="2200" i="1" dirty="0" smtClean="0">
                <a:solidFill>
                  <a:srgbClr val="C00000"/>
                </a:solidFill>
              </a:rPr>
              <a:t>Therefore</a:t>
            </a:r>
            <a:r>
              <a:rPr lang="en-US" sz="2200" i="1" dirty="0">
                <a:solidFill>
                  <a:srgbClr val="C00000"/>
                </a:solidFill>
              </a:rPr>
              <a:t>, with respect to variability, TEMPO’s NO</a:t>
            </a:r>
            <a:r>
              <a:rPr lang="en-US" sz="2200" i="1" baseline="-25000" dirty="0">
                <a:solidFill>
                  <a:srgbClr val="C00000"/>
                </a:solidFill>
              </a:rPr>
              <a:t>2</a:t>
            </a:r>
            <a:r>
              <a:rPr lang="en-US" sz="2200" i="1" dirty="0">
                <a:solidFill>
                  <a:srgbClr val="C00000"/>
                </a:solidFill>
              </a:rPr>
              <a:t> PR is more than sufficient for these other regions as </a:t>
            </a:r>
            <a:r>
              <a:rPr lang="en-US" sz="2200" i="1" dirty="0" smtClean="0">
                <a:solidFill>
                  <a:srgbClr val="C00000"/>
                </a:solidFill>
              </a:rPr>
              <a:t>well</a:t>
            </a:r>
          </a:p>
          <a:p>
            <a:pPr marL="285750" lvl="0" indent="-285750"/>
            <a:r>
              <a:rPr lang="en-US" sz="2200" b="1" dirty="0">
                <a:solidFill>
                  <a:prstClr val="black"/>
                </a:solidFill>
                <a:effectLst>
                  <a:outerShdw blurRad="38100" dist="38100" dir="2700000" algn="tl">
                    <a:srgbClr val="000000">
                      <a:alpha val="43137"/>
                    </a:srgbClr>
                  </a:outerShdw>
                </a:effectLst>
              </a:rPr>
              <a:t>HCHO</a:t>
            </a:r>
            <a:r>
              <a:rPr lang="en-US" sz="2200" dirty="0">
                <a:solidFill>
                  <a:prstClr val="black"/>
                </a:solidFill>
              </a:rPr>
              <a:t> </a:t>
            </a:r>
            <a:r>
              <a:rPr lang="en-US" sz="2200" dirty="0" smtClean="0">
                <a:solidFill>
                  <a:prstClr val="black"/>
                </a:solidFill>
              </a:rPr>
              <a:t>: </a:t>
            </a:r>
            <a:r>
              <a:rPr lang="en-US" sz="2200" dirty="0">
                <a:solidFill>
                  <a:prstClr val="black"/>
                </a:solidFill>
              </a:rPr>
              <a:t>MD and TX show largest differences</a:t>
            </a:r>
          </a:p>
          <a:p>
            <a:pPr marL="685800" lvl="1"/>
            <a:r>
              <a:rPr lang="en-US" sz="2200" dirty="0">
                <a:solidFill>
                  <a:prstClr val="black"/>
                </a:solidFill>
              </a:rPr>
              <a:t>In MD, larger differences in HCHO are seen at longer distances (&gt; 20 km) and would be hypothetically resolvable by TEMPO</a:t>
            </a:r>
          </a:p>
          <a:p>
            <a:pPr marL="685800" lvl="1"/>
            <a:r>
              <a:rPr lang="en-US" sz="2200" i="1" dirty="0">
                <a:solidFill>
                  <a:srgbClr val="C00000"/>
                </a:solidFill>
              </a:rPr>
              <a:t>These results indicate that HCHO variability in the SJV and Denver, CO regions might be too small to be resolvable at </a:t>
            </a:r>
            <a:r>
              <a:rPr lang="en-US" sz="2200" i="1" dirty="0" smtClean="0">
                <a:solidFill>
                  <a:srgbClr val="C00000"/>
                </a:solidFill>
              </a:rPr>
              <a:t>&lt; ~</a:t>
            </a:r>
            <a:r>
              <a:rPr lang="en-US" sz="2200" i="1" dirty="0">
                <a:solidFill>
                  <a:srgbClr val="C00000"/>
                </a:solidFill>
              </a:rPr>
              <a:t>20 km distances</a:t>
            </a:r>
          </a:p>
          <a:p>
            <a:pPr marL="285750"/>
            <a:endParaRPr lang="en-US" sz="2600" i="1" dirty="0" smtClean="0"/>
          </a:p>
          <a:p>
            <a:pPr lvl="0"/>
            <a:endParaRPr lang="en-US" sz="2200" dirty="0">
              <a:solidFill>
                <a:prstClr val="black"/>
              </a:solidFill>
            </a:endParaRPr>
          </a:p>
          <a:p>
            <a:endParaRPr lang="en-US" sz="2200" i="1" dirty="0" smtClean="0"/>
          </a:p>
          <a:p>
            <a:pPr marL="285750"/>
            <a:endParaRPr lang="en-US" sz="2200" dirty="0" smtClean="0"/>
          </a:p>
          <a:p>
            <a:pPr marL="285750"/>
            <a:endParaRPr lang="en-US" sz="2200" dirty="0"/>
          </a:p>
          <a:p>
            <a:endParaRPr lang="en-US" sz="2200" dirty="0" smtClean="0"/>
          </a:p>
          <a:p>
            <a:endParaRPr lang="en-US" sz="2200" dirty="0" smtClean="0"/>
          </a:p>
          <a:p>
            <a:endParaRPr lang="en-US" sz="2200" dirty="0" smtClean="0"/>
          </a:p>
          <a:p>
            <a:endParaRPr lang="en-US" sz="2200" dirty="0" smtClean="0"/>
          </a:p>
          <a:p>
            <a:endParaRPr lang="en-US" sz="2200" dirty="0"/>
          </a:p>
        </p:txBody>
      </p:sp>
    </p:spTree>
    <p:extLst>
      <p:ext uri="{BB962C8B-B14F-4D97-AF65-F5344CB8AC3E}">
        <p14:creationId xmlns:p14="http://schemas.microsoft.com/office/powerpoint/2010/main" val="389238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lstStyle/>
          <a:p>
            <a:r>
              <a:rPr lang="en-US" b="1" dirty="0" smtClean="0">
                <a:effectLst>
                  <a:outerShdw blurRad="38100" dist="38100" dir="2700000" algn="tl">
                    <a:srgbClr val="000000">
                      <a:alpha val="43137"/>
                    </a:srgbClr>
                  </a:outerShdw>
                </a:effectLst>
              </a:rPr>
              <a:t>Background</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3581400"/>
            <a:ext cx="8229600" cy="3124200"/>
          </a:xfrm>
        </p:spPr>
        <p:txBody>
          <a:bodyPr>
            <a:noAutofit/>
          </a:bodyPr>
          <a:lstStyle/>
          <a:p>
            <a:pPr marL="0" indent="0">
              <a:buNone/>
            </a:pPr>
            <a:r>
              <a:rPr lang="en-US" sz="2000" dirty="0" smtClean="0"/>
              <a:t>Follette-Cook et al. (2015) Atmos. Environ.</a:t>
            </a:r>
            <a:endParaRPr lang="en-US" sz="2000" i="1" dirty="0" smtClean="0"/>
          </a:p>
          <a:p>
            <a:r>
              <a:rPr lang="en-US" sz="2000" dirty="0" smtClean="0"/>
              <a:t>Quantified the variability seen in the Maryland/DC DISCOVER-AQ P-3B trace gas data and found it compared well with our WRF/</a:t>
            </a:r>
            <a:r>
              <a:rPr lang="en-US" sz="2000" dirty="0" err="1" smtClean="0"/>
              <a:t>Chem</a:t>
            </a:r>
            <a:r>
              <a:rPr lang="en-US" sz="2000" dirty="0" smtClean="0"/>
              <a:t> simulation</a:t>
            </a:r>
          </a:p>
          <a:p>
            <a:r>
              <a:rPr lang="en-US" sz="2000" dirty="0" smtClean="0"/>
              <a:t>Questions addressed in that analysis:</a:t>
            </a:r>
          </a:p>
          <a:p>
            <a:pPr lvl="1"/>
            <a:r>
              <a:rPr lang="en-US" sz="2000" dirty="0"/>
              <a:t>How much does each species vary spatially and temporally throughout the campaign? (i.e. one month</a:t>
            </a:r>
            <a:r>
              <a:rPr lang="en-US" sz="2000" dirty="0" smtClean="0"/>
              <a:t>)</a:t>
            </a:r>
            <a:endParaRPr lang="en-US" sz="2000" dirty="0"/>
          </a:p>
          <a:p>
            <a:pPr lvl="1"/>
            <a:r>
              <a:rPr lang="en-US" sz="2000" dirty="0"/>
              <a:t>How much of that variability would a TEMPO-like instrument see</a:t>
            </a:r>
            <a:r>
              <a:rPr lang="en-US" sz="2000" dirty="0" smtClean="0"/>
              <a:t>?</a:t>
            </a:r>
            <a:endParaRPr lang="en-US" sz="2000" dirty="0"/>
          </a:p>
          <a:p>
            <a:pPr lvl="1"/>
            <a:r>
              <a:rPr lang="en-US" sz="2000" dirty="0"/>
              <a:t>Is the resolvable variability sufficient </a:t>
            </a:r>
            <a:r>
              <a:rPr lang="en-US" sz="2000" dirty="0" smtClean="0"/>
              <a:t>to answer </a:t>
            </a:r>
            <a:r>
              <a:rPr lang="en-US" sz="2000" dirty="0"/>
              <a:t>the relevant science questions?</a:t>
            </a:r>
          </a:p>
        </p:txBody>
      </p:sp>
      <p:sp>
        <p:nvSpPr>
          <p:cNvPr id="6" name="Rectangle 5"/>
          <p:cNvSpPr/>
          <p:nvPr/>
        </p:nvSpPr>
        <p:spPr>
          <a:xfrm>
            <a:off x="533400" y="1029831"/>
            <a:ext cx="8153400" cy="2246769"/>
          </a:xfrm>
          <a:prstGeom prst="rect">
            <a:avLst/>
          </a:prstGeom>
          <a:ln w="57150"/>
          <a:effectLst>
            <a:outerShdw blurRad="50800" dist="1143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smtClean="0"/>
              <a:t>We want to quantify the variability that a geostationary instrument like TEMPO would observe. </a:t>
            </a:r>
          </a:p>
          <a:p>
            <a:pPr algn="ctr"/>
            <a:r>
              <a:rPr lang="en-US" sz="2800" dirty="0" smtClean="0"/>
              <a:t>Is the resolvable variability sufficient to answer the relevant air quality science questions for the geostationary instruments?</a:t>
            </a:r>
          </a:p>
        </p:txBody>
      </p:sp>
    </p:spTree>
    <p:extLst>
      <p:ext uri="{BB962C8B-B14F-4D97-AF65-F5344CB8AC3E}">
        <p14:creationId xmlns:p14="http://schemas.microsoft.com/office/powerpoint/2010/main" val="240409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95800" y="1529254"/>
            <a:ext cx="4191000" cy="2890346"/>
            <a:chOff x="4495800" y="1681654"/>
            <a:chExt cx="4191000" cy="2890346"/>
          </a:xfrm>
        </p:grpSpPr>
        <p:pic>
          <p:nvPicPr>
            <p:cNvPr id="4" name="Picture 3" descr="wrfchem_NE_4km_sub_map.jpg"/>
            <p:cNvPicPr>
              <a:picLocks noChangeAspect="1"/>
            </p:cNvPicPr>
            <p:nvPr/>
          </p:nvPicPr>
          <p:blipFill>
            <a:blip r:embed="rId2" cstate="print"/>
            <a:stretch>
              <a:fillRect/>
            </a:stretch>
          </p:blipFill>
          <p:spPr>
            <a:xfrm>
              <a:off x="4495800" y="1681654"/>
              <a:ext cx="4191000" cy="2890346"/>
            </a:xfrm>
            <a:prstGeom prst="rect">
              <a:avLst/>
            </a:prstGeom>
          </p:spPr>
        </p:pic>
        <p:sp>
          <p:nvSpPr>
            <p:cNvPr id="14" name="TextBox 13"/>
            <p:cNvSpPr txBox="1"/>
            <p:nvPr/>
          </p:nvSpPr>
          <p:spPr>
            <a:xfrm>
              <a:off x="7620000" y="2743200"/>
              <a:ext cx="793807" cy="461665"/>
            </a:xfrm>
            <a:prstGeom prst="rect">
              <a:avLst/>
            </a:prstGeom>
            <a:noFill/>
          </p:spPr>
          <p:txBody>
            <a:bodyPr wrap="none" rtlCol="0">
              <a:spAutoFit/>
            </a:bodyPr>
            <a:lstStyle/>
            <a:p>
              <a:r>
                <a:rPr lang="en-US" sz="2400" dirty="0" smtClean="0">
                  <a:solidFill>
                    <a:srgbClr val="3333CC"/>
                  </a:solidFill>
                </a:rPr>
                <a:t>4 km</a:t>
              </a:r>
              <a:endParaRPr lang="en-US" sz="2400" dirty="0">
                <a:solidFill>
                  <a:srgbClr val="3333CC"/>
                </a:solidFill>
              </a:endParaRPr>
            </a:p>
          </p:txBody>
        </p:sp>
      </p:grpSp>
      <p:sp>
        <p:nvSpPr>
          <p:cNvPr id="6" name="Title 8"/>
          <p:cNvSpPr txBox="1">
            <a:spLocks/>
          </p:cNvSpPr>
          <p:nvPr/>
        </p:nvSpPr>
        <p:spPr>
          <a:xfrm>
            <a:off x="0" y="228600"/>
            <a:ext cx="9144000" cy="85301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WRF/</a:t>
            </a:r>
            <a:r>
              <a:rPr kumimoji="0" lang="en-US"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Chem</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simulation</a:t>
            </a:r>
            <a:endPar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cxnSp>
        <p:nvCxnSpPr>
          <p:cNvPr id="8" name="Straight Arrow Connector 7"/>
          <p:cNvCxnSpPr/>
          <p:nvPr/>
        </p:nvCxnSpPr>
        <p:spPr>
          <a:xfrm flipV="1">
            <a:off x="5105400" y="3124200"/>
            <a:ext cx="106680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4572000"/>
            <a:ext cx="4724400" cy="1200329"/>
          </a:xfrm>
          <a:prstGeom prst="rect">
            <a:avLst/>
          </a:prstGeom>
          <a:noFill/>
        </p:spPr>
        <p:txBody>
          <a:bodyPr wrap="square" rtlCol="0">
            <a:spAutoFit/>
          </a:bodyPr>
          <a:lstStyle/>
          <a:p>
            <a:r>
              <a:rPr lang="en-US" sz="2400" dirty="0" smtClean="0"/>
              <a:t>Small sub-domain corresponding with DISCOVER-AQ region</a:t>
            </a:r>
          </a:p>
          <a:p>
            <a:r>
              <a:rPr lang="en-US" sz="2400" dirty="0" smtClean="0"/>
              <a:t>(4 km horizontal resolution)</a:t>
            </a:r>
            <a:endParaRPr lang="en-US" sz="2400" dirty="0"/>
          </a:p>
        </p:txBody>
      </p:sp>
      <p:grpSp>
        <p:nvGrpSpPr>
          <p:cNvPr id="2" name="Group 1"/>
          <p:cNvGrpSpPr/>
          <p:nvPr/>
        </p:nvGrpSpPr>
        <p:grpSpPr>
          <a:xfrm>
            <a:off x="76200" y="1524000"/>
            <a:ext cx="4191000" cy="2890346"/>
            <a:chOff x="76200" y="1676400"/>
            <a:chExt cx="4191000" cy="2890346"/>
          </a:xfrm>
        </p:grpSpPr>
        <p:pic>
          <p:nvPicPr>
            <p:cNvPr id="5" name="Picture 4" descr="wrfchem_NE_36_12_4km_map.jpg"/>
            <p:cNvPicPr>
              <a:picLocks noChangeAspect="1"/>
            </p:cNvPicPr>
            <p:nvPr/>
          </p:nvPicPr>
          <p:blipFill>
            <a:blip r:embed="rId3" cstate="print"/>
            <a:stretch>
              <a:fillRect/>
            </a:stretch>
          </p:blipFill>
          <p:spPr>
            <a:xfrm>
              <a:off x="76200" y="1676400"/>
              <a:ext cx="4191000" cy="2890346"/>
            </a:xfrm>
            <a:prstGeom prst="rect">
              <a:avLst/>
            </a:prstGeom>
          </p:spPr>
        </p:pic>
        <p:sp>
          <p:nvSpPr>
            <p:cNvPr id="11" name="TextBox 10"/>
            <p:cNvSpPr txBox="1"/>
            <p:nvPr/>
          </p:nvSpPr>
          <p:spPr>
            <a:xfrm>
              <a:off x="609600" y="3962400"/>
              <a:ext cx="949299" cy="461665"/>
            </a:xfrm>
            <a:prstGeom prst="rect">
              <a:avLst/>
            </a:prstGeom>
            <a:noFill/>
          </p:spPr>
          <p:txBody>
            <a:bodyPr wrap="none" rtlCol="0">
              <a:spAutoFit/>
            </a:bodyPr>
            <a:lstStyle/>
            <a:p>
              <a:r>
                <a:rPr lang="en-US" sz="2400" dirty="0" smtClean="0">
                  <a:solidFill>
                    <a:srgbClr val="00B050"/>
                  </a:solidFill>
                </a:rPr>
                <a:t>36 km</a:t>
              </a:r>
              <a:endParaRPr lang="en-US" sz="2400" dirty="0">
                <a:solidFill>
                  <a:srgbClr val="00B050"/>
                </a:solidFill>
              </a:endParaRPr>
            </a:p>
          </p:txBody>
        </p:sp>
        <p:sp>
          <p:nvSpPr>
            <p:cNvPr id="12" name="TextBox 11"/>
            <p:cNvSpPr txBox="1"/>
            <p:nvPr/>
          </p:nvSpPr>
          <p:spPr>
            <a:xfrm>
              <a:off x="3317901" y="3424535"/>
              <a:ext cx="949299" cy="461665"/>
            </a:xfrm>
            <a:prstGeom prst="rect">
              <a:avLst/>
            </a:prstGeom>
            <a:noFill/>
          </p:spPr>
          <p:txBody>
            <a:bodyPr wrap="none" rtlCol="0">
              <a:spAutoFit/>
            </a:bodyPr>
            <a:lstStyle/>
            <a:p>
              <a:r>
                <a:rPr lang="en-US" sz="2400" dirty="0" smtClean="0">
                  <a:solidFill>
                    <a:srgbClr val="FFC000"/>
                  </a:solidFill>
                </a:rPr>
                <a:t>12 km</a:t>
              </a:r>
              <a:endParaRPr lang="en-US" sz="2400" dirty="0">
                <a:solidFill>
                  <a:srgbClr val="FFC000"/>
                </a:solidFill>
              </a:endParaRPr>
            </a:p>
          </p:txBody>
        </p:sp>
        <p:sp>
          <p:nvSpPr>
            <p:cNvPr id="13" name="TextBox 12"/>
            <p:cNvSpPr txBox="1"/>
            <p:nvPr/>
          </p:nvSpPr>
          <p:spPr>
            <a:xfrm>
              <a:off x="3397193" y="2895600"/>
              <a:ext cx="793807" cy="461665"/>
            </a:xfrm>
            <a:prstGeom prst="rect">
              <a:avLst/>
            </a:prstGeom>
            <a:noFill/>
          </p:spPr>
          <p:txBody>
            <a:bodyPr wrap="none" rtlCol="0">
              <a:spAutoFit/>
            </a:bodyPr>
            <a:lstStyle/>
            <a:p>
              <a:r>
                <a:rPr lang="en-US" sz="2400" dirty="0" smtClean="0">
                  <a:solidFill>
                    <a:srgbClr val="3333CC"/>
                  </a:solidFill>
                </a:rPr>
                <a:t>4 km</a:t>
              </a:r>
              <a:endParaRPr lang="en-US" sz="2400" dirty="0">
                <a:solidFill>
                  <a:srgbClr val="3333CC"/>
                </a:solidFill>
              </a:endParaRPr>
            </a:p>
          </p:txBody>
        </p:sp>
      </p:grpSp>
      <p:sp>
        <p:nvSpPr>
          <p:cNvPr id="15" name="TextBox 14"/>
          <p:cNvSpPr txBox="1"/>
          <p:nvPr/>
        </p:nvSpPr>
        <p:spPr>
          <a:xfrm>
            <a:off x="0" y="6019800"/>
            <a:ext cx="9144000" cy="830997"/>
          </a:xfrm>
          <a:prstGeom prst="rect">
            <a:avLst/>
          </a:prstGeom>
          <a:noFill/>
          <a:ln w="38100">
            <a:solidFill>
              <a:schemeClr val="tx1"/>
            </a:solidFill>
          </a:ln>
        </p:spPr>
        <p:txBody>
          <a:bodyPr wrap="square" rtlCol="0">
            <a:spAutoFit/>
          </a:bodyPr>
          <a:lstStyle/>
          <a:p>
            <a:pPr>
              <a:buFont typeface="Arial" pitchFamily="34" charset="0"/>
              <a:buChar char="•"/>
            </a:pPr>
            <a:r>
              <a:rPr lang="en-US" sz="2400" dirty="0" smtClean="0"/>
              <a:t>  Simulation length:   6/27/2011 12Z – 8/2/2011 0Z </a:t>
            </a:r>
          </a:p>
          <a:p>
            <a:pPr>
              <a:buFont typeface="Arial" pitchFamily="34" charset="0"/>
              <a:buChar char="•"/>
            </a:pPr>
            <a:r>
              <a:rPr lang="en-US" sz="2400" dirty="0" smtClean="0"/>
              <a:t>  Meteorology was initialized every three days</a:t>
            </a:r>
            <a:endParaRPr lang="en-US" sz="2400" dirty="0"/>
          </a:p>
        </p:txBody>
      </p:sp>
    </p:spTree>
    <p:extLst>
      <p:ext uri="{BB962C8B-B14F-4D97-AF65-F5344CB8AC3E}">
        <p14:creationId xmlns:p14="http://schemas.microsoft.com/office/powerpoint/2010/main" val="2793741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mn-lt"/>
              </a:rPr>
              <a:t>Structure Functions</a:t>
            </a:r>
            <a:endParaRPr lang="en-US" b="1" dirty="0">
              <a:latin typeface="+mn-lt"/>
            </a:endParaRPr>
          </a:p>
        </p:txBody>
      </p:sp>
      <p:sp>
        <p:nvSpPr>
          <p:cNvPr id="3" name="Rectangle 2"/>
          <p:cNvSpPr/>
          <p:nvPr/>
        </p:nvSpPr>
        <p:spPr>
          <a:xfrm>
            <a:off x="457200" y="1936284"/>
            <a:ext cx="8153400" cy="800219"/>
          </a:xfrm>
          <a:prstGeom prst="rect">
            <a:avLst/>
          </a:prstGeom>
        </p:spPr>
        <p:txBody>
          <a:bodyPr wrap="square">
            <a:spAutoFit/>
          </a:bodyPr>
          <a:lstStyle/>
          <a:p>
            <a:pPr>
              <a:spcBef>
                <a:spcPts val="600"/>
              </a:spcBef>
              <a:spcAft>
                <a:spcPts val="600"/>
              </a:spcAft>
            </a:pPr>
            <a:endParaRPr lang="en-US" b="1" dirty="0" smtClean="0">
              <a:solidFill>
                <a:schemeClr val="tx1"/>
              </a:solidFill>
              <a:latin typeface="Times New Roman" pitchFamily="18" charset="0"/>
              <a:cs typeface="Times New Roman" pitchFamily="18" charset="0"/>
            </a:endParaRPr>
          </a:p>
          <a:p>
            <a:pPr>
              <a:spcBef>
                <a:spcPts val="600"/>
              </a:spcBef>
              <a:spcAft>
                <a:spcPts val="600"/>
              </a:spcAft>
            </a:pPr>
            <a:endParaRPr lang="en-US" b="1" dirty="0" smtClean="0">
              <a:solidFill>
                <a:schemeClr val="tx1"/>
              </a:solidFill>
              <a:latin typeface="Times New Roman" pitchFamily="18" charset="0"/>
              <a:cs typeface="Times New Roman" pitchFamily="18" charset="0"/>
              <a:sym typeface="Symbol"/>
            </a:endParaRPr>
          </a:p>
        </p:txBody>
      </p:sp>
      <p:sp>
        <p:nvSpPr>
          <p:cNvPr id="4" name="Rectangle 3"/>
          <p:cNvSpPr/>
          <p:nvPr/>
        </p:nvSpPr>
        <p:spPr>
          <a:xfrm>
            <a:off x="533400" y="1066800"/>
            <a:ext cx="8001000" cy="1200329"/>
          </a:xfrm>
          <a:prstGeom prst="rect">
            <a:avLst/>
          </a:prstGeom>
        </p:spPr>
        <p:txBody>
          <a:bodyPr wrap="square">
            <a:spAutoFit/>
          </a:bodyPr>
          <a:lstStyle/>
          <a:p>
            <a:pPr>
              <a:spcBef>
                <a:spcPts val="600"/>
              </a:spcBef>
              <a:spcAft>
                <a:spcPts val="600"/>
              </a:spcAft>
            </a:pPr>
            <a:r>
              <a:rPr lang="en-US" sz="2400" b="1" dirty="0" smtClean="0">
                <a:solidFill>
                  <a:schemeClr val="tx1"/>
                </a:solidFill>
                <a:cs typeface="Times New Roman" pitchFamily="18" charset="0"/>
              </a:rPr>
              <a:t>Structure functions are a useful way to quantify variability in both space and time.  The equation for a spatial structure function will be as follows:  </a:t>
            </a:r>
          </a:p>
        </p:txBody>
      </p:sp>
      <p:sp>
        <p:nvSpPr>
          <p:cNvPr id="5" name="Rectangle 4"/>
          <p:cNvSpPr/>
          <p:nvPr/>
        </p:nvSpPr>
        <p:spPr>
          <a:xfrm>
            <a:off x="0" y="3124200"/>
            <a:ext cx="9144000" cy="1200329"/>
          </a:xfrm>
          <a:prstGeom prst="rect">
            <a:avLst/>
          </a:prstGeom>
        </p:spPr>
        <p:txBody>
          <a:bodyPr wrap="square">
            <a:spAutoFit/>
          </a:bodyPr>
          <a:lstStyle/>
          <a:p>
            <a:pPr>
              <a:spcBef>
                <a:spcPts val="600"/>
              </a:spcBef>
              <a:spcAft>
                <a:spcPts val="600"/>
              </a:spcAft>
            </a:pPr>
            <a:r>
              <a:rPr lang="en-US" sz="2400" dirty="0" smtClean="0">
                <a:solidFill>
                  <a:schemeClr val="tx1"/>
                </a:solidFill>
                <a:cs typeface="Times New Roman" pitchFamily="18" charset="0"/>
                <a:sym typeface="Symbol"/>
              </a:rPr>
              <a:t>Where &lt; &gt; denotes the average of data pairs separated by distance </a:t>
            </a:r>
            <a:r>
              <a:rPr lang="en-US" sz="2400" i="1" dirty="0" smtClean="0">
                <a:solidFill>
                  <a:schemeClr val="tx1"/>
                </a:solidFill>
                <a:cs typeface="Times New Roman" pitchFamily="18" charset="0"/>
                <a:sym typeface="Symbol"/>
              </a:rPr>
              <a:t>y</a:t>
            </a:r>
            <a:r>
              <a:rPr lang="en-US" sz="2400" dirty="0" smtClean="0">
                <a:solidFill>
                  <a:schemeClr val="tx1"/>
                </a:solidFill>
                <a:cs typeface="Times New Roman" pitchFamily="18" charset="0"/>
                <a:sym typeface="Symbol"/>
              </a:rPr>
              <a:t>, Z is the variable of interest at a given location </a:t>
            </a:r>
            <a:r>
              <a:rPr lang="en-US" sz="2400" i="1" dirty="0" smtClean="0">
                <a:solidFill>
                  <a:schemeClr val="tx1"/>
                </a:solidFill>
                <a:cs typeface="Times New Roman" pitchFamily="18" charset="0"/>
                <a:sym typeface="Symbol"/>
              </a:rPr>
              <a:t>x</a:t>
            </a:r>
            <a:r>
              <a:rPr lang="en-US" sz="2400" dirty="0" smtClean="0">
                <a:solidFill>
                  <a:schemeClr val="tx1"/>
                </a:solidFill>
                <a:cs typeface="Times New Roman" pitchFamily="18" charset="0"/>
                <a:sym typeface="Symbol"/>
              </a:rPr>
              <a:t>, and q is a scaling exponent.  In this case, q=1.</a:t>
            </a:r>
          </a:p>
        </p:txBody>
      </p:sp>
      <p:sp>
        <p:nvSpPr>
          <p:cNvPr id="6" name="Rectangle 5"/>
          <p:cNvSpPr/>
          <p:nvPr/>
        </p:nvSpPr>
        <p:spPr>
          <a:xfrm>
            <a:off x="1905000" y="2387025"/>
            <a:ext cx="5134739" cy="584775"/>
          </a:xfrm>
          <a:prstGeom prst="rect">
            <a:avLst/>
          </a:prstGeom>
        </p:spPr>
        <p:txBody>
          <a:bodyPr wrap="none">
            <a:spAutoFit/>
          </a:bodyPr>
          <a:lstStyle/>
          <a:p>
            <a:pPr>
              <a:spcBef>
                <a:spcPts val="600"/>
              </a:spcBef>
              <a:spcAft>
                <a:spcPts val="600"/>
              </a:spcAft>
            </a:pPr>
            <a:r>
              <a:rPr lang="en-US" sz="3200" b="1" dirty="0" smtClean="0">
                <a:solidFill>
                  <a:schemeClr val="tx1"/>
                </a:solidFill>
                <a:latin typeface="Arial" pitchFamily="34" charset="0"/>
                <a:cs typeface="Arial" pitchFamily="34" charset="0"/>
                <a:sym typeface="Symbol"/>
              </a:rPr>
              <a:t></a:t>
            </a:r>
            <a:r>
              <a:rPr lang="en-US" sz="3200" b="1" dirty="0" smtClean="0">
                <a:solidFill>
                  <a:schemeClr val="tx1"/>
                </a:solidFill>
                <a:latin typeface="Times New Roman" pitchFamily="18" charset="0"/>
                <a:cs typeface="Times New Roman" pitchFamily="18" charset="0"/>
                <a:sym typeface="Symbol"/>
              </a:rPr>
              <a:t>(Z,</a:t>
            </a:r>
            <a:r>
              <a:rPr lang="el-GR" sz="3200" b="1" dirty="0" smtClean="0">
                <a:solidFill>
                  <a:schemeClr val="tx1"/>
                </a:solidFill>
                <a:latin typeface="Times New Roman"/>
                <a:cs typeface="Times New Roman"/>
                <a:sym typeface="Symbol"/>
              </a:rPr>
              <a:t> </a:t>
            </a:r>
            <a:r>
              <a:rPr lang="en-US" sz="3200" b="1" i="1" dirty="0" smtClean="0">
                <a:solidFill>
                  <a:schemeClr val="tx1"/>
                </a:solidFill>
                <a:latin typeface="Times New Roman"/>
                <a:cs typeface="Times New Roman"/>
                <a:sym typeface="Symbol"/>
              </a:rPr>
              <a:t>y</a:t>
            </a:r>
            <a:r>
              <a:rPr lang="en-US" sz="3200" b="1" dirty="0" smtClean="0">
                <a:solidFill>
                  <a:schemeClr val="tx1"/>
                </a:solidFill>
                <a:latin typeface="Times New Roman" pitchFamily="18" charset="0"/>
                <a:cs typeface="Times New Roman" pitchFamily="18" charset="0"/>
                <a:sym typeface="Symbol"/>
              </a:rPr>
              <a:t>)</a:t>
            </a:r>
            <a:r>
              <a:rPr lang="en-US" sz="3200" b="1" dirty="0" smtClean="0">
                <a:solidFill>
                  <a:schemeClr val="tx1"/>
                </a:solidFill>
                <a:latin typeface="Arial" pitchFamily="34" charset="0"/>
                <a:cs typeface="Arial" pitchFamily="34" charset="0"/>
                <a:sym typeface="Symbol"/>
              </a:rPr>
              <a:t></a:t>
            </a:r>
            <a:r>
              <a:rPr lang="en-US" sz="3200" b="1" dirty="0" smtClean="0">
                <a:solidFill>
                  <a:schemeClr val="tx1"/>
                </a:solidFill>
                <a:latin typeface="Times New Roman" pitchFamily="18" charset="0"/>
                <a:cs typeface="Times New Roman" pitchFamily="18" charset="0"/>
                <a:sym typeface="Symbol"/>
              </a:rPr>
              <a:t>&lt;</a:t>
            </a:r>
            <a:r>
              <a:rPr lang="en-US" sz="3200" b="1" dirty="0" smtClean="0">
                <a:solidFill>
                  <a:schemeClr val="tx1"/>
                </a:solidFill>
                <a:latin typeface="Arial" pitchFamily="34" charset="0"/>
                <a:cs typeface="Arial" pitchFamily="34" charset="0"/>
                <a:sym typeface="Symbol"/>
              </a:rPr>
              <a:t></a:t>
            </a:r>
            <a:r>
              <a:rPr lang="en-US" sz="3200" b="1" dirty="0" smtClean="0">
                <a:solidFill>
                  <a:schemeClr val="tx1"/>
                </a:solidFill>
                <a:latin typeface="Times New Roman" pitchFamily="18" charset="0"/>
                <a:cs typeface="Times New Roman" pitchFamily="18" charset="0"/>
                <a:sym typeface="Symbol"/>
              </a:rPr>
              <a:t>Z(</a:t>
            </a:r>
            <a:r>
              <a:rPr lang="en-US" sz="3200" b="1" i="1" dirty="0" smtClean="0">
                <a:solidFill>
                  <a:schemeClr val="tx1"/>
                </a:solidFill>
                <a:latin typeface="Times New Roman" pitchFamily="18" charset="0"/>
                <a:cs typeface="Times New Roman" pitchFamily="18" charset="0"/>
                <a:sym typeface="Symbol"/>
              </a:rPr>
              <a:t>x</a:t>
            </a:r>
            <a:r>
              <a:rPr lang="en-US" sz="3200" b="1" dirty="0" smtClean="0">
                <a:solidFill>
                  <a:schemeClr val="tx1"/>
                </a:solidFill>
                <a:latin typeface="Times New Roman" pitchFamily="18" charset="0"/>
                <a:cs typeface="Times New Roman" pitchFamily="18" charset="0"/>
                <a:sym typeface="Symbol"/>
              </a:rPr>
              <a:t> +</a:t>
            </a:r>
            <a:r>
              <a:rPr lang="el-GR" sz="3200" b="1" dirty="0" smtClean="0">
                <a:solidFill>
                  <a:schemeClr val="tx1"/>
                </a:solidFill>
                <a:latin typeface="Times New Roman"/>
                <a:cs typeface="Times New Roman"/>
                <a:sym typeface="Symbol"/>
              </a:rPr>
              <a:t> </a:t>
            </a:r>
            <a:r>
              <a:rPr lang="en-US" sz="3200" b="1" i="1" dirty="0" smtClean="0">
                <a:solidFill>
                  <a:schemeClr val="tx1"/>
                </a:solidFill>
                <a:latin typeface="Times New Roman"/>
                <a:cs typeface="Times New Roman"/>
                <a:sym typeface="Symbol"/>
              </a:rPr>
              <a:t>y</a:t>
            </a:r>
            <a:r>
              <a:rPr lang="en-US" sz="3200" b="1" dirty="0" smtClean="0">
                <a:solidFill>
                  <a:schemeClr val="tx1"/>
                </a:solidFill>
                <a:latin typeface="Times New Roman" pitchFamily="18" charset="0"/>
                <a:cs typeface="Times New Roman" pitchFamily="18" charset="0"/>
                <a:sym typeface="Symbol"/>
              </a:rPr>
              <a:t>) - Z(</a:t>
            </a:r>
            <a:r>
              <a:rPr lang="en-US" sz="3200" b="1" i="1" dirty="0" smtClean="0">
                <a:solidFill>
                  <a:schemeClr val="tx1"/>
                </a:solidFill>
                <a:latin typeface="Times New Roman" pitchFamily="18" charset="0"/>
                <a:cs typeface="Times New Roman" pitchFamily="18" charset="0"/>
                <a:sym typeface="Symbol"/>
              </a:rPr>
              <a:t>x</a:t>
            </a:r>
            <a:r>
              <a:rPr lang="en-US" sz="3200" b="1" dirty="0" smtClean="0">
                <a:solidFill>
                  <a:schemeClr val="tx1"/>
                </a:solidFill>
                <a:latin typeface="Times New Roman" pitchFamily="18" charset="0"/>
                <a:cs typeface="Times New Roman" pitchFamily="18" charset="0"/>
                <a:sym typeface="Symbol"/>
              </a:rPr>
              <a:t>)</a:t>
            </a:r>
            <a:r>
              <a:rPr lang="en-US" sz="3200" b="1" dirty="0" smtClean="0">
                <a:solidFill>
                  <a:schemeClr val="tx1"/>
                </a:solidFill>
                <a:latin typeface="Arial" pitchFamily="34" charset="0"/>
                <a:cs typeface="Arial" pitchFamily="34" charset="0"/>
                <a:sym typeface="Symbol"/>
              </a:rPr>
              <a:t></a:t>
            </a:r>
            <a:r>
              <a:rPr lang="en-US" sz="3200" b="1" baseline="66000" dirty="0" smtClean="0">
                <a:solidFill>
                  <a:schemeClr val="tx1"/>
                </a:solidFill>
                <a:latin typeface="Times New Roman" pitchFamily="18" charset="0"/>
                <a:cs typeface="Times New Roman" pitchFamily="18" charset="0"/>
                <a:sym typeface="Symbol"/>
              </a:rPr>
              <a:t>q</a:t>
            </a:r>
            <a:r>
              <a:rPr lang="en-US" sz="3200" b="1" dirty="0" smtClean="0">
                <a:solidFill>
                  <a:schemeClr val="tx1"/>
                </a:solidFill>
                <a:latin typeface="Times New Roman" pitchFamily="18" charset="0"/>
                <a:cs typeface="Times New Roman" pitchFamily="18" charset="0"/>
                <a:sym typeface="Symbol"/>
              </a:rPr>
              <a:t>&gt;</a:t>
            </a:r>
          </a:p>
        </p:txBody>
      </p:sp>
      <p:sp>
        <p:nvSpPr>
          <p:cNvPr id="7" name="TextBox 6"/>
          <p:cNvSpPr txBox="1"/>
          <p:nvPr/>
        </p:nvSpPr>
        <p:spPr>
          <a:xfrm>
            <a:off x="228600" y="4648200"/>
            <a:ext cx="8458200" cy="1938992"/>
          </a:xfrm>
          <a:prstGeom prst="rect">
            <a:avLst/>
          </a:prstGeom>
          <a:noFill/>
          <a:ln>
            <a:solidFill>
              <a:schemeClr val="tx1"/>
            </a:solidFill>
          </a:ln>
        </p:spPr>
        <p:txBody>
          <a:bodyPr wrap="square" rtlCol="0">
            <a:spAutoFit/>
          </a:bodyPr>
          <a:lstStyle/>
          <a:p>
            <a:r>
              <a:rPr lang="en-US" sz="2400" dirty="0" smtClean="0"/>
              <a:t>For structure functions using DISCOVER-AQ P-3B data:</a:t>
            </a:r>
          </a:p>
          <a:p>
            <a:pPr marL="228600" indent="-228600"/>
            <a:r>
              <a:rPr lang="en-US" sz="2400" dirty="0" smtClean="0"/>
              <a:t>-  Both points must be </a:t>
            </a:r>
            <a:r>
              <a:rPr lang="en-US" sz="2400" b="1" dirty="0" smtClean="0"/>
              <a:t>below 2 km (AGL)</a:t>
            </a:r>
          </a:p>
          <a:p>
            <a:pPr marL="228600" indent="-228600">
              <a:buFontTx/>
              <a:buChar char="-"/>
            </a:pPr>
            <a:r>
              <a:rPr lang="en-US" sz="2400" dirty="0" smtClean="0"/>
              <a:t>The points must be </a:t>
            </a:r>
            <a:r>
              <a:rPr lang="en-US" sz="2400" b="1" dirty="0" smtClean="0"/>
              <a:t>&lt; 2 hrs apart (1.75 </a:t>
            </a:r>
            <a:r>
              <a:rPr lang="en-US" sz="2400" b="1" dirty="0" err="1" smtClean="0"/>
              <a:t>hrs</a:t>
            </a:r>
            <a:r>
              <a:rPr lang="en-US" sz="2400" b="1" dirty="0" smtClean="0"/>
              <a:t> for MD)</a:t>
            </a:r>
          </a:p>
          <a:p>
            <a:pPr marL="228600" indent="-228600">
              <a:buFontTx/>
              <a:buChar char="-"/>
            </a:pPr>
            <a:r>
              <a:rPr lang="en-US" sz="2400" dirty="0" smtClean="0"/>
              <a:t>The 1 second merge data was used for this analysis</a:t>
            </a:r>
          </a:p>
          <a:p>
            <a:pPr marL="228600" indent="-228600">
              <a:buFontTx/>
              <a:buChar char="-"/>
            </a:pPr>
            <a:r>
              <a:rPr lang="en-US" sz="2400" dirty="0" smtClean="0"/>
              <a:t>WRF/</a:t>
            </a:r>
            <a:r>
              <a:rPr lang="en-US" sz="2400" dirty="0" err="1" smtClean="0"/>
              <a:t>Chem</a:t>
            </a:r>
            <a:r>
              <a:rPr lang="en-US" sz="2400" dirty="0" smtClean="0"/>
              <a:t> </a:t>
            </a:r>
            <a:r>
              <a:rPr lang="en-US" sz="2400" dirty="0"/>
              <a:t>output was sampled along the P-3B flight </a:t>
            </a:r>
            <a:r>
              <a:rPr lang="en-US" sz="2400" dirty="0" smtClean="0"/>
              <a:t>track</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8600"/>
            <a:ext cx="9144000" cy="8382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WRF/</a:t>
            </a:r>
            <a:r>
              <a:rPr lang="en-US" sz="4000" b="1" dirty="0" err="1" smtClean="0"/>
              <a:t>Chem</a:t>
            </a:r>
            <a:r>
              <a:rPr lang="en-US" sz="4000" dirty="0" smtClean="0"/>
              <a:t> </a:t>
            </a:r>
            <a:r>
              <a:rPr lang="en-US" sz="4000" b="1" dirty="0" smtClean="0"/>
              <a:t>vs. P-3B </a:t>
            </a:r>
            <a:r>
              <a:rPr lang="en-US" sz="4000" dirty="0" smtClean="0"/>
              <a:t>percentile differences</a:t>
            </a:r>
          </a:p>
          <a:p>
            <a:r>
              <a:rPr lang="en-US" sz="2800" dirty="0"/>
              <a:t>All </a:t>
            </a:r>
            <a:r>
              <a:rPr lang="en-US" sz="2800" dirty="0" smtClean="0"/>
              <a:t>MD flights </a:t>
            </a:r>
            <a:r>
              <a:rPr lang="en-US" sz="2800" dirty="0"/>
              <a:t>included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98" y="1295400"/>
            <a:ext cx="8326604" cy="5257800"/>
          </a:xfrm>
          <a:prstGeom prst="rect">
            <a:avLst/>
          </a:prstGeom>
        </p:spPr>
      </p:pic>
      <p:sp>
        <p:nvSpPr>
          <p:cNvPr id="5" name="Rounded Rectangle 4"/>
          <p:cNvSpPr/>
          <p:nvPr/>
        </p:nvSpPr>
        <p:spPr>
          <a:xfrm>
            <a:off x="1191185" y="1514803"/>
            <a:ext cx="6761630" cy="48189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b="1" dirty="0" smtClean="0"/>
              <a:t>Overall</a:t>
            </a:r>
            <a:r>
              <a:rPr lang="en-US" sz="2600" b="1" dirty="0"/>
              <a:t>, the model captures </a:t>
            </a:r>
            <a:r>
              <a:rPr lang="en-US" sz="2600" b="1" dirty="0" smtClean="0"/>
              <a:t>the shapes </a:t>
            </a:r>
            <a:r>
              <a:rPr lang="en-US" sz="2600" b="1" dirty="0"/>
              <a:t>of variability </a:t>
            </a:r>
            <a:r>
              <a:rPr lang="en-US" sz="2600" b="1" dirty="0" smtClean="0"/>
              <a:t>curves</a:t>
            </a:r>
          </a:p>
          <a:p>
            <a:pPr marL="457200" indent="-457200">
              <a:buFont typeface="Arial" panose="020B0604020202020204" pitchFamily="34" charset="0"/>
              <a:buChar char="•"/>
            </a:pPr>
            <a:r>
              <a:rPr lang="en-US" sz="2600" b="1" dirty="0" smtClean="0"/>
              <a:t>Now </a:t>
            </a:r>
            <a:r>
              <a:rPr lang="en-US" sz="2600" b="1" dirty="0"/>
              <a:t>let’s look at variability within </a:t>
            </a:r>
            <a:r>
              <a:rPr lang="en-US" sz="2600" b="1" dirty="0" smtClean="0"/>
              <a:t>WRF/</a:t>
            </a:r>
            <a:r>
              <a:rPr lang="en-US" sz="2600" b="1" dirty="0" err="1" smtClean="0"/>
              <a:t>Chem</a:t>
            </a:r>
            <a:r>
              <a:rPr lang="en-US" sz="2600" b="1" dirty="0" smtClean="0"/>
              <a:t> </a:t>
            </a:r>
            <a:r>
              <a:rPr lang="en-US" sz="2600" b="1" dirty="0"/>
              <a:t>as it relates to a satellite like </a:t>
            </a:r>
            <a:r>
              <a:rPr lang="en-US" sz="2600" b="1" dirty="0" smtClean="0"/>
              <a:t>GEO-CAPE/TEMPO</a:t>
            </a:r>
          </a:p>
          <a:p>
            <a:pPr marL="457200" indent="-457200">
              <a:buFont typeface="Arial" panose="020B0604020202020204" pitchFamily="34" charset="0"/>
              <a:buChar char="•"/>
            </a:pPr>
            <a:r>
              <a:rPr lang="en-US" sz="2600" b="1" dirty="0"/>
              <a:t>Questions - </a:t>
            </a:r>
          </a:p>
          <a:p>
            <a:pPr marL="914400" lvl="1" indent="-457200">
              <a:buFont typeface="Arial" panose="020B0604020202020204" pitchFamily="34" charset="0"/>
              <a:buChar char="•"/>
            </a:pPr>
            <a:r>
              <a:rPr lang="en-US" sz="2600" b="1" dirty="0"/>
              <a:t>How much does each species vary spatially and temporally throughout the campaign? (i.e. one month)</a:t>
            </a:r>
          </a:p>
          <a:p>
            <a:pPr marL="914400" lvl="1" indent="-457200">
              <a:buFont typeface="Arial" panose="020B0604020202020204" pitchFamily="34" charset="0"/>
              <a:buChar char="•"/>
            </a:pPr>
            <a:r>
              <a:rPr lang="en-US" sz="2600" b="1" dirty="0"/>
              <a:t>How much of that variability would a GEO-CAPE/TEMPO like instrument see</a:t>
            </a:r>
            <a:r>
              <a:rPr lang="en-US" sz="2600" b="1" dirty="0" smtClean="0"/>
              <a:t>?</a:t>
            </a:r>
            <a:endParaRPr lang="en-US" sz="2600" b="1" dirty="0"/>
          </a:p>
        </p:txBody>
      </p:sp>
    </p:spTree>
    <p:extLst>
      <p:ext uri="{BB962C8B-B14F-4D97-AF65-F5344CB8AC3E}">
        <p14:creationId xmlns:p14="http://schemas.microsoft.com/office/powerpoint/2010/main" val="3431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Precision Requirements (PR) for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GEO-CAPE/TEMPO</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7837985"/>
              </p:ext>
            </p:extLst>
          </p:nvPr>
        </p:nvGraphicFramePr>
        <p:xfrm>
          <a:off x="228600" y="1600200"/>
          <a:ext cx="8686801" cy="3124200"/>
        </p:xfrm>
        <a:graphic>
          <a:graphicData uri="http://schemas.openxmlformats.org/drawingml/2006/table">
            <a:tbl>
              <a:tblPr firstRow="1" bandRow="1">
                <a:tableStyleId>{21E4AEA4-8DFA-4A89-87EB-49C32662AFE0}</a:tableStyleId>
              </a:tblPr>
              <a:tblGrid>
                <a:gridCol w="939114"/>
                <a:gridCol w="1270686"/>
                <a:gridCol w="1390136"/>
                <a:gridCol w="1017373"/>
                <a:gridCol w="1330411"/>
                <a:gridCol w="1878227"/>
                <a:gridCol w="860854"/>
              </a:tblGrid>
              <a:tr h="723620">
                <a:tc>
                  <a:txBody>
                    <a:bodyPr/>
                    <a:lstStyle/>
                    <a:p>
                      <a:pPr algn="ctr"/>
                      <a:r>
                        <a:rPr lang="en-US" sz="1800" b="1" dirty="0" smtClean="0"/>
                        <a:t>Species</a:t>
                      </a:r>
                      <a:endParaRPr lang="en-US" sz="1800" b="1" dirty="0"/>
                    </a:p>
                  </a:txBody>
                  <a:tcPr anchor="ctr"/>
                </a:tc>
                <a:tc>
                  <a:txBody>
                    <a:bodyPr/>
                    <a:lstStyle/>
                    <a:p>
                      <a:pPr algn="ctr"/>
                      <a:r>
                        <a:rPr lang="en-US" sz="1800" b="1" dirty="0" smtClean="0"/>
                        <a:t>0-2km</a:t>
                      </a:r>
                      <a:endParaRPr lang="en-US" sz="1800" b="1" dirty="0"/>
                    </a:p>
                  </a:txBody>
                  <a:tcPr anchor="ctr"/>
                </a:tc>
                <a:tc>
                  <a:txBody>
                    <a:bodyPr/>
                    <a:lstStyle/>
                    <a:p>
                      <a:pPr algn="ctr"/>
                      <a:endParaRPr lang="en-US" sz="1800" b="1" dirty="0"/>
                    </a:p>
                  </a:txBody>
                  <a:tcPr anchor="ctr"/>
                </a:tc>
                <a:tc>
                  <a:txBody>
                    <a:bodyPr/>
                    <a:lstStyle/>
                    <a:p>
                      <a:pPr algn="ctr"/>
                      <a:r>
                        <a:rPr lang="en-US" sz="1800" b="1" dirty="0" smtClean="0"/>
                        <a:t>2km-trop</a:t>
                      </a:r>
                      <a:endParaRPr lang="en-US" sz="1800" b="1" dirty="0"/>
                    </a:p>
                  </a:txBody>
                  <a:tcPr anchor="ctr"/>
                </a:tc>
                <a:tc>
                  <a:txBody>
                    <a:bodyPr/>
                    <a:lstStyle/>
                    <a:p>
                      <a:pPr algn="ctr"/>
                      <a:endParaRPr lang="en-US" sz="1800" b="1"/>
                    </a:p>
                  </a:txBody>
                  <a:tcPr anchor="ctr"/>
                </a:tc>
                <a:tc>
                  <a:txBody>
                    <a:bodyPr/>
                    <a:lstStyle/>
                    <a:p>
                      <a:pPr algn="ctr"/>
                      <a:r>
                        <a:rPr lang="en-US" sz="1800" b="1" dirty="0" err="1" smtClean="0"/>
                        <a:t>Trop</a:t>
                      </a:r>
                      <a:r>
                        <a:rPr lang="en-US" sz="1800" b="1" dirty="0" smtClean="0"/>
                        <a:t> Column</a:t>
                      </a:r>
                      <a:endParaRPr lang="en-US" sz="1800" b="1" dirty="0"/>
                    </a:p>
                  </a:txBody>
                  <a:tcPr anchor="ctr"/>
                </a:tc>
                <a:tc>
                  <a:txBody>
                    <a:bodyPr/>
                    <a:lstStyle/>
                    <a:p>
                      <a:pPr algn="ctr"/>
                      <a:r>
                        <a:rPr lang="en-US" sz="1800" b="1" dirty="0" smtClean="0"/>
                        <a:t>Freq</a:t>
                      </a:r>
                      <a:endParaRPr lang="en-US" sz="1800" b="1" dirty="0"/>
                    </a:p>
                  </a:txBody>
                  <a:tcPr anchor="ctr"/>
                </a:tc>
              </a:tr>
              <a:tr h="419240">
                <a:tc>
                  <a:txBody>
                    <a:bodyPr/>
                    <a:lstStyle/>
                    <a:p>
                      <a:r>
                        <a:rPr lang="en-US" sz="1800" b="1" dirty="0" smtClean="0"/>
                        <a:t>O</a:t>
                      </a:r>
                      <a:r>
                        <a:rPr lang="en-US" sz="1800" b="1" baseline="-25000" dirty="0" smtClean="0"/>
                        <a:t>3</a:t>
                      </a:r>
                      <a:endParaRPr lang="en-US" sz="1800" b="1" baseline="-25000" dirty="0"/>
                    </a:p>
                  </a:txBody>
                  <a:tcPr anchor="ctr"/>
                </a:tc>
                <a:tc>
                  <a:txBody>
                    <a:bodyPr/>
                    <a:lstStyle/>
                    <a:p>
                      <a:pPr algn="r"/>
                      <a:r>
                        <a:rPr lang="en-US" sz="1800" b="1" dirty="0" smtClean="0"/>
                        <a:t>10 </a:t>
                      </a:r>
                      <a:r>
                        <a:rPr lang="en-US" sz="1800" b="1" dirty="0" err="1" smtClean="0"/>
                        <a:t>ppbv</a:t>
                      </a:r>
                      <a:endParaRPr lang="en-US" sz="1800" b="1" dirty="0"/>
                    </a:p>
                  </a:txBody>
                  <a:tcPr anchor="ctr"/>
                </a:tc>
                <a:tc>
                  <a:txBody>
                    <a:bodyPr/>
                    <a:lstStyle/>
                    <a:p>
                      <a:pPr algn="r"/>
                      <a:r>
                        <a:rPr lang="en-US" sz="1800" b="1" i="1" dirty="0" smtClean="0"/>
                        <a:t>1.7 DU</a:t>
                      </a:r>
                      <a:endParaRPr lang="en-US" sz="1800" b="1" i="1" dirty="0"/>
                    </a:p>
                  </a:txBody>
                  <a:tcPr anchor="ctr"/>
                </a:tc>
                <a:tc>
                  <a:txBody>
                    <a:bodyPr/>
                    <a:lstStyle/>
                    <a:p>
                      <a:pPr algn="r"/>
                      <a:r>
                        <a:rPr lang="en-US" sz="1800" b="1" dirty="0" smtClean="0"/>
                        <a:t>10 </a:t>
                      </a:r>
                      <a:r>
                        <a:rPr lang="en-US" sz="1800" b="1" dirty="0" err="1" smtClean="0"/>
                        <a:t>ppbv</a:t>
                      </a:r>
                      <a:endParaRPr lang="en-US" sz="1800" b="1" dirty="0"/>
                    </a:p>
                  </a:txBody>
                  <a:tcPr anchor="ctr"/>
                </a:tc>
                <a:tc>
                  <a:txBody>
                    <a:bodyPr/>
                    <a:lstStyle/>
                    <a:p>
                      <a:pPr algn="r"/>
                      <a:r>
                        <a:rPr lang="en-US" sz="1800" b="1" i="1" dirty="0" smtClean="0"/>
                        <a:t>4.3 DU</a:t>
                      </a:r>
                      <a:endParaRPr lang="en-US" sz="1800" b="1" i="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i="1" dirty="0" smtClean="0"/>
                        <a:t>6.2 DU</a:t>
                      </a:r>
                    </a:p>
                  </a:txBody>
                  <a:tcPr anchor="ctr"/>
                </a:tc>
                <a:tc>
                  <a:txBody>
                    <a:bodyPr/>
                    <a:lstStyle/>
                    <a:p>
                      <a:r>
                        <a:rPr lang="en-US" sz="1800" b="1" dirty="0" smtClean="0"/>
                        <a:t>Hourly</a:t>
                      </a:r>
                      <a:endParaRPr lang="en-US" sz="1800" b="1" dirty="0"/>
                    </a:p>
                  </a:txBody>
                  <a:tcPr anchor="ctr"/>
                </a:tc>
              </a:tr>
              <a:tr h="723620">
                <a:tc>
                  <a:txBody>
                    <a:bodyPr/>
                    <a:lstStyle/>
                    <a:p>
                      <a:r>
                        <a:rPr lang="en-US" sz="1800" b="1" dirty="0" smtClean="0"/>
                        <a:t>CO</a:t>
                      </a:r>
                      <a:endParaRPr lang="en-US" sz="1800" b="1" dirty="0"/>
                    </a:p>
                  </a:txBody>
                  <a:tcPr anchor="ctr"/>
                </a:tc>
                <a:tc>
                  <a:txBody>
                    <a:bodyPr/>
                    <a:lstStyle/>
                    <a:p>
                      <a:pPr algn="r"/>
                      <a:r>
                        <a:rPr lang="en-US" sz="1800" b="1" dirty="0" smtClean="0"/>
                        <a:t>20 </a:t>
                      </a:r>
                      <a:r>
                        <a:rPr lang="en-US" sz="1800" b="1" dirty="0" err="1" smtClean="0"/>
                        <a:t>ppbv</a:t>
                      </a:r>
                      <a:endParaRPr lang="en-US" sz="1800" b="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i="1" dirty="0" smtClean="0"/>
                        <a:t>0.91 x 10</a:t>
                      </a:r>
                      <a:r>
                        <a:rPr lang="en-US" sz="1800" b="1" i="1" baseline="30000" dirty="0" smtClean="0"/>
                        <a:t>17</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b="1" i="1" dirty="0" err="1" smtClean="0"/>
                        <a:t>molec</a:t>
                      </a:r>
                      <a:r>
                        <a:rPr lang="en-US" sz="1800" b="1" i="1" dirty="0" smtClean="0"/>
                        <a:t>/cm</a:t>
                      </a:r>
                      <a:r>
                        <a:rPr lang="en-US" sz="1800" b="1" i="1" baseline="30000" dirty="0" smtClean="0"/>
                        <a:t>2</a:t>
                      </a:r>
                    </a:p>
                  </a:txBody>
                  <a:tcPr anchor="ctr"/>
                </a:tc>
                <a:tc>
                  <a:txBody>
                    <a:bodyPr/>
                    <a:lstStyle/>
                    <a:p>
                      <a:pPr algn="r"/>
                      <a:r>
                        <a:rPr lang="en-US" sz="1800" b="1" dirty="0" smtClean="0"/>
                        <a:t>20 </a:t>
                      </a:r>
                      <a:r>
                        <a:rPr lang="en-US" sz="1800" b="1" dirty="0" err="1" smtClean="0"/>
                        <a:t>ppbv</a:t>
                      </a:r>
                      <a:endParaRPr lang="en-US" sz="1800" b="1" dirty="0"/>
                    </a:p>
                  </a:txBody>
                  <a:tcPr anchor="ctr"/>
                </a:tc>
                <a:tc>
                  <a:txBody>
                    <a:bodyPr/>
                    <a:lstStyle/>
                    <a:p>
                      <a:pPr algn="r"/>
                      <a:r>
                        <a:rPr lang="en-US" sz="1800" b="1" i="1" dirty="0" smtClean="0"/>
                        <a:t>2.5</a:t>
                      </a:r>
                      <a:r>
                        <a:rPr lang="en-US" sz="1800" b="1" i="1" baseline="0" dirty="0" smtClean="0"/>
                        <a:t> x 10</a:t>
                      </a:r>
                      <a:r>
                        <a:rPr lang="en-US" sz="1800" b="1" i="1" baseline="30000" dirty="0" smtClean="0"/>
                        <a:t>17</a:t>
                      </a:r>
                      <a:endParaRPr lang="en-US" sz="1800" b="1" i="1" baseline="0" dirty="0" smtClean="0"/>
                    </a:p>
                    <a:p>
                      <a:pPr algn="r"/>
                      <a:r>
                        <a:rPr lang="en-US" sz="1800" b="1" i="1" dirty="0" err="1" smtClean="0"/>
                        <a:t>molec</a:t>
                      </a:r>
                      <a:r>
                        <a:rPr lang="en-US" sz="1800" b="1" i="1" dirty="0" smtClean="0"/>
                        <a:t>/cm</a:t>
                      </a:r>
                      <a:r>
                        <a:rPr lang="en-US" sz="1800" b="1" i="1" baseline="30000" dirty="0" smtClean="0"/>
                        <a:t>2</a:t>
                      </a:r>
                      <a:endParaRPr lang="en-US" sz="1800" b="1" i="1" dirty="0"/>
                    </a:p>
                  </a:txBody>
                  <a:tcPr anchor="ctr"/>
                </a:tc>
                <a:tc>
                  <a:txBody>
                    <a:bodyPr/>
                    <a:lstStyle/>
                    <a:p>
                      <a:pPr algn="r"/>
                      <a:r>
                        <a:rPr lang="en-US" sz="1800" b="1" dirty="0" smtClean="0"/>
                        <a:t>3.4</a:t>
                      </a:r>
                      <a:r>
                        <a:rPr lang="en-US" sz="1800" b="1" baseline="0" dirty="0" smtClean="0"/>
                        <a:t>x10</a:t>
                      </a:r>
                      <a:r>
                        <a:rPr lang="en-US" sz="1800" b="1" baseline="30000" dirty="0" smtClean="0"/>
                        <a:t>17</a:t>
                      </a:r>
                      <a:r>
                        <a:rPr lang="en-US" sz="1800" b="1" baseline="0" dirty="0" smtClean="0"/>
                        <a:t> </a:t>
                      </a:r>
                      <a:r>
                        <a:rPr lang="en-US" sz="1800" b="1" dirty="0" err="1" smtClean="0"/>
                        <a:t>molec</a:t>
                      </a:r>
                      <a:r>
                        <a:rPr lang="en-US" sz="1800" b="1" dirty="0" smtClean="0"/>
                        <a:t>/cm</a:t>
                      </a:r>
                      <a:r>
                        <a:rPr lang="en-US" sz="1800" b="1" baseline="30000" dirty="0" smtClean="0"/>
                        <a:t>2</a:t>
                      </a:r>
                      <a:endParaRPr lang="en-US" sz="1800" b="1" dirty="0"/>
                    </a:p>
                  </a:txBody>
                  <a:tcPr anchor="ctr"/>
                </a:tc>
                <a:tc>
                  <a:txBody>
                    <a:bodyPr/>
                    <a:lstStyle/>
                    <a:p>
                      <a:r>
                        <a:rPr lang="en-US" sz="1800" b="1" dirty="0" smtClean="0"/>
                        <a:t>Hourly</a:t>
                      </a:r>
                      <a:endParaRPr lang="en-US" sz="1800" b="1" dirty="0"/>
                    </a:p>
                  </a:txBody>
                  <a:tcPr anchor="ctr"/>
                </a:tc>
              </a:tr>
              <a:tr h="419240">
                <a:tc>
                  <a:txBody>
                    <a:bodyPr/>
                    <a:lstStyle/>
                    <a:p>
                      <a:r>
                        <a:rPr lang="en-US" sz="1800" b="1" dirty="0" smtClean="0"/>
                        <a:t>NO</a:t>
                      </a:r>
                      <a:r>
                        <a:rPr lang="en-US" sz="1800" b="1" baseline="-25000" dirty="0" smtClean="0"/>
                        <a:t>2</a:t>
                      </a:r>
                      <a:endParaRPr lang="en-US" sz="1800" b="1" baseline="-25000" dirty="0"/>
                    </a:p>
                  </a:txBody>
                  <a:tcPr anchor="ctr"/>
                </a:tc>
                <a:tc>
                  <a:txBody>
                    <a:bodyPr/>
                    <a:lstStyle/>
                    <a:p>
                      <a:pPr algn="r"/>
                      <a:r>
                        <a:rPr lang="en-US" sz="1800" b="1" i="1" dirty="0" smtClean="0"/>
                        <a:t>0.5 ppbv**</a:t>
                      </a:r>
                      <a:endParaRPr lang="en-US" sz="1800" b="1" i="1" dirty="0"/>
                    </a:p>
                  </a:txBody>
                  <a:tcPr anchor="ctr"/>
                </a:tc>
                <a:tc>
                  <a:txBody>
                    <a:bodyPr/>
                    <a:lstStyle/>
                    <a:p>
                      <a:pPr algn="r"/>
                      <a:endParaRPr lang="en-US" sz="1800" b="1"/>
                    </a:p>
                  </a:txBody>
                  <a:tcPr anchor="ctr"/>
                </a:tc>
                <a:tc>
                  <a:txBody>
                    <a:bodyPr/>
                    <a:lstStyle/>
                    <a:p>
                      <a:pPr algn="r"/>
                      <a:endParaRPr lang="en-US" sz="1800" b="1" dirty="0"/>
                    </a:p>
                  </a:txBody>
                  <a:tcPr anchor="ctr"/>
                </a:tc>
                <a:tc>
                  <a:txBody>
                    <a:bodyPr/>
                    <a:lstStyle/>
                    <a:p>
                      <a:pPr algn="r"/>
                      <a:endParaRPr lang="en-US" sz="1800" b="1" dirty="0"/>
                    </a:p>
                  </a:txBody>
                  <a:tcPr anchor="ctr"/>
                </a:tc>
                <a:tc>
                  <a:txBody>
                    <a:bodyPr/>
                    <a:lstStyle/>
                    <a:p>
                      <a:pPr algn="r"/>
                      <a:r>
                        <a:rPr lang="en-US" sz="1800" b="1" dirty="0" smtClean="0"/>
                        <a:t>1x10</a:t>
                      </a:r>
                      <a:r>
                        <a:rPr lang="en-US" sz="1800" b="1" baseline="30000" dirty="0" smtClean="0"/>
                        <a:t>15</a:t>
                      </a:r>
                      <a:r>
                        <a:rPr lang="en-US" sz="1800" b="1" dirty="0" smtClean="0"/>
                        <a:t> </a:t>
                      </a:r>
                      <a:r>
                        <a:rPr lang="en-US" sz="1800" b="1" dirty="0" err="1" smtClean="0"/>
                        <a:t>molec</a:t>
                      </a:r>
                      <a:r>
                        <a:rPr lang="en-US" sz="1800" b="1" dirty="0" smtClean="0"/>
                        <a:t>/cm</a:t>
                      </a:r>
                      <a:r>
                        <a:rPr lang="en-US" sz="1800" b="1" baseline="30000" dirty="0" smtClean="0"/>
                        <a:t>2</a:t>
                      </a:r>
                      <a:endParaRPr lang="en-US" sz="1800" b="1" baseline="30000" dirty="0"/>
                    </a:p>
                  </a:txBody>
                  <a:tcPr anchor="ctr"/>
                </a:tc>
                <a:tc>
                  <a:txBody>
                    <a:bodyPr/>
                    <a:lstStyle/>
                    <a:p>
                      <a:r>
                        <a:rPr lang="en-US" sz="1800" b="1" dirty="0" smtClean="0"/>
                        <a:t>Hourly</a:t>
                      </a:r>
                      <a:endParaRPr lang="en-US" sz="1800" b="1" dirty="0"/>
                    </a:p>
                  </a:txBody>
                  <a:tcPr anchor="ctr"/>
                </a:tc>
              </a:tr>
              <a:tr h="419240">
                <a:tc>
                  <a:txBody>
                    <a:bodyPr/>
                    <a:lstStyle/>
                    <a:p>
                      <a:r>
                        <a:rPr lang="en-US" sz="1800" b="1" dirty="0" smtClean="0"/>
                        <a:t>HCHO</a:t>
                      </a:r>
                      <a:endParaRPr lang="en-US" sz="1800" b="1" dirty="0"/>
                    </a:p>
                  </a:txBody>
                  <a:tcPr anchor="ctr"/>
                </a:tc>
                <a:tc>
                  <a:txBody>
                    <a:bodyPr/>
                    <a:lstStyle/>
                    <a:p>
                      <a:pPr algn="r"/>
                      <a:endParaRPr lang="en-US" sz="1800" b="1" dirty="0"/>
                    </a:p>
                  </a:txBody>
                  <a:tcPr anchor="ctr"/>
                </a:tc>
                <a:tc>
                  <a:txBody>
                    <a:bodyPr/>
                    <a:lstStyle/>
                    <a:p>
                      <a:pPr algn="r"/>
                      <a:endParaRPr lang="en-US" sz="1800" b="1" dirty="0"/>
                    </a:p>
                  </a:txBody>
                  <a:tcPr anchor="ctr"/>
                </a:tc>
                <a:tc>
                  <a:txBody>
                    <a:bodyPr/>
                    <a:lstStyle/>
                    <a:p>
                      <a:pPr algn="r"/>
                      <a:endParaRPr lang="en-US" sz="1800" b="1" dirty="0"/>
                    </a:p>
                  </a:txBody>
                  <a:tcPr anchor="ctr"/>
                </a:tc>
                <a:tc>
                  <a:txBody>
                    <a:bodyPr/>
                    <a:lstStyle/>
                    <a:p>
                      <a:pPr algn="r"/>
                      <a:endParaRPr lang="en-US" sz="1800" b="1" dirty="0"/>
                    </a:p>
                  </a:txBody>
                  <a:tcPr anchor="ctr"/>
                </a:tc>
                <a:tc>
                  <a:txBody>
                    <a:bodyPr/>
                    <a:lstStyle/>
                    <a:p>
                      <a:pPr algn="r"/>
                      <a:r>
                        <a:rPr lang="en-US" sz="1800" b="1" dirty="0" smtClean="0"/>
                        <a:t>1x10</a:t>
                      </a:r>
                      <a:r>
                        <a:rPr lang="en-US" sz="1800" b="1" baseline="30000" dirty="0" smtClean="0"/>
                        <a:t>16</a:t>
                      </a:r>
                      <a:r>
                        <a:rPr lang="en-US" sz="1800" b="1" dirty="0" smtClean="0"/>
                        <a:t> </a:t>
                      </a:r>
                      <a:r>
                        <a:rPr lang="en-US" sz="1800" b="1" dirty="0" err="1" smtClean="0"/>
                        <a:t>molec</a:t>
                      </a:r>
                      <a:r>
                        <a:rPr lang="en-US" sz="1800" b="1" dirty="0" smtClean="0"/>
                        <a:t>/cm</a:t>
                      </a:r>
                      <a:r>
                        <a:rPr lang="en-US" sz="1800" b="1" baseline="30000" dirty="0" smtClean="0"/>
                        <a:t>2</a:t>
                      </a:r>
                      <a:endParaRPr lang="en-US" sz="1800" b="1" baseline="30000" dirty="0"/>
                    </a:p>
                  </a:txBody>
                  <a:tcPr anchor="ctr"/>
                </a:tc>
                <a:tc>
                  <a:txBody>
                    <a:bodyPr/>
                    <a:lstStyle/>
                    <a:p>
                      <a:r>
                        <a:rPr lang="en-US" sz="1800" b="1" dirty="0" smtClean="0"/>
                        <a:t>3x/day</a:t>
                      </a:r>
                      <a:endParaRPr lang="en-US" sz="1800" b="1" dirty="0"/>
                    </a:p>
                  </a:txBody>
                  <a:tcPr anchor="ctr"/>
                </a:tc>
              </a:tr>
              <a:tr h="419240">
                <a:tc>
                  <a:txBody>
                    <a:bodyPr/>
                    <a:lstStyle/>
                    <a:p>
                      <a:r>
                        <a:rPr lang="en-US" sz="1800" b="1" dirty="0" smtClean="0"/>
                        <a:t>SO</a:t>
                      </a:r>
                      <a:r>
                        <a:rPr lang="en-US" sz="1800" b="1" baseline="-25000" dirty="0" smtClean="0"/>
                        <a:t>2</a:t>
                      </a:r>
                      <a:endParaRPr lang="en-US" sz="1800" b="1" baseline="-25000" dirty="0"/>
                    </a:p>
                  </a:txBody>
                  <a:tcPr anchor="ctr"/>
                </a:tc>
                <a:tc>
                  <a:txBody>
                    <a:bodyPr/>
                    <a:lstStyle/>
                    <a:p>
                      <a:pPr algn="r"/>
                      <a:endParaRPr lang="en-US" sz="1800" b="1"/>
                    </a:p>
                  </a:txBody>
                  <a:tcPr anchor="ctr"/>
                </a:tc>
                <a:tc>
                  <a:txBody>
                    <a:bodyPr/>
                    <a:lstStyle/>
                    <a:p>
                      <a:pPr algn="r"/>
                      <a:endParaRPr lang="en-US" sz="1800" b="1" dirty="0"/>
                    </a:p>
                  </a:txBody>
                  <a:tcPr anchor="ctr"/>
                </a:tc>
                <a:tc>
                  <a:txBody>
                    <a:bodyPr/>
                    <a:lstStyle/>
                    <a:p>
                      <a:pPr algn="r"/>
                      <a:endParaRPr lang="en-US" sz="1800" b="1" dirty="0"/>
                    </a:p>
                  </a:txBody>
                  <a:tcPr anchor="ctr"/>
                </a:tc>
                <a:tc>
                  <a:txBody>
                    <a:bodyPr/>
                    <a:lstStyle/>
                    <a:p>
                      <a:pPr algn="r"/>
                      <a:endParaRPr lang="en-US" sz="1800" b="1"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1x10</a:t>
                      </a:r>
                      <a:r>
                        <a:rPr lang="en-US" sz="1800" b="1" baseline="30000" dirty="0" smtClean="0"/>
                        <a:t>16</a:t>
                      </a:r>
                      <a:r>
                        <a:rPr lang="en-US" sz="1800" b="1" dirty="0" smtClean="0"/>
                        <a:t> </a:t>
                      </a:r>
                      <a:r>
                        <a:rPr lang="en-US" sz="1800" b="1" dirty="0" err="1" smtClean="0"/>
                        <a:t>molec</a:t>
                      </a:r>
                      <a:r>
                        <a:rPr lang="en-US" sz="1800" b="1" dirty="0" smtClean="0"/>
                        <a:t>/cm</a:t>
                      </a:r>
                      <a:r>
                        <a:rPr lang="en-US" sz="1800" b="1" baseline="30000" dirty="0" smtClean="0"/>
                        <a:t>2</a:t>
                      </a:r>
                    </a:p>
                  </a:txBody>
                  <a:tcPr anchor="ctr"/>
                </a:tc>
                <a:tc>
                  <a:txBody>
                    <a:bodyPr/>
                    <a:lstStyle/>
                    <a:p>
                      <a:r>
                        <a:rPr lang="en-US" sz="1800" b="1" dirty="0" smtClean="0"/>
                        <a:t>3x/day</a:t>
                      </a:r>
                      <a:endParaRPr lang="en-US" sz="1800" b="1" dirty="0"/>
                    </a:p>
                  </a:txBody>
                  <a:tcPr anchor="ctr"/>
                </a:tc>
              </a:tr>
            </a:tbl>
          </a:graphicData>
        </a:graphic>
      </p:graphicFrame>
      <p:sp>
        <p:nvSpPr>
          <p:cNvPr id="7" name="TextBox 6"/>
          <p:cNvSpPr txBox="1"/>
          <p:nvPr/>
        </p:nvSpPr>
        <p:spPr>
          <a:xfrm>
            <a:off x="381000" y="5874603"/>
            <a:ext cx="8229600" cy="830997"/>
          </a:xfrm>
          <a:prstGeom prst="rect">
            <a:avLst/>
          </a:prstGeom>
          <a:noFill/>
        </p:spPr>
        <p:txBody>
          <a:bodyPr wrap="square" rtlCol="0">
            <a:spAutoFit/>
          </a:bodyPr>
          <a:lstStyle/>
          <a:p>
            <a:pPr algn="ctr"/>
            <a:r>
              <a:rPr lang="en-US" sz="2400" dirty="0" smtClean="0"/>
              <a:t>For proposed spatial resolutions of ~4-8 km</a:t>
            </a:r>
          </a:p>
          <a:p>
            <a:pPr algn="ctr"/>
            <a:endParaRPr lang="en-US" sz="2400" dirty="0"/>
          </a:p>
        </p:txBody>
      </p:sp>
      <p:sp>
        <p:nvSpPr>
          <p:cNvPr id="3" name="TextBox 2"/>
          <p:cNvSpPr txBox="1"/>
          <p:nvPr/>
        </p:nvSpPr>
        <p:spPr>
          <a:xfrm>
            <a:off x="5029200" y="4800600"/>
            <a:ext cx="4078155" cy="646331"/>
          </a:xfrm>
          <a:prstGeom prst="rect">
            <a:avLst/>
          </a:prstGeom>
          <a:noFill/>
        </p:spPr>
        <p:txBody>
          <a:bodyPr wrap="square" rtlCol="0">
            <a:spAutoFit/>
          </a:bodyPr>
          <a:lstStyle/>
          <a:p>
            <a:r>
              <a:rPr lang="en-US" dirty="0" smtClean="0"/>
              <a:t>  - Italics indicate a calculated quantity</a:t>
            </a:r>
          </a:p>
          <a:p>
            <a:r>
              <a:rPr lang="en-US" dirty="0" smtClean="0"/>
              <a:t>** Lok Lamsal, personal communication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6002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1"/>
                </a:solidFill>
                <a:effectLst/>
                <a:uLnTx/>
                <a:uFillTx/>
                <a:latin typeface="+mj-lt"/>
                <a:ea typeface="+mj-ea"/>
                <a:cs typeface="+mj-cs"/>
              </a:rPr>
              <a:t>How did these species vary during July 2011?</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800" b="1" noProof="0" dirty="0" smtClean="0">
                <a:latin typeface="+mj-lt"/>
                <a:ea typeface="+mj-ea"/>
                <a:cs typeface="+mj-cs"/>
              </a:rPr>
              <a:t>Can we relate the prospective precisions from TEMPO to the variability in the WRF/</a:t>
            </a:r>
            <a:r>
              <a:rPr lang="en-US" sz="3800" b="1" noProof="0" dirty="0" err="1" smtClean="0">
                <a:latin typeface="+mj-lt"/>
                <a:ea typeface="+mj-ea"/>
                <a:cs typeface="+mj-cs"/>
              </a:rPr>
              <a:t>Chem</a:t>
            </a:r>
            <a:r>
              <a:rPr lang="en-US" sz="3800" b="1" noProof="0" dirty="0" smtClean="0">
                <a:latin typeface="+mj-lt"/>
                <a:ea typeface="+mj-ea"/>
                <a:cs typeface="+mj-cs"/>
              </a:rPr>
              <a:t> output?</a:t>
            </a:r>
            <a:endParaRPr kumimoji="0" lang="en-US" sz="38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6" name="TextBox 5"/>
          <p:cNvSpPr txBox="1"/>
          <p:nvPr/>
        </p:nvSpPr>
        <p:spPr>
          <a:xfrm>
            <a:off x="0" y="1752600"/>
            <a:ext cx="4857099" cy="461665"/>
          </a:xfrm>
          <a:prstGeom prst="rect">
            <a:avLst/>
          </a:prstGeom>
          <a:noFill/>
        </p:spPr>
        <p:txBody>
          <a:bodyPr wrap="none" rtlCol="0">
            <a:spAutoFit/>
          </a:bodyPr>
          <a:lstStyle/>
          <a:p>
            <a:r>
              <a:rPr lang="en-US" sz="2400" b="1" dirty="0" smtClean="0"/>
              <a:t>Example – Tropospheric Column NO</a:t>
            </a:r>
            <a:r>
              <a:rPr lang="en-US" sz="2400" b="1" baseline="-25000" dirty="0" smtClean="0"/>
              <a:t>2</a:t>
            </a:r>
            <a:endParaRPr lang="en-US" sz="2400" b="1" baseline="-25000" dirty="0"/>
          </a:p>
        </p:txBody>
      </p:sp>
      <p:sp>
        <p:nvSpPr>
          <p:cNvPr id="8" name="Content Placeholder 7"/>
          <p:cNvSpPr>
            <a:spLocks noGrp="1"/>
          </p:cNvSpPr>
          <p:nvPr>
            <p:ph idx="1"/>
          </p:nvPr>
        </p:nvSpPr>
        <p:spPr>
          <a:xfrm>
            <a:off x="5715000" y="1447800"/>
            <a:ext cx="3429000" cy="5410200"/>
          </a:xfrm>
        </p:spPr>
        <p:txBody>
          <a:bodyPr>
            <a:noAutofit/>
          </a:bodyPr>
          <a:lstStyle/>
          <a:p>
            <a:pPr marL="122238" indent="-122238"/>
            <a:r>
              <a:rPr lang="en-US" sz="2400" dirty="0" smtClean="0"/>
              <a:t>At distances between 4 and 8 km, ~25% of the differences in NO2 are larger than the precision requirement (PR)</a:t>
            </a:r>
          </a:p>
          <a:p>
            <a:pPr marL="122238" indent="-122238"/>
            <a:r>
              <a:rPr lang="en-US" sz="2400" dirty="0" smtClean="0"/>
              <a:t>At distances between 8 and 12 km, ~38% of the differences in NO2 are above the PR</a:t>
            </a:r>
          </a:p>
          <a:p>
            <a:pPr marL="122238" indent="-122238"/>
            <a:r>
              <a:rPr lang="en-US" sz="2400" dirty="0" smtClean="0"/>
              <a:t>~50% of the differences are hypothetically visible to the instrument at distances between 16-20 km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97724"/>
            <a:ext cx="5334000" cy="4103076"/>
          </a:xfrm>
          <a:prstGeom prst="rect">
            <a:avLst/>
          </a:prstGeom>
        </p:spPr>
      </p:pic>
    </p:spTree>
    <p:extLst>
      <p:ext uri="{BB962C8B-B14F-4D97-AF65-F5344CB8AC3E}">
        <p14:creationId xmlns:p14="http://schemas.microsoft.com/office/powerpoint/2010/main" val="1511536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219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1"/>
                </a:solidFill>
                <a:effectLst/>
                <a:uLnTx/>
                <a:uFillTx/>
                <a:latin typeface="+mj-lt"/>
                <a:ea typeface="+mj-ea"/>
                <a:cs typeface="+mj-cs"/>
              </a:rPr>
              <a:t>How did these species vary during July 2011? </a:t>
            </a:r>
            <a:r>
              <a:rPr kumimoji="0" lang="en-US" sz="3800" b="1" i="0" u="none" strike="noStrike" kern="1200" cap="none" spc="0" normalizeH="0" baseline="0" noProof="0" dirty="0" smtClean="0">
                <a:ln>
                  <a:noFill/>
                </a:ln>
                <a:solidFill>
                  <a:schemeClr val="accent1">
                    <a:lumMod val="75000"/>
                  </a:schemeClr>
                </a:solidFill>
                <a:effectLst/>
                <a:uLnTx/>
                <a:uFillTx/>
                <a:latin typeface="+mj-lt"/>
                <a:ea typeface="+mj-ea"/>
                <a:cs typeface="+mj-cs"/>
              </a:rPr>
              <a:t>Tropospheric Column</a:t>
            </a:r>
            <a:endParaRPr kumimoji="0" lang="en-US" sz="38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21" name="TextBox 20"/>
          <p:cNvSpPr txBox="1"/>
          <p:nvPr/>
        </p:nvSpPr>
        <p:spPr>
          <a:xfrm>
            <a:off x="0" y="1219200"/>
            <a:ext cx="993862" cy="461665"/>
          </a:xfrm>
          <a:prstGeom prst="rect">
            <a:avLst/>
          </a:prstGeom>
          <a:noFill/>
        </p:spPr>
        <p:txBody>
          <a:bodyPr wrap="none" rtlCol="0">
            <a:spAutoFit/>
          </a:bodyPr>
          <a:lstStyle/>
          <a:p>
            <a:r>
              <a:rPr lang="en-US" sz="2400" b="1" dirty="0" smtClean="0"/>
              <a:t>Ozone</a:t>
            </a:r>
            <a:endParaRPr lang="en-US" sz="2400" b="1" dirty="0"/>
          </a:p>
        </p:txBody>
      </p:sp>
      <p:sp>
        <p:nvSpPr>
          <p:cNvPr id="22" name="TextBox 21"/>
          <p:cNvSpPr txBox="1"/>
          <p:nvPr/>
        </p:nvSpPr>
        <p:spPr>
          <a:xfrm>
            <a:off x="2982836" y="1219200"/>
            <a:ext cx="699230" cy="461665"/>
          </a:xfrm>
          <a:prstGeom prst="rect">
            <a:avLst/>
          </a:prstGeom>
          <a:noFill/>
        </p:spPr>
        <p:txBody>
          <a:bodyPr wrap="none" rtlCol="0">
            <a:spAutoFit/>
          </a:bodyPr>
          <a:lstStyle/>
          <a:p>
            <a:r>
              <a:rPr lang="en-US" sz="2400" b="1" dirty="0" smtClean="0"/>
              <a:t>NO</a:t>
            </a:r>
            <a:r>
              <a:rPr lang="en-US" sz="2400" b="1" baseline="-25000" dirty="0" smtClean="0"/>
              <a:t>2</a:t>
            </a:r>
            <a:endParaRPr lang="en-US" sz="2400" b="1" baseline="-25000" dirty="0"/>
          </a:p>
        </p:txBody>
      </p:sp>
      <p:sp>
        <p:nvSpPr>
          <p:cNvPr id="23" name="TextBox 22"/>
          <p:cNvSpPr txBox="1"/>
          <p:nvPr/>
        </p:nvSpPr>
        <p:spPr>
          <a:xfrm>
            <a:off x="0" y="3962400"/>
            <a:ext cx="643125" cy="461665"/>
          </a:xfrm>
          <a:prstGeom prst="rect">
            <a:avLst/>
          </a:prstGeom>
          <a:noFill/>
        </p:spPr>
        <p:txBody>
          <a:bodyPr wrap="none" rtlCol="0">
            <a:spAutoFit/>
          </a:bodyPr>
          <a:lstStyle/>
          <a:p>
            <a:r>
              <a:rPr lang="en-US" sz="2400" b="1" dirty="0" smtClean="0"/>
              <a:t>SO</a:t>
            </a:r>
            <a:r>
              <a:rPr lang="en-US" sz="2400" b="1" baseline="-25000" dirty="0" smtClean="0"/>
              <a:t>2</a:t>
            </a:r>
            <a:endParaRPr lang="en-US" sz="2400" b="1" baseline="-25000" dirty="0"/>
          </a:p>
        </p:txBody>
      </p:sp>
      <p:sp>
        <p:nvSpPr>
          <p:cNvPr id="24" name="TextBox 23"/>
          <p:cNvSpPr txBox="1"/>
          <p:nvPr/>
        </p:nvSpPr>
        <p:spPr>
          <a:xfrm>
            <a:off x="2982836" y="3962400"/>
            <a:ext cx="936475" cy="461665"/>
          </a:xfrm>
          <a:prstGeom prst="rect">
            <a:avLst/>
          </a:prstGeom>
          <a:noFill/>
        </p:spPr>
        <p:txBody>
          <a:bodyPr wrap="none" rtlCol="0">
            <a:spAutoFit/>
          </a:bodyPr>
          <a:lstStyle/>
          <a:p>
            <a:r>
              <a:rPr lang="en-US" sz="2400" b="1" dirty="0" smtClean="0"/>
              <a:t>HCHO</a:t>
            </a:r>
            <a:endParaRPr lang="en-US" sz="2400" b="1" baseline="-25000" dirty="0"/>
          </a:p>
        </p:txBody>
      </p:sp>
      <p:sp>
        <p:nvSpPr>
          <p:cNvPr id="25" name="TextBox 24"/>
          <p:cNvSpPr txBox="1"/>
          <p:nvPr/>
        </p:nvSpPr>
        <p:spPr>
          <a:xfrm>
            <a:off x="6019800" y="1219200"/>
            <a:ext cx="549061" cy="461665"/>
          </a:xfrm>
          <a:prstGeom prst="rect">
            <a:avLst/>
          </a:prstGeom>
          <a:noFill/>
        </p:spPr>
        <p:txBody>
          <a:bodyPr wrap="none" rtlCol="0">
            <a:spAutoFit/>
          </a:bodyPr>
          <a:lstStyle/>
          <a:p>
            <a:r>
              <a:rPr lang="en-US" sz="2400" b="1" dirty="0" smtClean="0"/>
              <a:t>CO</a:t>
            </a:r>
            <a:endParaRPr lang="en-US" sz="2400" b="1" baseline="-25000" dirty="0"/>
          </a:p>
        </p:txBody>
      </p:sp>
      <p:sp>
        <p:nvSpPr>
          <p:cNvPr id="26" name="TextBox 25"/>
          <p:cNvSpPr txBox="1"/>
          <p:nvPr/>
        </p:nvSpPr>
        <p:spPr>
          <a:xfrm>
            <a:off x="6096000" y="4343400"/>
            <a:ext cx="3048000" cy="1569660"/>
          </a:xfrm>
          <a:prstGeom prst="rect">
            <a:avLst/>
          </a:prstGeom>
          <a:noFill/>
          <a:ln>
            <a:solidFill>
              <a:schemeClr val="tx1"/>
            </a:solidFill>
          </a:ln>
        </p:spPr>
        <p:txBody>
          <a:bodyPr wrap="square" rtlCol="0">
            <a:spAutoFit/>
          </a:bodyPr>
          <a:lstStyle/>
          <a:p>
            <a:r>
              <a:rPr lang="en-US" sz="2400" dirty="0" smtClean="0"/>
              <a:t>For most species, &lt;15% of the differences lie above their PR</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100" y="1676400"/>
            <a:ext cx="2971800" cy="2286000"/>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6" y="1676400"/>
            <a:ext cx="2971800" cy="228600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5414" y="1676400"/>
            <a:ext cx="2971800" cy="228600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96" y="4417367"/>
            <a:ext cx="2971800" cy="228600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6100" y="4412819"/>
            <a:ext cx="2971800" cy="2286000"/>
          </a:xfrm>
          <a:prstGeom prst="rect">
            <a:avLst/>
          </a:prstGeom>
        </p:spPr>
      </p:pic>
    </p:spTree>
    <p:extLst>
      <p:ext uri="{BB962C8B-B14F-4D97-AF65-F5344CB8AC3E}">
        <p14:creationId xmlns:p14="http://schemas.microsoft.com/office/powerpoint/2010/main" val="3876554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1" i="0" u="none" strike="noStrike" kern="1200" cap="none" spc="0" normalizeH="0" baseline="0" noProof="0" dirty="0" smtClean="0">
                <a:ln>
                  <a:noFill/>
                </a:ln>
                <a:solidFill>
                  <a:schemeClr val="tx1"/>
                </a:solidFill>
                <a:effectLst/>
                <a:uLnTx/>
                <a:uFillTx/>
                <a:latin typeface="+mj-lt"/>
                <a:ea typeface="+mj-ea"/>
                <a:cs typeface="+mj-cs"/>
              </a:rPr>
              <a:t>How did these species vary during July 2011? </a:t>
            </a:r>
            <a:r>
              <a:rPr kumimoji="0" lang="en-US" sz="3700" b="1" i="0" u="none" strike="noStrike" kern="1200" cap="none" spc="0" normalizeH="0" baseline="0" noProof="0" dirty="0" smtClean="0">
                <a:ln>
                  <a:noFill/>
                </a:ln>
                <a:solidFill>
                  <a:schemeClr val="accent1">
                    <a:lumMod val="75000"/>
                  </a:schemeClr>
                </a:solidFill>
                <a:effectLst/>
                <a:uLnTx/>
                <a:uFillTx/>
                <a:latin typeface="+mj-lt"/>
                <a:ea typeface="+mj-ea"/>
                <a:cs typeface="+mj-cs"/>
              </a:rPr>
              <a:t>PBL / FT</a:t>
            </a:r>
            <a:endParaRPr kumimoji="0" lang="en-US" sz="37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8" name="TextBox 17"/>
          <p:cNvSpPr txBox="1"/>
          <p:nvPr/>
        </p:nvSpPr>
        <p:spPr>
          <a:xfrm>
            <a:off x="-76200" y="1066800"/>
            <a:ext cx="993862" cy="461665"/>
          </a:xfrm>
          <a:prstGeom prst="rect">
            <a:avLst/>
          </a:prstGeom>
          <a:noFill/>
        </p:spPr>
        <p:txBody>
          <a:bodyPr wrap="none" rtlCol="0">
            <a:spAutoFit/>
          </a:bodyPr>
          <a:lstStyle/>
          <a:p>
            <a:r>
              <a:rPr lang="en-US" sz="2400" b="1" dirty="0" smtClean="0"/>
              <a:t>Ozone</a:t>
            </a:r>
            <a:endParaRPr lang="en-US" sz="2400" b="1" dirty="0"/>
          </a:p>
        </p:txBody>
      </p:sp>
      <p:sp>
        <p:nvSpPr>
          <p:cNvPr id="19" name="TextBox 18"/>
          <p:cNvSpPr txBox="1"/>
          <p:nvPr/>
        </p:nvSpPr>
        <p:spPr>
          <a:xfrm>
            <a:off x="0" y="3733800"/>
            <a:ext cx="549061" cy="461665"/>
          </a:xfrm>
          <a:prstGeom prst="rect">
            <a:avLst/>
          </a:prstGeom>
          <a:noFill/>
        </p:spPr>
        <p:txBody>
          <a:bodyPr wrap="none" rtlCol="0">
            <a:spAutoFit/>
          </a:bodyPr>
          <a:lstStyle/>
          <a:p>
            <a:r>
              <a:rPr lang="en-US" sz="2400" b="1" dirty="0" smtClean="0"/>
              <a:t>CO</a:t>
            </a:r>
            <a:endParaRPr lang="en-US" sz="2400" b="1" baseline="-25000" dirty="0"/>
          </a:p>
        </p:txBody>
      </p:sp>
      <p:sp>
        <p:nvSpPr>
          <p:cNvPr id="24" name="TextBox 23"/>
          <p:cNvSpPr txBox="1"/>
          <p:nvPr/>
        </p:nvSpPr>
        <p:spPr>
          <a:xfrm>
            <a:off x="1524000" y="1104780"/>
            <a:ext cx="1540550" cy="400110"/>
          </a:xfrm>
          <a:prstGeom prst="rect">
            <a:avLst/>
          </a:prstGeom>
          <a:noFill/>
        </p:spPr>
        <p:txBody>
          <a:bodyPr wrap="none" rtlCol="0">
            <a:spAutoFit/>
          </a:bodyPr>
          <a:lstStyle/>
          <a:p>
            <a:r>
              <a:rPr lang="en-US" sz="2000" b="1" dirty="0" err="1" smtClean="0"/>
              <a:t>Trop</a:t>
            </a:r>
            <a:r>
              <a:rPr lang="en-US" sz="2000" b="1" dirty="0" smtClean="0"/>
              <a:t> Column</a:t>
            </a:r>
            <a:endParaRPr lang="en-US" sz="2000" b="1" dirty="0"/>
          </a:p>
        </p:txBody>
      </p:sp>
      <p:sp>
        <p:nvSpPr>
          <p:cNvPr id="25" name="TextBox 24"/>
          <p:cNvSpPr txBox="1"/>
          <p:nvPr/>
        </p:nvSpPr>
        <p:spPr>
          <a:xfrm>
            <a:off x="5018461" y="1123890"/>
            <a:ext cx="1077539" cy="400110"/>
          </a:xfrm>
          <a:prstGeom prst="rect">
            <a:avLst/>
          </a:prstGeom>
          <a:noFill/>
        </p:spPr>
        <p:txBody>
          <a:bodyPr wrap="none" rtlCol="0">
            <a:spAutoFit/>
          </a:bodyPr>
          <a:lstStyle/>
          <a:p>
            <a:r>
              <a:rPr lang="en-US" sz="2000" b="1" dirty="0" smtClean="0"/>
              <a:t>0 – 2 km</a:t>
            </a:r>
            <a:endParaRPr lang="en-US" sz="2000" b="1"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96" y="1524000"/>
            <a:ext cx="2971800" cy="2286000"/>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524000"/>
            <a:ext cx="2971800" cy="228600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193426"/>
            <a:ext cx="2971800" cy="228600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4196155"/>
            <a:ext cx="2971800" cy="228600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4195465"/>
            <a:ext cx="2971800" cy="2286000"/>
          </a:xfrm>
          <a:prstGeom prst="rect">
            <a:avLst/>
          </a:prstGeom>
        </p:spPr>
      </p:pic>
      <p:grpSp>
        <p:nvGrpSpPr>
          <p:cNvPr id="31" name="Group 30"/>
          <p:cNvGrpSpPr/>
          <p:nvPr/>
        </p:nvGrpSpPr>
        <p:grpSpPr>
          <a:xfrm>
            <a:off x="33896" y="1513344"/>
            <a:ext cx="9033904" cy="3554551"/>
            <a:chOff x="33896" y="1513344"/>
            <a:chExt cx="9033904" cy="3554551"/>
          </a:xfrm>
        </p:grpSpPr>
        <p:sp>
          <p:nvSpPr>
            <p:cNvPr id="30" name="TextBox 29"/>
            <p:cNvSpPr txBox="1"/>
            <p:nvPr/>
          </p:nvSpPr>
          <p:spPr>
            <a:xfrm>
              <a:off x="6248400" y="1513344"/>
              <a:ext cx="2819400" cy="267765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sz="2800" dirty="0" smtClean="0">
                  <a:solidFill>
                    <a:schemeClr val="tx1"/>
                  </a:solidFill>
                </a:rPr>
                <a:t>  For PBL CO, &lt; 5% are visible from 4-8 km distances</a:t>
              </a:r>
            </a:p>
            <a:p>
              <a:pPr>
                <a:buFont typeface="Arial" pitchFamily="34" charset="0"/>
                <a:buChar char="•"/>
              </a:pPr>
              <a:r>
                <a:rPr lang="en-US" sz="2800" dirty="0" smtClean="0">
                  <a:solidFill>
                    <a:schemeClr val="tx1"/>
                  </a:solidFill>
                </a:rPr>
                <a:t> This increases to 15% at 20-24 km</a:t>
              </a:r>
              <a:endParaRPr lang="en-US" sz="2800" dirty="0">
                <a:solidFill>
                  <a:schemeClr val="tx1"/>
                </a:solidFill>
              </a:endParaRPr>
            </a:p>
          </p:txBody>
        </p:sp>
        <p:sp>
          <p:nvSpPr>
            <p:cNvPr id="29" name="TextBox 28"/>
            <p:cNvSpPr txBox="1"/>
            <p:nvPr/>
          </p:nvSpPr>
          <p:spPr>
            <a:xfrm>
              <a:off x="33896" y="1528465"/>
              <a:ext cx="2971800" cy="35394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sz="2800" dirty="0" smtClean="0">
                  <a:solidFill>
                    <a:schemeClr val="tx1"/>
                  </a:solidFill>
                </a:rPr>
                <a:t>  For PBL O3, &lt; 5% of the differences are visible at distances &lt; 12 km</a:t>
              </a:r>
            </a:p>
            <a:p>
              <a:pPr>
                <a:buFont typeface="Arial" pitchFamily="34" charset="0"/>
                <a:buChar char="•"/>
              </a:pPr>
              <a:r>
                <a:rPr lang="en-US" sz="2800" dirty="0" smtClean="0">
                  <a:solidFill>
                    <a:schemeClr val="tx1"/>
                  </a:solidFill>
                </a:rPr>
                <a:t>  At 12-24 km, 5-15% lie above the PR, increasing to 25% at 36 km</a:t>
              </a:r>
            </a:p>
          </p:txBody>
        </p:sp>
      </p:grpSp>
    </p:spTree>
    <p:extLst>
      <p:ext uri="{BB962C8B-B14F-4D97-AF65-F5344CB8AC3E}">
        <p14:creationId xmlns:p14="http://schemas.microsoft.com/office/powerpoint/2010/main" val="33960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32393</TotalTime>
  <Words>1375</Words>
  <Application>Microsoft Office PowerPoint</Application>
  <PresentationFormat>On-screen Show (4:3)</PresentationFormat>
  <Paragraphs>167</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Spatial Variability of Trace Gases from P-3B in-situ Measurements and the WRF-Chem Model During DISCOVER-AQ</vt:lpstr>
      <vt:lpstr>Background</vt:lpstr>
      <vt:lpstr>PowerPoint Presentation</vt:lpstr>
      <vt:lpstr>Structure Functions</vt:lpstr>
      <vt:lpstr>PowerPoint Presentation</vt:lpstr>
      <vt:lpstr>Precision Requirements (PR) for  GEO-CAPE/TEMPO</vt:lpstr>
      <vt:lpstr>PowerPoint Presentation</vt:lpstr>
      <vt:lpstr>PowerPoint Presentation</vt:lpstr>
      <vt:lpstr>PowerPoint Presentation</vt:lpstr>
      <vt:lpstr>How does the spatial variability of each species change throughout the day?</vt:lpstr>
      <vt:lpstr>PowerPoint Presentation</vt:lpstr>
      <vt:lpstr>PowerPoint Presentation</vt:lpstr>
      <vt:lpstr>PowerPoint Presentation</vt:lpstr>
      <vt:lpstr>Inter-Campaign Variability</vt:lpstr>
      <vt:lpstr>Percentiles – O3</vt:lpstr>
      <vt:lpstr>Percentiles – NO2</vt:lpstr>
      <vt:lpstr>Summary and 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mfcook</dc:creator>
  <cp:lastModifiedBy>k pickering</cp:lastModifiedBy>
  <cp:revision>356</cp:revision>
  <dcterms:created xsi:type="dcterms:W3CDTF">2014-01-10T21:21:48Z</dcterms:created>
  <dcterms:modified xsi:type="dcterms:W3CDTF">2015-09-01T02:36:20Z</dcterms:modified>
</cp:coreProperties>
</file>