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88" r:id="rId4"/>
    <p:sldMasterId id="2147483712" r:id="rId5"/>
    <p:sldMasterId id="2147483724" r:id="rId6"/>
    <p:sldMasterId id="2147483752" r:id="rId7"/>
    <p:sldMasterId id="2147483764" r:id="rId8"/>
    <p:sldMasterId id="2147483776" r:id="rId9"/>
  </p:sldMasterIdLst>
  <p:notesMasterIdLst>
    <p:notesMasterId r:id="rId31"/>
  </p:notesMasterIdLst>
  <p:sldIdLst>
    <p:sldId id="628" r:id="rId10"/>
    <p:sldId id="627" r:id="rId11"/>
    <p:sldId id="637" r:id="rId12"/>
    <p:sldId id="654" r:id="rId13"/>
    <p:sldId id="655" r:id="rId14"/>
    <p:sldId id="667" r:id="rId15"/>
    <p:sldId id="657" r:id="rId16"/>
    <p:sldId id="668" r:id="rId17"/>
    <p:sldId id="679" r:id="rId18"/>
    <p:sldId id="670" r:id="rId19"/>
    <p:sldId id="678" r:id="rId20"/>
    <p:sldId id="674" r:id="rId21"/>
    <p:sldId id="672" r:id="rId22"/>
    <p:sldId id="673" r:id="rId23"/>
    <p:sldId id="682" r:id="rId24"/>
    <p:sldId id="675" r:id="rId25"/>
    <p:sldId id="676" r:id="rId26"/>
    <p:sldId id="681" r:id="rId27"/>
    <p:sldId id="683" r:id="rId28"/>
    <p:sldId id="684" r:id="rId29"/>
    <p:sldId id="68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C3399"/>
    <a:srgbClr val="07A91A"/>
    <a:srgbClr val="800080"/>
    <a:srgbClr val="00D600"/>
    <a:srgbClr val="00FF00"/>
    <a:srgbClr val="66FF99"/>
    <a:srgbClr val="FFFF00"/>
    <a:srgbClr val="CC00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1" autoAdjust="0"/>
    <p:restoredTop sz="94737" autoAdjust="0"/>
  </p:normalViewPr>
  <p:slideViewPr>
    <p:cSldViewPr>
      <p:cViewPr varScale="1">
        <p:scale>
          <a:sx n="45" d="100"/>
          <a:sy n="45" d="100"/>
        </p:scale>
        <p:origin x="-8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F83DE9-34E5-468C-BAAC-D4B95BCE6F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7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7683C-D96E-418B-913A-384D78670C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8A4E-51CF-499F-93CE-462836FF54B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0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three</a:t>
            </a:r>
            <a:r>
              <a:rPr lang="en-US" baseline="0" dirty="0" smtClean="0"/>
              <a:t> major components of the OSSE framework: Nature run (teal), Radiative Transfer/Retrieval System (purple), and Analysis System (orange).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first used a set of representative profiles from 17 sites (hourly, every 3</a:t>
            </a:r>
            <a:r>
              <a:rPr lang="en-US" baseline="30000" dirty="0" smtClean="0"/>
              <a:t>rd</a:t>
            </a:r>
            <a:r>
              <a:rPr lang="en-US" baseline="0" dirty="0" smtClean="0"/>
              <a:t> day of July 2011) and full radiative transfer/Optimal Estimation Retrievals (UV, UV-VIS, UV-VIS-TIR) to generate input data for developing a multiple regression estimate of the averaging kernels (AK).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then use the AK regressions, the full Nature atmosphere (CONUS, hourly, every day of July 2011)  to generate the Regional Multiple Regression AK retrievals (UV, UV-VIS, UV-VIS-TIR)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then used observed GOES East and West Sounder cloud masks to identify clear retrievals, these are fed into the WRF-</a:t>
            </a:r>
            <a:r>
              <a:rPr lang="en-US" baseline="0" dirty="0" err="1" smtClean="0"/>
              <a:t>Chem</a:t>
            </a:r>
            <a:r>
              <a:rPr lang="en-US" baseline="0" dirty="0" smtClean="0"/>
              <a:t>/GSI regional assimilation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0F30-C5EB-4449-9420-F662524B838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9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B6A4B-7C2E-4BC1-9BC5-D3CD8C3E99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5ED3C-2772-421B-B16E-424DB64816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 Editor Photo" r:id="rId3" imgW="5982535" imgH="4944165" progId="MSPhotoEd.3">
                  <p:embed/>
                </p:oleObj>
              </mc:Choice>
              <mc:Fallback>
                <p:oleObj name="Photo Editor Photo" r:id="rId3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invGray">
          <a:xfrm>
            <a:off x="2855921" y="0"/>
            <a:ext cx="46037" cy="145351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921" y="0"/>
            <a:ext cx="46037" cy="145351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57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358355-C616-1341-B90D-E0FF8AF6C449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259A-60A4-F340-B622-C15EFF5A6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17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592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invGray">
          <a:xfrm>
            <a:off x="285592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4" r="16660"/>
          <a:stretch>
            <a:fillRect/>
          </a:stretch>
        </p:blipFill>
        <p:spPr bwMode="auto">
          <a:xfrm>
            <a:off x="7010400" y="-24765"/>
            <a:ext cx="2133600" cy="142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4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674"/>
            <a:ext cx="2522538" cy="20193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C98E93-C8EA-1A4F-A22C-BAC83119372D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674"/>
            <a:ext cx="5194300" cy="201930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63" y="1169674"/>
            <a:ext cx="733425" cy="2019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16A1-CE04-704F-8EA2-7A695D2BB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06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5F2F-39E0-3E4C-A003-662FBBDF5490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A29D-37A9-7244-A2FD-011A57E18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97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6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63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2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4BD06-193E-514D-AB85-AD25C72C1654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38" y="6377940"/>
            <a:ext cx="3836987" cy="36385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6680-7378-8842-9FFF-D0EF4BEEF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83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6347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35347-F342-4852-A3A2-86B1FC3124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533400"/>
            <a:ext cx="80772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55D1D4-8971-4596-B5AE-0405244FB8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0D08D-5214-490E-8C5C-897FA37F35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97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16979"/>
            <a:ext cx="2312548" cy="426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u="sng" dirty="0" smtClean="0">
                <a:solidFill>
                  <a:prstClr val="black"/>
                </a:solidFill>
              </a:rPr>
              <a:t>Core Technology </a:t>
            </a:r>
            <a:br>
              <a:rPr lang="en-US" sz="1600" u="sng" dirty="0" smtClean="0">
                <a:solidFill>
                  <a:prstClr val="black"/>
                </a:solidFill>
              </a:rPr>
            </a:br>
            <a:r>
              <a:rPr lang="en-US" sz="1600" u="sng" dirty="0" smtClean="0">
                <a:solidFill>
                  <a:prstClr val="black"/>
                </a:solidFill>
              </a:rPr>
              <a:t>Development Activit</a:t>
            </a:r>
            <a:r>
              <a:rPr lang="en-US" sz="1600" dirty="0" smtClean="0">
                <a:solidFill>
                  <a:prstClr val="black"/>
                </a:solidFill>
              </a:rPr>
              <a:t>y</a:t>
            </a:r>
            <a:endParaRPr lang="en-US" sz="1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2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86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9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1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4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55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01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01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81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3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CBCB-E899-B04A-BC86-30BEA7F6F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F82F-B393-4745-A683-095018D85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24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46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14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28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0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B1729-2D23-4A9E-9EAE-1F64588A4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4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24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31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41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65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5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4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88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826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CB658F-77C7-3C48-A7BE-869797E0630C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21693A-9FCA-E84D-B00A-3C9BC14BA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07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3897-2D47-6340-A44E-544F13047958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75F8-2C8D-FF4A-A044-A48B30997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2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26022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223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DE309DD-E661-2140-BAB2-DBDCBA30405C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2895AC-8824-2540-9938-10206EBAA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1D1F3-4CC7-4B02-A44E-66083BE103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D3FF-18CE-3949-8B66-B7787068B7C1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72A37-8C0B-4E44-8139-FE6012337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BAFD-1DA2-D341-93B6-30DFDCB5AAAF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B2A0-3421-1C4B-B3AE-4CA9F9969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54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97B4-38D9-4F4E-85DA-229C185F8849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4EBC2-9286-024B-B57F-D112F73A0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11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82824E-15F5-424E-902F-34FE80DB1246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03E8E-EACF-C34F-B4AE-58A30C55B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20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3" imgW="5982535" imgH="4944165" progId="MSPhotoEd.3">
                  <p:embed/>
                </p:oleObj>
              </mc:Choice>
              <mc:Fallback>
                <p:oleObj name="Photo Editor Photo" r:id="rId3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invGray">
          <a:xfrm>
            <a:off x="2855921" y="0"/>
            <a:ext cx="46037" cy="145351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921" y="0"/>
            <a:ext cx="46037" cy="145351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62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358355-C616-1341-B90D-E0FF8AF6C449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259A-60A4-F340-B622-C15EFF5A6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26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592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invGray">
          <a:xfrm>
            <a:off x="285592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4" r="16660"/>
          <a:stretch>
            <a:fillRect/>
          </a:stretch>
        </p:blipFill>
        <p:spPr bwMode="auto">
          <a:xfrm>
            <a:off x="7010400" y="-24763"/>
            <a:ext cx="2133600" cy="142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4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674"/>
            <a:ext cx="2522538" cy="20193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C98E93-C8EA-1A4F-A22C-BAC83119372D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674"/>
            <a:ext cx="5194300" cy="201930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70" y="1169674"/>
            <a:ext cx="733425" cy="20193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16A1-CE04-704F-8EA2-7A695D2BB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5F2F-39E0-3E4C-A003-662FBBDF5490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A29D-37A9-7244-A2FD-011A57E18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53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61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68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2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4BD06-193E-514D-AB85-AD25C72C1654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46" y="6377940"/>
            <a:ext cx="3836987" cy="36385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6680-7378-8842-9FFF-D0EF4BEEF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34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1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72173-4EFD-4A70-B2DB-A69D01BC0E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0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62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52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00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13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3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8" indent="0">
              <a:buNone/>
              <a:defRPr sz="1000"/>
            </a:lvl3pPr>
            <a:lvl4pPr marL="1370038" indent="0">
              <a:buNone/>
              <a:defRPr sz="900"/>
            </a:lvl4pPr>
            <a:lvl5pPr marL="1826715" indent="0">
              <a:buNone/>
              <a:defRPr sz="900"/>
            </a:lvl5pPr>
            <a:lvl6pPr marL="2283396" indent="0">
              <a:buNone/>
              <a:defRPr sz="900"/>
            </a:lvl6pPr>
            <a:lvl7pPr marL="2740074" indent="0">
              <a:buNone/>
              <a:defRPr sz="900"/>
            </a:lvl7pPr>
            <a:lvl8pPr marL="3196748" indent="0">
              <a:buNone/>
              <a:defRPr sz="900"/>
            </a:lvl8pPr>
            <a:lvl9pPr marL="36534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75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78" indent="0">
              <a:buNone/>
              <a:defRPr sz="2800"/>
            </a:lvl2pPr>
            <a:lvl3pPr marL="913358" indent="0">
              <a:buNone/>
              <a:defRPr sz="2400"/>
            </a:lvl3pPr>
            <a:lvl4pPr marL="1370038" indent="0">
              <a:buNone/>
              <a:defRPr sz="2000"/>
            </a:lvl4pPr>
            <a:lvl5pPr marL="1826715" indent="0">
              <a:buNone/>
              <a:defRPr sz="2000"/>
            </a:lvl5pPr>
            <a:lvl6pPr marL="2283396" indent="0">
              <a:buNone/>
              <a:defRPr sz="2000"/>
            </a:lvl6pPr>
            <a:lvl7pPr marL="2740074" indent="0">
              <a:buNone/>
              <a:defRPr sz="2000"/>
            </a:lvl7pPr>
            <a:lvl8pPr marL="3196748" indent="0">
              <a:buNone/>
              <a:defRPr sz="2000"/>
            </a:lvl8pPr>
            <a:lvl9pPr marL="36534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8" indent="0">
              <a:buNone/>
              <a:defRPr sz="1000"/>
            </a:lvl3pPr>
            <a:lvl4pPr marL="1370038" indent="0">
              <a:buNone/>
              <a:defRPr sz="900"/>
            </a:lvl4pPr>
            <a:lvl5pPr marL="1826715" indent="0">
              <a:buNone/>
              <a:defRPr sz="900"/>
            </a:lvl5pPr>
            <a:lvl6pPr marL="2283396" indent="0">
              <a:buNone/>
              <a:defRPr sz="900"/>
            </a:lvl6pPr>
            <a:lvl7pPr marL="2740074" indent="0">
              <a:buNone/>
              <a:defRPr sz="900"/>
            </a:lvl7pPr>
            <a:lvl8pPr marL="3196748" indent="0">
              <a:buNone/>
              <a:defRPr sz="900"/>
            </a:lvl8pPr>
            <a:lvl9pPr marL="36534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55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37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1D1C-5208-2F4E-8B52-F2C51DBF7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AEE7-6074-434C-8BCE-FE79CAE76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12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76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46A83-FB61-4E11-8B6D-44326C244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3" y="1604842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31499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3" y="1604842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264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000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24501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3" y="273353"/>
            <a:ext cx="8228763" cy="530864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81733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0897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390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3" y="3682578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205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3" y="1604842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3" y="3682578"/>
            <a:ext cx="822876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829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604842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3682578"/>
            <a:ext cx="4015600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54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7D3A8-4E51-4980-BD40-7AE4B717B3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3" y="1604842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3" y="1604842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153" y="1604515"/>
            <a:ext cx="4984477" cy="3977484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153" y="1604515"/>
            <a:ext cx="4984477" cy="3977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39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2476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099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753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772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0219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021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175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477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80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C40D1-A4A8-44F8-9255-F05C3EB3D9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26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A96C-C0C1-7540-B263-76D540DBD8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38D7-8469-374A-B695-1146CD8AF4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249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91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62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43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250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33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410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8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9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01503-D45A-46EC-9CED-AC956FD139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87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130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934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88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826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CB658F-77C7-3C48-A7BE-869797E0630C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21693A-9FCA-E84D-B00A-3C9BC14BA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32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3897-2D47-6340-A44E-544F13047958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75F8-2C8D-FF4A-A044-A48B30997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99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26022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223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DE309DD-E661-2140-BAB2-DBDCBA30405C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2895AC-8824-2540-9938-10206EBAA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2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D3FF-18CE-3949-8B66-B7787068B7C1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72A37-8C0B-4E44-8139-FE6012337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066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BAFD-1DA2-D341-93B6-30DFDCB5AAAF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B2A0-3421-1C4B-B3AE-4CA9F9969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61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97B4-38D9-4F4E-85DA-229C185F8849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4EBC2-9286-024B-B57F-D112F73A0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24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82824E-15F5-424E-902F-34FE80DB1246}" type="datetime1">
              <a:rPr lang="en-US"/>
              <a:pPr>
                <a:defRPr/>
              </a:pPr>
              <a:t>8/30/2015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03E8E-EACF-C34F-B4AE-58A30C55B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3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vmlDrawing" Target="../drawings/vmlDrawing3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BC130CB-25EB-4264-934C-3D6E6FBC126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9921"/>
            <a:ext cx="2883492" cy="704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Core Technology </a:t>
            </a:r>
            <a:br>
              <a:rPr lang="en-US" dirty="0" smtClean="0"/>
            </a:br>
            <a:r>
              <a:rPr lang="en-US" dirty="0" smtClean="0"/>
              <a:t>Development Activity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ECBCBCB-E899-B04A-BC86-30BEA7F6F3A8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8/30/2015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C87F82F-B393-4745-A683-095018D8544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56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8/30/2015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62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586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5460"/>
            <a:ext cx="8229600" cy="46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320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B4262C3E-D9D0-2A47-8060-44ACC99A975E}" type="datetime1">
              <a:rPr lang="en-US" b="0">
                <a:latin typeface="Corbel" charset="0"/>
                <a:ea typeface="ＭＳ Ｐゴシック" charset="0"/>
              </a:rPr>
              <a:pPr>
                <a:defRPr/>
              </a:pPr>
              <a:t>8/30/2015</a:t>
            </a:fld>
            <a:endParaRPr lang="en-US" b="0">
              <a:latin typeface="Corbe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33" y="6477000"/>
            <a:ext cx="5508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33" y="6477000"/>
            <a:ext cx="733425" cy="27432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DEC6DE8D-1699-184C-9EC0-27348C4147D7}" type="slidenum">
              <a:rPr lang="en-US" b="0">
                <a:latin typeface="Corbel" charset="0"/>
                <a:ea typeface="ＭＳ Ｐゴシック" charset="0"/>
              </a:rPr>
              <a:pPr>
                <a:defRPr/>
              </a:pPr>
              <a:t>‹#›</a:t>
            </a:fld>
            <a:endParaRPr lang="en-US" b="0">
              <a:latin typeface="Corbel" charset="0"/>
              <a:ea typeface="ＭＳ Ｐゴシック" charset="0"/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 userDrawn="1"/>
        </p:nvGraphicFramePr>
        <p:xfrm>
          <a:off x="7924800" y="381000"/>
          <a:ext cx="762000" cy="813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14" imgW="5982535" imgH="4944165" progId="MSPhotoEd.3">
                  <p:embed/>
                </p:oleObj>
              </mc:Choice>
              <mc:Fallback>
                <p:oleObj name="Photo Editor Photo" r:id="rId1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81000"/>
                        <a:ext cx="762000" cy="813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062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30" tIns="45667" rIns="91330" bIns="456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330" tIns="45667" rIns="91330" bIns="456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fld id="{900C1D1C-5208-2F4E-8B52-F2C51DBF7CC8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78" fontAlgn="auto">
                <a:spcBef>
                  <a:spcPts val="0"/>
                </a:spcBef>
                <a:spcAft>
                  <a:spcPts val="0"/>
                </a:spcAft>
              </a:pPr>
              <a:t>8/30/2015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330" tIns="45667" rIns="91330" bIns="456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fld id="{7FDBAEE7-6074-434C-8BCE-FE79CAE76342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7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93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66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09" indent="-342509" algn="l" defTabSz="4566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3" indent="-285424" algn="l" defTabSz="4566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99" indent="-228340" algn="l" defTabSz="4566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76" indent="-228340" algn="l" defTabSz="4566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56" indent="-228340" algn="l" defTabSz="4566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35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14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93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71" indent="-228340" algn="l" defTabSz="456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5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6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4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48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31" algn="l" defTabSz="456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3" y="273353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0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3" y="1604842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9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8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18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18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18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defTabSz="829452" fontAlgn="auto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Times New Roman"/>
              </a:rPr>
              <a:t>&lt;date/time&gt;</a:t>
            </a:r>
            <a:endParaRPr sz="1600" b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452" fontAlgn="auto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Times New Roman"/>
              </a:rPr>
              <a:t>&lt;footer&gt;</a:t>
            </a:r>
            <a:endParaRPr sz="1600" b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4" y="6247906"/>
            <a:ext cx="2130093" cy="472896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452" fontAlgn="auto">
              <a:spcBef>
                <a:spcPts val="0"/>
              </a:spcBef>
              <a:spcAft>
                <a:spcPts val="0"/>
              </a:spcAft>
            </a:pPr>
            <a:fld id="{A66FC4B3-4518-44A5-BCE8-234BCEB9DAC6}" type="slidenum">
              <a:rPr lang="en-US" sz="1300" b="0">
                <a:solidFill>
                  <a:prstClr val="black"/>
                </a:solidFill>
                <a:latin typeface="Times New Roman"/>
              </a:rPr>
              <a:pPr algn="r" defTabSz="82945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600" b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778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45AA96C-C0C1-7540-B263-76D540DBD8E6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8/30/2015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7DA38D7-8469-374A-B695-1146CD8AF48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2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8/30/2015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86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37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256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586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5460"/>
            <a:ext cx="8229600" cy="46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320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B4262C3E-D9D0-2A47-8060-44ACC99A975E}" type="datetime1">
              <a:rPr lang="en-US" b="0">
                <a:latin typeface="Corbel" charset="0"/>
                <a:ea typeface="ＭＳ Ｐゴシック" charset="0"/>
              </a:rPr>
              <a:pPr>
                <a:defRPr/>
              </a:pPr>
              <a:t>8/30/2015</a:t>
            </a:fld>
            <a:endParaRPr lang="en-US" b="0">
              <a:latin typeface="Corbe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33" y="6477000"/>
            <a:ext cx="5508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25" y="6477000"/>
            <a:ext cx="733425" cy="27432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DEC6DE8D-1699-184C-9EC0-27348C4147D7}" type="slidenum">
              <a:rPr lang="en-US" b="0">
                <a:latin typeface="Corbel" charset="0"/>
                <a:ea typeface="ＭＳ Ｐゴシック" charset="0"/>
              </a:rPr>
              <a:pPr>
                <a:defRPr/>
              </a:pPr>
              <a:t>‹#›</a:t>
            </a:fld>
            <a:endParaRPr lang="en-US" b="0">
              <a:latin typeface="Corbel" charset="0"/>
              <a:ea typeface="ＭＳ Ｐゴシック" charset="0"/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 userDrawn="1"/>
        </p:nvGraphicFramePr>
        <p:xfrm>
          <a:off x="7924800" y="381000"/>
          <a:ext cx="762000" cy="813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 Photo" r:id="rId15" imgW="5982535" imgH="4944165" progId="MSPhotoEd.3">
                  <p:embed/>
                </p:oleObj>
              </mc:Choice>
              <mc:Fallback>
                <p:oleObj name="Photo Editor Photo" r:id="rId15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81000"/>
                        <a:ext cx="762000" cy="813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20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q=GEO-CAPE+constellation&amp;rlz=1T4GGNI_enUS493US493&amp;biw=1305&amp;bih=629&amp;tbm=isch&amp;tbnid=s6SeC4esgM0rzM:&amp;imgrefurl=http://geo-cape.larc.nasa.gov/science.html&amp;docid=thnnZMC2RB3U1M&amp;imgurl=http://geo-cape.larc.nasa.gov/images/implementation-Picture1.png&amp;w=700&amp;h=229&amp;ei=ubyJUf-DK8XT0wG-goGYCQ&amp;zoom=1&amp;ved=1t:3588,r:1,s:0,i:87&amp;iact=rc&amp;dur=704&amp;page=1&amp;tbnh=89&amp;tbnw=272&amp;start=0&amp;ndsp=15&amp;tx=207&amp;ty=6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3380" y="2971800"/>
            <a:ext cx="7162800" cy="1143000"/>
          </a:xfrm>
        </p:spPr>
        <p:txBody>
          <a:bodyPr/>
          <a:lstStyle/>
          <a:p>
            <a:r>
              <a:rPr lang="en-US" sz="2200" dirty="0" smtClean="0"/>
              <a:t>GEO-CAPE Atmospheric</a:t>
            </a:r>
            <a:br>
              <a:rPr lang="en-US" sz="2200" dirty="0" smtClean="0"/>
            </a:br>
            <a:r>
              <a:rPr lang="en-US" sz="2200" dirty="0" smtClean="0"/>
              <a:t>Science </a:t>
            </a:r>
            <a:r>
              <a:rPr lang="en-US" sz="2200" dirty="0"/>
              <a:t>Working Group </a:t>
            </a:r>
            <a:r>
              <a:rPr lang="en-US" sz="2200" dirty="0" smtClean="0"/>
              <a:t>highlights</a:t>
            </a:r>
            <a:br>
              <a:rPr lang="en-US" sz="2200" dirty="0" smtClean="0"/>
            </a:br>
            <a:endParaRPr lang="en-US" sz="2200" dirty="0"/>
          </a:p>
        </p:txBody>
      </p:sp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2" cstate="print"/>
          <a:srcRect l="13281" t="31250" r="15625" b="48958"/>
          <a:stretch>
            <a:fillRect/>
          </a:stretch>
        </p:blipFill>
        <p:spPr bwMode="auto">
          <a:xfrm>
            <a:off x="0" y="4"/>
            <a:ext cx="9144000" cy="21066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433791" y="4434247"/>
            <a:ext cx="5601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</a:rPr>
              <a:t>Daniel J. Jacob and David P. Edwards</a:t>
            </a:r>
          </a:p>
          <a:p>
            <a:pPr algn="ctr"/>
            <a:r>
              <a:rPr lang="en-US" sz="2200" dirty="0" smtClean="0">
                <a:solidFill>
                  <a:schemeClr val="tx2"/>
                </a:solidFill>
              </a:rPr>
              <a:t>Co-Leads, GEO-CAPE Atmosphere SWG</a:t>
            </a:r>
            <a:endParaRPr lang="en-US" sz="22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" y="2209801"/>
            <a:ext cx="3261134" cy="4716924"/>
            <a:chOff x="0" y="2514600"/>
            <a:chExt cx="3261134" cy="4414954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600"/>
              <a:ext cx="3261134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52" y="6324600"/>
              <a:ext cx="1787669" cy="604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Fishman et al. </a:t>
              </a:r>
            </a:p>
            <a:p>
              <a:r>
                <a:rPr lang="en-US" i="1" dirty="0" smtClean="0"/>
                <a:t>[2012]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5506" y="121108"/>
            <a:ext cx="6721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PanFTS Imaging FTS Studies in Support of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Simulated GEO-CAPE CH</a:t>
            </a:r>
            <a:r>
              <a:rPr lang="en-US" sz="2400" i="1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 Retrievals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279581" y="983574"/>
            <a:ext cx="3597720" cy="1789099"/>
            <a:chOff x="5568022" y="1337981"/>
            <a:chExt cx="1340249" cy="1789099"/>
          </a:xfrm>
        </p:grpSpPr>
        <p:sp>
          <p:nvSpPr>
            <p:cNvPr id="5" name="TextBox 4"/>
            <p:cNvSpPr txBox="1"/>
            <p:nvPr/>
          </p:nvSpPr>
          <p:spPr>
            <a:xfrm>
              <a:off x="5568022" y="1337981"/>
              <a:ext cx="472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Objective: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68022" y="1649752"/>
              <a:ext cx="13402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45720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en-US" b="0" dirty="0" smtClean="0">
                  <a:solidFill>
                    <a:prstClr val="black"/>
                  </a:solidFill>
                  <a:latin typeface="Calibri"/>
                </a:rPr>
                <a:t>Deploy and operate a version of the JPL IIP-10 PanFTS instrument for simulation of GEO-CAPE CH</a:t>
              </a:r>
              <a:r>
                <a:rPr lang="en-US" b="0" baseline="-25000" dirty="0" smtClean="0">
                  <a:solidFill>
                    <a:prstClr val="black"/>
                  </a:solidFill>
                  <a:latin typeface="Calibri"/>
                </a:rPr>
                <a:t>4</a:t>
              </a:r>
              <a:r>
                <a:rPr lang="en-US" b="0" dirty="0" smtClean="0">
                  <a:solidFill>
                    <a:prstClr val="black"/>
                  </a:solidFill>
                  <a:latin typeface="Calibri"/>
                </a:rPr>
                <a:t> retrievals</a:t>
              </a:r>
              <a:r>
                <a:rPr lang="en-US" b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b="0" dirty="0" smtClean="0">
                  <a:solidFill>
                    <a:prstClr val="black"/>
                  </a:solidFill>
                  <a:latin typeface="Calibri"/>
                </a:rPr>
                <a:t>with high (10 m.) spatial and temporal (1 hr.) resolution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854" y="2843282"/>
            <a:ext cx="1284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Approach: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9581" y="3281699"/>
            <a:ext cx="3658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PanFTS was deployed at CLARS on Mt. Wilson overlooking the Los Angeles Basin in </a:t>
            </a:r>
            <a:r>
              <a:rPr lang="en-US" b="0" dirty="0" smtClean="0">
                <a:solidFill>
                  <a:prstClr val="black"/>
                </a:solidFill>
                <a:latin typeface="Calibri"/>
              </a:rPr>
              <a:t>February, 2015 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357" y="303610"/>
            <a:ext cx="2095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S. Sander</a:t>
            </a:r>
            <a:r>
              <a:rPr lang="en-US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0" dirty="0" smtClean="0">
                <a:solidFill>
                  <a:prstClr val="black"/>
                </a:solidFill>
                <a:latin typeface="Calibri"/>
              </a:rPr>
              <a:t>and the PanFTS Team,  JPL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" r="27981"/>
          <a:stretch/>
        </p:blipFill>
        <p:spPr>
          <a:xfrm>
            <a:off x="33022" y="1132433"/>
            <a:ext cx="5119990" cy="4892352"/>
          </a:xfrm>
          <a:prstGeom prst="rect">
            <a:avLst/>
          </a:prstGeom>
        </p:spPr>
      </p:pic>
      <p:sp>
        <p:nvSpPr>
          <p:cNvPr id="44" name="TextBox 39"/>
          <p:cNvSpPr txBox="1">
            <a:spLocks noChangeArrowheads="1"/>
          </p:cNvSpPr>
          <p:nvPr/>
        </p:nvSpPr>
        <p:spPr bwMode="auto">
          <a:xfrm>
            <a:off x="5256729" y="4052375"/>
            <a:ext cx="3719639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2825" indent="1588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0025" indent="1588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97225" indent="1588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54425" indent="1588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96987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PanFTS measures XCO</a:t>
            </a:r>
            <a:r>
              <a:rPr lang="en-US" altLang="en-US" b="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, XCH</a:t>
            </a:r>
            <a:r>
              <a:rPr lang="en-US" altLang="en-US" b="0" baseline="-25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, XCO,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vegetation solar-induced  fluorescence (SIF) 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AOD 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in a 128x128 pixel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scene using 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sunlight reflected from the land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surface.</a:t>
            </a:r>
          </a:p>
          <a:p>
            <a:pPr marL="0" indent="0" defTabSz="896987" eaLnBrk="0" hangingPunct="0">
              <a:lnSpc>
                <a:spcPct val="80000"/>
              </a:lnSpc>
            </a:pPr>
            <a:endParaRPr lang="en-US" altLang="en-US" b="0" dirty="0">
              <a:solidFill>
                <a:prstClr val="black"/>
              </a:solidFill>
              <a:latin typeface="Calibri"/>
            </a:endParaRPr>
          </a:p>
          <a:p>
            <a:pPr defTabSz="896987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altLang="en-US" b="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 A-band spectra provide path length verification and filtering for aerosol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effects</a:t>
            </a:r>
          </a:p>
          <a:p>
            <a:pPr marL="0" indent="0" defTabSz="896987" eaLnBrk="0" hangingPunct="0">
              <a:lnSpc>
                <a:spcPct val="80000"/>
              </a:lnSpc>
            </a:pPr>
            <a:endParaRPr lang="en-US" altLang="en-US" b="0" dirty="0">
              <a:solidFill>
                <a:prstClr val="black"/>
              </a:solidFill>
              <a:latin typeface="Calibri"/>
            </a:endParaRPr>
          </a:p>
          <a:p>
            <a:pPr defTabSz="896987" eaLnBrk="0" hangingPunct="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prstClr val="black"/>
                </a:solidFill>
                <a:latin typeface="Calibri"/>
              </a:rPr>
              <a:t>PanFTS at CLARS simulates soundings from </a:t>
            </a:r>
            <a:r>
              <a:rPr lang="en-US" altLang="en-US" b="0" dirty="0" smtClean="0">
                <a:solidFill>
                  <a:prstClr val="black"/>
                </a:solidFill>
                <a:latin typeface="Calibri"/>
              </a:rPr>
              <a:t>GEO</a:t>
            </a:r>
            <a:endParaRPr lang="en-US" alt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14" y="6040660"/>
            <a:ext cx="516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California Laboratory for Atmospheric Remote Sensing (CLARS) at 5700 ft. ASL overlooking the Los Angeles basin.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4CO2map_01212014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963" y="1102003"/>
            <a:ext cx="5393146" cy="416743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684153" y="1748164"/>
            <a:ext cx="639334" cy="565170"/>
          </a:xfrm>
          <a:prstGeom prst="donut">
            <a:avLst>
              <a:gd name="adj" fmla="val 6418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7" rIns="91330" bIns="45667" rtlCol="0" anchor="ctr"/>
          <a:lstStyle/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029" y="1589844"/>
            <a:ext cx="2695573" cy="923223"/>
          </a:xfrm>
          <a:prstGeom prst="rect">
            <a:avLst/>
          </a:prstGeom>
          <a:solidFill>
            <a:srgbClr val="CCFFCC"/>
          </a:solidFill>
        </p:spPr>
        <p:txBody>
          <a:bodyPr wrap="square" lIns="91330" tIns="45667" rIns="91330" bIns="45667" rtlCol="0">
            <a:spAutoFit/>
          </a:bodyPr>
          <a:lstStyle/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US" b="0" dirty="0" smtClean="0">
                <a:solidFill>
                  <a:prstClr val="black"/>
                </a:solidFill>
                <a:latin typeface="Calibri"/>
              </a:rPr>
              <a:t>arge landfill</a:t>
            </a:r>
          </a:p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Major natural gas pipeline 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 flipH="1" flipV="1">
            <a:off x="3259670" y="1862667"/>
            <a:ext cx="2424486" cy="168082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onut 21"/>
          <p:cNvSpPr/>
          <p:nvPr/>
        </p:nvSpPr>
        <p:spPr>
          <a:xfrm>
            <a:off x="6270052" y="2381374"/>
            <a:ext cx="1116225" cy="977513"/>
          </a:xfrm>
          <a:prstGeom prst="donut">
            <a:avLst>
              <a:gd name="adj" fmla="val 2613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7" rIns="91330" bIns="45667" rtlCol="0" anchor="ctr"/>
          <a:lstStyle/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3259667" y="2870122"/>
            <a:ext cx="3010372" cy="488756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1029" y="3201085"/>
            <a:ext cx="2695573" cy="646224"/>
          </a:xfrm>
          <a:prstGeom prst="rect">
            <a:avLst/>
          </a:prstGeom>
          <a:solidFill>
            <a:srgbClr val="CCFFCC"/>
          </a:solidFill>
        </p:spPr>
        <p:txBody>
          <a:bodyPr wrap="square" lIns="91330" tIns="45667" rIns="91330" bIns="45667" rtlCol="0">
            <a:spAutoFit/>
          </a:bodyPr>
          <a:lstStyle/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Large landfill</a:t>
            </a:r>
          </a:p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Oil fields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7646602" y="2422554"/>
            <a:ext cx="681975" cy="588943"/>
          </a:xfrm>
          <a:prstGeom prst="donut">
            <a:avLst>
              <a:gd name="adj" fmla="val 1988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7" rIns="91330" bIns="45667" rtlCol="0" anchor="ctr"/>
          <a:lstStyle/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581796" y="3011487"/>
            <a:ext cx="5249872" cy="2649635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05067" y="5463271"/>
            <a:ext cx="1309313" cy="369225"/>
          </a:xfrm>
          <a:prstGeom prst="rect">
            <a:avLst/>
          </a:prstGeom>
          <a:solidFill>
            <a:srgbClr val="CCFFCC"/>
          </a:solidFill>
        </p:spPr>
        <p:txBody>
          <a:bodyPr wrap="square" lIns="91330" tIns="45667" rIns="91330" bIns="45667" rtlCol="0">
            <a:spAutoFit/>
          </a:bodyPr>
          <a:lstStyle/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Dairy farms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6601" y="5463282"/>
            <a:ext cx="6038624" cy="1246388"/>
          </a:xfrm>
          <a:prstGeom prst="rect">
            <a:avLst/>
          </a:prstGeom>
          <a:solidFill>
            <a:srgbClr val="FFFF00"/>
          </a:solidFill>
        </p:spPr>
        <p:txBody>
          <a:bodyPr wrap="square" lIns="91330" tIns="45667" rIns="91330" bIns="45667" rtlCol="0">
            <a:spAutoFit/>
          </a:bodyPr>
          <a:lstStyle/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/>
              </a:rPr>
              <a:t>Spatial averaging causes smearing of plumes, making attribution of point sources difficult without knowing atmospheric transport.</a:t>
            </a:r>
          </a:p>
          <a:p>
            <a:pPr marL="285424" indent="-285424" defTabSz="45667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/>
              </a:rPr>
              <a:t>This can be improved in the further when the CLARS observations are integrated with in situ network observations and atmospheric transport model.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" y="0"/>
            <a:ext cx="9143999" cy="1708053"/>
          </a:xfrm>
          <a:prstGeom prst="rect">
            <a:avLst/>
          </a:prstGeom>
          <a:noFill/>
          <a:ln>
            <a:noFill/>
          </a:ln>
        </p:spPr>
        <p:txBody>
          <a:bodyPr wrap="square" lIns="91330" tIns="45667" rIns="91330" bIns="45667" rtlCol="0">
            <a:spAutoFit/>
          </a:bodyPr>
          <a:lstStyle/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solidFill>
                  <a:prstClr val="black"/>
                </a:solidFill>
                <a:latin typeface="Calibri"/>
              </a:rPr>
              <a:t>Map of Annual Average CH</a:t>
            </a:r>
            <a:r>
              <a:rPr lang="en-US" sz="3500" baseline="-25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3500" dirty="0">
                <a:solidFill>
                  <a:prstClr val="black"/>
                </a:solidFill>
                <a:latin typeface="Calibri"/>
              </a:rPr>
              <a:t>:CO</a:t>
            </a:r>
            <a:r>
              <a:rPr lang="en-US" sz="35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35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solidFill>
                  <a:prstClr val="black"/>
                </a:solidFill>
                <a:latin typeface="Calibri"/>
              </a:rPr>
              <a:t>from CLARS-FTS measurements</a:t>
            </a:r>
          </a:p>
          <a:p>
            <a:pPr algn="ctr" defTabSz="456678" fontAlgn="auto">
              <a:spcBef>
                <a:spcPts val="0"/>
              </a:spcBef>
              <a:spcAft>
                <a:spcPts val="0"/>
              </a:spcAft>
            </a:pPr>
            <a:endParaRPr lang="en-US" sz="35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0392" y="1079507"/>
            <a:ext cx="1773148" cy="276892"/>
          </a:xfrm>
          <a:prstGeom prst="rect">
            <a:avLst/>
          </a:prstGeom>
          <a:solidFill>
            <a:schemeClr val="bg1"/>
          </a:solidFill>
        </p:spPr>
        <p:txBody>
          <a:bodyPr wrap="none" lIns="91330" tIns="45667" rIns="91330" bIns="45667" rtlCol="0">
            <a:spAutoFit/>
          </a:bodyPr>
          <a:lstStyle/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Period: 09/2011-10/2013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86810" y="4868334"/>
            <a:ext cx="1552319" cy="323058"/>
          </a:xfrm>
          <a:prstGeom prst="rect">
            <a:avLst/>
          </a:prstGeom>
          <a:noFill/>
        </p:spPr>
        <p:txBody>
          <a:bodyPr wrap="none" lIns="91330" tIns="45667" rIns="91330" bIns="45667" rtlCol="0">
            <a:spAutoFit/>
          </a:bodyPr>
          <a:lstStyle/>
          <a:p>
            <a:pPr defTabSz="456678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Calibri"/>
              </a:rPr>
              <a:t>Wong et al., </a:t>
            </a:r>
            <a:r>
              <a:rPr lang="en-US" sz="1500" b="0" dirty="0" smtClean="0">
                <a:solidFill>
                  <a:prstClr val="black"/>
                </a:solidFill>
                <a:latin typeface="Calibri"/>
              </a:rPr>
              <a:t>2015</a:t>
            </a:r>
            <a:endParaRPr lang="en-US" sz="15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77"/>
    </mc:Choice>
    <mc:Fallback xmlns="">
      <p:transition xmlns:p14="http://schemas.microsoft.com/office/powerpoint/2010/main" spd="slow" advTm="7247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91" y="152400"/>
            <a:ext cx="7772400" cy="1143000"/>
          </a:xfrm>
        </p:spPr>
        <p:txBody>
          <a:bodyPr/>
          <a:lstStyle/>
          <a:p>
            <a:r>
              <a:rPr lang="en-US" dirty="0" smtClean="0"/>
              <a:t>Assessing the capability of GEO-CAPE </a:t>
            </a:r>
            <a:br>
              <a:rPr lang="en-US" dirty="0" smtClean="0"/>
            </a:br>
            <a:r>
              <a:rPr lang="en-US" dirty="0" smtClean="0"/>
              <a:t>to constrain methane emissions in N America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5463" y="2861374"/>
            <a:ext cx="3031067" cy="2188768"/>
            <a:chOff x="228600" y="2387600"/>
            <a:chExt cx="3031067" cy="2188767"/>
          </a:xfrm>
        </p:grpSpPr>
        <p:pic>
          <p:nvPicPr>
            <p:cNvPr id="4" name="Picture 3" descr="Screen Shot 2015-08-13 at 4.46.33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1"/>
            <a:stretch/>
          </p:blipFill>
          <p:spPr>
            <a:xfrm>
              <a:off x="228600" y="2387600"/>
              <a:ext cx="3031067" cy="21887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81200" y="2463800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DOFs = 199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600" y="3877733"/>
              <a:ext cx="719667" cy="20320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8333" y="3318933"/>
              <a:ext cx="787402" cy="2963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32000" y="2937574"/>
            <a:ext cx="3053621" cy="2159000"/>
            <a:chOff x="6131998" y="2463800"/>
            <a:chExt cx="3012002" cy="2129574"/>
          </a:xfrm>
        </p:grpSpPr>
        <p:pic>
          <p:nvPicPr>
            <p:cNvPr id="9" name="Picture 8" descr="Screen Shot 2015-08-13 at 4.46.23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17"/>
            <a:stretch/>
          </p:blipFill>
          <p:spPr>
            <a:xfrm>
              <a:off x="6131998" y="2463800"/>
              <a:ext cx="3012002" cy="21295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772400" y="2508251"/>
              <a:ext cx="1230455" cy="364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DOFs = 499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87267" y="3395133"/>
              <a:ext cx="795865" cy="254001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48400" y="3835399"/>
              <a:ext cx="795865" cy="254001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58071" y="2916199"/>
            <a:ext cx="3014133" cy="2189201"/>
            <a:chOff x="3240163" y="2442426"/>
            <a:chExt cx="2932037" cy="2129574"/>
          </a:xfrm>
        </p:grpSpPr>
        <p:pic>
          <p:nvPicPr>
            <p:cNvPr id="14" name="Picture 13" descr="Screen Shot 2015-08-13 at 4.46.23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67"/>
            <a:stretch/>
          </p:blipFill>
          <p:spPr>
            <a:xfrm>
              <a:off x="3240163" y="2442426"/>
              <a:ext cx="2932037" cy="21295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57750" y="2482850"/>
              <a:ext cx="1213480" cy="35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DOFs = 417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57801" y="3369733"/>
              <a:ext cx="795865" cy="254001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03600" y="3843866"/>
              <a:ext cx="795865" cy="254001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13671" y="2632775"/>
            <a:ext cx="230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Geostationary: Column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7741" y="2632775"/>
            <a:ext cx="256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Geostationary: Multispectral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2632775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Low earth orbit: Column (GOSAT)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167640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Error reduction on prior and # of pieces of information (DOFS) from 1-month inversion of methane emissions at 0.5</a:t>
            </a:r>
            <a:r>
              <a:rPr lang="en-US" baseline="30000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x0.625</a:t>
            </a:r>
            <a:r>
              <a:rPr lang="en-US" baseline="30000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 resolution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363" y="5477470"/>
            <a:ext cx="9220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Geostationary column observations (near-IR) greatly improve hotspot detection relative to current LEO capability (GOSAT); multispectral observations (adding thermal IR) do even better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7000" y="64008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Bousserez</a:t>
            </a:r>
            <a:r>
              <a:rPr lang="en-US" i="1" dirty="0" smtClean="0">
                <a:solidFill>
                  <a:schemeClr val="tx1"/>
                </a:solidFill>
              </a:rPr>
              <a:t> et al. [2015]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3801" y="50408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Error reduction</a:t>
            </a:r>
          </a:p>
        </p:txBody>
      </p:sp>
    </p:spTree>
    <p:extLst>
      <p:ext uri="{BB962C8B-B14F-4D97-AF65-F5344CB8AC3E}">
        <p14:creationId xmlns:p14="http://schemas.microsoft.com/office/powerpoint/2010/main" val="1004566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152400"/>
            <a:ext cx="9448800" cy="1143000"/>
          </a:xfrm>
        </p:spPr>
        <p:txBody>
          <a:bodyPr/>
          <a:lstStyle/>
          <a:p>
            <a:r>
              <a:rPr lang="en-US" dirty="0" smtClean="0"/>
              <a:t>Observation System Simulation Experiments (OSSEs)</a:t>
            </a:r>
            <a:br>
              <a:rPr lang="en-US" dirty="0" smtClean="0"/>
            </a:br>
            <a:r>
              <a:rPr lang="en-US" dirty="0" smtClean="0"/>
              <a:t>to assess value of GEO-CAPE as addition to observing system</a:t>
            </a:r>
            <a:endParaRPr lang="en-US" dirty="0"/>
          </a:p>
        </p:txBody>
      </p:sp>
      <p:pic>
        <p:nvPicPr>
          <p:cNvPr id="3" name="Picture 17" descr="j04247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19" y="1490349"/>
            <a:ext cx="928564" cy="8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2853" y="1124483"/>
            <a:ext cx="326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Chemical Transport Model 1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839282" y="2438401"/>
            <a:ext cx="0" cy="745973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2" name="Picture 17" descr="j04247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90349"/>
            <a:ext cx="928564" cy="8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7536197" y="2438401"/>
            <a:ext cx="14685" cy="1466165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99744" y="3858066"/>
            <a:ext cx="2861103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. Analyzed atmosphere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without GEO-CAPE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</a:rPr>
              <a:t>(Control Run)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7449" y="316367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Existing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observations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248408" y="3415414"/>
            <a:ext cx="1285213" cy="13590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962400" y="4992474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GEO-CAPE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seudo-observations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6172208" y="5321557"/>
            <a:ext cx="1425679" cy="4884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7594195" y="4853353"/>
            <a:ext cx="7082" cy="91440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142448" y="5770740"/>
            <a:ext cx="2911374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3.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Analyzed atmosphere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with GEO-CAPE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</a:rPr>
              <a:t>(Assimilation Run)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942" y="4992474"/>
            <a:ext cx="4132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7A91A"/>
                </a:solidFill>
              </a:rPr>
              <a:t>Compare 3 vs.1  and  2 vs. 1</a:t>
            </a:r>
            <a:endParaRPr lang="en-US" dirty="0">
              <a:solidFill>
                <a:srgbClr val="07A91A"/>
              </a:solidFill>
            </a:endParaRPr>
          </a:p>
          <a:p>
            <a:r>
              <a:rPr lang="en-US" dirty="0">
                <a:solidFill>
                  <a:srgbClr val="07A91A"/>
                </a:solidFill>
              </a:rPr>
              <a:t>f</a:t>
            </a:r>
            <a:r>
              <a:rPr lang="en-US" dirty="0" smtClean="0">
                <a:solidFill>
                  <a:srgbClr val="07A91A"/>
                </a:solidFill>
              </a:rPr>
              <a:t>or the metric of interest  (concentrations, </a:t>
            </a:r>
            <a:r>
              <a:rPr lang="en-US" dirty="0" err="1" smtClean="0">
                <a:solidFill>
                  <a:srgbClr val="07A91A"/>
                </a:solidFill>
              </a:rPr>
              <a:t>emisssions</a:t>
            </a:r>
            <a:r>
              <a:rPr lang="en-US" dirty="0" smtClean="0">
                <a:solidFill>
                  <a:srgbClr val="07A91A"/>
                </a:solidFill>
              </a:rPr>
              <a:t>…)</a:t>
            </a:r>
          </a:p>
          <a:p>
            <a:r>
              <a:rPr lang="en-US" dirty="0" smtClean="0">
                <a:solidFill>
                  <a:srgbClr val="07A91A"/>
                </a:solidFill>
              </a:rPr>
              <a:t>How has the addition of GEO-CAPE improved Model 2’s </a:t>
            </a:r>
            <a:r>
              <a:rPr lang="en-US" dirty="0" err="1" smtClean="0">
                <a:solidFill>
                  <a:srgbClr val="07A91A"/>
                </a:solidFill>
              </a:rPr>
              <a:t>abiiity</a:t>
            </a:r>
            <a:r>
              <a:rPr lang="en-US" dirty="0" smtClean="0">
                <a:solidFill>
                  <a:srgbClr val="07A91A"/>
                </a:solidFill>
              </a:rPr>
              <a:t> to quantify this metric 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01636" y="29718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assimilation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17833" y="49530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assimilation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4152749" y="3417332"/>
            <a:ext cx="647859" cy="0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63" name="Rectangle 62"/>
          <p:cNvSpPr/>
          <p:nvPr/>
        </p:nvSpPr>
        <p:spPr>
          <a:xfrm>
            <a:off x="1543882" y="3191795"/>
            <a:ext cx="2590800" cy="73866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. “True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smtClean="0">
                <a:solidFill>
                  <a:schemeClr val="tx1"/>
                </a:solidFill>
              </a:rPr>
              <a:t>atmosphere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</a:rPr>
              <a:t>(Nature </a:t>
            </a:r>
            <a:r>
              <a:rPr lang="en-US" dirty="0">
                <a:solidFill>
                  <a:srgbClr val="3333CC"/>
                </a:solidFill>
              </a:rPr>
              <a:t>R</a:t>
            </a:r>
            <a:r>
              <a:rPr lang="en-US" dirty="0" smtClean="0">
                <a:solidFill>
                  <a:srgbClr val="3333CC"/>
                </a:solidFill>
              </a:rPr>
              <a:t>un</a:t>
            </a:r>
            <a:r>
              <a:rPr lang="en-US" dirty="0">
                <a:solidFill>
                  <a:srgbClr val="3333CC"/>
                </a:solidFill>
              </a:rPr>
              <a:t>)</a:t>
            </a: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4134682" y="3904565"/>
            <a:ext cx="1046918" cy="1039840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788982" y="1124483"/>
            <a:ext cx="326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Chemical Transport Model 2</a:t>
            </a:r>
          </a:p>
        </p:txBody>
      </p:sp>
    </p:spTree>
    <p:extLst>
      <p:ext uri="{BB962C8B-B14F-4D97-AF65-F5344CB8AC3E}">
        <p14:creationId xmlns:p14="http://schemas.microsoft.com/office/powerpoint/2010/main" val="4282383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9" grpId="0" animBg="1"/>
      <p:bldP spid="37" grpId="0"/>
      <p:bldP spid="46" grpId="0"/>
      <p:bldP spid="5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7084" y="2963"/>
            <a:ext cx="610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prstClr val="black"/>
                </a:solidFill>
                <a:latin typeface="Calibri"/>
              </a:rPr>
              <a:t>GEOCAPE Regional and Urban OSSE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218" y="6020726"/>
            <a:ext cx="8226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1- NOAA/NESDIS Center for Satellite Applications and Research, 1225 West Dayton Street, Madison, WI 53706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2- </a:t>
            </a:r>
            <a:r>
              <a:rPr lang="en-US" sz="1200" b="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Jet Propulsion Laboratory, California Institute of Technology, 4800 Oak Grove Drive, Pasadena, CA </a:t>
            </a:r>
            <a:r>
              <a:rPr lang="en-US" sz="1200" b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91109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3- National Center for Atmospheric Research, 3450 Mitchell Lane, Boulder, CO 80301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4- Bay Area Environmental Research Institute, Moffett </a:t>
            </a:r>
            <a:r>
              <a:rPr lang="en-US" sz="1200" b="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Field, CA </a:t>
            </a:r>
            <a:r>
              <a:rPr lang="en-US" sz="1200" b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94035</a:t>
            </a:r>
            <a:endParaRPr lang="en-US" sz="1200" b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8345"/>
          <a:stretch/>
        </p:blipFill>
        <p:spPr bwMode="auto">
          <a:xfrm>
            <a:off x="1143000" y="570723"/>
            <a:ext cx="6629400" cy="496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638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srgbClr val="434343"/>
                </a:solidFill>
                <a:latin typeface="Calibri"/>
              </a:rPr>
              <a:t>Brad Pierce</a:t>
            </a:r>
            <a:r>
              <a:rPr lang="en-US" b="0" baseline="30000" dirty="0">
                <a:solidFill>
                  <a:srgbClr val="434343"/>
                </a:solidFill>
                <a:latin typeface="Calibri"/>
              </a:rPr>
              <a:t>1</a:t>
            </a:r>
            <a:r>
              <a:rPr lang="en-US" b="0" dirty="0">
                <a:solidFill>
                  <a:srgbClr val="434343"/>
                </a:solidFill>
                <a:latin typeface="Calibri"/>
              </a:rPr>
              <a:t>, Vijay Natraj</a:t>
            </a:r>
            <a:r>
              <a:rPr lang="en-US" b="0" baseline="30000" dirty="0">
                <a:solidFill>
                  <a:srgbClr val="434343"/>
                </a:solidFill>
                <a:latin typeface="Calibri"/>
              </a:rPr>
              <a:t>2</a:t>
            </a:r>
            <a:r>
              <a:rPr lang="en-US" b="0" dirty="0">
                <a:solidFill>
                  <a:srgbClr val="434343"/>
                </a:solidFill>
                <a:latin typeface="Calibri"/>
              </a:rPr>
              <a:t>, Helen Worden</a:t>
            </a:r>
            <a:r>
              <a:rPr lang="en-US" b="0" baseline="30000" dirty="0">
                <a:solidFill>
                  <a:srgbClr val="434343"/>
                </a:solidFill>
                <a:latin typeface="Calibri"/>
              </a:rPr>
              <a:t>3</a:t>
            </a:r>
            <a:r>
              <a:rPr lang="en-US" b="0" dirty="0">
                <a:solidFill>
                  <a:srgbClr val="434343"/>
                </a:solidFill>
                <a:latin typeface="Calibri"/>
              </a:rPr>
              <a:t>, Susan Kulawik</a:t>
            </a:r>
            <a:r>
              <a:rPr lang="en-US" b="0" baseline="30000" dirty="0">
                <a:solidFill>
                  <a:srgbClr val="434343"/>
                </a:solidFill>
                <a:latin typeface="Calibri"/>
              </a:rPr>
              <a:t>4</a:t>
            </a:r>
            <a:r>
              <a:rPr lang="en-US" b="0" dirty="0">
                <a:solidFill>
                  <a:srgbClr val="434343"/>
                </a:solidFill>
                <a:latin typeface="Calibri"/>
              </a:rPr>
              <a:t> 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09604"/>
            <a:ext cx="90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“True”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9406" y="4724406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“Analysis”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Model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7048140" y="2281367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3399"/>
                </a:solidFill>
              </a:rPr>
              <a:t>Pseudo GEO-CAPE</a:t>
            </a:r>
          </a:p>
          <a:p>
            <a:pPr algn="ctr"/>
            <a:r>
              <a:rPr lang="en-US" dirty="0" smtClean="0">
                <a:solidFill>
                  <a:srgbClr val="CC3399"/>
                </a:solidFill>
              </a:rPr>
              <a:t>observations</a:t>
            </a:r>
            <a:endParaRPr lang="en-US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aug_28\NATURE_vs_WRF-Chem_July_1-10_2011.370650099.NC.timeseries.100mb.limit.30.percent.obs.e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4191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aug_28\NATURE_vs_WRF-Chem_July_1-10_2011.060290014.CA.timeseries.100mb.limit.30.percent.obs.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Attachments\aug_28\NATURE_vs_WRF-Chem_July_1-10_2011.170311003.IL.timeseries.100mb.limit.30.percent.obs.err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Attachments\aug_28\NATURE_vs_WRF-Chem_July_1-10_2011.280470008.MS.timeseries.100mb.limit.30.percent.obs.err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" y="3505200"/>
            <a:ext cx="4191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03876" y="3047999"/>
            <a:ext cx="952752" cy="553998"/>
            <a:chOff x="3276600" y="1447800"/>
            <a:chExt cx="1142979" cy="69548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962379" y="1623208"/>
              <a:ext cx="457200" cy="0"/>
            </a:xfrm>
            <a:prstGeom prst="line">
              <a:avLst/>
            </a:prstGeom>
            <a:ln w="25400">
              <a:solidFill>
                <a:srgbClr val="11FF7D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40786" y="1802243"/>
              <a:ext cx="457200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933246" y="2013164"/>
              <a:ext cx="45720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276600" y="1447800"/>
              <a:ext cx="696533" cy="6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ASSIM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Control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Nature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03876" y="2667000"/>
            <a:ext cx="52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Key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3876" y="2971800"/>
            <a:ext cx="1049124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5581" y="1326600"/>
            <a:ext cx="1198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Continuous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Improvement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8168" y="1317113"/>
            <a:ext cx="1198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Improvement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at Day 5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168" y="4800600"/>
            <a:ext cx="1198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Improvement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at Day 2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8148" y="4814224"/>
            <a:ext cx="1243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Small changes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31"/>
            <a:ext cx="8229600" cy="12509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/>
              <a:t>Global OSSE:</a:t>
            </a:r>
            <a:br>
              <a:rPr lang="en-US" sz="3600" dirty="0" smtClean="0"/>
            </a:br>
            <a:r>
              <a:rPr lang="en-US" sz="3600" dirty="0" smtClean="0"/>
              <a:t>7 km GEOS-5 Nature Run for aerosols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99260"/>
            <a:ext cx="4040188" cy="71628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Simulation details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200" y="2449834"/>
            <a:ext cx="4421188" cy="3950970"/>
          </a:xfrm>
          <a:solidFill>
            <a:schemeClr val="tx1"/>
          </a:solidFill>
        </p:spPr>
        <p:txBody>
          <a:bodyPr/>
          <a:lstStyle/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2-years :    </a:t>
            </a:r>
            <a:r>
              <a:rPr lang="en-US" sz="1400" i="1" dirty="0">
                <a:solidFill>
                  <a:srgbClr val="FFFF00"/>
                </a:solidFill>
              </a:rPr>
              <a:t>June 2005 – June 2007</a:t>
            </a: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7-km Global Resolution    </a:t>
            </a:r>
            <a:r>
              <a:rPr lang="en-US" sz="1200" i="1" dirty="0">
                <a:solidFill>
                  <a:srgbClr val="FFFF00"/>
                </a:solidFill>
              </a:rPr>
              <a:t>[72 vertical levels  :  0.01mb top]</a:t>
            </a:r>
            <a:r>
              <a:rPr lang="en-US" sz="1400" dirty="0">
                <a:solidFill>
                  <a:srgbClr val="F9F8FF"/>
                </a:solidFill>
              </a:rPr>
              <a:t> </a:t>
            </a: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5-minute physics time step</a:t>
            </a:r>
            <a:r>
              <a:rPr lang="en-US" sz="1400" i="1" dirty="0">
                <a:solidFill>
                  <a:srgbClr val="F9F8FF"/>
                </a:solidFill>
              </a:rPr>
              <a:t>    </a:t>
            </a:r>
            <a:r>
              <a:rPr lang="en-US" sz="1200" i="1" dirty="0">
                <a:solidFill>
                  <a:srgbClr val="FFFF00"/>
                </a:solidFill>
              </a:rPr>
              <a:t>[5 seconds for dynamics]</a:t>
            </a:r>
            <a:endParaRPr lang="en-US" sz="14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Non-Hydrostatic Dynamics    </a:t>
            </a:r>
            <a:r>
              <a:rPr lang="en-US" sz="1200" i="1" dirty="0">
                <a:solidFill>
                  <a:srgbClr val="FFFF00"/>
                </a:solidFill>
              </a:rPr>
              <a:t>[Finite-Volume Cubed-Sphere]</a:t>
            </a:r>
            <a:endParaRPr lang="en-US" sz="14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Limited deep convection    </a:t>
            </a:r>
            <a:r>
              <a:rPr lang="en-US" sz="1200" i="1" dirty="0">
                <a:solidFill>
                  <a:srgbClr val="FFFF00"/>
                </a:solidFill>
              </a:rPr>
              <a:t>[RAS with stochastic </a:t>
            </a:r>
            <a:r>
              <a:rPr lang="en-US" sz="1200" i="1" dirty="0" err="1">
                <a:solidFill>
                  <a:srgbClr val="FFFF00"/>
                </a:solidFill>
              </a:rPr>
              <a:t>Tokioka</a:t>
            </a:r>
            <a:r>
              <a:rPr lang="en-US" sz="1200" i="1" dirty="0">
                <a:solidFill>
                  <a:srgbClr val="FFFF00"/>
                </a:solidFill>
              </a:rPr>
              <a:t> limiter]</a:t>
            </a: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Resolve </a:t>
            </a:r>
            <a:r>
              <a:rPr lang="en-US" sz="1400" dirty="0" err="1">
                <a:solidFill>
                  <a:srgbClr val="F9F8FF"/>
                </a:solidFill>
              </a:rPr>
              <a:t>mesoscale</a:t>
            </a:r>
            <a:r>
              <a:rPr lang="en-US" sz="1400" dirty="0">
                <a:solidFill>
                  <a:srgbClr val="F9F8FF"/>
                </a:solidFill>
              </a:rPr>
              <a:t> weather </a:t>
            </a:r>
            <a:r>
              <a:rPr lang="en-US" sz="1200" i="1" dirty="0" smtClean="0">
                <a:solidFill>
                  <a:srgbClr val="9EE0F8"/>
                </a:solidFill>
              </a:rPr>
              <a:t> </a:t>
            </a:r>
            <a:r>
              <a:rPr lang="en-US" sz="1200" i="1" dirty="0">
                <a:solidFill>
                  <a:srgbClr val="FFFF00"/>
                </a:solidFill>
              </a:rPr>
              <a:t>[storm-scale and cloud clusters]</a:t>
            </a:r>
            <a:endParaRPr lang="en-US" sz="10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High-resolution constituent transport    </a:t>
            </a:r>
            <a:r>
              <a:rPr lang="en-US" sz="1200" i="1" dirty="0">
                <a:solidFill>
                  <a:srgbClr val="FFFF00"/>
                </a:solidFill>
              </a:rPr>
              <a:t>[GOCART]</a:t>
            </a:r>
            <a:endParaRPr lang="en-US" sz="14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400" dirty="0">
                <a:solidFill>
                  <a:srgbClr val="F9F8FF"/>
                </a:solidFill>
              </a:rPr>
              <a:t>Executed on “Discover” at NCCS     </a:t>
            </a:r>
            <a:r>
              <a:rPr lang="en-US" sz="1200" i="1" dirty="0">
                <a:solidFill>
                  <a:srgbClr val="FFFF00"/>
                </a:solidFill>
              </a:rPr>
              <a:t>[7200 Cores : 11-days/day]</a:t>
            </a:r>
            <a:endParaRPr lang="en-US" sz="1400" i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33" y="1699260"/>
            <a:ext cx="4041775" cy="71628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Boundary Conditions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39" y="2449834"/>
            <a:ext cx="4346575" cy="3950970"/>
          </a:xfrm>
          <a:solidFill>
            <a:schemeClr val="tx1"/>
          </a:solidFill>
        </p:spPr>
        <p:txBody>
          <a:bodyPr/>
          <a:lstStyle/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SST and Sea-Ice     </a:t>
            </a:r>
            <a:r>
              <a:rPr lang="en-US" sz="1300" i="1" dirty="0">
                <a:solidFill>
                  <a:srgbClr val="FFFF00"/>
                </a:solidFill>
              </a:rPr>
              <a:t>[1/4-degree Reynolds/OSTIA]</a:t>
            </a:r>
          </a:p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CO/CO</a:t>
            </a:r>
            <a:r>
              <a:rPr lang="en-US" sz="1300" baseline="-25000" dirty="0">
                <a:solidFill>
                  <a:srgbClr val="F9F8FF"/>
                </a:solidFill>
              </a:rPr>
              <a:t>2 </a:t>
            </a:r>
            <a:r>
              <a:rPr lang="en-US" sz="1300" dirty="0">
                <a:solidFill>
                  <a:srgbClr val="F9F8FF"/>
                </a:solidFill>
              </a:rPr>
              <a:t>Fossil fuel emissions     </a:t>
            </a:r>
            <a:r>
              <a:rPr lang="en-US" sz="1200" i="1" dirty="0">
                <a:solidFill>
                  <a:srgbClr val="FFFF00"/>
                </a:solidFill>
              </a:rPr>
              <a:t>[10-km EDGAR inventory]</a:t>
            </a:r>
            <a:endParaRPr lang="en-US" sz="13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Land CO</a:t>
            </a:r>
            <a:r>
              <a:rPr lang="en-US" sz="1300" baseline="-25000" dirty="0">
                <a:solidFill>
                  <a:srgbClr val="F9F8FF"/>
                </a:solidFill>
              </a:rPr>
              <a:t>2</a:t>
            </a:r>
            <a:r>
              <a:rPr lang="en-US" sz="1300" dirty="0">
                <a:solidFill>
                  <a:srgbClr val="F9F8FF"/>
                </a:solidFill>
              </a:rPr>
              <a:t> fluxes     </a:t>
            </a:r>
            <a:r>
              <a:rPr lang="en-US" sz="1200" i="1" dirty="0">
                <a:solidFill>
                  <a:srgbClr val="FFFF00"/>
                </a:solidFill>
              </a:rPr>
              <a:t>[CASA-GFED at 10-km with MODIS EVI]</a:t>
            </a:r>
            <a:endParaRPr lang="en-US" sz="13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Biomass burning     </a:t>
            </a:r>
            <a:r>
              <a:rPr lang="en-US" sz="1200" i="1" dirty="0">
                <a:solidFill>
                  <a:srgbClr val="FFFF00"/>
                </a:solidFill>
              </a:rPr>
              <a:t>[daily QFED emissions]</a:t>
            </a:r>
            <a:endParaRPr lang="en-US" sz="1300" i="1" dirty="0">
              <a:solidFill>
                <a:srgbClr val="FFFF00"/>
              </a:solidFill>
            </a:endParaRPr>
          </a:p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Volcanic SO</a:t>
            </a:r>
            <a:r>
              <a:rPr lang="en-US" sz="1300" baseline="-25000" dirty="0">
                <a:solidFill>
                  <a:srgbClr val="F9F8FF"/>
                </a:solidFill>
              </a:rPr>
              <a:t>2</a:t>
            </a:r>
            <a:r>
              <a:rPr lang="en-US" sz="1300" dirty="0">
                <a:solidFill>
                  <a:srgbClr val="F9F8FF"/>
                </a:solidFill>
              </a:rPr>
              <a:t> </a:t>
            </a:r>
            <a:r>
              <a:rPr lang="en-US" sz="1300" baseline="-25000" dirty="0">
                <a:solidFill>
                  <a:srgbClr val="F9F8FF"/>
                </a:solidFill>
              </a:rPr>
              <a:t>    </a:t>
            </a:r>
            <a:r>
              <a:rPr lang="en-US" sz="1200" i="1" dirty="0">
                <a:solidFill>
                  <a:srgbClr val="FFFF00"/>
                </a:solidFill>
              </a:rPr>
              <a:t>[AEROCOM emissions and injection heights]</a:t>
            </a:r>
          </a:p>
          <a:p>
            <a:pPr marL="347472" indent="-256032">
              <a:defRPr/>
            </a:pPr>
            <a:r>
              <a:rPr lang="en-US" sz="1300" dirty="0">
                <a:solidFill>
                  <a:srgbClr val="F9F8FF"/>
                </a:solidFill>
              </a:rPr>
              <a:t>GOCART    </a:t>
            </a:r>
            <a:r>
              <a:rPr lang="en-US" sz="1200" i="1" dirty="0">
                <a:solidFill>
                  <a:srgbClr val="9EE0F8"/>
                </a:solidFill>
              </a:rPr>
              <a:t> </a:t>
            </a:r>
            <a:r>
              <a:rPr lang="en-US" sz="1200" i="1" dirty="0">
                <a:solidFill>
                  <a:srgbClr val="FFFF00"/>
                </a:solidFill>
              </a:rPr>
              <a:t>[mixing, chemistry, and deposition</a:t>
            </a:r>
            <a:r>
              <a:rPr lang="en-US" sz="1200" i="1" dirty="0" smtClean="0">
                <a:solidFill>
                  <a:srgbClr val="FFFF00"/>
                </a:solidFill>
              </a:rPr>
              <a:t>]</a:t>
            </a:r>
            <a:endParaRPr lang="en-US" sz="1200" i="1" dirty="0">
              <a:solidFill>
                <a:srgbClr val="4FADF3"/>
              </a:solidFill>
            </a:endParaRPr>
          </a:p>
          <a:p>
            <a:pPr marL="747522" lvl="1" indent="-256032">
              <a:defRPr/>
            </a:pPr>
            <a:r>
              <a:rPr lang="en-US" sz="1200" i="1" dirty="0" smtClean="0">
                <a:solidFill>
                  <a:srgbClr val="F9F8FF"/>
                </a:solidFill>
              </a:rPr>
              <a:t>Key aerosol types </a:t>
            </a:r>
            <a:r>
              <a:rPr lang="en-US" sz="1200" i="1" dirty="0">
                <a:solidFill>
                  <a:srgbClr val="4FADF3"/>
                </a:solidFill>
              </a:rPr>
              <a:t>[sulfates, dust, </a:t>
            </a:r>
            <a:r>
              <a:rPr lang="en-US" sz="1200" i="1" dirty="0" smtClean="0">
                <a:solidFill>
                  <a:srgbClr val="4FADF3"/>
                </a:solidFill>
              </a:rPr>
              <a:t> </a:t>
            </a:r>
            <a:r>
              <a:rPr lang="en-US" sz="1200" i="1" dirty="0" err="1" smtClean="0">
                <a:solidFill>
                  <a:srgbClr val="4FADF3"/>
                </a:solidFill>
              </a:rPr>
              <a:t>black&amp;organic</a:t>
            </a:r>
            <a:r>
              <a:rPr lang="en-US" sz="1200" i="1" dirty="0" smtClean="0">
                <a:solidFill>
                  <a:srgbClr val="4FADF3"/>
                </a:solidFill>
              </a:rPr>
              <a:t>  </a:t>
            </a:r>
            <a:r>
              <a:rPr lang="en-US" sz="1200" i="1" dirty="0">
                <a:solidFill>
                  <a:srgbClr val="4FADF3"/>
                </a:solidFill>
              </a:rPr>
              <a:t>carbon</a:t>
            </a:r>
            <a:endParaRPr lang="en-US" sz="1200" i="1" dirty="0" smtClean="0">
              <a:solidFill>
                <a:srgbClr val="F9F8FF"/>
              </a:solidFill>
            </a:endParaRPr>
          </a:p>
          <a:p>
            <a:pPr marL="747522" lvl="1" indent="-256032">
              <a:defRPr/>
            </a:pPr>
            <a:r>
              <a:rPr lang="en-US" sz="1200" i="1" dirty="0" smtClean="0">
                <a:solidFill>
                  <a:srgbClr val="F9F8FF"/>
                </a:solidFill>
              </a:rPr>
              <a:t>aerosols </a:t>
            </a:r>
            <a:r>
              <a:rPr lang="en-US" sz="1200" i="1" dirty="0">
                <a:solidFill>
                  <a:srgbClr val="F9F8FF"/>
                </a:solidFill>
              </a:rPr>
              <a:t>are </a:t>
            </a:r>
            <a:r>
              <a:rPr lang="en-US" sz="1200" i="1" dirty="0" err="1">
                <a:solidFill>
                  <a:srgbClr val="4FADF3"/>
                </a:solidFill>
              </a:rPr>
              <a:t>radiatively</a:t>
            </a:r>
            <a:r>
              <a:rPr lang="en-US" sz="1200" i="1" dirty="0">
                <a:solidFill>
                  <a:srgbClr val="4FADF3"/>
                </a:solidFill>
              </a:rPr>
              <a:t> coupled </a:t>
            </a:r>
            <a:r>
              <a:rPr lang="en-US" sz="1200" i="1" dirty="0">
                <a:solidFill>
                  <a:srgbClr val="F9F8FF"/>
                </a:solidFill>
              </a:rPr>
              <a:t>with the dynamics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151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49166"/>
            <a:ext cx="1549400" cy="157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D1790328-348A-7042-AA00-4B58A068E08D}" type="slidenum">
              <a:rPr lang="en-US" sz="1200">
                <a:solidFill>
                  <a:srgbClr val="3F3F3F"/>
                </a:solidFill>
              </a:rPr>
              <a:pPr eaLnBrk="1" hangingPunct="1"/>
              <a:t>16</a:t>
            </a:fld>
            <a:endParaRPr lang="en-US" sz="120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VLIDORT Simulator for GEOS-5 Nature Run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 collaboration with GEO-CAPE aerosol Group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Calculations based on the Vector Linearized Discrete Ordinate RT code (VLIDORT)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Golden periods, 2-4 days each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Select aerosol channels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UV: 354 </a:t>
            </a:r>
            <a:r>
              <a:rPr lang="en-US" dirty="0"/>
              <a:t>&amp; 388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VIS: 412</a:t>
            </a:r>
            <a:r>
              <a:rPr lang="en-US" dirty="0"/>
              <a:t>, 470, 550, </a:t>
            </a:r>
            <a:r>
              <a:rPr lang="en-US" dirty="0" smtClean="0"/>
              <a:t>670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MAIAC derived BRDF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Cloud free conditions for now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CF &lt; 0.01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Aerosol and Rayleigh scattering atmosphere (gas corrected)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FB2A0-3421-1C4B-B3AE-4CA9F99698D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1" name="tempo_toa_reflectance.mp4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05" t="-148" r="10405"/>
          <a:stretch/>
        </p:blipFill>
        <p:spPr>
          <a:xfrm>
            <a:off x="2903814" y="1476866"/>
            <a:ext cx="6247397" cy="538113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971800" y="152400"/>
            <a:ext cx="4038600" cy="1251586"/>
          </a:xfrm>
          <a:prstGeom prst="rect">
            <a:avLst/>
          </a:prstGeom>
        </p:spPr>
        <p:txBody>
          <a:bodyPr vert="horz" lIns="73152" rIns="45720" bIns="0" rtlCol="0" anchor="b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C8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/>
              <a:t>TEMPO “Level A” Simulator:</a:t>
            </a:r>
          </a:p>
          <a:p>
            <a:r>
              <a:rPr lang="en-US" sz="2800" dirty="0" smtClean="0"/>
              <a:t>TOA Reflectances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08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55" t="7326" r="5648" b="9107"/>
          <a:stretch/>
        </p:blipFill>
        <p:spPr>
          <a:xfrm>
            <a:off x="1" y="1052932"/>
            <a:ext cx="9172573" cy="49053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86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0700" y="5885841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Verdana"/>
                <a:cs typeface="Verdana"/>
              </a:rPr>
              <a:t>Total column results of June 17 00Z 2006 after 2 weeks </a:t>
            </a:r>
            <a:r>
              <a:rPr lang="en-US" sz="1600" b="0" dirty="0">
                <a:solidFill>
                  <a:prstClr val="black"/>
                </a:solidFill>
                <a:latin typeface="Verdana"/>
                <a:cs typeface="Verdana"/>
              </a:rPr>
              <a:t>assimilation </a:t>
            </a:r>
            <a:r>
              <a:rPr lang="en-US" sz="1600" b="0" dirty="0" smtClean="0">
                <a:solidFill>
                  <a:prstClr val="black"/>
                </a:solidFill>
                <a:latin typeface="Verdana"/>
                <a:cs typeface="Verdana"/>
              </a:rPr>
              <a:t>of simulated AOD observations </a:t>
            </a:r>
            <a:r>
              <a:rPr lang="en-US" sz="1600" b="0" dirty="0">
                <a:solidFill>
                  <a:prstClr val="black"/>
                </a:solidFill>
                <a:latin typeface="Verdana"/>
                <a:cs typeface="Verdana"/>
              </a:rPr>
              <a:t>from </a:t>
            </a:r>
            <a:r>
              <a:rPr lang="en-US" sz="1600" b="0" dirty="0" smtClean="0">
                <a:solidFill>
                  <a:prstClr val="black"/>
                </a:solidFill>
                <a:latin typeface="Verdana"/>
                <a:cs typeface="Verdana"/>
              </a:rPr>
              <a:t>GEOs </a:t>
            </a:r>
            <a:r>
              <a:rPr lang="en-US" sz="1600" b="0" dirty="0">
                <a:solidFill>
                  <a:prstClr val="black"/>
                </a:solidFill>
                <a:latin typeface="Verdana"/>
                <a:cs typeface="Verdana"/>
              </a:rPr>
              <a:t>over Europe, Asia and USA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7902"/>
            <a:ext cx="3035300" cy="3170099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0000"/>
            </a:pPr>
            <a:r>
              <a:rPr lang="en-US" sz="2000" b="0" dirty="0" smtClean="0">
                <a:solidFill>
                  <a:prstClr val="white"/>
                </a:solidFill>
                <a:latin typeface="Verdana"/>
                <a:cs typeface="Verdana"/>
              </a:rPr>
              <a:t>After assimilation of simulated AOD observations from the Nature Run, OC </a:t>
            </a:r>
            <a:r>
              <a:rPr lang="en-US" sz="2000" b="0" dirty="0">
                <a:solidFill>
                  <a:prstClr val="white"/>
                </a:solidFill>
                <a:latin typeface="Verdana"/>
                <a:cs typeface="Verdana"/>
              </a:rPr>
              <a:t>is constrained </a:t>
            </a:r>
            <a:r>
              <a:rPr lang="en-US" sz="2000" b="0" dirty="0" smtClean="0">
                <a:solidFill>
                  <a:prstClr val="white"/>
                </a:solidFill>
                <a:latin typeface="Verdana"/>
                <a:cs typeface="Verdana"/>
              </a:rPr>
              <a:t>over </a:t>
            </a:r>
            <a:r>
              <a:rPr lang="en-US" sz="2000" b="0" dirty="0">
                <a:solidFill>
                  <a:prstClr val="white"/>
                </a:solidFill>
                <a:latin typeface="Verdana"/>
                <a:cs typeface="Verdana"/>
              </a:rPr>
              <a:t>the </a:t>
            </a:r>
            <a:r>
              <a:rPr lang="en-US" sz="2000" b="0" dirty="0" smtClean="0">
                <a:solidFill>
                  <a:prstClr val="white"/>
                </a:solidFill>
                <a:latin typeface="Verdana"/>
                <a:cs typeface="Verdana"/>
              </a:rPr>
              <a:t>GEO regions bringing the Assimilation closer to the Nature Run compared to the Control Run</a:t>
            </a:r>
            <a:endParaRPr lang="en-US" sz="2000" b="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52400"/>
            <a:ext cx="8940800" cy="52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algn="r" eaLnBrk="0" hangingPunct="0">
              <a:defRPr/>
            </a:pPr>
            <a:r>
              <a:rPr lang="en-US" sz="2800" b="0" dirty="0" smtClean="0">
                <a:solidFill>
                  <a:srgbClr val="FFFF00"/>
                </a:solidFill>
                <a:latin typeface="Verdana"/>
                <a:cs typeface="Verdana"/>
              </a:rPr>
              <a:t>Constellation AOD OSSE: OC aerosol constraint</a:t>
            </a:r>
            <a:endParaRPr lang="en-US" sz="2800" b="0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32843"/>
            <a:ext cx="2489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</a:rPr>
              <a:t>GMAO GEOS-5 Nature 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Run 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4000" y="932843"/>
            <a:ext cx="2692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</a:rPr>
              <a:t>NCAR CAM-</a:t>
            </a:r>
            <a:r>
              <a:rPr lang="en-US" sz="1600" b="0" dirty="0" err="1">
                <a:solidFill>
                  <a:prstClr val="black"/>
                </a:solidFill>
                <a:latin typeface="Calibri"/>
              </a:rPr>
              <a:t>Chem</a:t>
            </a:r>
            <a:r>
              <a:rPr lang="en-US" sz="1600" b="0" dirty="0">
                <a:solidFill>
                  <a:prstClr val="black"/>
                </a:solidFill>
                <a:latin typeface="Calibri"/>
              </a:rPr>
              <a:t> Control 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600" y="3485542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Assimilation Run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0000" y="932843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Nature - Control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5700" y="3485542"/>
            <a:ext cx="2273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libri"/>
              </a:rPr>
              <a:t>Nature - Assimilation</a:t>
            </a:r>
            <a:endParaRPr lang="en-US" sz="16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5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4"/>
          <p:cNvSpPr>
            <a:spLocks noGrp="1"/>
          </p:cNvSpPr>
          <p:nvPr>
            <p:ph type="title"/>
          </p:nvPr>
        </p:nvSpPr>
        <p:spPr>
          <a:xfrm>
            <a:off x="457200" y="152421"/>
            <a:ext cx="8229600" cy="12509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Verdana" charset="0"/>
              </a:rPr>
              <a:t>Global OSSE: GEOS-5 </a:t>
            </a:r>
            <a:r>
              <a:rPr lang="en-US" sz="2800" dirty="0">
                <a:latin typeface="Verdana" charset="0"/>
              </a:rPr>
              <a:t>Global </a:t>
            </a:r>
            <a:r>
              <a:rPr lang="en-US" sz="2800" dirty="0" smtClean="0">
                <a:latin typeface="Verdana" charset="0"/>
              </a:rPr>
              <a:t>12.5 km </a:t>
            </a:r>
            <a:br>
              <a:rPr lang="en-US" sz="2800" dirty="0" smtClean="0">
                <a:latin typeface="Verdana" charset="0"/>
              </a:rPr>
            </a:br>
            <a:r>
              <a:rPr lang="en-US" sz="2800" dirty="0" smtClean="0">
                <a:latin typeface="Verdana" charset="0"/>
              </a:rPr>
              <a:t>Nature Run w/ Chemistry</a:t>
            </a:r>
            <a:endParaRPr lang="en-US" sz="2800" dirty="0">
              <a:latin typeface="Verdana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3422" y="1691640"/>
            <a:ext cx="4081463" cy="4267200"/>
          </a:xfrm>
        </p:spPr>
        <p:txBody>
          <a:bodyPr/>
          <a:lstStyle/>
          <a:p>
            <a:pPr marL="469461" indent="-469461">
              <a:defRPr/>
            </a:pPr>
            <a:r>
              <a:rPr lang="en-US" sz="1600" b="1" dirty="0">
                <a:solidFill>
                  <a:srgbClr val="000090"/>
                </a:solidFill>
              </a:rPr>
              <a:t>Components</a:t>
            </a:r>
          </a:p>
          <a:p>
            <a:pPr marL="907204" lvl="1" indent="-436155">
              <a:defRPr/>
            </a:pPr>
            <a:r>
              <a:rPr lang="en-US" sz="1400" dirty="0"/>
              <a:t>Atmospheric GCM on cubed-sphere, </a:t>
            </a:r>
            <a:r>
              <a:rPr lang="en-US" sz="1100" b="1" dirty="0">
                <a:solidFill>
                  <a:schemeClr val="accent6"/>
                </a:solidFill>
              </a:rPr>
              <a:t>non-hydrostatic</a:t>
            </a:r>
          </a:p>
          <a:p>
            <a:pPr marL="907204" lvl="1" indent="-436155">
              <a:defRPr/>
            </a:pPr>
            <a:r>
              <a:rPr lang="en-US" sz="1400" dirty="0" smtClean="0"/>
              <a:t>Same framework as MERRA-2dd, but constituents run free</a:t>
            </a:r>
          </a:p>
          <a:p>
            <a:pPr marL="907204" lvl="1" indent="-436155">
              <a:defRPr/>
            </a:pPr>
            <a:r>
              <a:rPr lang="en-US" sz="1400" dirty="0" smtClean="0"/>
              <a:t>Prescribed </a:t>
            </a:r>
            <a:r>
              <a:rPr lang="en-US" sz="1400" dirty="0"/>
              <a:t>SST, sea-</a:t>
            </a:r>
            <a:r>
              <a:rPr lang="en-US" sz="1400" dirty="0" smtClean="0"/>
              <a:t>ice</a:t>
            </a:r>
            <a:r>
              <a:rPr lang="en-US" sz="1400" b="1" dirty="0" smtClean="0">
                <a:solidFill>
                  <a:srgbClr val="FF0000"/>
                </a:solidFill>
              </a:rPr>
              <a:t>, Meteorology</a:t>
            </a:r>
            <a:endParaRPr lang="en-US" sz="1400" b="1" dirty="0">
              <a:solidFill>
                <a:srgbClr val="FF0000"/>
              </a:solidFill>
            </a:endParaRPr>
          </a:p>
          <a:p>
            <a:pPr marL="907204" lvl="1" indent="-436155">
              <a:defRPr/>
            </a:pPr>
            <a:r>
              <a:rPr lang="en-US" sz="1400" dirty="0"/>
              <a:t>Constituents</a:t>
            </a:r>
          </a:p>
          <a:p>
            <a:pPr marL="1303708" lvl="2" indent="-394919">
              <a:defRPr/>
            </a:pPr>
            <a:r>
              <a:rPr lang="en-US" sz="1200" dirty="0" err="1"/>
              <a:t>Radiatively</a:t>
            </a:r>
            <a:r>
              <a:rPr lang="en-US" sz="1200" dirty="0"/>
              <a:t> coupled aerosols</a:t>
            </a:r>
          </a:p>
          <a:p>
            <a:pPr marL="1303708" lvl="2" indent="-394919">
              <a:defRPr/>
            </a:pPr>
            <a:r>
              <a:rPr lang="en-US" sz="1200" dirty="0"/>
              <a:t>Carbon species</a:t>
            </a:r>
          </a:p>
          <a:p>
            <a:pPr marL="1303708" lvl="2" indent="-394919">
              <a:defRPr/>
            </a:pPr>
            <a:r>
              <a:rPr lang="en-US" sz="1200" dirty="0" smtClean="0"/>
              <a:t>GEOS-</a:t>
            </a:r>
            <a:r>
              <a:rPr lang="en-US" sz="1200" dirty="0" err="1" smtClean="0"/>
              <a:t>Chem</a:t>
            </a:r>
            <a:r>
              <a:rPr lang="en-US" sz="1200" dirty="0" smtClean="0"/>
              <a:t> Chemistry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469461" indent="-469461">
              <a:defRPr/>
            </a:pPr>
            <a:r>
              <a:rPr lang="en-US" sz="1600" b="1" dirty="0">
                <a:solidFill>
                  <a:srgbClr val="000090"/>
                </a:solidFill>
              </a:rPr>
              <a:t>Emissions</a:t>
            </a:r>
          </a:p>
          <a:p>
            <a:pPr marL="907204" lvl="1" indent="-436155">
              <a:defRPr/>
            </a:pPr>
            <a:r>
              <a:rPr lang="en-US" sz="1400" dirty="0"/>
              <a:t>Prescribed daily biomass-burning emissions (QFED</a:t>
            </a:r>
            <a:r>
              <a:rPr lang="en-US" sz="1400" dirty="0" smtClean="0"/>
              <a:t>)</a:t>
            </a:r>
            <a:endParaRPr lang="en-US" sz="1400" dirty="0"/>
          </a:p>
          <a:p>
            <a:pPr marL="907204" lvl="1" indent="-436155">
              <a:defRPr/>
            </a:pPr>
            <a:r>
              <a:rPr lang="en-US" sz="1400" dirty="0"/>
              <a:t>Anthropogenic inventories </a:t>
            </a:r>
            <a:r>
              <a:rPr lang="en-US" sz="1400" dirty="0" smtClean="0"/>
              <a:t> with ~ 10km resolution</a:t>
            </a: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1508760"/>
            <a:ext cx="3924300" cy="4663440"/>
          </a:xfrm>
        </p:spPr>
        <p:txBody>
          <a:bodyPr/>
          <a:lstStyle/>
          <a:p>
            <a:pPr marL="469461" indent="-469461">
              <a:defRPr/>
            </a:pPr>
            <a:r>
              <a:rPr lang="en-US" sz="1600" b="1" dirty="0">
                <a:solidFill>
                  <a:srgbClr val="000090"/>
                </a:solidFill>
              </a:rPr>
              <a:t>GEOS-5 </a:t>
            </a:r>
            <a:r>
              <a:rPr lang="en-US" sz="1600" b="1" dirty="0" smtClean="0">
                <a:solidFill>
                  <a:srgbClr val="000090"/>
                </a:solidFill>
              </a:rPr>
              <a:t>NR-</a:t>
            </a:r>
            <a:r>
              <a:rPr lang="en-US" sz="1600" b="1" dirty="0" err="1" smtClean="0">
                <a:solidFill>
                  <a:srgbClr val="000090"/>
                </a:solidFill>
              </a:rPr>
              <a:t>Chem</a:t>
            </a:r>
            <a:endParaRPr lang="en-US" sz="1600" b="1" dirty="0">
              <a:solidFill>
                <a:srgbClr val="000090"/>
              </a:solidFill>
            </a:endParaRPr>
          </a:p>
          <a:p>
            <a:pPr marL="907204" lvl="1" indent="-436155">
              <a:defRPr/>
            </a:pPr>
            <a:r>
              <a:rPr lang="en-US" sz="1600" dirty="0"/>
              <a:t>Global, </a:t>
            </a:r>
            <a:r>
              <a:rPr lang="en-US" sz="1600" dirty="0" smtClean="0"/>
              <a:t>12.5 km</a:t>
            </a:r>
          </a:p>
          <a:p>
            <a:pPr marL="907204" lvl="1" indent="-436155">
              <a:defRPr/>
            </a:pPr>
            <a:r>
              <a:rPr lang="en-US" sz="1600" dirty="0" smtClean="0"/>
              <a:t>72 layers</a:t>
            </a:r>
          </a:p>
          <a:p>
            <a:pPr marL="907204" lvl="1" indent="-436155">
              <a:defRPr/>
            </a:pPr>
            <a:r>
              <a:rPr lang="en-US" sz="1600" dirty="0" smtClean="0"/>
              <a:t>Pilot Year: 2013</a:t>
            </a:r>
          </a:p>
          <a:p>
            <a:pPr marL="907204" lvl="1" indent="-436155">
              <a:defRPr/>
            </a:pPr>
            <a:r>
              <a:rPr lang="en-US" sz="1600" dirty="0" smtClean="0"/>
              <a:t>Validation: SEAC4RS</a:t>
            </a:r>
          </a:p>
          <a:p>
            <a:pPr marL="736162" lvl="2" indent="0">
              <a:buNone/>
              <a:defRPr/>
            </a:pPr>
            <a:endParaRPr lang="en-US" sz="1200" dirty="0"/>
          </a:p>
          <a:p>
            <a:pPr marL="469461" indent="-469461">
              <a:defRPr/>
            </a:pPr>
            <a:r>
              <a:rPr lang="en-US" sz="1600" b="1" dirty="0" smtClean="0">
                <a:solidFill>
                  <a:srgbClr val="000090"/>
                </a:solidFill>
              </a:rPr>
              <a:t>Availability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pPr marL="761561" lvl="1" indent="-469461">
              <a:defRPr/>
            </a:pPr>
            <a:r>
              <a:rPr lang="en-US" sz="1800" dirty="0" smtClean="0"/>
              <a:t>Q3 2015</a:t>
            </a:r>
          </a:p>
          <a:p>
            <a:pPr marL="761561" lvl="1" indent="-469461">
              <a:defRPr/>
            </a:pPr>
            <a:endParaRPr lang="en-US" sz="1800" dirty="0" smtClean="0"/>
          </a:p>
          <a:p>
            <a:pPr marL="469461" indent="-469461">
              <a:defRPr/>
            </a:pPr>
            <a:r>
              <a:rPr lang="en-US" sz="1600" b="1" dirty="0" smtClean="0">
                <a:solidFill>
                  <a:srgbClr val="000090"/>
                </a:solidFill>
              </a:rPr>
              <a:t>Status</a:t>
            </a:r>
            <a:endParaRPr lang="en-US" sz="1600" b="1" dirty="0">
              <a:solidFill>
                <a:srgbClr val="000090"/>
              </a:solidFill>
            </a:endParaRPr>
          </a:p>
          <a:p>
            <a:pPr marL="907204" lvl="1" indent="-436155">
              <a:defRPr/>
            </a:pPr>
            <a:r>
              <a:rPr lang="en-US" sz="1600" dirty="0" smtClean="0"/>
              <a:t>25 km scout run about to start</a:t>
            </a:r>
          </a:p>
          <a:p>
            <a:pPr marL="907204" lvl="1" indent="-436155">
              <a:defRPr/>
            </a:pPr>
            <a:r>
              <a:rPr lang="en-US" sz="1600" dirty="0" smtClean="0"/>
              <a:t>Pre-evaluation during SEAC4RS</a:t>
            </a:r>
          </a:p>
          <a:p>
            <a:pPr marL="907204" lvl="1" indent="-436155">
              <a:defRPr/>
            </a:pPr>
            <a:r>
              <a:rPr lang="en-US" sz="1600" dirty="0" smtClean="0"/>
              <a:t>12.5 km code ready to go, pending 25 km run evaluation</a:t>
            </a:r>
            <a:endParaRPr lang="en-US" sz="1600" dirty="0"/>
          </a:p>
          <a:p>
            <a:pPr marL="292100" lvl="1" indent="0">
              <a:buNone/>
              <a:defRPr/>
            </a:pPr>
            <a:endParaRPr lang="en-US" sz="1800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 marL="907204" lvl="1" indent="-436155">
              <a:defRPr/>
            </a:pPr>
            <a:endParaRPr lang="en-US" dirty="0" smtClean="0"/>
          </a:p>
          <a:p>
            <a:pPr marL="907204" lvl="1" indent="-436155">
              <a:defRPr/>
            </a:pPr>
            <a:endParaRPr lang="en-US" dirty="0" smtClean="0"/>
          </a:p>
          <a:p>
            <a:pPr marL="469461" indent="-469461">
              <a:defRPr/>
            </a:pPr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/>
            <a:fld id="{37B0C4E0-C505-CC42-BA54-34AC2D2D2FCB}" type="slidenum">
              <a:rPr lang="en-US" sz="1200">
                <a:solidFill>
                  <a:srgbClr val="000000"/>
                </a:solidFill>
                <a:latin typeface="Verdana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15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1143000"/>
          </a:xfrm>
        </p:spPr>
        <p:txBody>
          <a:bodyPr/>
          <a:lstStyle/>
          <a:p>
            <a:r>
              <a:rPr lang="en-US" dirty="0" smtClean="0"/>
              <a:t>Early work of the ASWG defined mission requirements,</a:t>
            </a:r>
            <a:br>
              <a:rPr lang="en-US" dirty="0" smtClean="0"/>
            </a:br>
            <a:r>
              <a:rPr lang="en-US" dirty="0" smtClean="0"/>
              <a:t> implementation options</a:t>
            </a:r>
            <a:endParaRPr lang="en-US" dirty="0"/>
          </a:p>
        </p:txBody>
      </p:sp>
      <p:pic>
        <p:nvPicPr>
          <p:cNvPr id="626692" name="Picture 4"/>
          <p:cNvPicPr>
            <a:picLocks noChangeAspect="1" noChangeArrowheads="1"/>
          </p:cNvPicPr>
          <p:nvPr/>
        </p:nvPicPr>
        <p:blipFill>
          <a:blip r:embed="rId2" cstate="print"/>
          <a:srcRect t="19182" b="17949"/>
          <a:stretch>
            <a:fillRect/>
          </a:stretch>
        </p:blipFill>
        <p:spPr bwMode="auto">
          <a:xfrm>
            <a:off x="3914030" y="1152109"/>
            <a:ext cx="5220044" cy="314256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43008" y="1886635"/>
            <a:ext cx="2" cy="1618565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43511" y="1143000"/>
            <a:ext cx="2634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Science Traceability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Matrix (STM)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820203" y="1447800"/>
            <a:ext cx="5663" cy="25146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8058" y="4016514"/>
            <a:ext cx="2895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Science Value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Matrix (SVM)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0" y="4876805"/>
            <a:ext cx="878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GEO-CAPE also has an Applications Traceability Matrix (ATM) </a:t>
            </a:r>
          </a:p>
          <a:p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nd corresponding  Applications Value Matrix (AVM)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911" y="5715000"/>
            <a:ext cx="4715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STM leads: Doreen Neil. Daniel Jacob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SVM leads: Doreen Neil, David Edwards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ATM/AVM leads: Jessica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Neu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Rob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Pinder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3E8E-EACF-C34F-B4AE-58A30C55B3D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 l="47500" t="15625" r="10000" b="16667"/>
          <a:stretch>
            <a:fillRect/>
          </a:stretch>
        </p:blipFill>
        <p:spPr bwMode="auto">
          <a:xfrm>
            <a:off x="0" y="1143000"/>
            <a:ext cx="47830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1114701"/>
            <a:ext cx="441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30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aseline="30000" dirty="0" smtClean="0">
                <a:solidFill>
                  <a:srgbClr val="000000"/>
                </a:solidFill>
              </a:rPr>
              <a:t>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2D2DB9"/>
                </a:solidFill>
              </a:rPr>
              <a:t> Orbit centered over </a:t>
            </a:r>
            <a:r>
              <a:rPr lang="en-US" dirty="0" smtClean="0">
                <a:solidFill>
                  <a:srgbClr val="2D2DB9"/>
                </a:solidFill>
              </a:rPr>
              <a:t>~100</a:t>
            </a:r>
            <a:r>
              <a:rPr lang="en-US" baseline="30000" dirty="0" smtClean="0">
                <a:solidFill>
                  <a:srgbClr val="2D2DB9"/>
                </a:solidFill>
              </a:rPr>
              <a:t>o </a:t>
            </a:r>
            <a:r>
              <a:rPr lang="en-US" dirty="0">
                <a:solidFill>
                  <a:srgbClr val="2D2DB9"/>
                </a:solidFill>
              </a:rPr>
              <a:t>W, observing domain north of 10</a:t>
            </a:r>
            <a:r>
              <a:rPr lang="en-US" baseline="30000" dirty="0">
                <a:solidFill>
                  <a:srgbClr val="2D2DB9"/>
                </a:solidFill>
              </a:rPr>
              <a:t>o </a:t>
            </a:r>
            <a:r>
              <a:rPr lang="en-US" dirty="0">
                <a:solidFill>
                  <a:srgbClr val="2D2DB9"/>
                </a:solidFill>
              </a:rPr>
              <a:t>N</a:t>
            </a:r>
          </a:p>
          <a:p>
            <a:endParaRPr lang="en-US" dirty="0">
              <a:solidFill>
                <a:srgbClr val="2D2DB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2D2DB9"/>
                </a:solidFill>
              </a:rPr>
              <a:t> Hourly data over land/coastlines </a:t>
            </a:r>
            <a:endParaRPr lang="en-US" dirty="0" smtClean="0">
              <a:solidFill>
                <a:srgbClr val="2D2DB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D2DB9"/>
                </a:solidFill>
              </a:rPr>
              <a:t>with </a:t>
            </a:r>
            <a:r>
              <a:rPr lang="en-US" dirty="0">
                <a:solidFill>
                  <a:srgbClr val="2D2DB9"/>
                </a:solidFill>
              </a:rPr>
              <a:t>pixel resolution of 1x1 km</a:t>
            </a:r>
            <a:r>
              <a:rPr lang="en-US" baseline="30000" dirty="0">
                <a:solidFill>
                  <a:srgbClr val="2D2DB9"/>
                </a:solidFill>
              </a:rPr>
              <a:t>2 </a:t>
            </a:r>
            <a:r>
              <a:rPr lang="en-US" dirty="0">
                <a:solidFill>
                  <a:srgbClr val="2D2DB9"/>
                </a:solidFill>
              </a:rPr>
              <a:t> (aerosols</a:t>
            </a:r>
            <a:r>
              <a:rPr lang="en-US" dirty="0" smtClean="0">
                <a:solidFill>
                  <a:srgbClr val="2D2DB9"/>
                </a:solidFill>
              </a:rPr>
              <a:t>), 4x4 </a:t>
            </a:r>
            <a:r>
              <a:rPr lang="en-US" dirty="0">
                <a:solidFill>
                  <a:srgbClr val="2D2DB9"/>
                </a:solidFill>
              </a:rPr>
              <a:t>km</a:t>
            </a:r>
            <a:r>
              <a:rPr lang="en-US" baseline="30000" dirty="0">
                <a:solidFill>
                  <a:srgbClr val="2D2DB9"/>
                </a:solidFill>
              </a:rPr>
              <a:t>2 </a:t>
            </a:r>
            <a:r>
              <a:rPr lang="en-US" dirty="0">
                <a:solidFill>
                  <a:srgbClr val="2D2DB9"/>
                </a:solidFill>
              </a:rPr>
              <a:t> (gases), for SZA&lt;70</a:t>
            </a:r>
            <a:r>
              <a:rPr lang="en-US" baseline="30000" dirty="0">
                <a:solidFill>
                  <a:srgbClr val="2D2DB9"/>
                </a:solidFill>
              </a:rPr>
              <a:t>o</a:t>
            </a:r>
            <a:r>
              <a:rPr lang="en-US" dirty="0">
                <a:solidFill>
                  <a:srgbClr val="2D2DB9"/>
                </a:solidFill>
              </a:rPr>
              <a:t> (some species), &lt;50</a:t>
            </a:r>
            <a:r>
              <a:rPr lang="en-US" baseline="30000" dirty="0">
                <a:solidFill>
                  <a:srgbClr val="2D2DB9"/>
                </a:solidFill>
              </a:rPr>
              <a:t>o </a:t>
            </a:r>
            <a:r>
              <a:rPr lang="en-US" dirty="0">
                <a:solidFill>
                  <a:srgbClr val="2D2DB9"/>
                </a:solidFill>
              </a:rPr>
              <a:t> (others</a:t>
            </a:r>
            <a:r>
              <a:rPr lang="en-US" dirty="0" smtClean="0">
                <a:solidFill>
                  <a:srgbClr val="2D2DB9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2D2DB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D2DB9"/>
                </a:solidFill>
              </a:rPr>
              <a:t> </a:t>
            </a:r>
            <a:r>
              <a:rPr lang="en-US" dirty="0">
                <a:solidFill>
                  <a:srgbClr val="2D2DB9"/>
                </a:solidFill>
              </a:rPr>
              <a:t>Daily data over open oceans (O</a:t>
            </a:r>
            <a:r>
              <a:rPr lang="en-US" baseline="-25000" dirty="0">
                <a:solidFill>
                  <a:srgbClr val="2D2DB9"/>
                </a:solidFill>
              </a:rPr>
              <a:t>3,</a:t>
            </a:r>
            <a:r>
              <a:rPr lang="en-US" dirty="0">
                <a:solidFill>
                  <a:srgbClr val="2D2DB9"/>
                </a:solidFill>
              </a:rPr>
              <a:t> CO, aerosol) with pixel resolution of 16x16 km</a:t>
            </a:r>
            <a:r>
              <a:rPr lang="en-US" baseline="30000" dirty="0">
                <a:solidFill>
                  <a:srgbClr val="2D2DB9"/>
                </a:solidFill>
              </a:rPr>
              <a:t>2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2D2DB9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839295" y="1658994"/>
            <a:ext cx="184731" cy="369332"/>
          </a:xfrm>
          <a:custGeom>
            <a:avLst/>
            <a:gdLst>
              <a:gd name="connsiteX0" fmla="*/ 551543 w 551543"/>
              <a:gd name="connsiteY0" fmla="*/ 0 h 1088571"/>
              <a:gd name="connsiteX1" fmla="*/ 246743 w 551543"/>
              <a:gd name="connsiteY1" fmla="*/ 493486 h 1088571"/>
              <a:gd name="connsiteX2" fmla="*/ 0 w 551543"/>
              <a:gd name="connsiteY2" fmla="*/ 1088571 h 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543" h="1088571">
                <a:moveTo>
                  <a:pt x="551543" y="0"/>
                </a:moveTo>
                <a:cubicBezTo>
                  <a:pt x="445105" y="156029"/>
                  <a:pt x="338667" y="312058"/>
                  <a:pt x="246743" y="493486"/>
                </a:cubicBezTo>
                <a:cubicBezTo>
                  <a:pt x="154819" y="674915"/>
                  <a:pt x="77409" y="881743"/>
                  <a:pt x="0" y="1088571"/>
                </a:cubicBezTo>
              </a:path>
            </a:pathLst>
          </a:cu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63575" y="1659726"/>
            <a:ext cx="184731" cy="369332"/>
          </a:xfrm>
          <a:custGeom>
            <a:avLst/>
            <a:gdLst>
              <a:gd name="connsiteX0" fmla="*/ 662819 w 662819"/>
              <a:gd name="connsiteY0" fmla="*/ 0 h 1403047"/>
              <a:gd name="connsiteX1" fmla="*/ 241905 w 662819"/>
              <a:gd name="connsiteY1" fmla="*/ 696686 h 1403047"/>
              <a:gd name="connsiteX2" fmla="*/ 38705 w 662819"/>
              <a:gd name="connsiteY2" fmla="*/ 1291771 h 1403047"/>
              <a:gd name="connsiteX3" fmla="*/ 9676 w 662819"/>
              <a:gd name="connsiteY3" fmla="*/ 1364343 h 1403047"/>
              <a:gd name="connsiteX4" fmla="*/ 9676 w 662819"/>
              <a:gd name="connsiteY4" fmla="*/ 1364343 h 140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19" h="1403047">
                <a:moveTo>
                  <a:pt x="662819" y="0"/>
                </a:moveTo>
                <a:cubicBezTo>
                  <a:pt x="504371" y="240695"/>
                  <a:pt x="345924" y="481391"/>
                  <a:pt x="241905" y="696686"/>
                </a:cubicBezTo>
                <a:cubicBezTo>
                  <a:pt x="137886" y="911981"/>
                  <a:pt x="77410" y="1180495"/>
                  <a:pt x="38705" y="1291771"/>
                </a:cubicBezTo>
                <a:cubicBezTo>
                  <a:pt x="0" y="1403047"/>
                  <a:pt x="9676" y="1364343"/>
                  <a:pt x="9676" y="1364343"/>
                </a:cubicBezTo>
                <a:lnTo>
                  <a:pt x="9676" y="1364343"/>
                </a:lnTo>
              </a:path>
            </a:pathLst>
          </a:custGeom>
          <a:noFill/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762001" y="2971800"/>
            <a:ext cx="184731" cy="369332"/>
          </a:xfrm>
          <a:custGeom>
            <a:avLst/>
            <a:gdLst>
              <a:gd name="connsiteX0" fmla="*/ 0 w 3875314"/>
              <a:gd name="connsiteY0" fmla="*/ 72572 h 130629"/>
              <a:gd name="connsiteX1" fmla="*/ 1625600 w 3875314"/>
              <a:gd name="connsiteY1" fmla="*/ 0 h 130629"/>
              <a:gd name="connsiteX2" fmla="*/ 3497943 w 3875314"/>
              <a:gd name="connsiteY2" fmla="*/ 72572 h 130629"/>
              <a:gd name="connsiteX3" fmla="*/ 3875314 w 3875314"/>
              <a:gd name="connsiteY3" fmla="*/ 130629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5314" h="130629">
                <a:moveTo>
                  <a:pt x="0" y="72572"/>
                </a:moveTo>
                <a:cubicBezTo>
                  <a:pt x="521305" y="36286"/>
                  <a:pt x="1042610" y="0"/>
                  <a:pt x="1625600" y="0"/>
                </a:cubicBezTo>
                <a:cubicBezTo>
                  <a:pt x="2208590" y="0"/>
                  <a:pt x="3122991" y="50801"/>
                  <a:pt x="3497943" y="72572"/>
                </a:cubicBezTo>
                <a:cubicBezTo>
                  <a:pt x="3872895" y="94344"/>
                  <a:pt x="3874104" y="112486"/>
                  <a:pt x="3875314" y="130629"/>
                </a:cubicBezTo>
              </a:path>
            </a:pathLst>
          </a:custGeom>
          <a:noFill/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364781" y="1532033"/>
            <a:ext cx="184731" cy="369332"/>
          </a:xfrm>
          <a:custGeom>
            <a:avLst/>
            <a:gdLst>
              <a:gd name="connsiteX0" fmla="*/ 1045029 w 1045029"/>
              <a:gd name="connsiteY0" fmla="*/ 1553028 h 1553028"/>
              <a:gd name="connsiteX1" fmla="*/ 885372 w 1045029"/>
              <a:gd name="connsiteY1" fmla="*/ 972457 h 1553028"/>
              <a:gd name="connsiteX2" fmla="*/ 609600 w 1045029"/>
              <a:gd name="connsiteY2" fmla="*/ 493485 h 1553028"/>
              <a:gd name="connsiteX3" fmla="*/ 0 w 1045029"/>
              <a:gd name="connsiteY3" fmla="*/ 0 h 1553028"/>
              <a:gd name="connsiteX4" fmla="*/ 0 w 1045029"/>
              <a:gd name="connsiteY4" fmla="*/ 0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029" h="1553028">
                <a:moveTo>
                  <a:pt x="1045029" y="1553028"/>
                </a:moveTo>
                <a:cubicBezTo>
                  <a:pt x="1001486" y="1351038"/>
                  <a:pt x="957944" y="1149048"/>
                  <a:pt x="885372" y="972457"/>
                </a:cubicBezTo>
                <a:cubicBezTo>
                  <a:pt x="812800" y="795866"/>
                  <a:pt x="757162" y="655561"/>
                  <a:pt x="609600" y="493485"/>
                </a:cubicBezTo>
                <a:cubicBezTo>
                  <a:pt x="462038" y="33140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40167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Observing 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domain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6163" y="2286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D2DB9"/>
                </a:solidFill>
              </a:rPr>
              <a:t>Measurement requirements for GEO-CAPE:</a:t>
            </a:r>
          </a:p>
          <a:p>
            <a:pPr algn="ctr"/>
            <a:r>
              <a:rPr lang="en-US" sz="2400" dirty="0">
                <a:solidFill>
                  <a:srgbClr val="2D2DB9"/>
                </a:solidFill>
              </a:rPr>
              <a:t>v</a:t>
            </a:r>
            <a:r>
              <a:rPr lang="en-US" sz="2400" dirty="0" smtClean="0">
                <a:solidFill>
                  <a:srgbClr val="2D2DB9"/>
                </a:solidFill>
              </a:rPr>
              <a:t>iewing geometry, resolution, frequency</a:t>
            </a:r>
            <a:endParaRPr lang="en-US" sz="2400" dirty="0">
              <a:solidFill>
                <a:srgbClr val="2D2D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8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47874"/>
            <a:ext cx="8915400" cy="1143000"/>
          </a:xfrm>
        </p:spPr>
        <p:txBody>
          <a:bodyPr/>
          <a:lstStyle/>
          <a:p>
            <a:pPr algn="l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6376" y="147940"/>
            <a:ext cx="721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/>
                </a:solidFill>
              </a:rPr>
              <a:t>Atmospheric Science Questions for GEO-CAPE 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" y="2015490"/>
            <a:ext cx="90376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3.  How does air pollution drive </a:t>
            </a:r>
            <a:r>
              <a:rPr lang="en-US" dirty="0" smtClean="0">
                <a:solidFill>
                  <a:srgbClr val="FF0000"/>
                </a:solidFill>
              </a:rPr>
              <a:t>climate forcing </a:t>
            </a:r>
            <a:r>
              <a:rPr lang="en-US" dirty="0" smtClean="0">
                <a:solidFill>
                  <a:schemeClr val="tx1"/>
                </a:solidFill>
              </a:rPr>
              <a:t>and how does  climate change affect air quality on a continental scale?</a:t>
            </a:r>
          </a:p>
          <a:p>
            <a:pPr marL="342900" indent="-342900"/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4. How do we improve air quality </a:t>
            </a:r>
            <a:r>
              <a:rPr lang="en-US" dirty="0" smtClean="0">
                <a:solidFill>
                  <a:srgbClr val="FF0000"/>
                </a:solidFill>
              </a:rPr>
              <a:t>forecasts</a:t>
            </a:r>
            <a:r>
              <a:rPr lang="en-US" dirty="0" smtClean="0">
                <a:solidFill>
                  <a:schemeClr val="tx1"/>
                </a:solidFill>
              </a:rPr>
              <a:t> and assessments for societal benefit?</a:t>
            </a:r>
          </a:p>
          <a:p>
            <a:pPr marL="342900" indent="-342900"/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5. How does </a:t>
            </a:r>
            <a:r>
              <a:rPr lang="en-US" dirty="0" smtClean="0">
                <a:solidFill>
                  <a:srgbClr val="FF0000"/>
                </a:solidFill>
              </a:rPr>
              <a:t>intercontinental transport </a:t>
            </a:r>
            <a:r>
              <a:rPr lang="en-US" dirty="0" smtClean="0">
                <a:solidFill>
                  <a:schemeClr val="tx1"/>
                </a:solidFill>
              </a:rPr>
              <a:t>affect air quality?</a:t>
            </a:r>
          </a:p>
          <a:p>
            <a:pPr marL="342900" indent="-342900"/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6. How do </a:t>
            </a:r>
            <a:r>
              <a:rPr lang="en-US" dirty="0" smtClean="0">
                <a:solidFill>
                  <a:srgbClr val="FF0000"/>
                </a:solidFill>
              </a:rPr>
              <a:t>episodic events </a:t>
            </a:r>
            <a:r>
              <a:rPr lang="en-US" dirty="0" smtClean="0">
                <a:solidFill>
                  <a:schemeClr val="tx1"/>
                </a:solidFill>
              </a:rPr>
              <a:t>such as wild fires, dust outbreaks, and volcanic eruptions affect atmospheric composition and air quality?</a:t>
            </a:r>
          </a:p>
          <a:p>
            <a:pPr marL="342900" indent="-342900">
              <a:buFontTx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5810" y="685800"/>
            <a:ext cx="9189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What are the temporal and spatial variations of </a:t>
            </a:r>
            <a:r>
              <a:rPr lang="en-US" dirty="0">
                <a:solidFill>
                  <a:srgbClr val="FF0000"/>
                </a:solidFill>
              </a:rPr>
              <a:t>emissions</a:t>
            </a:r>
            <a:r>
              <a:rPr lang="en-US" dirty="0">
                <a:solidFill>
                  <a:schemeClr val="tx1"/>
                </a:solidFill>
              </a:rPr>
              <a:t> of gases and aerosols important for air quality and climate?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How do physical, chemical, and dynamical </a:t>
            </a:r>
            <a:r>
              <a:rPr lang="en-US" dirty="0">
                <a:solidFill>
                  <a:srgbClr val="FF0000"/>
                </a:solidFill>
              </a:rPr>
              <a:t>processes</a:t>
            </a:r>
            <a:r>
              <a:rPr lang="en-US" dirty="0">
                <a:solidFill>
                  <a:schemeClr val="tx1"/>
                </a:solidFill>
              </a:rPr>
              <a:t> determine tropospheric composition and air quality over scales ranging from urban to continental, diurnal to seasonal?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/>
              </a:rPr>
              <a:t>Measurement requirements for GEO-CAPE:</a:t>
            </a:r>
            <a:br>
              <a:rPr lang="en-US" dirty="0" smtClean="0">
                <a:solidFill>
                  <a:schemeClr val="accent6"/>
                </a:solidFill>
                <a:effectLst/>
              </a:rPr>
            </a:br>
            <a:r>
              <a:rPr lang="en-US" dirty="0" smtClean="0">
                <a:solidFill>
                  <a:schemeClr val="accent6"/>
                </a:solidFill>
                <a:effectLst/>
              </a:rPr>
              <a:t>spectral regions and precision</a:t>
            </a:r>
            <a:endParaRPr lang="en-US" dirty="0">
              <a:solidFill>
                <a:schemeClr val="accent6"/>
              </a:solidFill>
              <a:effectLst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00632"/>
              </p:ext>
            </p:extLst>
          </p:nvPr>
        </p:nvGraphicFramePr>
        <p:xfrm>
          <a:off x="228600" y="914401"/>
          <a:ext cx="8839200" cy="5929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819400"/>
                <a:gridCol w="4114800"/>
              </a:tblGrid>
              <a:tr h="4871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Species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Precision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Rationale</a:t>
                      </a:r>
                      <a:endParaRPr lang="en-US" sz="1800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Stratosphere: 5%</a:t>
                      </a:r>
                    </a:p>
                    <a:p>
                      <a:r>
                        <a:rPr lang="en-US" sz="1600" dirty="0" smtClean="0"/>
                        <a:t>2 km-</a:t>
                      </a:r>
                      <a:r>
                        <a:rPr lang="en-US" sz="1600" dirty="0" err="1" smtClean="0"/>
                        <a:t>tropopause</a:t>
                      </a:r>
                      <a:r>
                        <a:rPr lang="en-US" sz="1600" dirty="0" smtClean="0"/>
                        <a:t>: 15 ppb</a:t>
                      </a:r>
                    </a:p>
                    <a:p>
                      <a:r>
                        <a:rPr lang="en-US" sz="1600" dirty="0" smtClean="0"/>
                        <a:t>0-2</a:t>
                      </a:r>
                      <a:r>
                        <a:rPr lang="en-US" sz="1600" baseline="0" dirty="0" smtClean="0"/>
                        <a:t> km: 10 ppb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Surface</a:t>
                      </a:r>
                      <a:r>
                        <a:rPr lang="en-US" sz="1600" baseline="0" dirty="0" smtClean="0"/>
                        <a:t> AQ, transport, climate forcing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 2 km – </a:t>
                      </a:r>
                      <a:r>
                        <a:rPr lang="en-US" sz="1600" baseline="0" dirty="0" err="1" smtClean="0"/>
                        <a:t>tropopause</a:t>
                      </a:r>
                      <a:r>
                        <a:rPr lang="en-US" sz="1600" baseline="0" dirty="0" smtClean="0"/>
                        <a:t>:  20 ppb</a:t>
                      </a:r>
                    </a:p>
                    <a:p>
                      <a:r>
                        <a:rPr lang="en-US" sz="1600" baseline="0" dirty="0" smtClean="0"/>
                        <a:t>0-2 km: 20 ppb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 emission,</a:t>
                      </a:r>
                      <a:r>
                        <a:rPr lang="en-US" sz="1600" baseline="0" dirty="0" smtClean="0"/>
                        <a:t> transport</a:t>
                      </a:r>
                      <a:endParaRPr lang="en-US" sz="1600" dirty="0"/>
                    </a:p>
                  </a:txBody>
                  <a:tcPr/>
                </a:tc>
              </a:tr>
              <a:tr h="6263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 (AOD)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AQ, aerosol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sources and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transport, climate forcing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1x10</a:t>
                      </a:r>
                      <a:r>
                        <a:rPr lang="en-US" sz="1600" baseline="30000" dirty="0" smtClean="0"/>
                        <a:t>15 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6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emissions,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chem.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HCHO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1x10</a:t>
                      </a:r>
                      <a:r>
                        <a:rPr lang="en-US" sz="1600" baseline="30000" dirty="0" smtClean="0"/>
                        <a:t>16  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VOC emissions, chem.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1x10</a:t>
                      </a:r>
                      <a:r>
                        <a:rPr lang="en-US" sz="1600" baseline="30000" dirty="0" smtClean="0"/>
                        <a:t>16  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SO</a:t>
                      </a:r>
                      <a:r>
                        <a:rPr lang="en-US" sz="1600" baseline="-25000" dirty="0" err="1" smtClean="0"/>
                        <a:t>x</a:t>
                      </a:r>
                      <a:r>
                        <a:rPr lang="en-US" sz="1600" baseline="-25000" dirty="0" smtClean="0"/>
                        <a:t> </a:t>
                      </a:r>
                      <a:r>
                        <a:rPr lang="en-US" sz="1600" baseline="0" dirty="0" smtClean="0"/>
                        <a:t> emissions, chem. 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</a:t>
                      </a:r>
                      <a:r>
                        <a:rPr lang="en-US" sz="1600" baseline="-250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Troposphere: 20 ppb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</a:t>
                      </a:r>
                      <a:r>
                        <a:rPr lang="en-US" sz="1600" baseline="-25000" dirty="0" smtClean="0"/>
                        <a:t>4</a:t>
                      </a:r>
                      <a:r>
                        <a:rPr lang="en-US" sz="1600" baseline="0" dirty="0" smtClean="0"/>
                        <a:t> emissions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NH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0-2 km: 2 ppb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NH</a:t>
                      </a:r>
                      <a:r>
                        <a:rPr lang="en-US" sz="1600" baseline="-25000" dirty="0" smtClean="0"/>
                        <a:t>3</a:t>
                      </a:r>
                      <a:r>
                        <a:rPr lang="en-US" sz="1600" baseline="0" dirty="0" smtClean="0"/>
                        <a:t> emissions</a:t>
                      </a:r>
                      <a:endParaRPr lang="en-US" sz="1600" dirty="0"/>
                    </a:p>
                  </a:txBody>
                  <a:tcPr/>
                </a:tc>
              </a:tr>
              <a:tr h="4407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CHOCHO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4x10</a:t>
                      </a:r>
                      <a:r>
                        <a:rPr lang="en-US" sz="1600" baseline="30000" dirty="0" smtClean="0"/>
                        <a:t>14  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 emissions, chem., aerosol formation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Absorbing</a:t>
                      </a:r>
                      <a:r>
                        <a:rPr lang="en-US" sz="1600" baseline="0" dirty="0" smtClean="0"/>
                        <a:t> aerosol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r>
                        <a:rPr lang="en-US" sz="1600" baseline="0" dirty="0" smtClean="0"/>
                        <a:t> (AAOD)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Climate forcing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 index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 events</a:t>
                      </a:r>
                      <a:endParaRPr lang="en-US" sz="1600" dirty="0"/>
                    </a:p>
                  </a:txBody>
                  <a:tcPr/>
                </a:tc>
              </a:tr>
              <a:tr h="6263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centroid</a:t>
                      </a:r>
                      <a:r>
                        <a:rPr lang="en-US" sz="1600" baseline="0" dirty="0" smtClean="0"/>
                        <a:t>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km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 plume height, large-scale transport,</a:t>
                      </a:r>
                      <a:r>
                        <a:rPr lang="en-US" sz="1600" baseline="0" dirty="0" smtClean="0"/>
                        <a:t> AOD to PM conversion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008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" y="53975"/>
            <a:ext cx="9039225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ffectLst/>
              </a:rPr>
              <a:t>TEMPO: UV/Vis implementation of GEO-CAPE</a:t>
            </a:r>
            <a:endParaRPr lang="en-US" dirty="0">
              <a:solidFill>
                <a:schemeClr val="accent2"/>
              </a:solidFill>
              <a:effectLst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5338" y="1447801"/>
            <a:ext cx="4451115" cy="2724994"/>
            <a:chOff x="304800" y="888757"/>
            <a:chExt cx="4724400" cy="29663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97" b="50012"/>
            <a:stretch/>
          </p:blipFill>
          <p:spPr bwMode="auto">
            <a:xfrm>
              <a:off x="304800" y="888757"/>
              <a:ext cx="4724400" cy="2966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630615" y="2438400"/>
              <a:ext cx="381000" cy="14167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25779" y="1460911"/>
            <a:ext cx="4718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TEMPO will observe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tropospheric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ozone (2 levels), aerosols, NO</a:t>
            </a:r>
            <a:r>
              <a:rPr lang="en-US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SO</a:t>
            </a:r>
            <a:r>
              <a:rPr lang="en-US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formaldehyde,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glyoxal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with hourly temporal resolution, 4x2 km</a:t>
            </a:r>
            <a:r>
              <a:rPr lang="en-US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spatial resolution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TEMPO will  be part of a geostationary constellation with other sensors observing Europe and East Asia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TEMPO delivers 70% of GEO-CAPE science as defined the SVM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concurrent GEO-CAPE IR Instrument (GCIRI) would deliver the rest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976" y="250962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Kelly Chance, PI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0975" y="4622379"/>
            <a:ext cx="4191000" cy="1828256"/>
            <a:chOff x="4791839" y="4953544"/>
            <a:chExt cx="4191000" cy="1828256"/>
          </a:xfrm>
        </p:grpSpPr>
        <p:pic>
          <p:nvPicPr>
            <p:cNvPr id="13" name="Picture 4" descr="3 globe image of aerosol  and global distribution of pollu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839" y="5410744"/>
              <a:ext cx="4191000" cy="137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876800" y="4953544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TEMPO       Sentinel-4       GEMS</a:t>
              </a: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475956" y="5448822"/>
              <a:ext cx="889348" cy="400833"/>
            </a:xfrm>
            <a:custGeom>
              <a:avLst/>
              <a:gdLst>
                <a:gd name="connsiteX0" fmla="*/ 150312 w 889348"/>
                <a:gd name="connsiteY0" fmla="*/ 388307 h 463463"/>
                <a:gd name="connsiteX1" fmla="*/ 726510 w 889348"/>
                <a:gd name="connsiteY1" fmla="*/ 363255 h 463463"/>
                <a:gd name="connsiteX2" fmla="*/ 889348 w 889348"/>
                <a:gd name="connsiteY2" fmla="*/ 200416 h 463463"/>
                <a:gd name="connsiteX3" fmla="*/ 889348 w 889348"/>
                <a:gd name="connsiteY3" fmla="*/ 200416 h 463463"/>
                <a:gd name="connsiteX4" fmla="*/ 801666 w 889348"/>
                <a:gd name="connsiteY4" fmla="*/ 137786 h 463463"/>
                <a:gd name="connsiteX5" fmla="*/ 676406 w 889348"/>
                <a:gd name="connsiteY5" fmla="*/ 25052 h 463463"/>
                <a:gd name="connsiteX6" fmla="*/ 626302 w 889348"/>
                <a:gd name="connsiteY6" fmla="*/ 0 h 463463"/>
                <a:gd name="connsiteX7" fmla="*/ 626302 w 889348"/>
                <a:gd name="connsiteY7" fmla="*/ 12526 h 463463"/>
                <a:gd name="connsiteX8" fmla="*/ 187891 w 889348"/>
                <a:gd name="connsiteY8" fmla="*/ 50104 h 463463"/>
                <a:gd name="connsiteX9" fmla="*/ 0 w 889348"/>
                <a:gd name="connsiteY9" fmla="*/ 250520 h 463463"/>
                <a:gd name="connsiteX10" fmla="*/ 300625 w 889348"/>
                <a:gd name="connsiteY10" fmla="*/ 463463 h 463463"/>
                <a:gd name="connsiteX0" fmla="*/ 150312 w 889348"/>
                <a:gd name="connsiteY0" fmla="*/ 388307 h 400833"/>
                <a:gd name="connsiteX1" fmla="*/ 726510 w 889348"/>
                <a:gd name="connsiteY1" fmla="*/ 363255 h 400833"/>
                <a:gd name="connsiteX2" fmla="*/ 889348 w 889348"/>
                <a:gd name="connsiteY2" fmla="*/ 200416 h 400833"/>
                <a:gd name="connsiteX3" fmla="*/ 889348 w 889348"/>
                <a:gd name="connsiteY3" fmla="*/ 200416 h 400833"/>
                <a:gd name="connsiteX4" fmla="*/ 801666 w 889348"/>
                <a:gd name="connsiteY4" fmla="*/ 137786 h 400833"/>
                <a:gd name="connsiteX5" fmla="*/ 676406 w 889348"/>
                <a:gd name="connsiteY5" fmla="*/ 25052 h 400833"/>
                <a:gd name="connsiteX6" fmla="*/ 626302 w 889348"/>
                <a:gd name="connsiteY6" fmla="*/ 0 h 400833"/>
                <a:gd name="connsiteX7" fmla="*/ 626302 w 889348"/>
                <a:gd name="connsiteY7" fmla="*/ 12526 h 400833"/>
                <a:gd name="connsiteX8" fmla="*/ 187891 w 889348"/>
                <a:gd name="connsiteY8" fmla="*/ 50104 h 400833"/>
                <a:gd name="connsiteX9" fmla="*/ 0 w 889348"/>
                <a:gd name="connsiteY9" fmla="*/ 250520 h 400833"/>
                <a:gd name="connsiteX10" fmla="*/ 212943 w 889348"/>
                <a:gd name="connsiteY10" fmla="*/ 400833 h 40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9348" h="400833">
                  <a:moveTo>
                    <a:pt x="150312" y="388307"/>
                  </a:moveTo>
                  <a:lnTo>
                    <a:pt x="726510" y="363255"/>
                  </a:lnTo>
                  <a:lnTo>
                    <a:pt x="889348" y="200416"/>
                  </a:lnTo>
                  <a:lnTo>
                    <a:pt x="889348" y="200416"/>
                  </a:lnTo>
                  <a:cubicBezTo>
                    <a:pt x="860121" y="179539"/>
                    <a:pt x="828937" y="161161"/>
                    <a:pt x="801666" y="137786"/>
                  </a:cubicBezTo>
                  <a:cubicBezTo>
                    <a:pt x="780342" y="119508"/>
                    <a:pt x="720330" y="43877"/>
                    <a:pt x="676406" y="25052"/>
                  </a:cubicBezTo>
                  <a:cubicBezTo>
                    <a:pt x="622251" y="1843"/>
                    <a:pt x="626302" y="32087"/>
                    <a:pt x="626302" y="0"/>
                  </a:cubicBezTo>
                  <a:lnTo>
                    <a:pt x="626302" y="12526"/>
                  </a:lnTo>
                  <a:lnTo>
                    <a:pt x="187891" y="50104"/>
                  </a:lnTo>
                  <a:lnTo>
                    <a:pt x="0" y="250520"/>
                  </a:lnTo>
                  <a:lnTo>
                    <a:pt x="212943" y="400833"/>
                  </a:lnTo>
                </a:path>
              </a:pathLst>
            </a:cu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891397" y="5523978"/>
              <a:ext cx="651354" cy="513567"/>
            </a:xfrm>
            <a:custGeom>
              <a:avLst/>
              <a:gdLst>
                <a:gd name="connsiteX0" fmla="*/ 62630 w 651354"/>
                <a:gd name="connsiteY0" fmla="*/ 626301 h 626301"/>
                <a:gd name="connsiteX1" fmla="*/ 25052 w 651354"/>
                <a:gd name="connsiteY1" fmla="*/ 75156 h 626301"/>
                <a:gd name="connsiteX2" fmla="*/ 651354 w 651354"/>
                <a:gd name="connsiteY2" fmla="*/ 0 h 626301"/>
                <a:gd name="connsiteX3" fmla="*/ 375781 w 651354"/>
                <a:gd name="connsiteY3" fmla="*/ 501041 h 626301"/>
                <a:gd name="connsiteX4" fmla="*/ 375781 w 651354"/>
                <a:gd name="connsiteY4" fmla="*/ 501041 h 626301"/>
                <a:gd name="connsiteX5" fmla="*/ 187891 w 651354"/>
                <a:gd name="connsiteY5" fmla="*/ 475989 h 626301"/>
                <a:gd name="connsiteX6" fmla="*/ 150313 w 651354"/>
                <a:gd name="connsiteY6" fmla="*/ 463463 h 626301"/>
                <a:gd name="connsiteX7" fmla="*/ 25052 w 651354"/>
                <a:gd name="connsiteY7" fmla="*/ 475989 h 626301"/>
                <a:gd name="connsiteX8" fmla="*/ 0 w 651354"/>
                <a:gd name="connsiteY8" fmla="*/ 513567 h 626301"/>
                <a:gd name="connsiteX9" fmla="*/ 0 w 651354"/>
                <a:gd name="connsiteY9" fmla="*/ 513567 h 626301"/>
                <a:gd name="connsiteX10" fmla="*/ 0 w 651354"/>
                <a:gd name="connsiteY10" fmla="*/ 513567 h 626301"/>
                <a:gd name="connsiteX0" fmla="*/ 62630 w 651354"/>
                <a:gd name="connsiteY0" fmla="*/ 488515 h 513567"/>
                <a:gd name="connsiteX1" fmla="*/ 25052 w 651354"/>
                <a:gd name="connsiteY1" fmla="*/ 75156 h 513567"/>
                <a:gd name="connsiteX2" fmla="*/ 651354 w 651354"/>
                <a:gd name="connsiteY2" fmla="*/ 0 h 513567"/>
                <a:gd name="connsiteX3" fmla="*/ 375781 w 651354"/>
                <a:gd name="connsiteY3" fmla="*/ 501041 h 513567"/>
                <a:gd name="connsiteX4" fmla="*/ 375781 w 651354"/>
                <a:gd name="connsiteY4" fmla="*/ 501041 h 513567"/>
                <a:gd name="connsiteX5" fmla="*/ 187891 w 651354"/>
                <a:gd name="connsiteY5" fmla="*/ 475989 h 513567"/>
                <a:gd name="connsiteX6" fmla="*/ 150313 w 651354"/>
                <a:gd name="connsiteY6" fmla="*/ 463463 h 513567"/>
                <a:gd name="connsiteX7" fmla="*/ 25052 w 651354"/>
                <a:gd name="connsiteY7" fmla="*/ 475989 h 513567"/>
                <a:gd name="connsiteX8" fmla="*/ 0 w 651354"/>
                <a:gd name="connsiteY8" fmla="*/ 513567 h 513567"/>
                <a:gd name="connsiteX9" fmla="*/ 0 w 651354"/>
                <a:gd name="connsiteY9" fmla="*/ 513567 h 513567"/>
                <a:gd name="connsiteX10" fmla="*/ 0 w 651354"/>
                <a:gd name="connsiteY10" fmla="*/ 513567 h 513567"/>
                <a:gd name="connsiteX0" fmla="*/ 62630 w 651354"/>
                <a:gd name="connsiteY0" fmla="*/ 488515 h 513567"/>
                <a:gd name="connsiteX1" fmla="*/ 25052 w 651354"/>
                <a:gd name="connsiteY1" fmla="*/ 75156 h 513567"/>
                <a:gd name="connsiteX2" fmla="*/ 651354 w 651354"/>
                <a:gd name="connsiteY2" fmla="*/ 0 h 513567"/>
                <a:gd name="connsiteX3" fmla="*/ 375781 w 651354"/>
                <a:gd name="connsiteY3" fmla="*/ 501041 h 513567"/>
                <a:gd name="connsiteX4" fmla="*/ 375781 w 651354"/>
                <a:gd name="connsiteY4" fmla="*/ 501041 h 513567"/>
                <a:gd name="connsiteX5" fmla="*/ 187891 w 651354"/>
                <a:gd name="connsiteY5" fmla="*/ 475989 h 513567"/>
                <a:gd name="connsiteX6" fmla="*/ 150313 w 651354"/>
                <a:gd name="connsiteY6" fmla="*/ 463463 h 513567"/>
                <a:gd name="connsiteX7" fmla="*/ 25052 w 651354"/>
                <a:gd name="connsiteY7" fmla="*/ 475989 h 513567"/>
                <a:gd name="connsiteX8" fmla="*/ 0 w 651354"/>
                <a:gd name="connsiteY8" fmla="*/ 513567 h 513567"/>
                <a:gd name="connsiteX9" fmla="*/ 0 w 651354"/>
                <a:gd name="connsiteY9" fmla="*/ 513567 h 513567"/>
                <a:gd name="connsiteX10" fmla="*/ 62630 w 651354"/>
                <a:gd name="connsiteY10" fmla="*/ 488515 h 5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354" h="513567">
                  <a:moveTo>
                    <a:pt x="62630" y="488515"/>
                  </a:moveTo>
                  <a:lnTo>
                    <a:pt x="25052" y="75156"/>
                  </a:lnTo>
                  <a:lnTo>
                    <a:pt x="651354" y="0"/>
                  </a:lnTo>
                  <a:lnTo>
                    <a:pt x="375781" y="501041"/>
                  </a:lnTo>
                  <a:lnTo>
                    <a:pt x="375781" y="501041"/>
                  </a:lnTo>
                  <a:cubicBezTo>
                    <a:pt x="321507" y="495011"/>
                    <a:pt x="244116" y="488484"/>
                    <a:pt x="187891" y="475989"/>
                  </a:cubicBezTo>
                  <a:cubicBezTo>
                    <a:pt x="175002" y="473125"/>
                    <a:pt x="162839" y="467638"/>
                    <a:pt x="150313" y="463463"/>
                  </a:cubicBezTo>
                  <a:cubicBezTo>
                    <a:pt x="108559" y="467638"/>
                    <a:pt x="64861" y="462720"/>
                    <a:pt x="25052" y="475989"/>
                  </a:cubicBezTo>
                  <a:cubicBezTo>
                    <a:pt x="10770" y="480750"/>
                    <a:pt x="0" y="513567"/>
                    <a:pt x="0" y="513567"/>
                  </a:cubicBezTo>
                  <a:lnTo>
                    <a:pt x="0" y="513567"/>
                  </a:lnTo>
                  <a:lnTo>
                    <a:pt x="62630" y="488515"/>
                  </a:lnTo>
                </a:path>
              </a:pathLst>
            </a:cu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148197" y="5536504"/>
              <a:ext cx="801666" cy="363255"/>
            </a:xfrm>
            <a:custGeom>
              <a:avLst/>
              <a:gdLst>
                <a:gd name="connsiteX0" fmla="*/ 112735 w 801666"/>
                <a:gd name="connsiteY0" fmla="*/ 288099 h 413359"/>
                <a:gd name="connsiteX1" fmla="*/ 513567 w 801666"/>
                <a:gd name="connsiteY1" fmla="*/ 325677 h 413359"/>
                <a:gd name="connsiteX2" fmla="*/ 801666 w 801666"/>
                <a:gd name="connsiteY2" fmla="*/ 50104 h 413359"/>
                <a:gd name="connsiteX3" fmla="*/ 338203 w 801666"/>
                <a:gd name="connsiteY3" fmla="*/ 0 h 413359"/>
                <a:gd name="connsiteX4" fmla="*/ 0 w 801666"/>
                <a:gd name="connsiteY4" fmla="*/ 100208 h 413359"/>
                <a:gd name="connsiteX5" fmla="*/ 363255 w 801666"/>
                <a:gd name="connsiteY5" fmla="*/ 413359 h 413359"/>
                <a:gd name="connsiteX0" fmla="*/ 112735 w 801666"/>
                <a:gd name="connsiteY0" fmla="*/ 288099 h 363255"/>
                <a:gd name="connsiteX1" fmla="*/ 513567 w 801666"/>
                <a:gd name="connsiteY1" fmla="*/ 325677 h 363255"/>
                <a:gd name="connsiteX2" fmla="*/ 801666 w 801666"/>
                <a:gd name="connsiteY2" fmla="*/ 50104 h 363255"/>
                <a:gd name="connsiteX3" fmla="*/ 338203 w 801666"/>
                <a:gd name="connsiteY3" fmla="*/ 0 h 363255"/>
                <a:gd name="connsiteX4" fmla="*/ 0 w 801666"/>
                <a:gd name="connsiteY4" fmla="*/ 100208 h 363255"/>
                <a:gd name="connsiteX5" fmla="*/ 162839 w 801666"/>
                <a:gd name="connsiteY5" fmla="*/ 363255 h 363255"/>
                <a:gd name="connsiteX0" fmla="*/ 137787 w 801666"/>
                <a:gd name="connsiteY0" fmla="*/ 363255 h 363255"/>
                <a:gd name="connsiteX1" fmla="*/ 513567 w 801666"/>
                <a:gd name="connsiteY1" fmla="*/ 325677 h 363255"/>
                <a:gd name="connsiteX2" fmla="*/ 801666 w 801666"/>
                <a:gd name="connsiteY2" fmla="*/ 50104 h 363255"/>
                <a:gd name="connsiteX3" fmla="*/ 338203 w 801666"/>
                <a:gd name="connsiteY3" fmla="*/ 0 h 363255"/>
                <a:gd name="connsiteX4" fmla="*/ 0 w 801666"/>
                <a:gd name="connsiteY4" fmla="*/ 100208 h 363255"/>
                <a:gd name="connsiteX5" fmla="*/ 162839 w 801666"/>
                <a:gd name="connsiteY5" fmla="*/ 363255 h 36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66" h="363255">
                  <a:moveTo>
                    <a:pt x="137787" y="363255"/>
                  </a:moveTo>
                  <a:lnTo>
                    <a:pt x="513567" y="325677"/>
                  </a:lnTo>
                  <a:lnTo>
                    <a:pt x="801666" y="50104"/>
                  </a:lnTo>
                  <a:lnTo>
                    <a:pt x="338203" y="0"/>
                  </a:lnTo>
                  <a:lnTo>
                    <a:pt x="0" y="100208"/>
                  </a:lnTo>
                  <a:lnTo>
                    <a:pt x="162839" y="363255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5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2578"/>
            <a:ext cx="7772400" cy="1143000"/>
          </a:xfrm>
        </p:spPr>
        <p:txBody>
          <a:bodyPr/>
          <a:lstStyle/>
          <a:p>
            <a:r>
              <a:rPr lang="en-US" dirty="0" smtClean="0"/>
              <a:t>2015-2016 foci of GEO-CAPE ASWG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516680"/>
            <a:ext cx="8534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Prepare to </a:t>
            </a:r>
            <a:r>
              <a:rPr lang="en-US" dirty="0">
                <a:solidFill>
                  <a:srgbClr val="FF0000"/>
                </a:solidFill>
              </a:rPr>
              <a:t>exploit the TEMPO data</a:t>
            </a:r>
            <a:r>
              <a:rPr lang="en-US" dirty="0">
                <a:solidFill>
                  <a:schemeClr val="tx1"/>
                </a:solidFill>
              </a:rPr>
              <a:t> for air quality over North America through improved retrieval algorithms and observation system simulation experiments (OSSEs)).</a:t>
            </a:r>
          </a:p>
          <a:p>
            <a:pPr marL="342900" lvl="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Define specific activities for exploiting data from the </a:t>
            </a:r>
            <a:r>
              <a:rPr lang="en-US" dirty="0">
                <a:solidFill>
                  <a:srgbClr val="FF0000"/>
                </a:solidFill>
              </a:rPr>
              <a:t>geostationary constellation </a:t>
            </a:r>
            <a:r>
              <a:rPr lang="en-US" dirty="0">
                <a:solidFill>
                  <a:schemeClr val="tx1"/>
                </a:solidFill>
              </a:rPr>
              <a:t>to be launched in 2018-2019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342900" lvl="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lvl="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Define requirements/potential </a:t>
            </a: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GCIRI satellite mission </a:t>
            </a:r>
            <a:r>
              <a:rPr lang="en-US" dirty="0">
                <a:solidFill>
                  <a:schemeClr val="tx1"/>
                </a:solidFill>
              </a:rPr>
              <a:t>to fly concurrently with TEMPO and complete the GEO-CAPE </a:t>
            </a:r>
            <a:r>
              <a:rPr lang="en-US" dirty="0" smtClean="0">
                <a:solidFill>
                  <a:schemeClr val="tx1"/>
                </a:solidFill>
              </a:rPr>
              <a:t>objectives.</a:t>
            </a:r>
          </a:p>
          <a:p>
            <a:pPr marL="342900" lvl="0" indent="-342900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lvl="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Identify </a:t>
            </a:r>
            <a:r>
              <a:rPr lang="en-US" dirty="0">
                <a:solidFill>
                  <a:schemeClr val="tx1"/>
                </a:solidFill>
              </a:rPr>
              <a:t>priorities for </a:t>
            </a:r>
            <a:r>
              <a:rPr lang="en-US" dirty="0">
                <a:solidFill>
                  <a:srgbClr val="FF0000"/>
                </a:solidFill>
              </a:rPr>
              <a:t>future geostationary observations </a:t>
            </a:r>
            <a:r>
              <a:rPr lang="en-US" dirty="0">
                <a:solidFill>
                  <a:schemeClr val="tx1"/>
                </a:solidFill>
              </a:rPr>
              <a:t>of atmospheric composition to serve as input for the upcoming </a:t>
            </a:r>
            <a:r>
              <a:rPr lang="en-US" dirty="0">
                <a:solidFill>
                  <a:srgbClr val="FF0000"/>
                </a:solidFill>
              </a:rPr>
              <a:t>Decadal Survey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lvl="0" indent="-342900"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lvl="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Develop </a:t>
            </a:r>
            <a:r>
              <a:rPr lang="en-US" dirty="0">
                <a:solidFill>
                  <a:schemeClr val="tx1"/>
                </a:solidFill>
              </a:rPr>
              <a:t>mechanisms for </a:t>
            </a:r>
            <a:r>
              <a:rPr lang="en-US" dirty="0">
                <a:solidFill>
                  <a:srgbClr val="FF0000"/>
                </a:solidFill>
              </a:rPr>
              <a:t>engaging air quality managers</a:t>
            </a:r>
            <a:r>
              <a:rPr lang="en-US" dirty="0">
                <a:solidFill>
                  <a:schemeClr val="tx1"/>
                </a:solidFill>
              </a:rPr>
              <a:t> and other end-users to aid early adoption of TEMPO </a:t>
            </a:r>
            <a:r>
              <a:rPr lang="en-US" dirty="0" smtClean="0">
                <a:solidFill>
                  <a:schemeClr val="tx1"/>
                </a:solidFill>
              </a:rPr>
              <a:t>observation and the development of future </a:t>
            </a:r>
            <a:r>
              <a:rPr lang="en-US" dirty="0">
                <a:solidFill>
                  <a:schemeClr val="tx1"/>
                </a:solidFill>
              </a:rPr>
              <a:t>geostationary </a:t>
            </a:r>
            <a:r>
              <a:rPr lang="en-US" dirty="0" smtClean="0">
                <a:solidFill>
                  <a:schemeClr val="tx1"/>
                </a:solidFill>
              </a:rPr>
              <a:t>missions.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158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/>
              </a:rPr>
              <a:t>Atmosphere SWG is organized along 5 Working Groups</a:t>
            </a:r>
            <a:endParaRPr lang="en-US" dirty="0">
              <a:solidFill>
                <a:schemeClr val="accent6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131696"/>
              </p:ext>
            </p:extLst>
          </p:nvPr>
        </p:nvGraphicFramePr>
        <p:xfrm>
          <a:off x="198120" y="1295401"/>
          <a:ext cx="8915400" cy="5485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5257800"/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Working </a:t>
                      </a:r>
                      <a:r>
                        <a:rPr lang="en-US" sz="1800" dirty="0" err="1" smtClean="0"/>
                        <a:t>Grouo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Chairs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Motivating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 question</a:t>
                      </a:r>
                      <a:endParaRPr lang="en-US" sz="1800" dirty="0"/>
                    </a:p>
                  </a:txBody>
                  <a:tcPr/>
                </a:tc>
              </a:tr>
              <a:tr h="94858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Aerosols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Mian</a:t>
                      </a:r>
                      <a:r>
                        <a:rPr lang="en-US" sz="1800" dirty="0" smtClean="0"/>
                        <a:t> Chin,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r>
                        <a:rPr lang="en-US" sz="1800" baseline="0" dirty="0" smtClean="0"/>
                        <a:t>Jun Wang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How can TEMPO and GOES-R</a:t>
                      </a:r>
                      <a:r>
                        <a:rPr lang="en-US" sz="1800" baseline="0" dirty="0" smtClean="0"/>
                        <a:t> measurements be integrated to deliver maximum information on surface PM and aerosol radiative forcing?</a:t>
                      </a:r>
                      <a:endParaRPr lang="en-US" sz="1800" dirty="0" smtClean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Emissions and Processes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Daven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Henze</a:t>
                      </a:r>
                      <a:r>
                        <a:rPr lang="en-US" sz="1800" dirty="0" smtClean="0"/>
                        <a:t>, Greg Frost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How can</a:t>
                      </a:r>
                      <a:r>
                        <a:rPr lang="en-US" sz="1800" baseline="0" dirty="0" smtClean="0"/>
                        <a:t> TEMPO and GCIRI improve </a:t>
                      </a:r>
                      <a:r>
                        <a:rPr lang="en-US" sz="1800" dirty="0" smtClean="0"/>
                        <a:t>understanding of</a:t>
                      </a:r>
                      <a:r>
                        <a:rPr lang="en-US" sz="1800" baseline="0" dirty="0" smtClean="0"/>
                        <a:t> the emissions and processes controlling air quality?</a:t>
                      </a:r>
                      <a:endParaRPr lang="en-US" sz="1800" dirty="0" smtClean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Urban/Regional OSSE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Brad Pierce, Vijay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Natraj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How</a:t>
                      </a:r>
                      <a:r>
                        <a:rPr lang="en-US" sz="1800" baseline="0" dirty="0" smtClean="0"/>
                        <a:t> can TEMPO and GCIRI inform urban-scale and regional AQ through data assimilation and improved forecasts?  </a:t>
                      </a:r>
                      <a:endParaRPr lang="en-US" sz="1800" dirty="0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Global OSSE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David Edwards, </a:t>
                      </a:r>
                      <a:r>
                        <a:rPr lang="en-US" sz="1800" dirty="0" err="1" smtClean="0"/>
                        <a:t>Arlindo</a:t>
                      </a:r>
                      <a:r>
                        <a:rPr lang="en-US" sz="1800" dirty="0" smtClean="0"/>
                        <a:t> DaSilva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How can the</a:t>
                      </a:r>
                      <a:r>
                        <a:rPr lang="en-US" sz="1800" baseline="0" dirty="0" smtClean="0"/>
                        <a:t> geostationary constellation be exploited to better understand </a:t>
                      </a:r>
                      <a:r>
                        <a:rPr lang="en-US" sz="1800" dirty="0" smtClean="0"/>
                        <a:t>intercontinental</a:t>
                      </a:r>
                      <a:r>
                        <a:rPr lang="en-US" sz="1800" baseline="0" dirty="0" smtClean="0"/>
                        <a:t> transport and the factors controlling the air quality background?</a:t>
                      </a:r>
                      <a:endParaRPr lang="en-US" sz="1800" dirty="0"/>
                    </a:p>
                  </a:txBody>
                  <a:tcPr/>
                </a:tc>
              </a:tr>
              <a:tr h="87949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Methane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Daniel Jacob,</a:t>
                      </a:r>
                    </a:p>
                    <a:p>
                      <a:r>
                        <a:rPr lang="en-US" sz="1800" dirty="0" smtClean="0"/>
                        <a:t>Jay Al-</a:t>
                      </a:r>
                      <a:r>
                        <a:rPr lang="en-US" sz="1800" dirty="0" err="1" smtClean="0"/>
                        <a:t>Saadi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/>
                        <a:t>How can geostationary observations</a:t>
                      </a:r>
                      <a:r>
                        <a:rPr lang="en-US" sz="1800" baseline="0" dirty="0" smtClean="0"/>
                        <a:t> of methane constrain emissions on the county scale?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436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Aerosol WG highlights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2668" y="1765301"/>
            <a:ext cx="3882425" cy="2106496"/>
            <a:chOff x="242666" y="1219200"/>
            <a:chExt cx="3882425" cy="24256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4"/>
            <a:stretch/>
          </p:blipFill>
          <p:spPr>
            <a:xfrm>
              <a:off x="473499" y="1219200"/>
              <a:ext cx="3651592" cy="24256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-372160" y="2195133"/>
              <a:ext cx="146048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  <a:latin typeface="Arial"/>
                  <a:cs typeface="Arial"/>
                </a:rPr>
                <a:t>MAIAC AOT 470 nm</a:t>
              </a:r>
              <a:endParaRPr lang="en-US" sz="9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33600" y="2956363"/>
              <a:ext cx="1415772" cy="425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Eastern US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295" y="60960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1. Development of MAIAC algorithm to retrieve AODs for full range of solar zenith angles, surface </a:t>
            </a:r>
            <a:r>
              <a:rPr lang="en-US" dirty="0" err="1" smtClean="0">
                <a:solidFill>
                  <a:schemeClr val="tx1"/>
                </a:solidFill>
              </a:rPr>
              <a:t>reflectances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i="1" dirty="0" smtClean="0">
                <a:solidFill>
                  <a:schemeClr val="tx1"/>
                </a:solidFill>
              </a:rPr>
              <a:t>A. </a:t>
            </a:r>
            <a:r>
              <a:rPr lang="en-US" i="1" dirty="0" err="1" smtClean="0">
                <a:solidFill>
                  <a:schemeClr val="tx1"/>
                </a:solidFill>
              </a:rPr>
              <a:t>Lyapustin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5165" y="4712165"/>
            <a:ext cx="3181572" cy="2122924"/>
            <a:chOff x="5796827" y="1051401"/>
            <a:chExt cx="3809708" cy="2857281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827" y="1051401"/>
              <a:ext cx="3809708" cy="28572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99670" y="1252402"/>
              <a:ext cx="376604" cy="41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A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8363" y="6172200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GeoTASO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89693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. Development of hyperspectral algorithm to constrain AODs + size distributions (</a:t>
            </a:r>
            <a:r>
              <a:rPr lang="en-US" i="1" dirty="0" smtClean="0">
                <a:solidFill>
                  <a:schemeClr val="tx1"/>
                </a:solidFill>
              </a:rPr>
              <a:t>J. Wang)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6119" y="3871796"/>
            <a:ext cx="388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. Importance of full diurnal cycle observations to constrain aerosol radiative forcing (</a:t>
            </a:r>
            <a:r>
              <a:rPr lang="en-US" i="1" dirty="0" smtClean="0">
                <a:solidFill>
                  <a:schemeClr val="tx1"/>
                </a:solidFill>
              </a:rPr>
              <a:t>H. Yu)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4" name="Picture 13" descr="drf_toa_rel_error_10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50220" r="57189" b="36464"/>
          <a:stretch/>
        </p:blipFill>
        <p:spPr>
          <a:xfrm>
            <a:off x="4449517" y="4820264"/>
            <a:ext cx="2699633" cy="1447800"/>
          </a:xfrm>
          <a:prstGeom prst="rect">
            <a:avLst/>
          </a:prstGeom>
        </p:spPr>
      </p:pic>
      <p:pic>
        <p:nvPicPr>
          <p:cNvPr id="15" name="Picture 14" descr="drf_toa_rel_error_10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77116" r="28522" b="18783"/>
          <a:stretch/>
        </p:blipFill>
        <p:spPr>
          <a:xfrm>
            <a:off x="4369660" y="6363302"/>
            <a:ext cx="2779482" cy="4946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34208" y="4724405"/>
            <a:ext cx="236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% error from using 10 am AODs as measured from LEO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9509" y="656303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2. Development of bidirectional reflectance distribution function (BRDF) for different surfaces (</a:t>
            </a:r>
            <a:r>
              <a:rPr lang="en-US" i="1" dirty="0" smtClean="0">
                <a:solidFill>
                  <a:schemeClr val="tx1"/>
                </a:solidFill>
              </a:rPr>
              <a:t>C. </a:t>
            </a:r>
            <a:r>
              <a:rPr lang="en-US" i="1" dirty="0" err="1" smtClean="0">
                <a:solidFill>
                  <a:schemeClr val="tx1"/>
                </a:solidFill>
              </a:rPr>
              <a:t>Gatebe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409" y="1892405"/>
            <a:ext cx="2282139" cy="19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90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55682" y="3438789"/>
            <a:ext cx="4828731" cy="3446574"/>
            <a:chOff x="392112" y="3790627"/>
            <a:chExt cx="5323341" cy="3799210"/>
          </a:xfrm>
        </p:grpSpPr>
        <p:grpSp>
          <p:nvGrpSpPr>
            <p:cNvPr id="13" name="Group 12"/>
            <p:cNvGrpSpPr/>
            <p:nvPr/>
          </p:nvGrpSpPr>
          <p:grpSpPr>
            <a:xfrm>
              <a:off x="392112" y="3790627"/>
              <a:ext cx="5323341" cy="3799210"/>
              <a:chOff x="167368" y="3895059"/>
              <a:chExt cx="5323341" cy="3228961"/>
            </a:xfrm>
          </p:grpSpPr>
          <p:pic>
            <p:nvPicPr>
              <p:cNvPr id="13314" name="Picture 2" descr="W:\Dropbox\Research\SONGNEX\SONGNEXpath\OMIstuff\2006HCHO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41" t="9503" b="9548"/>
              <a:stretch/>
            </p:blipFill>
            <p:spPr bwMode="auto">
              <a:xfrm>
                <a:off x="167368" y="3895059"/>
                <a:ext cx="5323341" cy="322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001712" y="4694237"/>
                <a:ext cx="2667000" cy="152400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V="1">
                <a:off x="2906712" y="4313237"/>
                <a:ext cx="0" cy="3810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668712" y="5075237"/>
                <a:ext cx="762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20712" y="4694237"/>
                <a:ext cx="762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0712" y="6218237"/>
                <a:ext cx="762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68712" y="6218237"/>
                <a:ext cx="762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287712" y="6370637"/>
                <a:ext cx="11430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287712" y="6218237"/>
                <a:ext cx="0" cy="3810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981074" y="6218237"/>
                <a:ext cx="0" cy="3810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1077912" y="4762416"/>
              <a:ext cx="1850714" cy="441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COLORADO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8185" y="661333"/>
            <a:ext cx="5470615" cy="3199986"/>
          </a:xfrm>
          <a:prstGeom prst="rect">
            <a:avLst/>
          </a:prstGeom>
          <a:noFill/>
        </p:spPr>
        <p:txBody>
          <a:bodyPr wrap="square" lIns="82936" tIns="41469" rIns="82936" bIns="41469" rtlCol="0">
            <a:spAutoFit/>
          </a:bodyPr>
          <a:lstStyle/>
          <a:p>
            <a:pPr marL="311013" indent="-311013" defTabSz="829366" fontAlgn="auto">
              <a:spcBef>
                <a:spcPts val="90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/>
              </a:rPr>
              <a:t>P3 flight over Denver-Julesburg basin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(Right: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Flight track in red</a:t>
            </a:r>
            <a:r>
              <a:rPr lang="en-US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dirty="0">
                <a:solidFill>
                  <a:srgbClr val="7030A0"/>
                </a:solidFill>
                <a:latin typeface="Arial"/>
              </a:rPr>
              <a:t>active wells in purple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)</a:t>
            </a:r>
          </a:p>
          <a:p>
            <a:pPr marL="311013" indent="-311013" defTabSz="829366" fontAlgn="auto">
              <a:spcBef>
                <a:spcPts val="90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/>
              </a:rPr>
              <a:t>OMI data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(below left)</a:t>
            </a:r>
            <a:r>
              <a:rPr lang="en-US" b="0" dirty="0">
                <a:solidFill>
                  <a:prstClr val="black"/>
                </a:solidFill>
                <a:latin typeface="Arial"/>
              </a:rPr>
              <a:t> captures HCHO variability over state, but cannot resolve city-level sources.</a:t>
            </a:r>
          </a:p>
          <a:p>
            <a:pPr marL="311013" indent="-311013" defTabSz="829366" fontAlgn="auto">
              <a:spcBef>
                <a:spcPts val="90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Arial"/>
              </a:rPr>
              <a:t>Aircraft data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(below right) </a:t>
            </a:r>
            <a:r>
              <a:rPr lang="en-US" b="0" dirty="0">
                <a:solidFill>
                  <a:prstClr val="black"/>
                </a:solidFill>
                <a:latin typeface="Arial"/>
              </a:rPr>
              <a:t>averaged to TEMPO spatial resolution (2km/</a:t>
            </a:r>
            <a:r>
              <a:rPr lang="en-US" b="0" dirty="0" err="1">
                <a:solidFill>
                  <a:prstClr val="black"/>
                </a:solidFill>
                <a:latin typeface="Arial"/>
              </a:rPr>
              <a:t>px</a:t>
            </a:r>
            <a:r>
              <a:rPr lang="en-US" b="0" dirty="0">
                <a:solidFill>
                  <a:prstClr val="black"/>
                </a:solidFill>
                <a:latin typeface="Arial"/>
              </a:rPr>
              <a:t> N-S, 4km/</a:t>
            </a:r>
            <a:r>
              <a:rPr lang="en-US" b="0" dirty="0" err="1">
                <a:solidFill>
                  <a:prstClr val="black"/>
                </a:solidFill>
                <a:latin typeface="Arial"/>
              </a:rPr>
              <a:t>px</a:t>
            </a:r>
            <a:r>
              <a:rPr lang="en-US" b="0" dirty="0">
                <a:solidFill>
                  <a:prstClr val="black"/>
                </a:solidFill>
                <a:latin typeface="Arial"/>
              </a:rPr>
              <a:t> E-W) resolves multiple enhancements over the field.</a:t>
            </a:r>
          </a:p>
          <a:p>
            <a:pPr marL="311013" indent="-311013" defTabSz="829366" fontAlgn="auto">
              <a:spcBef>
                <a:spcPts val="90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TEMPO will greatly improve ability to localize emissions and pollution sources!</a:t>
            </a:r>
          </a:p>
          <a:p>
            <a:pPr defTabSz="829366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94542" y="3498128"/>
            <a:ext cx="6777619" cy="3387236"/>
            <a:chOff x="2750058" y="3856037"/>
            <a:chExt cx="7471854" cy="3733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037" y="3856037"/>
              <a:ext cx="4714875" cy="3733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750058" y="5187167"/>
              <a:ext cx="299469" cy="312888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96451" y="4160836"/>
              <a:ext cx="3058661" cy="2982589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053781" y="4176861"/>
              <a:ext cx="3042669" cy="106156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047939" y="5500055"/>
              <a:ext cx="3048513" cy="1643371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8559"/>
          <a:stretch/>
        </p:blipFill>
        <p:spPr>
          <a:xfrm>
            <a:off x="5816160" y="663911"/>
            <a:ext cx="3300274" cy="2730161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151986" y="-76200"/>
            <a:ext cx="9449214" cy="886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3333CC"/>
                </a:solidFill>
                <a:latin typeface="Arial"/>
              </a:rPr>
              <a:t>Using SONGNEX aircraft data to evaluate OMI and TEMPO HCHO </a:t>
            </a:r>
          </a:p>
          <a:p>
            <a:pPr algn="ctr" defTabSz="82936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3333CC"/>
                </a:solidFill>
                <a:latin typeface="Arial"/>
              </a:rPr>
              <a:t>for observing VOC emissions from oil/gas fields</a:t>
            </a:r>
            <a:endParaRPr sz="2000" dirty="0">
              <a:solidFill>
                <a:srgbClr val="3333CC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1920" y="3552717"/>
            <a:ext cx="1658880" cy="291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rtlCol="0" anchor="ctr"/>
          <a:lstStyle/>
          <a:p>
            <a:pPr algn="ctr" defTabSz="829366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235" y="6553200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F. </a:t>
            </a:r>
            <a:r>
              <a:rPr lang="en-US" i="1" dirty="0" err="1" smtClean="0">
                <a:solidFill>
                  <a:schemeClr val="tx1"/>
                </a:solidFill>
              </a:rPr>
              <a:t>Keutsch</a:t>
            </a:r>
            <a:r>
              <a:rPr lang="en-US" i="1" dirty="0" smtClean="0">
                <a:solidFill>
                  <a:schemeClr val="tx1"/>
                </a:solidFill>
              </a:rPr>
              <a:t>, Harvard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charset="0"/>
          </a:defRPr>
        </a:defPPr>
      </a:lstStyle>
    </a:spDef>
    <a:lnDef>
      <a:spPr bwMode="auto">
        <a:noFill/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ckTop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BlackTop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10275</TotalTime>
  <Words>1975</Words>
  <Application>Microsoft Office PowerPoint</Application>
  <PresentationFormat>On-screen Show (4:3)</PresentationFormat>
  <Paragraphs>308</Paragraphs>
  <Slides>21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Default Design</vt:lpstr>
      <vt:lpstr>Office Theme</vt:lpstr>
      <vt:lpstr>1_Office Theme</vt:lpstr>
      <vt:lpstr>BlackTop</vt:lpstr>
      <vt:lpstr>7_Office Theme</vt:lpstr>
      <vt:lpstr>2_Office Theme</vt:lpstr>
      <vt:lpstr>3_Office Theme</vt:lpstr>
      <vt:lpstr>4_Office Theme</vt:lpstr>
      <vt:lpstr>1_BlackTop</vt:lpstr>
      <vt:lpstr>Photo Editor Photo</vt:lpstr>
      <vt:lpstr>GEO-CAPE Atmospheric Science Working Group highlights </vt:lpstr>
      <vt:lpstr>Early work of the ASWG defined mission requirements,  implementation options</vt:lpstr>
      <vt:lpstr> </vt:lpstr>
      <vt:lpstr>Measurement requirements for GEO-CAPE: spectral regions and precision</vt:lpstr>
      <vt:lpstr>TEMPO: UV/Vis implementation of GEO-CAPE</vt:lpstr>
      <vt:lpstr>2015-2016 foci of GEO-CAPE ASWG</vt:lpstr>
      <vt:lpstr>Atmosphere SWG is organized along 5 Working Groups</vt:lpstr>
      <vt:lpstr>Aerosol WG highlights</vt:lpstr>
      <vt:lpstr>PowerPoint Presentation</vt:lpstr>
      <vt:lpstr>PowerPoint Presentation</vt:lpstr>
      <vt:lpstr>PowerPoint Presentation</vt:lpstr>
      <vt:lpstr>Assessing the capability of GEO-CAPE  to constrain methane emissions in N America</vt:lpstr>
      <vt:lpstr>Observation System Simulation Experiments (OSSEs) to assess value of GEO-CAPE as addition to observing system</vt:lpstr>
      <vt:lpstr>PowerPoint Presentation</vt:lpstr>
      <vt:lpstr>PowerPoint Presentation</vt:lpstr>
      <vt:lpstr>Global OSSE: 7 km GEOS-5 Nature Run for aerosols</vt:lpstr>
      <vt:lpstr>VLIDORT Simulator for GEOS-5 Nature Run</vt:lpstr>
      <vt:lpstr>PowerPoint Presentation</vt:lpstr>
      <vt:lpstr>Global OSSE: GEOS-5 Global 12.5 km  Nature Run w/ Chemistry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Daniel Jacob</cp:lastModifiedBy>
  <cp:revision>306</cp:revision>
  <dcterms:created xsi:type="dcterms:W3CDTF">2001-08-02T17:09:44Z</dcterms:created>
  <dcterms:modified xsi:type="dcterms:W3CDTF">2015-08-31T00:42:59Z</dcterms:modified>
</cp:coreProperties>
</file>