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8" r:id="rId2"/>
    <p:sldId id="257" r:id="rId3"/>
    <p:sldId id="256" r:id="rId4"/>
    <p:sldId id="276" r:id="rId5"/>
    <p:sldId id="277" r:id="rId6"/>
    <p:sldId id="267" r:id="rId7"/>
    <p:sldId id="271" r:id="rId8"/>
    <p:sldId id="269" r:id="rId9"/>
    <p:sldId id="275" r:id="rId10"/>
    <p:sldId id="274" r:id="rId11"/>
    <p:sldId id="270" r:id="rId12"/>
    <p:sldId id="262" r:id="rId13"/>
    <p:sldId id="259" r:id="rId14"/>
    <p:sldId id="27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7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53B080-C5E5-A14F-8EDB-597C8AF0001B}" type="datetimeFigureOut">
              <a:rPr lang="en-US" smtClean="0"/>
              <a:t>8/31/15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59272C-E05D-4F44-84F9-ED0308B0EBF8}" type="slidenum">
              <a:rPr lang="en-US" smtClean="0"/>
              <a:t>‹#›</a:t>
            </a:fld>
            <a:endParaRPr lang="en-US"/>
          </a:p>
        </p:txBody>
      </p:sp>
    </p:spTree>
    <p:extLst>
      <p:ext uri="{BB962C8B-B14F-4D97-AF65-F5344CB8AC3E}">
        <p14:creationId xmlns:p14="http://schemas.microsoft.com/office/powerpoint/2010/main" val="1441004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GEOCAPE</a:t>
            </a:r>
            <a:r>
              <a:rPr lang="en-US" baseline="0" dirty="0" smtClean="0"/>
              <a:t> success story should we emulate it?</a:t>
            </a:r>
            <a:endParaRPr lang="en-US" dirty="0"/>
          </a:p>
        </p:txBody>
      </p:sp>
      <p:sp>
        <p:nvSpPr>
          <p:cNvPr id="4" name="Slide Number Placeholder 3"/>
          <p:cNvSpPr>
            <a:spLocks noGrp="1"/>
          </p:cNvSpPr>
          <p:nvPr>
            <p:ph type="sldNum" sz="quarter" idx="10"/>
          </p:nvPr>
        </p:nvSpPr>
        <p:spPr/>
        <p:txBody>
          <a:bodyPr/>
          <a:lstStyle/>
          <a:p>
            <a:fld id="{D659272C-E05D-4F44-84F9-ED0308B0EBF8}" type="slidenum">
              <a:rPr lang="en-US" smtClean="0"/>
              <a:t>13</a:t>
            </a:fld>
            <a:endParaRPr lang="en-US"/>
          </a:p>
        </p:txBody>
      </p:sp>
    </p:spTree>
    <p:extLst>
      <p:ext uri="{BB962C8B-B14F-4D97-AF65-F5344CB8AC3E}">
        <p14:creationId xmlns:p14="http://schemas.microsoft.com/office/powerpoint/2010/main" val="3322864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1E0CB-E986-9246-AE18-168C6C08ACBE}"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94F7B-67FA-9B4D-9F0B-3E088F16025F}" type="slidenum">
              <a:rPr lang="en-US" smtClean="0"/>
              <a:t>‹#›</a:t>
            </a:fld>
            <a:endParaRPr lang="en-US"/>
          </a:p>
        </p:txBody>
      </p:sp>
    </p:spTree>
    <p:extLst>
      <p:ext uri="{BB962C8B-B14F-4D97-AF65-F5344CB8AC3E}">
        <p14:creationId xmlns:p14="http://schemas.microsoft.com/office/powerpoint/2010/main" val="246700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1E0CB-E986-9246-AE18-168C6C08ACBE}"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94F7B-67FA-9B4D-9F0B-3E088F16025F}" type="slidenum">
              <a:rPr lang="en-US" smtClean="0"/>
              <a:t>‹#›</a:t>
            </a:fld>
            <a:endParaRPr lang="en-US"/>
          </a:p>
        </p:txBody>
      </p:sp>
    </p:spTree>
    <p:extLst>
      <p:ext uri="{BB962C8B-B14F-4D97-AF65-F5344CB8AC3E}">
        <p14:creationId xmlns:p14="http://schemas.microsoft.com/office/powerpoint/2010/main" val="105054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1E0CB-E986-9246-AE18-168C6C08ACBE}"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94F7B-67FA-9B4D-9F0B-3E088F16025F}" type="slidenum">
              <a:rPr lang="en-US" smtClean="0"/>
              <a:t>‹#›</a:t>
            </a:fld>
            <a:endParaRPr lang="en-US"/>
          </a:p>
        </p:txBody>
      </p:sp>
    </p:spTree>
    <p:extLst>
      <p:ext uri="{BB962C8B-B14F-4D97-AF65-F5344CB8AC3E}">
        <p14:creationId xmlns:p14="http://schemas.microsoft.com/office/powerpoint/2010/main" val="3581604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r>
              <a:rPr lang="en-US" smtClean="0">
                <a:solidFill>
                  <a:prstClr val="black">
                    <a:tint val="75000"/>
                  </a:prstClr>
                </a:solidFill>
                <a:latin typeface="Calibri"/>
              </a:rPr>
              <a:t>4/29/15</a:t>
            </a:r>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p:txBody>
          <a:bodyPr/>
          <a:lstStyle/>
          <a:p>
            <a:r>
              <a:rPr lang="en-US" smtClean="0">
                <a:solidFill>
                  <a:prstClr val="black">
                    <a:tint val="75000"/>
                  </a:prstClr>
                </a:solidFill>
                <a:latin typeface="Calibri"/>
              </a:rPr>
              <a:t>ACC-11</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56425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r>
              <a:rPr lang="en-US" smtClean="0">
                <a:solidFill>
                  <a:prstClr val="black">
                    <a:tint val="75000"/>
                  </a:prstClr>
                </a:solidFill>
                <a:latin typeface="Calibri"/>
              </a:rPr>
              <a:t>4/29/15</a:t>
            </a:r>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p:txBody>
          <a:bodyPr/>
          <a:lstStyle/>
          <a:p>
            <a:r>
              <a:rPr lang="en-US" smtClean="0">
                <a:solidFill>
                  <a:prstClr val="black">
                    <a:tint val="75000"/>
                  </a:prstClr>
                </a:solidFill>
                <a:latin typeface="Calibri"/>
              </a:rPr>
              <a:t>ACC-11</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7529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1E0CB-E986-9246-AE18-168C6C08ACBE}"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94F7B-67FA-9B4D-9F0B-3E088F16025F}" type="slidenum">
              <a:rPr lang="en-US" smtClean="0"/>
              <a:t>‹#›</a:t>
            </a:fld>
            <a:endParaRPr lang="en-US"/>
          </a:p>
        </p:txBody>
      </p:sp>
    </p:spTree>
    <p:extLst>
      <p:ext uri="{BB962C8B-B14F-4D97-AF65-F5344CB8AC3E}">
        <p14:creationId xmlns:p14="http://schemas.microsoft.com/office/powerpoint/2010/main" val="7122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1E0CB-E986-9246-AE18-168C6C08ACBE}"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94F7B-67FA-9B4D-9F0B-3E088F16025F}" type="slidenum">
              <a:rPr lang="en-US" smtClean="0"/>
              <a:t>‹#›</a:t>
            </a:fld>
            <a:endParaRPr lang="en-US"/>
          </a:p>
        </p:txBody>
      </p:sp>
    </p:spTree>
    <p:extLst>
      <p:ext uri="{BB962C8B-B14F-4D97-AF65-F5344CB8AC3E}">
        <p14:creationId xmlns:p14="http://schemas.microsoft.com/office/powerpoint/2010/main" val="44292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1E0CB-E986-9246-AE18-168C6C08ACBE}"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94F7B-67FA-9B4D-9F0B-3E088F16025F}" type="slidenum">
              <a:rPr lang="en-US" smtClean="0"/>
              <a:t>‹#›</a:t>
            </a:fld>
            <a:endParaRPr lang="en-US"/>
          </a:p>
        </p:txBody>
      </p:sp>
    </p:spTree>
    <p:extLst>
      <p:ext uri="{BB962C8B-B14F-4D97-AF65-F5344CB8AC3E}">
        <p14:creationId xmlns:p14="http://schemas.microsoft.com/office/powerpoint/2010/main" val="4044370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1E0CB-E986-9246-AE18-168C6C08ACBE}" type="datetimeFigureOut">
              <a:rPr lang="en-US" smtClean="0"/>
              <a:t>8/31/15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94F7B-67FA-9B4D-9F0B-3E088F16025F}" type="slidenum">
              <a:rPr lang="en-US" smtClean="0"/>
              <a:t>‹#›</a:t>
            </a:fld>
            <a:endParaRPr lang="en-US"/>
          </a:p>
        </p:txBody>
      </p:sp>
    </p:spTree>
    <p:extLst>
      <p:ext uri="{BB962C8B-B14F-4D97-AF65-F5344CB8AC3E}">
        <p14:creationId xmlns:p14="http://schemas.microsoft.com/office/powerpoint/2010/main" val="316235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1E0CB-E986-9246-AE18-168C6C08ACBE}" type="datetimeFigureOut">
              <a:rPr lang="en-US" smtClean="0"/>
              <a:t>8/31/15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494F7B-67FA-9B4D-9F0B-3E088F16025F}" type="slidenum">
              <a:rPr lang="en-US" smtClean="0"/>
              <a:t>‹#›</a:t>
            </a:fld>
            <a:endParaRPr lang="en-US"/>
          </a:p>
        </p:txBody>
      </p:sp>
    </p:spTree>
    <p:extLst>
      <p:ext uri="{BB962C8B-B14F-4D97-AF65-F5344CB8AC3E}">
        <p14:creationId xmlns:p14="http://schemas.microsoft.com/office/powerpoint/2010/main" val="2658762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1E0CB-E986-9246-AE18-168C6C08ACBE}" type="datetimeFigureOut">
              <a:rPr lang="en-US" smtClean="0"/>
              <a:t>8/31/15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494F7B-67FA-9B4D-9F0B-3E088F16025F}" type="slidenum">
              <a:rPr lang="en-US" smtClean="0"/>
              <a:t>‹#›</a:t>
            </a:fld>
            <a:endParaRPr lang="en-US"/>
          </a:p>
        </p:txBody>
      </p:sp>
    </p:spTree>
    <p:extLst>
      <p:ext uri="{BB962C8B-B14F-4D97-AF65-F5344CB8AC3E}">
        <p14:creationId xmlns:p14="http://schemas.microsoft.com/office/powerpoint/2010/main" val="221408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1E0CB-E986-9246-AE18-168C6C08ACBE}"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94F7B-67FA-9B4D-9F0B-3E088F16025F}" type="slidenum">
              <a:rPr lang="en-US" smtClean="0"/>
              <a:t>‹#›</a:t>
            </a:fld>
            <a:endParaRPr lang="en-US"/>
          </a:p>
        </p:txBody>
      </p:sp>
    </p:spTree>
    <p:extLst>
      <p:ext uri="{BB962C8B-B14F-4D97-AF65-F5344CB8AC3E}">
        <p14:creationId xmlns:p14="http://schemas.microsoft.com/office/powerpoint/2010/main" val="418862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1E0CB-E986-9246-AE18-168C6C08ACBE}"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94F7B-67FA-9B4D-9F0B-3E088F16025F}" type="slidenum">
              <a:rPr lang="en-US" smtClean="0"/>
              <a:t>‹#›</a:t>
            </a:fld>
            <a:endParaRPr lang="en-US"/>
          </a:p>
        </p:txBody>
      </p:sp>
    </p:spTree>
    <p:extLst>
      <p:ext uri="{BB962C8B-B14F-4D97-AF65-F5344CB8AC3E}">
        <p14:creationId xmlns:p14="http://schemas.microsoft.com/office/powerpoint/2010/main" val="41152530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1E0CB-E986-9246-AE18-168C6C08ACBE}" type="datetimeFigureOut">
              <a:rPr lang="en-US" smtClean="0"/>
              <a:t>8/31/15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94F7B-67FA-9B4D-9F0B-3E088F16025F}" type="slidenum">
              <a:rPr lang="en-US" smtClean="0"/>
              <a:t>‹#›</a:t>
            </a:fld>
            <a:endParaRPr lang="en-US"/>
          </a:p>
        </p:txBody>
      </p:sp>
    </p:spTree>
    <p:extLst>
      <p:ext uri="{BB962C8B-B14F-4D97-AF65-F5344CB8AC3E}">
        <p14:creationId xmlns:p14="http://schemas.microsoft.com/office/powerpoint/2010/main" val="1974182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6523" y="3414566"/>
            <a:ext cx="7498522" cy="2062103"/>
          </a:xfrm>
          <a:prstGeom prst="rect">
            <a:avLst/>
          </a:prstGeom>
          <a:noFill/>
        </p:spPr>
        <p:txBody>
          <a:bodyPr wrap="square" rtlCol="0">
            <a:spAutoFit/>
          </a:bodyPr>
          <a:lstStyle/>
          <a:p>
            <a:r>
              <a:rPr lang="en-US" sz="3200" dirty="0" smtClean="0"/>
              <a:t>Discussion:  Can </a:t>
            </a:r>
            <a:r>
              <a:rPr lang="en-US" sz="3200" dirty="0" smtClean="0"/>
              <a:t>we satisfy part of the GEO-CAPE mission requirements within the context of a NASA Earth Venture (EV) solicitation?</a:t>
            </a:r>
            <a:endParaRPr lang="en-US" sz="3200" dirty="0"/>
          </a:p>
        </p:txBody>
      </p:sp>
      <p:pic>
        <p:nvPicPr>
          <p:cNvPr id="3" name="Picture 2"/>
          <p:cNvPicPr>
            <a:picLocks noChangeAspect="1"/>
          </p:cNvPicPr>
          <p:nvPr/>
        </p:nvPicPr>
        <p:blipFill>
          <a:blip r:embed="rId2"/>
          <a:stretch>
            <a:fillRect/>
          </a:stretch>
        </p:blipFill>
        <p:spPr>
          <a:xfrm>
            <a:off x="0" y="385892"/>
            <a:ext cx="9144000" cy="2078182"/>
          </a:xfrm>
          <a:prstGeom prst="rect">
            <a:avLst/>
          </a:prstGeom>
        </p:spPr>
      </p:pic>
    </p:spTree>
    <p:extLst>
      <p:ext uri="{BB962C8B-B14F-4D97-AF65-F5344CB8AC3E}">
        <p14:creationId xmlns:p14="http://schemas.microsoft.com/office/powerpoint/2010/main" val="38982855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815" y="935337"/>
            <a:ext cx="8062651" cy="4154983"/>
          </a:xfrm>
          <a:prstGeom prst="rect">
            <a:avLst/>
          </a:prstGeom>
        </p:spPr>
        <p:txBody>
          <a:bodyPr wrap="square">
            <a:spAutoFit/>
          </a:bodyPr>
          <a:lstStyle/>
          <a:p>
            <a:r>
              <a:rPr lang="en-US" sz="2400" b="1" dirty="0"/>
              <a:t>Geosynchronous Littoral Imaging and Monitoring Radiometer (GLIMR) for NASA Earth Venture Instrument-3 (EVI-3) </a:t>
            </a:r>
            <a:endParaRPr lang="en-US" sz="2400" b="1" dirty="0" smtClean="0"/>
          </a:p>
          <a:p>
            <a:endParaRPr lang="en-US" sz="2400" b="1" dirty="0" smtClean="0"/>
          </a:p>
          <a:p>
            <a:r>
              <a:rPr lang="en-US" sz="2400" b="1" dirty="0" smtClean="0"/>
              <a:t>The proposed instrument addressed much of the Science in the GEOCAP STM for CONUS, and nearly all of threshold requirements in the Gulf of Mexico</a:t>
            </a:r>
          </a:p>
          <a:p>
            <a:endParaRPr lang="en-US" sz="2400" b="1" dirty="0"/>
          </a:p>
          <a:p>
            <a:pPr marL="342900" indent="-342900">
              <a:buFontTx/>
              <a:buChar char="-"/>
            </a:pPr>
            <a:r>
              <a:rPr lang="en-US" sz="2400" b="1" dirty="0" smtClean="0"/>
              <a:t>Scanning Radiometer</a:t>
            </a:r>
          </a:p>
          <a:p>
            <a:pPr marL="342900" indent="-342900">
              <a:buFontTx/>
              <a:buChar char="-"/>
            </a:pPr>
            <a:r>
              <a:rPr lang="en-US" sz="2400" b="1" dirty="0" err="1" smtClean="0"/>
              <a:t>Hyperspectral</a:t>
            </a:r>
            <a:r>
              <a:rPr lang="en-US" sz="2400" b="1" dirty="0" smtClean="0"/>
              <a:t> ~1000:1 SNR</a:t>
            </a:r>
          </a:p>
          <a:p>
            <a:pPr marL="342900" indent="-342900">
              <a:buFontTx/>
              <a:buChar char="-"/>
            </a:pPr>
            <a:r>
              <a:rPr lang="en-US" sz="2400" b="1" dirty="0" smtClean="0"/>
              <a:t>~300m at NADIR</a:t>
            </a:r>
          </a:p>
          <a:p>
            <a:pPr marL="342900" indent="-342900">
              <a:buFontTx/>
              <a:buChar char="-"/>
            </a:pPr>
            <a:r>
              <a:rPr lang="en-US" sz="2400" b="1" dirty="0" smtClean="0"/>
              <a:t>Min 3 looks/day for CONUS and 8/day for GOMEX</a:t>
            </a:r>
          </a:p>
        </p:txBody>
      </p:sp>
      <p:sp>
        <p:nvSpPr>
          <p:cNvPr id="4" name="Rectangle 3"/>
          <p:cNvSpPr/>
          <p:nvPr/>
        </p:nvSpPr>
        <p:spPr>
          <a:xfrm>
            <a:off x="508936" y="5485135"/>
            <a:ext cx="8127064" cy="830997"/>
          </a:xfrm>
          <a:prstGeom prst="rect">
            <a:avLst/>
          </a:prstGeom>
        </p:spPr>
        <p:txBody>
          <a:bodyPr wrap="square">
            <a:spAutoFit/>
          </a:bodyPr>
          <a:lstStyle/>
          <a:p>
            <a:r>
              <a:rPr lang="en-US" sz="2400" b="1" dirty="0" smtClean="0">
                <a:solidFill>
                  <a:srgbClr val="FF0000"/>
                </a:solidFill>
              </a:rPr>
              <a:t>Given </a:t>
            </a:r>
            <a:r>
              <a:rPr lang="en-US" sz="2400" b="1" dirty="0">
                <a:solidFill>
                  <a:srgbClr val="FF0000"/>
                </a:solidFill>
              </a:rPr>
              <a:t>the ambitious </a:t>
            </a:r>
            <a:r>
              <a:rPr lang="en-US" sz="2400" b="1" dirty="0" smtClean="0">
                <a:solidFill>
                  <a:srgbClr val="FF0000"/>
                </a:solidFill>
              </a:rPr>
              <a:t>goals…… </a:t>
            </a:r>
            <a:endParaRPr lang="en-US" sz="2400" b="1" dirty="0">
              <a:solidFill>
                <a:srgbClr val="FF0000"/>
              </a:solidFill>
            </a:endParaRPr>
          </a:p>
          <a:p>
            <a:r>
              <a:rPr lang="en-US" sz="2400" b="1" dirty="0" smtClean="0">
                <a:solidFill>
                  <a:srgbClr val="FF0000"/>
                </a:solidFill>
              </a:rPr>
              <a:t>We could </a:t>
            </a:r>
            <a:r>
              <a:rPr lang="en-US" sz="2400" b="1" dirty="0" smtClean="0">
                <a:solidFill>
                  <a:srgbClr val="FF0000"/>
                </a:solidFill>
              </a:rPr>
              <a:t>not keep the mission within the price </a:t>
            </a:r>
            <a:r>
              <a:rPr lang="en-US" sz="2400" b="1" dirty="0" smtClean="0">
                <a:solidFill>
                  <a:srgbClr val="FF0000"/>
                </a:solidFill>
              </a:rPr>
              <a:t>constraints</a:t>
            </a:r>
            <a:endParaRPr lang="en-US" sz="2400" b="1" dirty="0">
              <a:solidFill>
                <a:srgbClr val="FF0000"/>
              </a:solidFill>
            </a:endParaRPr>
          </a:p>
        </p:txBody>
      </p:sp>
    </p:spTree>
    <p:extLst>
      <p:ext uri="{BB962C8B-B14F-4D97-AF65-F5344CB8AC3E}">
        <p14:creationId xmlns:p14="http://schemas.microsoft.com/office/powerpoint/2010/main" val="166668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0_ozone_projections_1.jpg"/>
          <p:cNvPicPr>
            <a:picLocks noChangeAspect="1"/>
          </p:cNvPicPr>
          <p:nvPr/>
        </p:nvPicPr>
        <p:blipFill>
          <a:blip r:embed="rId2" cstate="screen">
            <a:alphaModFix amt="74000"/>
            <a:extLst>
              <a:ext uri="{28A0092B-C50C-407E-A947-70E740481C1C}">
                <a14:useLocalDpi xmlns:a14="http://schemas.microsoft.com/office/drawing/2010/main"/>
              </a:ext>
            </a:extLst>
          </a:blip>
          <a:stretch>
            <a:fillRect/>
          </a:stretch>
        </p:blipFill>
        <p:spPr>
          <a:xfrm>
            <a:off x="0" y="0"/>
            <a:ext cx="9496864" cy="6858000"/>
          </a:xfrm>
          <a:prstGeom prst="rect">
            <a:avLst/>
          </a:prstGeom>
        </p:spPr>
      </p:pic>
      <p:sp>
        <p:nvSpPr>
          <p:cNvPr id="3" name="Content Placeholder 2"/>
          <p:cNvSpPr>
            <a:spLocks noGrp="1"/>
          </p:cNvSpPr>
          <p:nvPr>
            <p:ph idx="1"/>
          </p:nvPr>
        </p:nvSpPr>
        <p:spPr>
          <a:xfrm>
            <a:off x="269460" y="401560"/>
            <a:ext cx="8532191" cy="2735966"/>
          </a:xfrm>
        </p:spPr>
        <p:txBody>
          <a:bodyPr>
            <a:normAutofit/>
          </a:bodyPr>
          <a:lstStyle/>
          <a:p>
            <a:pPr marL="0" indent="0">
              <a:buNone/>
            </a:pPr>
            <a:r>
              <a:rPr lang="en-US" sz="4400" b="1" dirty="0" smtClean="0"/>
              <a:t>TEMPO  </a:t>
            </a:r>
          </a:p>
          <a:p>
            <a:pPr marL="0" indent="0">
              <a:buNone/>
            </a:pPr>
            <a:endParaRPr lang="en-US" sz="4400" b="1" dirty="0"/>
          </a:p>
          <a:p>
            <a:pPr marL="0" indent="0">
              <a:buNone/>
            </a:pPr>
            <a:r>
              <a:rPr lang="en-US" sz="4400" b="1" dirty="0" smtClean="0"/>
              <a:t>An EV success </a:t>
            </a:r>
            <a:r>
              <a:rPr lang="en-US" sz="4400" b="1" dirty="0" smtClean="0"/>
              <a:t>story</a:t>
            </a:r>
            <a:endParaRPr lang="en-US" sz="4400" b="1" dirty="0"/>
          </a:p>
          <a:p>
            <a:pPr marL="0" indent="0">
              <a:buNone/>
            </a:pPr>
            <a:endParaRPr lang="en-US" sz="2000" b="1" dirty="0"/>
          </a:p>
        </p:txBody>
      </p:sp>
    </p:spTree>
    <p:extLst>
      <p:ext uri="{BB962C8B-B14F-4D97-AF65-F5344CB8AC3E}">
        <p14:creationId xmlns:p14="http://schemas.microsoft.com/office/powerpoint/2010/main" val="7067490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72" y="16998"/>
            <a:ext cx="5972807" cy="960120"/>
          </a:xfrm>
        </p:spPr>
        <p:txBody>
          <a:bodyPr anchor="ctr"/>
          <a:lstStyle/>
          <a:p>
            <a:r>
              <a:rPr lang="en-US" sz="3600" dirty="0">
                <a:solidFill>
                  <a:schemeClr val="bg1">
                    <a:lumMod val="85000"/>
                  </a:schemeClr>
                </a:solidFill>
              </a:rPr>
              <a:t>TEMPO </a:t>
            </a:r>
            <a:r>
              <a:rPr lang="en-US" sz="3600" dirty="0" smtClean="0">
                <a:solidFill>
                  <a:schemeClr val="bg1">
                    <a:lumMod val="85000"/>
                  </a:schemeClr>
                </a:solidFill>
              </a:rPr>
              <a:t>news &amp; summary</a:t>
            </a:r>
            <a:endParaRPr lang="en-US" sz="3600" dirty="0">
              <a:solidFill>
                <a:schemeClr val="bg1">
                  <a:lumMod val="85000"/>
                </a:schemeClr>
              </a:solidFill>
            </a:endParaRPr>
          </a:p>
        </p:txBody>
      </p:sp>
      <p:sp>
        <p:nvSpPr>
          <p:cNvPr id="5" name="TextBox 4"/>
          <p:cNvSpPr txBox="1"/>
          <p:nvPr/>
        </p:nvSpPr>
        <p:spPr>
          <a:xfrm>
            <a:off x="130251" y="1211602"/>
            <a:ext cx="8840759" cy="5396236"/>
          </a:xfrm>
          <a:prstGeom prst="rect">
            <a:avLst/>
          </a:prstGeom>
          <a:noFill/>
          <a:ln>
            <a:solidFill>
              <a:srgbClr val="4F81BD"/>
            </a:solidFill>
          </a:ln>
        </p:spPr>
        <p:txBody>
          <a:bodyPr wrap="square" lIns="91326" tIns="45664" rIns="91326" bIns="45664" rtlCol="0">
            <a:spAutoFit/>
          </a:bodyPr>
          <a:lstStyle/>
          <a:p>
            <a:pPr marL="285404" indent="-285404" defTabSz="456633">
              <a:spcBef>
                <a:spcPts val="1200"/>
              </a:spcBef>
              <a:buFont typeface="Arial"/>
              <a:buChar char="•"/>
            </a:pPr>
            <a:r>
              <a:rPr lang="en-US" sz="2000" b="1" dirty="0" smtClean="0">
                <a:solidFill>
                  <a:srgbClr val="000090"/>
                </a:solidFill>
                <a:latin typeface="Arial"/>
                <a:ea typeface="ＭＳ Ｐゴシック" charset="0"/>
                <a:cs typeface="Arial"/>
              </a:rPr>
              <a:t>Currently on-schedule and on-budget</a:t>
            </a:r>
          </a:p>
          <a:p>
            <a:pPr marL="742037" lvl="1" indent="-285404" defTabSz="456633">
              <a:spcBef>
                <a:spcPts val="400"/>
              </a:spcBef>
              <a:buFont typeface="Arial"/>
              <a:buChar char="•"/>
            </a:pPr>
            <a:r>
              <a:rPr lang="en-US" sz="2000" b="1" dirty="0" smtClean="0">
                <a:solidFill>
                  <a:srgbClr val="000090"/>
                </a:solidFill>
                <a:latin typeface="Arial"/>
                <a:ea typeface="ＭＳ Ｐゴシック" charset="0"/>
                <a:cs typeface="Arial"/>
              </a:rPr>
              <a:t>Passed PDR July, 2014</a:t>
            </a:r>
          </a:p>
          <a:p>
            <a:pPr marL="742037" lvl="1" indent="-285404" defTabSz="456633">
              <a:spcBef>
                <a:spcPts val="400"/>
              </a:spcBef>
              <a:buFont typeface="Arial"/>
              <a:buChar char="•"/>
            </a:pPr>
            <a:r>
              <a:rPr lang="en-US" sz="2000" b="1" u="sng" dirty="0" smtClean="0">
                <a:solidFill>
                  <a:srgbClr val="000090"/>
                </a:solidFill>
                <a:latin typeface="Arial"/>
                <a:ea typeface="ＭＳ Ｐゴシック" charset="0"/>
                <a:cs typeface="Arial"/>
              </a:rPr>
              <a:t>Converted instrument to firm fixed price March 2015</a:t>
            </a:r>
          </a:p>
          <a:p>
            <a:pPr marL="1256733" lvl="2" indent="-342900" defTabSz="456633">
              <a:spcBef>
                <a:spcPts val="400"/>
              </a:spcBef>
              <a:buFont typeface="Lucida Grande"/>
              <a:buChar char="-"/>
            </a:pPr>
            <a:r>
              <a:rPr lang="en-US" b="1" u="sng" dirty="0" smtClean="0">
                <a:solidFill>
                  <a:srgbClr val="000090"/>
                </a:solidFill>
                <a:latin typeface="Arial"/>
                <a:ea typeface="ＭＳ Ｐゴシック" charset="0"/>
                <a:cs typeface="Arial"/>
              </a:rPr>
              <a:t>Independent cost estimates for cost plus are extremely challenging!</a:t>
            </a:r>
          </a:p>
          <a:p>
            <a:pPr marL="742037" lvl="1" indent="-285404" defTabSz="456633">
              <a:spcBef>
                <a:spcPts val="400"/>
              </a:spcBef>
              <a:buFont typeface="Arial"/>
              <a:buChar char="•"/>
            </a:pPr>
            <a:r>
              <a:rPr lang="en-US" sz="2000" b="1" dirty="0" smtClean="0">
                <a:solidFill>
                  <a:srgbClr val="000090"/>
                </a:solidFill>
                <a:latin typeface="Arial"/>
                <a:ea typeface="ＭＳ Ｐゴシック" charset="0"/>
                <a:cs typeface="Arial"/>
              </a:rPr>
              <a:t>Now in Phase C: Passed KDP-C April, 2015</a:t>
            </a:r>
          </a:p>
          <a:p>
            <a:pPr marL="742037" lvl="1" indent="-285404" defTabSz="456633">
              <a:spcBef>
                <a:spcPts val="400"/>
              </a:spcBef>
              <a:buFont typeface="Arial"/>
              <a:buChar char="•"/>
            </a:pPr>
            <a:r>
              <a:rPr lang="en-US" sz="2000" b="1" dirty="0" smtClean="0">
                <a:solidFill>
                  <a:srgbClr val="000090"/>
                </a:solidFill>
                <a:latin typeface="Arial"/>
                <a:ea typeface="ＭＳ Ｐゴシック" charset="0"/>
                <a:cs typeface="Arial"/>
              </a:rPr>
              <a:t>Ground systems development at SAO on schedule</a:t>
            </a:r>
            <a:endParaRPr lang="en-US" sz="2000" b="1" dirty="0">
              <a:solidFill>
                <a:srgbClr val="000090"/>
              </a:solidFill>
              <a:latin typeface="Arial"/>
              <a:ea typeface="ＭＳ Ｐゴシック" charset="0"/>
              <a:cs typeface="Arial"/>
            </a:endParaRPr>
          </a:p>
          <a:p>
            <a:pPr marL="285404" indent="-285404" defTabSz="456633">
              <a:spcBef>
                <a:spcPts val="1200"/>
              </a:spcBef>
              <a:buFont typeface="Arial"/>
              <a:buChar char="•"/>
            </a:pPr>
            <a:r>
              <a:rPr lang="en-US" sz="2000" b="1" dirty="0" smtClean="0">
                <a:solidFill>
                  <a:srgbClr val="000090"/>
                </a:solidFill>
                <a:latin typeface="Arial"/>
                <a:ea typeface="ＭＳ Ｐゴシック" charset="0"/>
                <a:cs typeface="Arial"/>
              </a:rPr>
              <a:t>Passed instrument CDR June 2015</a:t>
            </a:r>
          </a:p>
          <a:p>
            <a:pPr marL="742037" lvl="1" indent="-285404" defTabSz="456633">
              <a:spcBef>
                <a:spcPts val="400"/>
              </a:spcBef>
              <a:buFont typeface="Arial"/>
              <a:buChar char="•"/>
            </a:pPr>
            <a:r>
              <a:rPr lang="en-US" sz="2000" b="1" dirty="0" smtClean="0">
                <a:solidFill>
                  <a:srgbClr val="000090"/>
                </a:solidFill>
                <a:latin typeface="Arial"/>
                <a:ea typeface="ＭＳ Ｐゴシック" charset="0"/>
                <a:cs typeface="Arial"/>
              </a:rPr>
              <a:t>Reassessing </a:t>
            </a:r>
            <a:r>
              <a:rPr lang="en-US" sz="2000" b="1" dirty="0">
                <a:solidFill>
                  <a:srgbClr val="000090"/>
                </a:solidFill>
                <a:latin typeface="Arial"/>
                <a:ea typeface="ＭＳ Ｐゴシック" charset="0"/>
                <a:cs typeface="Arial"/>
              </a:rPr>
              <a:t>operational data product </a:t>
            </a:r>
            <a:r>
              <a:rPr lang="en-US" sz="2000" b="1" dirty="0" smtClean="0">
                <a:solidFill>
                  <a:srgbClr val="000090"/>
                </a:solidFill>
                <a:latin typeface="Arial"/>
                <a:ea typeface="ＭＳ Ｐゴシック" charset="0"/>
                <a:cs typeface="Arial"/>
              </a:rPr>
              <a:t>list</a:t>
            </a:r>
            <a:endParaRPr lang="en-US" sz="2000" b="1" dirty="0">
              <a:solidFill>
                <a:srgbClr val="000090"/>
              </a:solidFill>
              <a:latin typeface="Arial"/>
              <a:ea typeface="ＭＳ Ｐゴシック" charset="0"/>
              <a:cs typeface="Arial"/>
            </a:endParaRPr>
          </a:p>
          <a:p>
            <a:pPr marL="742037" lvl="1" indent="-285404" defTabSz="456633">
              <a:spcBef>
                <a:spcPts val="400"/>
              </a:spcBef>
              <a:buFont typeface="Arial"/>
              <a:buChar char="•"/>
            </a:pPr>
            <a:r>
              <a:rPr lang="en-US" sz="2000" b="1" dirty="0" smtClean="0">
                <a:solidFill>
                  <a:srgbClr val="000090"/>
                </a:solidFill>
                <a:latin typeface="Arial"/>
                <a:ea typeface="ＭＳ Ｐゴシック" charset="0"/>
                <a:cs typeface="Arial"/>
              </a:rPr>
              <a:t>Separate Ground Systems CDR March 2016</a:t>
            </a:r>
            <a:endParaRPr lang="en-US" sz="2000" b="1" dirty="0">
              <a:solidFill>
                <a:srgbClr val="000090"/>
              </a:solidFill>
              <a:latin typeface="Arial"/>
              <a:ea typeface="ＭＳ Ｐゴシック" charset="0"/>
              <a:cs typeface="Arial"/>
            </a:endParaRPr>
          </a:p>
          <a:p>
            <a:pPr marL="285404" indent="-285404" defTabSz="456633">
              <a:spcBef>
                <a:spcPts val="1200"/>
              </a:spcBef>
              <a:buFont typeface="Arial"/>
              <a:buChar char="•"/>
            </a:pPr>
            <a:r>
              <a:rPr lang="en-US" sz="2000" b="1" dirty="0">
                <a:solidFill>
                  <a:srgbClr val="000090"/>
                </a:solidFill>
                <a:latin typeface="Arial"/>
                <a:ea typeface="ＭＳ Ｐゴシック" charset="0"/>
                <a:cs typeface="Arial"/>
              </a:rPr>
              <a:t>S</a:t>
            </a:r>
            <a:r>
              <a:rPr lang="en-US" sz="2000" b="1" dirty="0" smtClean="0">
                <a:solidFill>
                  <a:srgbClr val="000090"/>
                </a:solidFill>
                <a:latin typeface="Arial"/>
                <a:ea typeface="ＭＳ Ｐゴシック" charset="0"/>
                <a:cs typeface="Arial"/>
              </a:rPr>
              <a:t>elect </a:t>
            </a:r>
            <a:r>
              <a:rPr lang="en-US" sz="2000" b="1" dirty="0">
                <a:solidFill>
                  <a:srgbClr val="000090"/>
                </a:solidFill>
                <a:latin typeface="Arial"/>
                <a:ea typeface="ＭＳ Ｐゴシック" charset="0"/>
                <a:cs typeface="Arial"/>
              </a:rPr>
              <a:t>satellite host </a:t>
            </a:r>
            <a:r>
              <a:rPr lang="en-US" sz="2000" b="1" dirty="0" smtClean="0">
                <a:solidFill>
                  <a:srgbClr val="000090"/>
                </a:solidFill>
                <a:latin typeface="Arial"/>
                <a:ea typeface="ＭＳ Ｐゴシック" charset="0"/>
                <a:cs typeface="Arial"/>
              </a:rPr>
              <a:t>probably in 2017</a:t>
            </a:r>
            <a:endParaRPr lang="en-US" sz="2000" b="1" dirty="0">
              <a:solidFill>
                <a:srgbClr val="000090"/>
              </a:solidFill>
              <a:latin typeface="Arial"/>
              <a:ea typeface="ＭＳ Ｐゴシック" charset="0"/>
              <a:cs typeface="Arial"/>
            </a:endParaRPr>
          </a:p>
          <a:p>
            <a:pPr marL="742037" lvl="1" indent="-285404" defTabSz="456633">
              <a:spcBef>
                <a:spcPts val="400"/>
              </a:spcBef>
              <a:buFont typeface="Arial"/>
              <a:buChar char="•"/>
            </a:pPr>
            <a:r>
              <a:rPr lang="en-US" sz="2000" b="1" dirty="0">
                <a:solidFill>
                  <a:srgbClr val="000090"/>
                </a:solidFill>
                <a:latin typeface="Arial"/>
                <a:ea typeface="ＭＳ Ｐゴシック" charset="0"/>
                <a:cs typeface="Arial"/>
              </a:rPr>
              <a:t>TEMPO operating longitude and launch date are not known until after host selection</a:t>
            </a:r>
          </a:p>
          <a:p>
            <a:pPr marL="285404" indent="-285404" defTabSz="456633">
              <a:spcBef>
                <a:spcPts val="1200"/>
              </a:spcBef>
              <a:buFont typeface="Arial"/>
              <a:buChar char="•"/>
            </a:pPr>
            <a:r>
              <a:rPr lang="en-US" sz="2000" b="1" dirty="0" smtClean="0">
                <a:solidFill>
                  <a:srgbClr val="000090"/>
                </a:solidFill>
                <a:latin typeface="Arial"/>
                <a:ea typeface="ＭＳ Ｐゴシック" charset="0"/>
                <a:cs typeface="Arial"/>
              </a:rPr>
              <a:t>Instrument delivery 05/2017 for launch </a:t>
            </a:r>
            <a:r>
              <a:rPr lang="en-US" sz="2000" b="1" dirty="0">
                <a:solidFill>
                  <a:srgbClr val="000090"/>
                </a:solidFill>
                <a:latin typeface="Arial"/>
                <a:ea typeface="ＭＳ Ｐゴシック" charset="0"/>
                <a:cs typeface="Arial"/>
              </a:rPr>
              <a:t>11/</a:t>
            </a:r>
            <a:r>
              <a:rPr lang="en-US" sz="2000" b="1" dirty="0" smtClean="0">
                <a:solidFill>
                  <a:srgbClr val="000090"/>
                </a:solidFill>
                <a:latin typeface="Arial"/>
                <a:ea typeface="ＭＳ Ｐゴシック" charset="0"/>
                <a:cs typeface="Arial"/>
              </a:rPr>
              <a:t>2018 or later</a:t>
            </a:r>
          </a:p>
          <a:p>
            <a:pPr marL="742604" lvl="1" indent="-285404" defTabSz="456633">
              <a:spcBef>
                <a:spcPts val="1200"/>
              </a:spcBef>
              <a:buFont typeface="Arial"/>
              <a:buChar char="•"/>
            </a:pPr>
            <a:r>
              <a:rPr lang="en-US" sz="2000" b="1" dirty="0" smtClean="0">
                <a:solidFill>
                  <a:srgbClr val="000090"/>
                </a:solidFill>
                <a:latin typeface="Arial"/>
                <a:ea typeface="ＭＳ Ｐゴシック" charset="0"/>
                <a:cs typeface="Arial"/>
              </a:rPr>
              <a:t>Could be as late as 2021 but we hope not</a:t>
            </a:r>
            <a:endParaRPr lang="en-US" sz="2000" b="1" dirty="0">
              <a:solidFill>
                <a:srgbClr val="000090"/>
              </a:solidFill>
              <a:latin typeface="Arial"/>
              <a:ea typeface="ＭＳ Ｐゴシック" charset="0"/>
              <a:cs typeface="Arial"/>
            </a:endParaRPr>
          </a:p>
        </p:txBody>
      </p:sp>
      <p:sp>
        <p:nvSpPr>
          <p:cNvPr id="7" name="Slide Number Placeholder 7"/>
          <p:cNvSpPr>
            <a:spLocks noGrp="1"/>
          </p:cNvSpPr>
          <p:nvPr>
            <p:ph type="sldNum" sz="quarter" idx="12"/>
          </p:nvPr>
        </p:nvSpPr>
        <p:spPr>
          <a:xfrm>
            <a:off x="7010400" y="6623554"/>
            <a:ext cx="2133600" cy="228989"/>
          </a:xfrm>
        </p:spPr>
        <p:txBody>
          <a:bodyPr/>
          <a:lstStyle/>
          <a:p>
            <a:fld id="{AEC11D65-9821-2B49-88CD-D477606C3EDA}"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659500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0"/>
            <a:ext cx="6061970" cy="987552"/>
          </a:xfrm>
        </p:spPr>
        <p:txBody>
          <a:bodyPr anchor="ctr"/>
          <a:lstStyle/>
          <a:p>
            <a:r>
              <a:rPr lang="en-US" sz="4000" dirty="0" smtClean="0">
                <a:solidFill>
                  <a:schemeClr val="bg1">
                    <a:lumMod val="75000"/>
                  </a:schemeClr>
                </a:solidFill>
              </a:rPr>
              <a:t>Team TEMPO!</a:t>
            </a:r>
            <a:endParaRPr lang="en-US" sz="4000" dirty="0">
              <a:solidFill>
                <a:schemeClr val="bg1">
                  <a:lumMod val="75000"/>
                </a:schemeClr>
              </a:solidFill>
            </a:endParaRPr>
          </a:p>
        </p:txBody>
      </p:sp>
      <p:sp>
        <p:nvSpPr>
          <p:cNvPr id="2" name="Date Placeholder 1"/>
          <p:cNvSpPr>
            <a:spLocks noGrp="1"/>
          </p:cNvSpPr>
          <p:nvPr>
            <p:ph type="dt" sz="half" idx="10"/>
          </p:nvPr>
        </p:nvSpPr>
        <p:spPr/>
        <p:txBody>
          <a:bodyPr/>
          <a:lstStyle/>
          <a:p>
            <a:r>
              <a:rPr lang="en-US" smtClean="0"/>
              <a:t>6/23/15</a:t>
            </a:r>
            <a:endParaRPr lang="en-US" dirty="0"/>
          </a:p>
        </p:txBody>
      </p:sp>
      <p:pic>
        <p:nvPicPr>
          <p:cNvPr id="3" name="Picture 2" descr="TEMPO-management.png"/>
          <p:cNvPicPr>
            <a:picLocks noChangeAspect="1"/>
          </p:cNvPicPr>
          <p:nvPr/>
        </p:nvPicPr>
        <p:blipFill rotWithShape="1">
          <a:blip r:embed="rId3">
            <a:extLst>
              <a:ext uri="{28A0092B-C50C-407E-A947-70E740481C1C}">
                <a14:useLocalDpi xmlns:a14="http://schemas.microsoft.com/office/drawing/2010/main" val="0"/>
              </a:ext>
            </a:extLst>
          </a:blip>
          <a:srcRect t="4313"/>
          <a:stretch/>
        </p:blipFill>
        <p:spPr>
          <a:xfrm>
            <a:off x="1193280" y="1041018"/>
            <a:ext cx="6773638" cy="5839559"/>
          </a:xfrm>
          <a:prstGeom prst="rect">
            <a:avLst/>
          </a:prstGeom>
        </p:spPr>
      </p:pic>
      <p:sp>
        <p:nvSpPr>
          <p:cNvPr id="5" name="TextBox 4"/>
          <p:cNvSpPr txBox="1"/>
          <p:nvPr/>
        </p:nvSpPr>
        <p:spPr>
          <a:xfrm>
            <a:off x="1494922" y="5549363"/>
            <a:ext cx="1867957" cy="430887"/>
          </a:xfrm>
          <a:prstGeom prst="rect">
            <a:avLst/>
          </a:prstGeom>
          <a:noFill/>
        </p:spPr>
        <p:txBody>
          <a:bodyPr wrap="none" rtlCol="0">
            <a:spAutoFit/>
          </a:bodyPr>
          <a:lstStyle/>
          <a:p>
            <a:r>
              <a:rPr lang="en-US" sz="2200" b="1" i="1" dirty="0" smtClean="0"/>
              <a:t>Kelley Chance</a:t>
            </a:r>
            <a:endParaRPr lang="en-US" sz="2200" b="1" i="1" dirty="0"/>
          </a:p>
        </p:txBody>
      </p:sp>
      <p:sp>
        <p:nvSpPr>
          <p:cNvPr id="6" name="TextBox 5"/>
          <p:cNvSpPr txBox="1"/>
          <p:nvPr/>
        </p:nvSpPr>
        <p:spPr>
          <a:xfrm rot="20154685">
            <a:off x="573520" y="3342045"/>
            <a:ext cx="7902148" cy="769441"/>
          </a:xfrm>
          <a:prstGeom prst="rect">
            <a:avLst/>
          </a:prstGeom>
          <a:noFill/>
        </p:spPr>
        <p:txBody>
          <a:bodyPr wrap="none" rtlCol="0">
            <a:spAutoFit/>
          </a:bodyPr>
          <a:lstStyle/>
          <a:p>
            <a:r>
              <a:rPr lang="en-US" sz="4400" b="1" dirty="0" smtClean="0">
                <a:solidFill>
                  <a:srgbClr val="FF0000"/>
                </a:solidFill>
              </a:rPr>
              <a:t>Congratulations Kelley and Team</a:t>
            </a:r>
            <a:endParaRPr lang="en-US" sz="4400" b="1" dirty="0">
              <a:solidFill>
                <a:srgbClr val="FF0000"/>
              </a:solidFill>
            </a:endParaRPr>
          </a:p>
        </p:txBody>
      </p:sp>
    </p:spTree>
    <p:extLst>
      <p:ext uri="{BB962C8B-B14F-4D97-AF65-F5344CB8AC3E}">
        <p14:creationId xmlns:p14="http://schemas.microsoft.com/office/powerpoint/2010/main" val="2636437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656" y="383206"/>
            <a:ext cx="8027873" cy="6356257"/>
          </a:xfrm>
        </p:spPr>
        <p:txBody>
          <a:bodyPr>
            <a:normAutofit/>
          </a:bodyPr>
          <a:lstStyle/>
          <a:p>
            <a:pPr marL="0" indent="0">
              <a:buNone/>
            </a:pPr>
            <a:r>
              <a:rPr lang="en-US" sz="2800" b="1" dirty="0" smtClean="0"/>
              <a:t>DISCUSSION:   Can the GEO-CAPE Ocean Mission benefit from an EV project</a:t>
            </a:r>
            <a:r>
              <a:rPr lang="en-US" sz="2800" b="1" dirty="0" smtClean="0"/>
              <a:t>? </a:t>
            </a:r>
          </a:p>
          <a:p>
            <a:pPr marL="0" indent="0">
              <a:buNone/>
            </a:pPr>
            <a:endParaRPr lang="en-US" sz="2800" b="1" dirty="0"/>
          </a:p>
          <a:p>
            <a:pPr marL="0" indent="0">
              <a:buNone/>
            </a:pPr>
            <a:r>
              <a:rPr lang="en-US" sz="2800" b="1" dirty="0" smtClean="0"/>
              <a:t>EV-I, EV-M:  </a:t>
            </a:r>
          </a:p>
          <a:p>
            <a:pPr marL="0" indent="0">
              <a:buNone/>
            </a:pPr>
            <a:r>
              <a:rPr lang="en-US" sz="2800" b="1" dirty="0" smtClean="0"/>
              <a:t>Appropriate?  What science would you cut to keep it in the cost box? Which regions would give the best chance for success?</a:t>
            </a:r>
          </a:p>
          <a:p>
            <a:pPr marL="0" indent="0">
              <a:buNone/>
            </a:pPr>
            <a:r>
              <a:rPr lang="en-US" sz="2800" b="1" dirty="0" smtClean="0"/>
              <a:t> Other factors?</a:t>
            </a:r>
            <a:endParaRPr lang="en-US" sz="2800" b="1" dirty="0"/>
          </a:p>
          <a:p>
            <a:pPr marL="0" indent="0">
              <a:buNone/>
            </a:pPr>
            <a:endParaRPr lang="en-US" sz="2800" b="1" dirty="0" smtClean="0"/>
          </a:p>
          <a:p>
            <a:pPr marL="0" indent="0">
              <a:buNone/>
            </a:pPr>
            <a:r>
              <a:rPr lang="en-US" sz="2800" b="1" dirty="0" smtClean="0"/>
              <a:t>EV-S:</a:t>
            </a:r>
          </a:p>
          <a:p>
            <a:pPr marL="0" indent="0">
              <a:buNone/>
            </a:pPr>
            <a:r>
              <a:rPr lang="en-US" sz="2800" b="1" smtClean="0"/>
              <a:t>Ideas?</a:t>
            </a:r>
            <a:endParaRPr lang="en-US" sz="2800" b="1" dirty="0" smtClean="0"/>
          </a:p>
          <a:p>
            <a:pPr marL="0" indent="0">
              <a:buNone/>
            </a:pPr>
            <a:endParaRPr lang="en-US" sz="8000" b="1" dirty="0" smtClean="0"/>
          </a:p>
          <a:p>
            <a:pPr marL="0" indent="0">
              <a:buNone/>
            </a:pPr>
            <a:endParaRPr lang="en-US" sz="8000" b="1" dirty="0" smtClean="0"/>
          </a:p>
        </p:txBody>
      </p:sp>
    </p:spTree>
    <p:extLst>
      <p:ext uri="{BB962C8B-B14F-4D97-AF65-F5344CB8AC3E}">
        <p14:creationId xmlns:p14="http://schemas.microsoft.com/office/powerpoint/2010/main" val="133740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460" y="230809"/>
            <a:ext cx="8671340" cy="3748524"/>
          </a:xfrm>
        </p:spPr>
        <p:txBody>
          <a:bodyPr>
            <a:normAutofit fontScale="92500"/>
          </a:bodyPr>
          <a:lstStyle/>
          <a:p>
            <a:pPr marL="0" indent="0">
              <a:buNone/>
            </a:pPr>
            <a:r>
              <a:rPr lang="en-US" sz="2600" b="1" dirty="0" smtClean="0"/>
              <a:t>EV’s w</a:t>
            </a:r>
            <a:r>
              <a:rPr lang="en-US" sz="2600" b="1" dirty="0" smtClean="0"/>
              <a:t>hat </a:t>
            </a:r>
            <a:r>
              <a:rPr lang="en-US" sz="2600" b="1" dirty="0" smtClean="0"/>
              <a:t>are they?</a:t>
            </a:r>
          </a:p>
          <a:p>
            <a:pPr marL="0" indent="0">
              <a:buNone/>
            </a:pPr>
            <a:r>
              <a:rPr lang="en-US" sz="2600" dirty="0"/>
              <a:t>	</a:t>
            </a:r>
            <a:r>
              <a:rPr lang="en-US" sz="2600" b="1" dirty="0" smtClean="0"/>
              <a:t>EVM</a:t>
            </a:r>
            <a:r>
              <a:rPr lang="en-US" sz="2600" dirty="0" smtClean="0"/>
              <a:t> – complete space mission including instrument design, construction, launch, spacecraft operation, data processing and distribution, some science.  </a:t>
            </a:r>
            <a:r>
              <a:rPr lang="en-US" sz="2600" b="1" dirty="0" smtClean="0"/>
              <a:t>~$150 mil for entire mission</a:t>
            </a:r>
            <a:endParaRPr lang="en-US" sz="2600" b="1" dirty="0"/>
          </a:p>
          <a:p>
            <a:pPr marL="0" indent="0">
              <a:buNone/>
            </a:pPr>
            <a:r>
              <a:rPr lang="en-US" sz="2600" b="1" dirty="0" smtClean="0"/>
              <a:t>	EVI - </a:t>
            </a:r>
            <a:r>
              <a:rPr lang="en-US" sz="2600" dirty="0" smtClean="0"/>
              <a:t>instrument </a:t>
            </a:r>
            <a:r>
              <a:rPr lang="en-US" sz="2600" dirty="0"/>
              <a:t>design, </a:t>
            </a:r>
            <a:r>
              <a:rPr lang="en-US" sz="2600" dirty="0" smtClean="0"/>
              <a:t>construction, </a:t>
            </a:r>
            <a:r>
              <a:rPr lang="en-US" sz="2600" dirty="0"/>
              <a:t>spacecraft operation, data processing and distribution, some science.  </a:t>
            </a:r>
            <a:r>
              <a:rPr lang="en-US" sz="2600" b="1" dirty="0"/>
              <a:t>~</a:t>
            </a:r>
            <a:r>
              <a:rPr lang="en-US" sz="2600" b="1" dirty="0" smtClean="0"/>
              <a:t>$91 mil (FY 18$) mil </a:t>
            </a:r>
            <a:endParaRPr lang="en-US" sz="2600" dirty="0" smtClean="0"/>
          </a:p>
          <a:p>
            <a:pPr marL="0" indent="0">
              <a:buNone/>
            </a:pPr>
            <a:r>
              <a:rPr lang="en-US" sz="2600" b="1" dirty="0"/>
              <a:t>	</a:t>
            </a:r>
            <a:r>
              <a:rPr lang="en-US" sz="2600" dirty="0" smtClean="0"/>
              <a:t>- NASA pays for the spacecraft integration and launch</a:t>
            </a:r>
          </a:p>
          <a:p>
            <a:pPr marL="0" indent="0">
              <a:buNone/>
            </a:pPr>
            <a:r>
              <a:rPr lang="en-US" sz="2600" b="1" dirty="0" smtClean="0"/>
              <a:t>	EVS </a:t>
            </a:r>
            <a:r>
              <a:rPr lang="en-US" sz="2600" b="1" dirty="0" smtClean="0"/>
              <a:t>– </a:t>
            </a:r>
            <a:r>
              <a:rPr lang="en-US" sz="2600" dirty="0" smtClean="0"/>
              <a:t>Suborbital projects  </a:t>
            </a:r>
            <a:r>
              <a:rPr lang="en-US" sz="2600" b="1" dirty="0"/>
              <a:t>~</a:t>
            </a:r>
            <a:r>
              <a:rPr lang="en-US" sz="2600" b="1" dirty="0" smtClean="0"/>
              <a:t>$30 </a:t>
            </a:r>
            <a:r>
              <a:rPr lang="en-US" sz="2600" b="1" dirty="0"/>
              <a:t>mil (FY 1</a:t>
            </a:r>
            <a:r>
              <a:rPr lang="en-US" sz="2600" b="1" dirty="0" smtClean="0"/>
              <a:t>3) </a:t>
            </a:r>
          </a:p>
          <a:p>
            <a:pPr marL="0" indent="0">
              <a:buNone/>
            </a:pPr>
            <a:r>
              <a:rPr lang="en-US" sz="2000" dirty="0" smtClean="0"/>
              <a:t>	</a:t>
            </a:r>
          </a:p>
          <a:p>
            <a:pPr marL="0" indent="0">
              <a:buNone/>
            </a:pPr>
            <a:endParaRPr lang="en-US" sz="2000" dirty="0" smtClean="0"/>
          </a:p>
          <a:p>
            <a:pPr marL="0" indent="0">
              <a:buNone/>
            </a:pPr>
            <a:endParaRPr lang="en-US" sz="2000" dirty="0"/>
          </a:p>
        </p:txBody>
      </p:sp>
      <p:pic>
        <p:nvPicPr>
          <p:cNvPr id="2" name="Picture 1"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58" y="3576198"/>
            <a:ext cx="8945088" cy="3281802"/>
          </a:xfrm>
          <a:prstGeom prst="rect">
            <a:avLst/>
          </a:prstGeom>
        </p:spPr>
      </p:pic>
    </p:spTree>
    <p:extLst>
      <p:ext uri="{BB962C8B-B14F-4D97-AF65-F5344CB8AC3E}">
        <p14:creationId xmlns:p14="http://schemas.microsoft.com/office/powerpoint/2010/main" val="18499129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5892"/>
            <a:ext cx="9144000" cy="2078182"/>
          </a:xfrm>
          <a:prstGeom prst="rect">
            <a:avLst/>
          </a:prstGeom>
        </p:spPr>
      </p:pic>
      <p:sp>
        <p:nvSpPr>
          <p:cNvPr id="3" name="Content Placeholder 2"/>
          <p:cNvSpPr txBox="1">
            <a:spLocks/>
          </p:cNvSpPr>
          <p:nvPr/>
        </p:nvSpPr>
        <p:spPr>
          <a:xfrm>
            <a:off x="184077" y="2994821"/>
            <a:ext cx="8532191" cy="273596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b="1" dirty="0" smtClean="0">
                <a:solidFill>
                  <a:schemeClr val="tx1"/>
                </a:solidFill>
              </a:rPr>
              <a:t>Present EVI and EVM grants</a:t>
            </a:r>
          </a:p>
          <a:p>
            <a:endParaRPr lang="en-US" sz="2000" dirty="0" smtClean="0">
              <a:solidFill>
                <a:schemeClr val="tx1"/>
              </a:solidFill>
            </a:endParaRPr>
          </a:p>
          <a:p>
            <a:r>
              <a:rPr lang="en-US" sz="2000" dirty="0" smtClean="0">
                <a:solidFill>
                  <a:schemeClr val="tx1"/>
                </a:solidFill>
              </a:rPr>
              <a:t>CYGNSS- Cyclone Global Navigation Satellite System (Surface winds) (EVM)</a:t>
            </a:r>
          </a:p>
          <a:p>
            <a:r>
              <a:rPr lang="en-US" sz="2000" dirty="0" smtClean="0">
                <a:solidFill>
                  <a:schemeClr val="tx1"/>
                </a:solidFill>
              </a:rPr>
              <a:t>ECOSTRESS </a:t>
            </a:r>
            <a:r>
              <a:rPr lang="en-US" sz="2000" dirty="0" err="1" smtClean="0">
                <a:solidFill>
                  <a:schemeClr val="tx1"/>
                </a:solidFill>
              </a:rPr>
              <a:t>ECOsystem</a:t>
            </a:r>
            <a:r>
              <a:rPr lang="en-US" sz="2000" dirty="0" smtClean="0">
                <a:solidFill>
                  <a:schemeClr val="tx1"/>
                </a:solidFill>
              </a:rPr>
              <a:t> </a:t>
            </a:r>
            <a:r>
              <a:rPr lang="en-US" sz="2000" dirty="0" err="1" smtClean="0">
                <a:solidFill>
                  <a:schemeClr val="tx1"/>
                </a:solidFill>
              </a:rPr>
              <a:t>Spaceborne</a:t>
            </a:r>
            <a:r>
              <a:rPr lang="en-US" sz="2000" dirty="0" smtClean="0">
                <a:solidFill>
                  <a:schemeClr val="tx1"/>
                </a:solidFill>
              </a:rPr>
              <a:t> Thermal Radiometer Experiment on Space Station (Water Stress)</a:t>
            </a:r>
          </a:p>
          <a:p>
            <a:r>
              <a:rPr lang="en-US" sz="2000" dirty="0" smtClean="0">
                <a:solidFill>
                  <a:schemeClr val="tx1"/>
                </a:solidFill>
              </a:rPr>
              <a:t>GEDI - Global Ecosystem Dynamics Investigation </a:t>
            </a:r>
            <a:r>
              <a:rPr lang="en-US" sz="2000" dirty="0" err="1" smtClean="0">
                <a:solidFill>
                  <a:schemeClr val="tx1"/>
                </a:solidFill>
              </a:rPr>
              <a:t>Lidar</a:t>
            </a:r>
            <a:endParaRPr lang="en-US" sz="2000" dirty="0" smtClean="0">
              <a:solidFill>
                <a:schemeClr val="tx1"/>
              </a:solidFill>
            </a:endParaRPr>
          </a:p>
          <a:p>
            <a:r>
              <a:rPr lang="en-US" sz="2000" dirty="0" smtClean="0">
                <a:solidFill>
                  <a:schemeClr val="tx1"/>
                </a:solidFill>
              </a:rPr>
              <a:t>TEMPO - Tropospheric Emissions: Monitoring of Pollution</a:t>
            </a:r>
            <a:endParaRPr lang="en-US" sz="2000" dirty="0">
              <a:solidFill>
                <a:schemeClr val="tx1"/>
              </a:solidFill>
            </a:endParaRPr>
          </a:p>
        </p:txBody>
      </p:sp>
    </p:spTree>
    <p:extLst>
      <p:ext uri="{BB962C8B-B14F-4D97-AF65-F5344CB8AC3E}">
        <p14:creationId xmlns:p14="http://schemas.microsoft.com/office/powerpoint/2010/main" val="21617067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267" y="172579"/>
            <a:ext cx="8669866" cy="5293756"/>
          </a:xfrm>
          <a:prstGeom prst="rect">
            <a:avLst/>
          </a:prstGeom>
        </p:spPr>
        <p:txBody>
          <a:bodyPr wrap="square">
            <a:spAutoFit/>
          </a:bodyPr>
          <a:lstStyle/>
          <a:p>
            <a:r>
              <a:rPr lang="en-US" sz="2800" b="1" dirty="0" smtClean="0"/>
              <a:t>EVS Goals  (for most recent, 2013)</a:t>
            </a:r>
          </a:p>
          <a:p>
            <a:r>
              <a:rPr lang="en-US" sz="2200" dirty="0" smtClean="0"/>
              <a:t>￼</a:t>
            </a:r>
            <a:r>
              <a:rPr lang="en-US" sz="2200" dirty="0"/>
              <a:t>￼￼</a:t>
            </a:r>
            <a:r>
              <a:rPr lang="en-US" sz="2200" dirty="0" smtClean="0"/>
              <a:t>￼</a:t>
            </a:r>
          </a:p>
          <a:p>
            <a:r>
              <a:rPr lang="en-US" sz="2400" dirty="0" smtClean="0"/>
              <a:t>1. Make </a:t>
            </a:r>
            <a:r>
              <a:rPr lang="en-US" sz="2400" dirty="0"/>
              <a:t>use of, complement, and/or augment current NASA and non-NASA satellite observational </a:t>
            </a:r>
            <a:r>
              <a:rPr lang="en-US" sz="2400" dirty="0" smtClean="0"/>
              <a:t>capabilities,</a:t>
            </a:r>
            <a:endParaRPr lang="en-US" sz="2400" dirty="0"/>
          </a:p>
          <a:p>
            <a:endParaRPr lang="en-US" sz="2400" dirty="0" smtClean="0"/>
          </a:p>
          <a:p>
            <a:r>
              <a:rPr lang="en-US" sz="2400" dirty="0" smtClean="0"/>
              <a:t>2. </a:t>
            </a:r>
            <a:r>
              <a:rPr lang="en-US" sz="2400" dirty="0"/>
              <a:t>C</a:t>
            </a:r>
            <a:r>
              <a:rPr lang="en-US" sz="2400" dirty="0" smtClean="0"/>
              <a:t>over </a:t>
            </a:r>
            <a:r>
              <a:rPr lang="en-US" sz="2400" dirty="0"/>
              <a:t>multiple objectives spanning the range from exploratory to more refined quantification of known processes</a:t>
            </a:r>
            <a:r>
              <a:rPr lang="en-US" sz="2400" dirty="0" smtClean="0"/>
              <a:t>, </a:t>
            </a:r>
          </a:p>
          <a:p>
            <a:endParaRPr lang="en-US" sz="2400" dirty="0"/>
          </a:p>
          <a:p>
            <a:r>
              <a:rPr lang="en-US" sz="2400" dirty="0" smtClean="0"/>
              <a:t>3. Augment </a:t>
            </a:r>
            <a:r>
              <a:rPr lang="en-US" sz="2400" dirty="0"/>
              <a:t>and/or complement current projects in the NASA Earth Science Research </a:t>
            </a:r>
            <a:r>
              <a:rPr lang="en-US" sz="2400" dirty="0" smtClean="0"/>
              <a:t>Program</a:t>
            </a:r>
            <a:endParaRPr lang="en-US" sz="2400" dirty="0"/>
          </a:p>
          <a:p>
            <a:endParaRPr lang="en-US" sz="2400" dirty="0" smtClean="0"/>
          </a:p>
          <a:p>
            <a:r>
              <a:rPr lang="en-US" sz="2400" dirty="0"/>
              <a:t>4</a:t>
            </a:r>
            <a:r>
              <a:rPr lang="en-US" sz="2400" dirty="0" smtClean="0"/>
              <a:t>. Contribute </a:t>
            </a:r>
            <a:r>
              <a:rPr lang="en-US" sz="2400" dirty="0"/>
              <a:t>to and/or provide data products useful to NASA’s Applied Sciences Program </a:t>
            </a:r>
            <a:r>
              <a:rPr lang="en-US" sz="2400" dirty="0" smtClean="0"/>
              <a:t>contribute </a:t>
            </a:r>
            <a:r>
              <a:rPr lang="en-US" sz="2400" dirty="0"/>
              <a:t>to planning for future satellite observations and/or enhanced Earth system models.</a:t>
            </a:r>
          </a:p>
        </p:txBody>
      </p:sp>
      <p:sp>
        <p:nvSpPr>
          <p:cNvPr id="5" name="Rectangle 4"/>
          <p:cNvSpPr/>
          <p:nvPr/>
        </p:nvSpPr>
        <p:spPr>
          <a:xfrm>
            <a:off x="186267" y="5808801"/>
            <a:ext cx="9143999" cy="923330"/>
          </a:xfrm>
          <a:prstGeom prst="rect">
            <a:avLst/>
          </a:prstGeom>
        </p:spPr>
        <p:txBody>
          <a:bodyPr wrap="square">
            <a:spAutoFit/>
          </a:bodyPr>
          <a:lstStyle/>
          <a:p>
            <a:r>
              <a:rPr lang="en-US" dirty="0"/>
              <a:t>http://</a:t>
            </a:r>
            <a:r>
              <a:rPr lang="en-US" dirty="0" err="1"/>
              <a:t>nspires.nasaprs.com</a:t>
            </a:r>
            <a:r>
              <a:rPr lang="en-US" dirty="0"/>
              <a:t>/external/</a:t>
            </a:r>
            <a:r>
              <a:rPr lang="en-US" dirty="0" err="1"/>
              <a:t>viewrepositorydocument</a:t>
            </a:r>
            <a:r>
              <a:rPr lang="en-US" dirty="0"/>
              <a:t>/</a:t>
            </a:r>
            <a:r>
              <a:rPr lang="en-US" dirty="0" err="1"/>
              <a:t>cmdocumentid</a:t>
            </a:r>
            <a:r>
              <a:rPr lang="en-US" dirty="0"/>
              <a:t>=349799/</a:t>
            </a:r>
            <a:r>
              <a:rPr lang="en-US" dirty="0" err="1"/>
              <a:t>solicitationId</a:t>
            </a:r>
            <a:r>
              <a:rPr lang="en-US" dirty="0"/>
              <a:t>=%7B8501AD49-0806-82C9-7F91-CF74AD5C66DA%7D/</a:t>
            </a:r>
            <a:r>
              <a:rPr lang="en-US" dirty="0" err="1"/>
              <a:t>viewSolicitationDocument</a:t>
            </a:r>
            <a:r>
              <a:rPr lang="en-US" dirty="0"/>
              <a:t>=1/A.30%20EVS2_Amend14_Corrected.pdf</a:t>
            </a:r>
          </a:p>
        </p:txBody>
      </p:sp>
    </p:spTree>
    <p:extLst>
      <p:ext uri="{BB962C8B-B14F-4D97-AF65-F5344CB8AC3E}">
        <p14:creationId xmlns:p14="http://schemas.microsoft.com/office/powerpoint/2010/main" val="21152948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267" y="172579"/>
            <a:ext cx="8822266" cy="6740307"/>
          </a:xfrm>
          <a:prstGeom prst="rect">
            <a:avLst/>
          </a:prstGeom>
        </p:spPr>
        <p:txBody>
          <a:bodyPr wrap="square">
            <a:spAutoFit/>
          </a:bodyPr>
          <a:lstStyle/>
          <a:p>
            <a:r>
              <a:rPr lang="en-US" sz="2800" b="1" dirty="0" smtClean="0"/>
              <a:t>For 2015 EVI (and past EVM)</a:t>
            </a:r>
          </a:p>
          <a:p>
            <a:r>
              <a:rPr lang="en-US" sz="2200" dirty="0" smtClean="0"/>
              <a:t>Preference will be (was) </a:t>
            </a:r>
            <a:r>
              <a:rPr lang="en-US" sz="2200" dirty="0"/>
              <a:t>given to investigations that:</a:t>
            </a:r>
          </a:p>
          <a:p>
            <a:r>
              <a:rPr lang="en-US" sz="2200" dirty="0"/>
              <a:t>￼</a:t>
            </a:r>
            <a:r>
              <a:rPr lang="en-US" sz="2200" dirty="0" smtClean="0"/>
              <a:t>￼</a:t>
            </a:r>
            <a:endParaRPr lang="en-US" dirty="0"/>
          </a:p>
          <a:p>
            <a:r>
              <a:rPr lang="en-US" sz="2000" dirty="0" smtClean="0"/>
              <a:t>• advance </a:t>
            </a:r>
            <a:r>
              <a:rPr lang="en-US" sz="2000" dirty="0"/>
              <a:t>scientific knowledge of Earth science processes and systems; </a:t>
            </a:r>
          </a:p>
          <a:p>
            <a:endParaRPr lang="en-US" sz="2000" dirty="0"/>
          </a:p>
          <a:p>
            <a:r>
              <a:rPr lang="en-US" sz="2000" dirty="0"/>
              <a:t>• add scientific data and other knowledge-based products to data archives for all to access; </a:t>
            </a:r>
          </a:p>
          <a:p>
            <a:endParaRPr lang="en-US" sz="2000" dirty="0"/>
          </a:p>
          <a:p>
            <a:r>
              <a:rPr lang="en-US" sz="2000" dirty="0"/>
              <a:t>• result in scientific progress and results published in the peer-reviewed literature to encourage, to the maximum extent possible, the fullest commercial use of the knowledge gained; </a:t>
            </a:r>
          </a:p>
          <a:p>
            <a:endParaRPr lang="en-US" sz="2000" dirty="0"/>
          </a:p>
          <a:p>
            <a:r>
              <a:rPr lang="en-US" sz="2000" dirty="0"/>
              <a:t>• provide opportunities to expand the pool of well-qualified Principal Investigators and Project Managers for implementation of future NASA missions; </a:t>
            </a:r>
          </a:p>
          <a:p>
            <a:endParaRPr lang="en-US" sz="2000" dirty="0"/>
          </a:p>
          <a:p>
            <a:r>
              <a:rPr lang="en-US" sz="2000" dirty="0"/>
              <a:t>• implement technology advancements accomplished through related programs; and </a:t>
            </a:r>
          </a:p>
          <a:p>
            <a:endParaRPr lang="en-US" sz="2000" dirty="0"/>
          </a:p>
          <a:p>
            <a:r>
              <a:rPr lang="en-US" sz="2000" dirty="0"/>
              <a:t>• communicate scientific progress and results through popular media, scholastic curricula, and outreach materials that can be used to inspire and motivate students to pursue careers in science, technology, engineering, and mathematics. </a:t>
            </a:r>
          </a:p>
        </p:txBody>
      </p:sp>
    </p:spTree>
    <p:extLst>
      <p:ext uri="{BB962C8B-B14F-4D97-AF65-F5344CB8AC3E}">
        <p14:creationId xmlns:p14="http://schemas.microsoft.com/office/powerpoint/2010/main" val="21152948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656" y="383206"/>
            <a:ext cx="8027873" cy="6356257"/>
          </a:xfrm>
        </p:spPr>
        <p:txBody>
          <a:bodyPr>
            <a:normAutofit fontScale="32500" lnSpcReduction="20000"/>
          </a:bodyPr>
          <a:lstStyle/>
          <a:p>
            <a:pPr marL="0" indent="0">
              <a:buNone/>
            </a:pPr>
            <a:r>
              <a:rPr lang="en-US" sz="8000" b="1" dirty="0" smtClean="0"/>
              <a:t>Can the GEO-CAPE Ocean Mission benefit from an EV project?</a:t>
            </a:r>
          </a:p>
          <a:p>
            <a:pPr marL="0" indent="0">
              <a:buNone/>
            </a:pPr>
            <a:endParaRPr lang="en-US" sz="8000" b="1" dirty="0" smtClean="0"/>
          </a:p>
          <a:p>
            <a:pPr marL="0" indent="0">
              <a:buNone/>
            </a:pPr>
            <a:r>
              <a:rPr lang="en-US" sz="8000" b="1" dirty="0" smtClean="0"/>
              <a:t>Some Pros</a:t>
            </a:r>
            <a:endParaRPr lang="en-US" sz="8000" b="1" dirty="0" smtClean="0"/>
          </a:p>
          <a:p>
            <a:pPr marL="400050" lvl="1" indent="0">
              <a:buNone/>
            </a:pPr>
            <a:r>
              <a:rPr lang="en-US" sz="8000" dirty="0" smtClean="0"/>
              <a:t>- Could likely produce a valuable proof of concept, risk reduction mission.</a:t>
            </a:r>
          </a:p>
          <a:p>
            <a:pPr marL="400050" lvl="1" indent="0">
              <a:buNone/>
            </a:pPr>
            <a:r>
              <a:rPr lang="en-US" sz="8000" dirty="0" smtClean="0"/>
              <a:t>- Can answer an important subset of questions</a:t>
            </a:r>
          </a:p>
          <a:p>
            <a:pPr marL="400050" lvl="1" indent="0">
              <a:buNone/>
            </a:pPr>
            <a:r>
              <a:rPr lang="en-US" sz="8000" dirty="0" smtClean="0"/>
              <a:t>- EVI on the cusp of affordability</a:t>
            </a:r>
          </a:p>
          <a:p>
            <a:pPr marL="0" indent="0">
              <a:buNone/>
            </a:pPr>
            <a:r>
              <a:rPr lang="en-US" sz="8000" dirty="0" smtClean="0"/>
              <a:t>	</a:t>
            </a:r>
          </a:p>
          <a:p>
            <a:pPr marL="0" indent="0">
              <a:buNone/>
            </a:pPr>
            <a:r>
              <a:rPr lang="en-US" sz="8000" b="1" dirty="0" smtClean="0"/>
              <a:t>Some Cons</a:t>
            </a:r>
            <a:endParaRPr lang="en-US" sz="8000" b="1" dirty="0" smtClean="0"/>
          </a:p>
          <a:p>
            <a:pPr marL="0" indent="0">
              <a:buNone/>
            </a:pPr>
            <a:r>
              <a:rPr lang="en-US" sz="8000" b="1" dirty="0"/>
              <a:t>	</a:t>
            </a:r>
            <a:r>
              <a:rPr lang="en-US" sz="8000" b="1" dirty="0" smtClean="0"/>
              <a:t>-</a:t>
            </a:r>
            <a:r>
              <a:rPr lang="en-US" sz="8000" dirty="0" smtClean="0"/>
              <a:t>Funding is not nearly enough to answer all the 	science questions</a:t>
            </a:r>
          </a:p>
          <a:p>
            <a:pPr marL="0" indent="0">
              <a:buNone/>
            </a:pPr>
            <a:r>
              <a:rPr lang="en-US" sz="8000" dirty="0"/>
              <a:t>	</a:t>
            </a:r>
            <a:endParaRPr lang="en-US" sz="8000" dirty="0" smtClean="0"/>
          </a:p>
          <a:p>
            <a:pPr marL="0" indent="0">
              <a:buNone/>
            </a:pPr>
            <a:r>
              <a:rPr lang="en-US" sz="8000" dirty="0"/>
              <a:t>	</a:t>
            </a:r>
            <a:r>
              <a:rPr lang="en-US" sz="8000" dirty="0" smtClean="0"/>
              <a:t>-What do you sacrifice (time, space, spectral resolution, 	FOV, data rate)? </a:t>
            </a:r>
            <a:r>
              <a:rPr lang="en-US" sz="2000" b="1" dirty="0"/>
              <a:t>	</a:t>
            </a:r>
          </a:p>
        </p:txBody>
      </p:sp>
    </p:spTree>
    <p:extLst>
      <p:ext uri="{BB962C8B-B14F-4D97-AF65-F5344CB8AC3E}">
        <p14:creationId xmlns:p14="http://schemas.microsoft.com/office/powerpoint/2010/main" val="21413732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reshold_cos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28" y="668505"/>
            <a:ext cx="8263467" cy="6114765"/>
          </a:xfrm>
          <a:prstGeom prst="rect">
            <a:avLst/>
          </a:prstGeom>
        </p:spPr>
      </p:pic>
      <p:sp>
        <p:nvSpPr>
          <p:cNvPr id="5" name="TextBox 4"/>
          <p:cNvSpPr txBox="1"/>
          <p:nvPr/>
        </p:nvSpPr>
        <p:spPr>
          <a:xfrm>
            <a:off x="2404533" y="226367"/>
            <a:ext cx="3989469" cy="523220"/>
          </a:xfrm>
          <a:prstGeom prst="rect">
            <a:avLst/>
          </a:prstGeom>
          <a:noFill/>
        </p:spPr>
        <p:txBody>
          <a:bodyPr wrap="none" rtlCol="0">
            <a:spAutoFit/>
          </a:bodyPr>
          <a:lstStyle/>
          <a:p>
            <a:r>
              <a:rPr lang="en-US" sz="2800" dirty="0" smtClean="0"/>
              <a:t>Our biggest obstacle: Cost</a:t>
            </a:r>
            <a:endParaRPr lang="en-US" sz="2800" dirty="0"/>
          </a:p>
        </p:txBody>
      </p:sp>
      <p:sp>
        <p:nvSpPr>
          <p:cNvPr id="2" name="Rectangle 1"/>
          <p:cNvSpPr/>
          <p:nvPr/>
        </p:nvSpPr>
        <p:spPr>
          <a:xfrm>
            <a:off x="2252133" y="5672667"/>
            <a:ext cx="5740400" cy="287866"/>
          </a:xfrm>
          <a:prstGeom prst="rect">
            <a:avLst/>
          </a:prstGeom>
          <a:gradFill flip="none" rotWithShape="1">
            <a:gsLst>
              <a:gs pos="0">
                <a:schemeClr val="accent1">
                  <a:tint val="100000"/>
                  <a:shade val="100000"/>
                  <a:satMod val="130000"/>
                  <a:alpha val="21000"/>
                </a:schemeClr>
              </a:gs>
              <a:gs pos="100000">
                <a:schemeClr val="accent1">
                  <a:tint val="50000"/>
                  <a:shade val="100000"/>
                  <a:satMod val="350000"/>
                  <a:alpha val="21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382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953" y="206970"/>
            <a:ext cx="9058048" cy="1077218"/>
          </a:xfrm>
          <a:prstGeom prst="rect">
            <a:avLst/>
          </a:prstGeom>
          <a:noFill/>
        </p:spPr>
        <p:txBody>
          <a:bodyPr wrap="square" rtlCol="0">
            <a:spAutoFit/>
          </a:bodyPr>
          <a:lstStyle/>
          <a:p>
            <a:pPr algn="ctr"/>
            <a:r>
              <a:rPr lang="en-AU" sz="3200" b="1" dirty="0" smtClean="0">
                <a:solidFill>
                  <a:srgbClr val="000000"/>
                </a:solidFill>
                <a:latin typeface="Corbel"/>
                <a:cs typeface="Corbel"/>
              </a:rPr>
              <a:t>The Ocean </a:t>
            </a:r>
            <a:r>
              <a:rPr lang="en-AU" sz="3200" b="1" dirty="0" err="1">
                <a:solidFill>
                  <a:srgbClr val="000000"/>
                </a:solidFill>
                <a:latin typeface="Corbel"/>
                <a:cs typeface="Corbel"/>
              </a:rPr>
              <a:t>Color</a:t>
            </a:r>
            <a:r>
              <a:rPr lang="en-AU" sz="3200" b="1" dirty="0">
                <a:solidFill>
                  <a:srgbClr val="000000"/>
                </a:solidFill>
                <a:latin typeface="Corbel"/>
                <a:cs typeface="Corbel"/>
              </a:rPr>
              <a:t> Advanced Permanent </a:t>
            </a:r>
            <a:r>
              <a:rPr lang="en-AU" sz="3200" b="1" dirty="0" smtClean="0">
                <a:solidFill>
                  <a:srgbClr val="000000"/>
                </a:solidFill>
                <a:latin typeface="Corbel"/>
                <a:cs typeface="Corbel"/>
              </a:rPr>
              <a:t>Imager (OCAPI) may pursue a similar venue</a:t>
            </a:r>
          </a:p>
        </p:txBody>
      </p:sp>
      <p:sp>
        <p:nvSpPr>
          <p:cNvPr id="3" name="ZoneTexte 2"/>
          <p:cNvSpPr txBox="1"/>
          <p:nvPr/>
        </p:nvSpPr>
        <p:spPr>
          <a:xfrm>
            <a:off x="480391" y="1609472"/>
            <a:ext cx="7939554" cy="4124206"/>
          </a:xfrm>
          <a:prstGeom prst="rect">
            <a:avLst/>
          </a:prstGeom>
          <a:noFill/>
        </p:spPr>
        <p:txBody>
          <a:bodyPr wrap="square" rtlCol="0">
            <a:spAutoFit/>
          </a:bodyPr>
          <a:lstStyle/>
          <a:p>
            <a:pPr>
              <a:spcAft>
                <a:spcPts val="400"/>
              </a:spcAft>
            </a:pPr>
            <a:r>
              <a:rPr lang="en-AU" sz="2800" b="1" dirty="0" smtClean="0">
                <a:solidFill>
                  <a:srgbClr val="000000"/>
                </a:solidFill>
                <a:latin typeface="Corbel"/>
                <a:cs typeface="Corbel"/>
                <a:sym typeface="Wingdings"/>
              </a:rPr>
              <a:t>Recent note from </a:t>
            </a:r>
            <a:r>
              <a:rPr lang="en-AU" sz="2800" b="1" i="1" dirty="0" smtClean="0">
                <a:latin typeface="Corbel"/>
                <a:cs typeface="Corbel"/>
                <a:sym typeface="Wingdings"/>
              </a:rPr>
              <a:t>D</a:t>
            </a:r>
            <a:r>
              <a:rPr lang="en-AU" sz="2800" b="1" i="1" dirty="0">
                <a:latin typeface="Corbel"/>
                <a:cs typeface="Corbel"/>
                <a:sym typeface="Wingdings"/>
              </a:rPr>
              <a:t>. </a:t>
            </a:r>
            <a:r>
              <a:rPr lang="en-AU" sz="2800" b="1" i="1" dirty="0" err="1" smtClean="0">
                <a:latin typeface="Corbel"/>
                <a:cs typeface="Corbel"/>
                <a:sym typeface="Wingdings"/>
              </a:rPr>
              <a:t>Anthoine</a:t>
            </a:r>
            <a:r>
              <a:rPr lang="en-AU" sz="2800" b="1" i="1" dirty="0" smtClean="0">
                <a:latin typeface="Corbel"/>
                <a:cs typeface="Corbel"/>
                <a:sym typeface="Wingdings"/>
              </a:rPr>
              <a:t>:</a:t>
            </a:r>
            <a:endParaRPr lang="en-AU" sz="2800" b="1" dirty="0" smtClean="0">
              <a:solidFill>
                <a:srgbClr val="000000"/>
              </a:solidFill>
              <a:latin typeface="Corbel"/>
              <a:cs typeface="Corbel"/>
              <a:sym typeface="Wingdings"/>
            </a:endParaRPr>
          </a:p>
          <a:p>
            <a:pPr marL="342900" indent="-342900">
              <a:spcAft>
                <a:spcPts val="400"/>
              </a:spcAft>
              <a:buFontTx/>
              <a:buChar char="-"/>
            </a:pPr>
            <a:r>
              <a:rPr lang="en-AU" sz="2800" b="1" dirty="0" smtClean="0">
                <a:solidFill>
                  <a:srgbClr val="000000"/>
                </a:solidFill>
                <a:latin typeface="Corbel"/>
                <a:cs typeface="Corbel"/>
                <a:sym typeface="Wingdings"/>
              </a:rPr>
              <a:t>A “Phase A” study has formally started, with the aim of submitting a proposal to the </a:t>
            </a:r>
            <a:r>
              <a:rPr lang="en-AU" sz="2800" b="1" dirty="0" smtClean="0">
                <a:solidFill>
                  <a:srgbClr val="FF0000"/>
                </a:solidFill>
                <a:latin typeface="Corbel"/>
                <a:cs typeface="Corbel"/>
                <a:sym typeface="Wingdings"/>
              </a:rPr>
              <a:t>ESA 9</a:t>
            </a:r>
            <a:r>
              <a:rPr lang="en-AU" sz="2800" b="1" baseline="30000" dirty="0" smtClean="0">
                <a:solidFill>
                  <a:srgbClr val="FF0000"/>
                </a:solidFill>
                <a:latin typeface="Corbel"/>
                <a:cs typeface="Corbel"/>
                <a:sym typeface="Wingdings"/>
              </a:rPr>
              <a:t>th</a:t>
            </a:r>
            <a:r>
              <a:rPr lang="en-AU" sz="2800" b="1" dirty="0" smtClean="0">
                <a:solidFill>
                  <a:srgbClr val="FF0000"/>
                </a:solidFill>
                <a:latin typeface="Corbel"/>
                <a:cs typeface="Corbel"/>
                <a:sym typeface="Wingdings"/>
              </a:rPr>
              <a:t> Earth Explorer call </a:t>
            </a:r>
            <a:r>
              <a:rPr lang="en-AU" sz="2800" b="1" dirty="0" smtClean="0">
                <a:solidFill>
                  <a:srgbClr val="000000"/>
                </a:solidFill>
                <a:latin typeface="Corbel"/>
                <a:cs typeface="Corbel"/>
                <a:sym typeface="Wingdings"/>
              </a:rPr>
              <a:t>(likely mid 2016). Will be a simplified version of the “ideal OCAPI”, for being proposed as a hosted payload on a commercial platform.     </a:t>
            </a:r>
            <a:r>
              <a:rPr lang="en-AU" sz="2800" b="1" dirty="0" smtClean="0">
                <a:solidFill>
                  <a:srgbClr val="FF0000"/>
                </a:solidFill>
                <a:latin typeface="Corbel"/>
                <a:cs typeface="Corbel"/>
                <a:sym typeface="Wingdings"/>
              </a:rPr>
              <a:t>			</a:t>
            </a:r>
          </a:p>
          <a:p>
            <a:pPr>
              <a:spcAft>
                <a:spcPts val="400"/>
              </a:spcAft>
            </a:pPr>
            <a:endParaRPr lang="en-AU" sz="2800" b="1" i="1" dirty="0">
              <a:latin typeface="Corbel"/>
              <a:cs typeface="Corbel"/>
              <a:sym typeface="Wingdings"/>
            </a:endParaRPr>
          </a:p>
          <a:p>
            <a:pPr marL="342900" indent="-342900">
              <a:spcAft>
                <a:spcPts val="400"/>
              </a:spcAft>
              <a:buFontTx/>
              <a:buChar char="-"/>
            </a:pPr>
            <a:r>
              <a:rPr lang="en-AU" sz="2800" b="1" i="1" dirty="0" smtClean="0">
                <a:solidFill>
                  <a:srgbClr val="FF0000"/>
                </a:solidFill>
                <a:latin typeface="Corbel"/>
                <a:cs typeface="Corbel"/>
                <a:sym typeface="Wingdings"/>
              </a:rPr>
              <a:t>Earth Explorer is the EU’s analogue to NASA EV</a:t>
            </a:r>
          </a:p>
        </p:txBody>
      </p:sp>
    </p:spTree>
    <p:extLst>
      <p:ext uri="{BB962C8B-B14F-4D97-AF65-F5344CB8AC3E}">
        <p14:creationId xmlns:p14="http://schemas.microsoft.com/office/powerpoint/2010/main" val="34580109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4" descr="VIIRS"/>
          <p:cNvPicPr>
            <a:picLocks noChangeAspect="1" noChangeArrowheads="1"/>
          </p:cNvPicPr>
          <p:nvPr/>
        </p:nvPicPr>
        <p:blipFill>
          <a:blip r:embed="rId2" cstate="print"/>
          <a:srcRect t="11967"/>
          <a:stretch>
            <a:fillRect/>
          </a:stretch>
        </p:blipFill>
        <p:spPr bwMode="auto">
          <a:xfrm>
            <a:off x="1837218" y="3735724"/>
            <a:ext cx="2701747" cy="1970026"/>
          </a:xfrm>
          <a:prstGeom prst="rect">
            <a:avLst/>
          </a:prstGeom>
          <a:noFill/>
          <a:ln w="25400">
            <a:solidFill>
              <a:schemeClr val="tx1"/>
            </a:solidFill>
            <a:miter lim="800000"/>
            <a:headEnd/>
            <a:tailEnd/>
          </a:ln>
        </p:spPr>
      </p:pic>
      <p:sp>
        <p:nvSpPr>
          <p:cNvPr id="4" name="Subtitle 1"/>
          <p:cNvSpPr txBox="1">
            <a:spLocks/>
          </p:cNvSpPr>
          <p:nvPr/>
        </p:nvSpPr>
        <p:spPr>
          <a:xfrm>
            <a:off x="4648199" y="4144663"/>
            <a:ext cx="4631267" cy="245853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smtClean="0"/>
          </a:p>
          <a:p>
            <a:r>
              <a:rPr lang="en-US" sz="2900" dirty="0" smtClean="0"/>
              <a:t>Dr. Jeff </a:t>
            </a:r>
            <a:r>
              <a:rPr lang="en-US" sz="2900" dirty="0" err="1" smtClean="0"/>
              <a:t>Puschell</a:t>
            </a:r>
            <a:r>
              <a:rPr lang="en-US" sz="2900" dirty="0" smtClean="0"/>
              <a:t>, Raytheon Space Systems</a:t>
            </a:r>
          </a:p>
          <a:p>
            <a:r>
              <a:rPr lang="en-US" sz="2900" dirty="0" smtClean="0"/>
              <a:t>Joe Salisbury &amp; John </a:t>
            </a:r>
            <a:r>
              <a:rPr lang="en-US" sz="2900" dirty="0" err="1" smtClean="0"/>
              <a:t>Macri</a:t>
            </a:r>
            <a:r>
              <a:rPr lang="en-US" sz="2900" dirty="0" smtClean="0"/>
              <a:t> (UNH)</a:t>
            </a:r>
          </a:p>
          <a:p>
            <a:r>
              <a:rPr lang="en-US" sz="2900" dirty="0" smtClean="0"/>
              <a:t>Antonio </a:t>
            </a:r>
            <a:r>
              <a:rPr lang="en-US" sz="2900" dirty="0" err="1" smtClean="0"/>
              <a:t>Mannino</a:t>
            </a:r>
            <a:r>
              <a:rPr lang="en-US" sz="2900" dirty="0" smtClean="0"/>
              <a:t>, Bryan Franz et al (Goddard) </a:t>
            </a:r>
          </a:p>
          <a:p>
            <a:r>
              <a:rPr lang="en-US" sz="2900" dirty="0" smtClean="0"/>
              <a:t>And many STM members</a:t>
            </a:r>
          </a:p>
          <a:p>
            <a:endParaRPr lang="en-US" sz="2000" dirty="0" smtClean="0"/>
          </a:p>
        </p:txBody>
      </p:sp>
      <p:sp>
        <p:nvSpPr>
          <p:cNvPr id="5" name="Title 2"/>
          <p:cNvSpPr txBox="1">
            <a:spLocks/>
          </p:cNvSpPr>
          <p:nvPr/>
        </p:nvSpPr>
        <p:spPr>
          <a:xfrm>
            <a:off x="4504267" y="1457124"/>
            <a:ext cx="4707467" cy="300926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400" dirty="0" smtClean="0"/>
              <a:t>Coastal Ecosystem Measurement Concept for </a:t>
            </a:r>
            <a:br>
              <a:rPr lang="en-US" sz="3400" dirty="0" smtClean="0"/>
            </a:br>
            <a:r>
              <a:rPr lang="en-US" sz="3400" dirty="0" smtClean="0"/>
              <a:t>Earth Venture Instrument:</a:t>
            </a:r>
          </a:p>
          <a:p>
            <a:endParaRPr lang="en-US" sz="3400" dirty="0"/>
          </a:p>
          <a:p>
            <a:r>
              <a:rPr lang="en-US" sz="3400" dirty="0" smtClean="0"/>
              <a:t> </a:t>
            </a:r>
            <a:r>
              <a:rPr lang="en-US" sz="3400" b="1" dirty="0"/>
              <a:t>Geosynchronous Littoral Imaging and Monitoring Radiometer (GLIMR)</a:t>
            </a:r>
          </a:p>
          <a:p>
            <a:r>
              <a:rPr lang="en-US" sz="3200" dirty="0" smtClean="0"/>
              <a:t> </a:t>
            </a:r>
            <a:br>
              <a:rPr lang="en-US" sz="3200" dirty="0" smtClean="0"/>
            </a:br>
            <a:endParaRPr lang="en-US" sz="3200" dirty="0"/>
          </a:p>
        </p:txBody>
      </p:sp>
      <p:pic>
        <p:nvPicPr>
          <p:cNvPr id="6" name="Picture 3"/>
          <p:cNvPicPr>
            <a:picLocks noChangeAspect="1" noChangeArrowheads="1"/>
          </p:cNvPicPr>
          <p:nvPr/>
        </p:nvPicPr>
        <p:blipFill>
          <a:blip r:embed="rId3" cstate="print"/>
          <a:srcRect/>
          <a:stretch>
            <a:fillRect/>
          </a:stretch>
        </p:blipFill>
        <p:spPr bwMode="auto">
          <a:xfrm rot="5400000">
            <a:off x="-69360" y="4259899"/>
            <a:ext cx="1970028" cy="921677"/>
          </a:xfrm>
          <a:prstGeom prst="rect">
            <a:avLst/>
          </a:prstGeom>
          <a:noFill/>
          <a:ln w="9525">
            <a:noFill/>
            <a:miter lim="800000"/>
            <a:headEnd/>
            <a:tailEnd/>
          </a:ln>
          <a:effectLst/>
        </p:spPr>
      </p:pic>
      <p:pic>
        <p:nvPicPr>
          <p:cNvPr id="7" name="Picture 1"/>
          <p:cNvPicPr>
            <a:picLocks noChangeAspect="1" noChangeArrowheads="1"/>
          </p:cNvPicPr>
          <p:nvPr/>
        </p:nvPicPr>
        <p:blipFill>
          <a:blip r:embed="rId4"/>
          <a:srcRect/>
          <a:stretch>
            <a:fillRect/>
          </a:stretch>
        </p:blipFill>
        <p:spPr bwMode="auto">
          <a:xfrm>
            <a:off x="0" y="1135398"/>
            <a:ext cx="4572000" cy="2600325"/>
          </a:xfrm>
          <a:prstGeom prst="rect">
            <a:avLst/>
          </a:prstGeom>
          <a:noFill/>
          <a:ln w="9525">
            <a:noFill/>
            <a:miter lim="800000"/>
            <a:headEnd/>
            <a:tailEnd/>
          </a:ln>
        </p:spPr>
      </p:pic>
      <p:sp>
        <p:nvSpPr>
          <p:cNvPr id="8" name="Rectangle 7"/>
          <p:cNvSpPr/>
          <p:nvPr/>
        </p:nvSpPr>
        <p:spPr>
          <a:xfrm>
            <a:off x="454815" y="33867"/>
            <a:ext cx="8062651" cy="1323439"/>
          </a:xfrm>
          <a:prstGeom prst="rect">
            <a:avLst/>
          </a:prstGeom>
        </p:spPr>
        <p:txBody>
          <a:bodyPr wrap="square">
            <a:spAutoFit/>
          </a:bodyPr>
          <a:lstStyle/>
          <a:p>
            <a:r>
              <a:rPr lang="en-US" sz="2800" b="1" dirty="0" smtClean="0"/>
              <a:t>A group from UNH, Raytheon and Goddard started a proposal for submission to this year’s EVI-3</a:t>
            </a:r>
          </a:p>
          <a:p>
            <a:endParaRPr lang="en-US" sz="2400" b="1" dirty="0"/>
          </a:p>
        </p:txBody>
      </p:sp>
    </p:spTree>
    <p:extLst>
      <p:ext uri="{BB962C8B-B14F-4D97-AF65-F5344CB8AC3E}">
        <p14:creationId xmlns:p14="http://schemas.microsoft.com/office/powerpoint/2010/main" val="1666687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Presentation3.potm</Template>
  <TotalTime>654</TotalTime>
  <Words>834</Words>
  <Application>Microsoft Macintosh PowerPoint</Application>
  <PresentationFormat>On-screen Show (4:3)</PresentationFormat>
  <Paragraphs>106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Presentation3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TEMPO news &amp; summary</vt:lpstr>
      <vt:lpstr>Team TEMPO!</vt:lpstr>
      <vt:lpstr>PowerPoint Presentation</vt:lpstr>
    </vt:vector>
  </TitlesOfParts>
  <Company>UNH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Salisbury</dc:creator>
  <cp:lastModifiedBy>Joe Salisbury</cp:lastModifiedBy>
  <cp:revision>45</cp:revision>
  <dcterms:created xsi:type="dcterms:W3CDTF">2012-02-14T19:58:43Z</dcterms:created>
  <dcterms:modified xsi:type="dcterms:W3CDTF">2015-08-31T23:22:11Z</dcterms:modified>
</cp:coreProperties>
</file>