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64" r:id="rId2"/>
    <p:sldId id="266" r:id="rId3"/>
    <p:sldId id="267" r:id="rId4"/>
    <p:sldId id="268" r:id="rId5"/>
    <p:sldId id="274" r:id="rId6"/>
    <p:sldId id="277" r:id="rId7"/>
    <p:sldId id="269" r:id="rId8"/>
    <p:sldId id="271" r:id="rId9"/>
    <p:sldId id="280" r:id="rId10"/>
    <p:sldId id="272" r:id="rId11"/>
    <p:sldId id="273" r:id="rId12"/>
    <p:sldId id="281" r:id="rId13"/>
    <p:sldId id="278" r:id="rId14"/>
    <p:sldId id="27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75311" autoAdjust="0"/>
  </p:normalViewPr>
  <p:slideViewPr>
    <p:cSldViewPr>
      <p:cViewPr>
        <p:scale>
          <a:sx n="39" d="100"/>
          <a:sy n="39" d="100"/>
        </p:scale>
        <p:origin x="-1502" y="-31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79" d="100"/>
          <a:sy n="79" d="100"/>
        </p:scale>
        <p:origin x="-2774" y="149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E8D732-111D-48B4-9865-3BD64E8B178A}" type="datetimeFigureOut">
              <a:rPr lang="en-US" smtClean="0"/>
              <a:pPr/>
              <a:t>8/30/2015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51EA0F-5DF0-43BA-8D61-B322E0849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15913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B634CF1-BA75-408A-B5BF-AF1B18688D26}" type="slidenum">
              <a:rPr lang="en-US" altLang="en-US"/>
              <a:pPr eaLnBrk="1" hangingPunct="1"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0463" y="698500"/>
            <a:ext cx="4538662" cy="34036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4343400"/>
            <a:ext cx="5032375" cy="411321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67" tIns="44440" rIns="90467" bIns="44440" numCol="1" anchor="t" anchorCtr="0" compatLnSpc="1">
            <a:prstTxWarp prst="textNoShape">
              <a:avLst/>
            </a:prstTxWarp>
          </a:bodyPr>
          <a:lstStyle/>
          <a:p>
            <a:pPr defTabSz="931863" eaLnBrk="1" hangingPunct="1">
              <a:spcBef>
                <a:spcPct val="0"/>
              </a:spcBef>
            </a:pPr>
            <a:r>
              <a:rPr lang="en-US" altLang="en-US" dirty="0" smtClean="0"/>
              <a:t>This talk is partly based on the paper that Amy and I submitted to Environmental Health Insights with a similar title.  And partly based on the new smoke and fire initiative proposal that Ivan and I plan to submit to the JPSS program office.  Why are we calling out the </a:t>
            </a:r>
            <a:r>
              <a:rPr lang="en-US" altLang="en-US" dirty="0" err="1" smtClean="0"/>
              <a:t>exo</a:t>
            </a:r>
            <a:r>
              <a:rPr lang="en-US" altLang="en-US" dirty="0" smtClean="0"/>
              <a:t>-urban regions specifically?  Smoke from fires get transported and affects human health over large regions but </a:t>
            </a:r>
            <a:r>
              <a:rPr lang="en-US" altLang="en-US" dirty="0" err="1" smtClean="0"/>
              <a:t>exo</a:t>
            </a:r>
            <a:r>
              <a:rPr lang="en-US" altLang="en-US" dirty="0" smtClean="0"/>
              <a:t>-urban regions that are in the vicinity of the fires get impacted a lot with loss of life and property.</a:t>
            </a:r>
          </a:p>
        </p:txBody>
      </p:sp>
    </p:spTree>
    <p:extLst>
      <p:ext uri="{BB962C8B-B14F-4D97-AF65-F5344CB8AC3E}">
        <p14:creationId xmlns:p14="http://schemas.microsoft.com/office/powerpoint/2010/main" xmlns="" val="3243943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53975"/>
            <a:ext cx="7772400" cy="646331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2514600"/>
            <a:ext cx="4419600" cy="461665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26700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3299A-589E-41AB-91AB-C28182189A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5809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DAF4B8F-2CB2-4D4A-936A-0528D4CE14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576485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0641CB-E200-4671-9D5A-1F3ADC751FFD}" type="datetime1">
              <a:rPr lang="en-US" smtClean="0"/>
              <a:pPr/>
              <a:t>8/30/2015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32A87-8E1E-4D11-ACB3-AE9330D54E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41528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560185-432F-44A4-8057-3CED7E5C7308}" type="datetime1">
              <a:rPr lang="en-US" smtClean="0"/>
              <a:pPr/>
              <a:t>8/30/2015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18440-1555-41B6-8F8C-3221175953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0462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" y="86380"/>
            <a:ext cx="8915400" cy="52322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876800" cy="46166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463299A-589E-41AB-91AB-C28182189A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21308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r.nesdis.noaa.gov/smcd/spb/aq/aqpg_2014/index.php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3"/>
          <p:cNvSpPr>
            <a:spLocks noGrp="1"/>
          </p:cNvSpPr>
          <p:nvPr>
            <p:ph type="sldNum" sz="quarter" idx="10"/>
          </p:nvPr>
        </p:nvSpPr>
        <p:spPr bwMode="auto"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defRPr sz="2400" b="1">
                <a:solidFill>
                  <a:srgbClr val="262626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400">
              <a:solidFill>
                <a:srgbClr val="404040"/>
              </a:solidFill>
            </a:endParaRPr>
          </a:p>
          <a:p>
            <a:pPr eaLnBrk="1" hangingPunct="1">
              <a:spcBef>
                <a:spcPct val="0"/>
              </a:spcBef>
            </a:pPr>
            <a:endParaRPr lang="en-US" altLang="en-US" sz="1400">
              <a:solidFill>
                <a:srgbClr val="404040"/>
              </a:solidFill>
            </a:endParaRPr>
          </a:p>
        </p:txBody>
      </p:sp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152400" y="2384633"/>
            <a:ext cx="5334000" cy="2005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25400" bIns="25400">
            <a:spAutoFit/>
          </a:bodyPr>
          <a:lstStyle>
            <a:lvl1pPr eaLnBrk="0" hangingPunct="0">
              <a:spcBef>
                <a:spcPct val="20000"/>
              </a:spcBef>
              <a:defRPr sz="2400" b="1">
                <a:solidFill>
                  <a:srgbClr val="262626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000" dirty="0" err="1" smtClean="0">
                <a:latin typeface="Comic Sans MS" pitchFamily="66" charset="0"/>
              </a:rPr>
              <a:t>Shobha</a:t>
            </a:r>
            <a:r>
              <a:rPr lang="en-US" altLang="en-US" sz="2000" dirty="0" smtClean="0">
                <a:latin typeface="Comic Sans MS" pitchFamily="66" charset="0"/>
              </a:rPr>
              <a:t> </a:t>
            </a:r>
            <a:r>
              <a:rPr lang="en-US" altLang="en-US" sz="2000" dirty="0" err="1" smtClean="0">
                <a:latin typeface="Comic Sans MS" pitchFamily="66" charset="0"/>
              </a:rPr>
              <a:t>Kondragunta</a:t>
            </a:r>
            <a:endParaRPr lang="en-US" altLang="en-US" sz="2000" dirty="0" smtClean="0">
              <a:latin typeface="Comic Sans MS" pitchFamily="66" charset="0"/>
            </a:endParaRPr>
          </a:p>
          <a:p>
            <a:pPr>
              <a:spcBef>
                <a:spcPct val="0"/>
              </a:spcBef>
            </a:pPr>
            <a:r>
              <a:rPr lang="en-US" altLang="en-US" sz="2000" b="0" dirty="0" smtClean="0">
                <a:latin typeface="Comic Sans MS" pitchFamily="66" charset="0"/>
              </a:rPr>
              <a:t>NOAA/NESDIS</a:t>
            </a:r>
            <a:endParaRPr lang="en-US" altLang="en-US" sz="2000" b="0" dirty="0">
              <a:latin typeface="Comic Sans MS" pitchFamily="66" charset="0"/>
            </a:endParaRPr>
          </a:p>
          <a:p>
            <a:pPr>
              <a:spcBef>
                <a:spcPct val="0"/>
              </a:spcBef>
            </a:pPr>
            <a:endParaRPr lang="en-US" altLang="en-US" sz="2000" dirty="0" smtClean="0">
              <a:latin typeface="Comic Sans MS" pitchFamily="66" charset="0"/>
            </a:endParaRPr>
          </a:p>
          <a:p>
            <a:pPr>
              <a:spcBef>
                <a:spcPct val="0"/>
              </a:spcBef>
            </a:pPr>
            <a:r>
              <a:rPr lang="en-US" altLang="en-US" sz="2000" dirty="0" smtClean="0">
                <a:latin typeface="Comic Sans MS" pitchFamily="66" charset="0"/>
              </a:rPr>
              <a:t>Amy Huff</a:t>
            </a:r>
          </a:p>
          <a:p>
            <a:pPr>
              <a:spcBef>
                <a:spcPct val="0"/>
              </a:spcBef>
            </a:pPr>
            <a:r>
              <a:rPr lang="en-US" altLang="en-US" sz="2000" b="0" dirty="0" smtClean="0">
                <a:latin typeface="Comic Sans MS" pitchFamily="66" charset="0"/>
              </a:rPr>
              <a:t>Penn State University</a:t>
            </a:r>
            <a:endParaRPr lang="en-US" altLang="en-US" sz="2000" b="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1800" b="0" dirty="0" smtClean="0">
                <a:latin typeface="Comic Sans MS" pitchFamily="66" charset="0"/>
              </a:rPr>
              <a:t>August 31, 2015</a:t>
            </a:r>
            <a:endParaRPr lang="en-US" altLang="en-US" b="0" dirty="0">
              <a:latin typeface="Comic Sans MS" pitchFamily="66" charset="0"/>
            </a:endParaRPr>
          </a:p>
        </p:txBody>
      </p:sp>
      <p:sp>
        <p:nvSpPr>
          <p:cNvPr id="3078" name="Text Box 5"/>
          <p:cNvSpPr txBox="1">
            <a:spLocks noChangeArrowheads="1"/>
          </p:cNvSpPr>
          <p:nvPr/>
        </p:nvSpPr>
        <p:spPr bwMode="auto">
          <a:xfrm>
            <a:off x="76200" y="76200"/>
            <a:ext cx="8499443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defRPr sz="2400" b="1">
                <a:solidFill>
                  <a:srgbClr val="262626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sz="3600" dirty="0" smtClean="0">
                <a:latin typeface="Comic Sans MS" pitchFamily="66" charset="0"/>
              </a:rPr>
              <a:t>Lessons Learned from the NOAA </a:t>
            </a:r>
          </a:p>
          <a:p>
            <a:pPr>
              <a:spcBef>
                <a:spcPct val="0"/>
              </a:spcBef>
            </a:pPr>
            <a:r>
              <a:rPr lang="en-US" altLang="en-US" sz="3600" dirty="0" smtClean="0">
                <a:solidFill>
                  <a:schemeClr val="tx1"/>
                </a:solidFill>
                <a:latin typeface="Comic Sans MS" pitchFamily="66" charset="0"/>
              </a:rPr>
              <a:t>Satellite Air Quality Proving Ground </a:t>
            </a:r>
          </a:p>
          <a:p>
            <a:pPr>
              <a:spcBef>
                <a:spcPct val="0"/>
              </a:spcBef>
            </a:pPr>
            <a:r>
              <a:rPr lang="en-US" altLang="en-US" sz="3600" dirty="0" smtClean="0">
                <a:solidFill>
                  <a:schemeClr val="tx1"/>
                </a:solidFill>
                <a:latin typeface="Comic Sans MS" pitchFamily="66" charset="0"/>
              </a:rPr>
              <a:t>(AQPG)</a:t>
            </a:r>
            <a:endParaRPr lang="en-US" altLang="en-US" sz="36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grpSp>
        <p:nvGrpSpPr>
          <p:cNvPr id="7" name="Group 4"/>
          <p:cNvGrpSpPr>
            <a:grpSpLocks/>
          </p:cNvGrpSpPr>
          <p:nvPr/>
        </p:nvGrpSpPr>
        <p:grpSpPr bwMode="auto">
          <a:xfrm>
            <a:off x="152400" y="5334000"/>
            <a:ext cx="1219200" cy="1219200"/>
            <a:chOff x="3211" y="144"/>
            <a:chExt cx="768" cy="768"/>
          </a:xfrm>
        </p:grpSpPr>
        <p:sp>
          <p:nvSpPr>
            <p:cNvPr id="8" name="Oval 5"/>
            <p:cNvSpPr>
              <a:spLocks noChangeArrowheads="1"/>
            </p:cNvSpPr>
            <p:nvPr/>
          </p:nvSpPr>
          <p:spPr bwMode="auto">
            <a:xfrm>
              <a:off x="3221" y="154"/>
              <a:ext cx="748" cy="748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6" descr="noaalogo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11" y="144"/>
              <a:ext cx="768" cy="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2290" name="Picture 2" descr="NOAA GOES-R Satellite: Instrument package to assess space weather ..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2057400"/>
            <a:ext cx="5505514" cy="3657600"/>
          </a:xfrm>
          <a:prstGeom prst="rect">
            <a:avLst/>
          </a:prstGeom>
          <a:noFill/>
        </p:spPr>
      </p:pic>
      <p:pic>
        <p:nvPicPr>
          <p:cNvPr id="17" name="Picture 2" descr="http://onwardstate.com/wp-content/uploads/2014/02/shield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2926" y="5486400"/>
            <a:ext cx="1355074" cy="914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11565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latin typeface="Comic Sans MS" pitchFamily="66" charset="0"/>
              </a:rPr>
              <a:t>Lessons Learned: Delivering Data and Tools </a:t>
            </a:r>
            <a:endParaRPr lang="en-US" sz="3200" b="1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638800"/>
          </a:xfrm>
        </p:spPr>
        <p:txBody>
          <a:bodyPr>
            <a:normAutofit lnSpcReduction="10000"/>
          </a:bodyPr>
          <a:lstStyle/>
          <a:p>
            <a:pPr>
              <a:buClr>
                <a:schemeClr val="tx1"/>
              </a:buClr>
            </a:pPr>
            <a:r>
              <a:rPr lang="en-US" sz="2800" dirty="0" smtClean="0">
                <a:solidFill>
                  <a:srgbClr val="0000CC"/>
                </a:solidFill>
              </a:rPr>
              <a:t>Operational air quality user community </a:t>
            </a:r>
            <a:r>
              <a:rPr lang="en-US" sz="2800" dirty="0" smtClean="0"/>
              <a:t>has specific needs for data and tools:</a:t>
            </a:r>
          </a:p>
          <a:p>
            <a:pPr lvl="1">
              <a:buClr>
                <a:schemeClr val="tx1"/>
              </a:buClr>
            </a:pPr>
            <a:r>
              <a:rPr lang="en-US" sz="2400" dirty="0" smtClean="0"/>
              <a:t>No time to process data files, so products need to be available as imagery</a:t>
            </a:r>
          </a:p>
          <a:p>
            <a:pPr lvl="1">
              <a:buClr>
                <a:schemeClr val="tx1"/>
              </a:buClr>
            </a:pPr>
            <a:r>
              <a:rPr lang="en-US" sz="2400" dirty="0" smtClean="0"/>
              <a:t>Data need to be near real-time so users can access as soon as possible after observation</a:t>
            </a:r>
          </a:p>
          <a:p>
            <a:pPr lvl="1">
              <a:buClr>
                <a:schemeClr val="tx1"/>
              </a:buClr>
            </a:pPr>
            <a:r>
              <a:rPr lang="en-US" sz="2400" dirty="0" smtClean="0"/>
              <a:t>Also need archive of imagery for retrospective analysis</a:t>
            </a:r>
          </a:p>
          <a:p>
            <a:pPr lvl="1">
              <a:buClr>
                <a:schemeClr val="tx1"/>
              </a:buClr>
            </a:pPr>
            <a:r>
              <a:rPr lang="en-US" sz="2400" dirty="0" smtClean="0"/>
              <a:t>Can’t download commercial or proprietary software (e.g., AWIPS), so imagery needs to be available on a website</a:t>
            </a:r>
          </a:p>
          <a:p>
            <a:r>
              <a:rPr lang="en-US" sz="2800" dirty="0" smtClean="0"/>
              <a:t>Best way we have found to understand user needs is to ask them</a:t>
            </a:r>
          </a:p>
          <a:p>
            <a:pPr lvl="1"/>
            <a:r>
              <a:rPr lang="en-US" sz="2400" dirty="0" smtClean="0"/>
              <a:t>Annual workshops, conference trainings: show users data, have them fill out questionnaire about products, hold discussion to flesh out issues and needs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32A87-8E1E-4D11-ACB3-AE9330D54E2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1931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latin typeface="Comic Sans MS" pitchFamily="66" charset="0"/>
              </a:rPr>
              <a:t>Lessons Learned: Looking Ahead to TEMPO</a:t>
            </a:r>
            <a:endParaRPr lang="en-US" sz="3200" b="1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943600"/>
          </a:xfrm>
        </p:spPr>
        <p:txBody>
          <a:bodyPr>
            <a:normAutofit fontScale="92500"/>
          </a:bodyPr>
          <a:lstStyle/>
          <a:p>
            <a:r>
              <a:rPr lang="en-US" sz="2800" dirty="0" smtClean="0"/>
              <a:t>Be sure to really sample the user community</a:t>
            </a:r>
          </a:p>
          <a:p>
            <a:pPr lvl="1"/>
            <a:r>
              <a:rPr lang="en-US" sz="2400" dirty="0" smtClean="0"/>
              <a:t>Make sure you include all aspects of user community in any advisory committee</a:t>
            </a:r>
          </a:p>
          <a:p>
            <a:pPr lvl="1"/>
            <a:r>
              <a:rPr lang="en-US" sz="2400" dirty="0" smtClean="0"/>
              <a:t>Don’t forget the operational users!</a:t>
            </a:r>
          </a:p>
          <a:p>
            <a:pPr lvl="2"/>
            <a:r>
              <a:rPr lang="en-US" dirty="0" smtClean="0"/>
              <a:t>Air quality forecasters and modelers</a:t>
            </a:r>
          </a:p>
          <a:p>
            <a:pPr lvl="2"/>
            <a:r>
              <a:rPr lang="en-US" dirty="0" smtClean="0"/>
              <a:t>Smog Blog</a:t>
            </a:r>
          </a:p>
          <a:p>
            <a:pPr lvl="1"/>
            <a:r>
              <a:rPr lang="en-US" sz="2400" dirty="0" smtClean="0"/>
              <a:t>Include at least one person on your program team from the user community(</a:t>
            </a:r>
            <a:r>
              <a:rPr lang="en-US" sz="2400" dirty="0" err="1" smtClean="0"/>
              <a:t>ies</a:t>
            </a:r>
            <a:r>
              <a:rPr lang="en-US" sz="2400" dirty="0" smtClean="0"/>
              <a:t>) you are targeting </a:t>
            </a:r>
          </a:p>
          <a:p>
            <a:r>
              <a:rPr lang="en-US" sz="2800" dirty="0" smtClean="0"/>
              <a:t>In-person workshops are a great way to stay in touch with user needs </a:t>
            </a:r>
          </a:p>
          <a:p>
            <a:pPr lvl="1"/>
            <a:r>
              <a:rPr lang="en-US" sz="2400" dirty="0" smtClean="0"/>
              <a:t>Brings users together with program managers, product developers, and gets them talking to each other</a:t>
            </a:r>
          </a:p>
          <a:p>
            <a:pPr lvl="1"/>
            <a:r>
              <a:rPr lang="en-US" sz="2400" dirty="0" smtClean="0"/>
              <a:t>Obtain immediate feedback on products and user requirements</a:t>
            </a:r>
          </a:p>
          <a:p>
            <a:pPr lvl="1"/>
            <a:r>
              <a:rPr lang="en-US" sz="2400" dirty="0" smtClean="0"/>
              <a:t>Need to budget for travel costs for some types of users (e.g., state, local, tribal agencies)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32A87-8E1E-4D11-ACB3-AE9330D54E2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679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18440-1555-41B6-8F8C-32211759532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/>
          </a:bodyPr>
          <a:lstStyle/>
          <a:p>
            <a:r>
              <a:rPr lang="en-US" sz="3200" b="1" u="sng" dirty="0" smtClean="0"/>
              <a:t>WRF-CMAQ Model Configuration</a:t>
            </a:r>
            <a:endParaRPr lang="en-US" sz="32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638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Domain: Rocky Mountain States (centered on Colorado)</a:t>
            </a:r>
          </a:p>
          <a:p>
            <a:r>
              <a:rPr lang="en-US" sz="2800" dirty="0" smtClean="0"/>
              <a:t>Horizontal grid: 12 x 12 km</a:t>
            </a:r>
          </a:p>
          <a:p>
            <a:r>
              <a:rPr lang="en-US" sz="2800" dirty="0" smtClean="0"/>
              <a:t>Vertical layers: 21 (22 terrain following sigma-levels)</a:t>
            </a:r>
          </a:p>
          <a:p>
            <a:r>
              <a:rPr lang="en-US" sz="2800" dirty="0" smtClean="0"/>
              <a:t>CMAQ options:</a:t>
            </a:r>
          </a:p>
          <a:p>
            <a:pPr lvl="1"/>
            <a:r>
              <a:rPr lang="en-US" sz="2400" dirty="0" smtClean="0"/>
              <a:t>Carbon Bond 5 module </a:t>
            </a:r>
          </a:p>
          <a:p>
            <a:pPr lvl="1"/>
            <a:r>
              <a:rPr lang="en-US" sz="2400" dirty="0" smtClean="0"/>
              <a:t>GOES AOD assimilation</a:t>
            </a:r>
          </a:p>
          <a:p>
            <a:pPr lvl="1"/>
            <a:r>
              <a:rPr kumimoji="0" lang="en-US" altLang="ko-KR" sz="2400" dirty="0" smtClean="0"/>
              <a:t>Blue Sky fire emissions</a:t>
            </a:r>
          </a:p>
          <a:p>
            <a:r>
              <a:rPr lang="en-US" sz="2800" dirty="0" smtClean="0"/>
              <a:t>48-hour forecast:</a:t>
            </a:r>
          </a:p>
          <a:p>
            <a:pPr lvl="1"/>
            <a:r>
              <a:rPr lang="en-US" sz="2400" dirty="0" smtClean="0"/>
              <a:t>~4 hours computing time (e.g., 2 hours for WRF, 0.5 hours for SMOKE, 1.5 hours for CMAQ)</a:t>
            </a:r>
          </a:p>
          <a:p>
            <a:pPr lvl="1"/>
            <a:r>
              <a:rPr lang="en-US" sz="2400" dirty="0"/>
              <a:t>I</a:t>
            </a:r>
            <a:r>
              <a:rPr lang="en-US" sz="2400" dirty="0" smtClean="0"/>
              <a:t>nput data delay of 2.5 hours for NAM and 4.5 hours for GBBEP</a:t>
            </a:r>
          </a:p>
          <a:p>
            <a:pPr lvl="1"/>
            <a:r>
              <a:rPr lang="en-US" sz="2400" dirty="0" smtClean="0"/>
              <a:t>Based on 00 UTC model runs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18440-1555-41B6-8F8C-32211759532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8153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09600"/>
          </a:xfrm>
        </p:spPr>
        <p:txBody>
          <a:bodyPr>
            <a:normAutofit/>
          </a:bodyPr>
          <a:lstStyle/>
          <a:p>
            <a:r>
              <a:rPr lang="en-US" sz="3200" b="1" u="sng" dirty="0" smtClean="0"/>
              <a:t>Examples of User Feedback on VIIRS AOT</a:t>
            </a:r>
            <a:endParaRPr lang="en-US" sz="3200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0C199-47AD-4680-BE2D-DD873C2B0E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92993522"/>
              </p:ext>
            </p:extLst>
          </p:nvPr>
        </p:nvGraphicFramePr>
        <p:xfrm>
          <a:off x="228600" y="762000"/>
          <a:ext cx="8763000" cy="60084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191000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Request/Comment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Status</a:t>
                      </a:r>
                      <a:endParaRPr lang="en-US" sz="2000" dirty="0"/>
                    </a:p>
                  </a:txBody>
                  <a:tcPr/>
                </a:tc>
              </a:tr>
              <a:tr h="6744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Change VIIRS AOT retrieval lower bound from 0 to -0.05 so it will match MODIS AOD coverage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Complete</a:t>
                      </a:r>
                      <a:endParaRPr lang="en-US" i="1" dirty="0"/>
                    </a:p>
                  </a:txBody>
                  <a:tcPr anchor="ctr"/>
                </a:tc>
              </a:tr>
              <a:tr h="5098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Standardize the AOT quality flag names for EDR and IP (e.g., “high,” “medium,” “degraded”)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dirty="0" smtClean="0"/>
                        <a:t>The quality flag names reflect the VIIRS AOT IP and EDR products.  They are not consistent because IP AOT was not intended for release to the public.</a:t>
                      </a:r>
                    </a:p>
                  </a:txBody>
                  <a:tcPr anchor="ctr"/>
                </a:tc>
              </a:tr>
              <a:tr h="5098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Implement the interactive Google map style visualization for MODIS AOD on IDEA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dirty="0" smtClean="0"/>
                        <a:t>Not currently possible due to the labor, computing time, storage increase needed</a:t>
                      </a:r>
                      <a:endParaRPr lang="en-US" dirty="0" smtClean="0"/>
                    </a:p>
                  </a:txBody>
                  <a:tcPr anchor="ctr"/>
                </a:tc>
              </a:tr>
              <a:tr h="5098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Keep the zoom-in area unchanged when switching from one day to another in the interactive Google map visualization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Complete</a:t>
                      </a:r>
                      <a:endParaRPr lang="en-US" i="1" dirty="0"/>
                    </a:p>
                  </a:txBody>
                  <a:tcPr anchor="ctr"/>
                </a:tc>
              </a:tr>
              <a:tr h="5098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Add option to save zoomed-in images in the interactive Google map visualization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dirty="0" smtClean="0"/>
                        <a:t>Complete</a:t>
                      </a:r>
                    </a:p>
                  </a:txBody>
                  <a:tcPr anchor="ctr"/>
                </a:tc>
              </a:tr>
              <a:tr h="5098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Overlay wind and in situ PM</a:t>
                      </a:r>
                      <a:r>
                        <a:rPr lang="en-US" sz="1800" baseline="-25000" dirty="0" smtClean="0"/>
                        <a:t>2.5</a:t>
                      </a:r>
                      <a:r>
                        <a:rPr lang="en-US" sz="1800" dirty="0" smtClean="0"/>
                        <a:t> monitor observations in the interactive Google map visualization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dirty="0" smtClean="0"/>
                        <a:t>We decided not to make this change at this time since users can open VIIRS AOT in Google Earth and add layers there</a:t>
                      </a:r>
                    </a:p>
                  </a:txBody>
                  <a:tcPr anchor="ctr"/>
                </a:tc>
              </a:tr>
              <a:tr h="5098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Fire hotspots are too large at the highest zoom level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dirty="0" smtClean="0"/>
                        <a:t>We reduced the hotspots to half their original size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18496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latin typeface="Comic Sans MS" pitchFamily="66" charset="0"/>
              </a:rPr>
              <a:t>Satellite Air Quality Proving Ground (AQPG)</a:t>
            </a:r>
            <a:endParaRPr lang="en-US" sz="3200" b="1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305800" cy="54864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Subset of the overall NOAA GOES-R/JPSS Proving Ground</a:t>
            </a:r>
          </a:p>
          <a:p>
            <a:r>
              <a:rPr lang="en-US" sz="2800" dirty="0" smtClean="0"/>
              <a:t>Began in 2010 (GOES-R)</a:t>
            </a:r>
          </a:p>
          <a:p>
            <a:r>
              <a:rPr lang="en-US" sz="2800" dirty="0" smtClean="0"/>
              <a:t>Preparing </a:t>
            </a:r>
            <a:r>
              <a:rPr lang="en-US" sz="2800" dirty="0" smtClean="0">
                <a:solidFill>
                  <a:srgbClr val="0000CC"/>
                </a:solidFill>
              </a:rPr>
              <a:t>air quality community </a:t>
            </a:r>
            <a:r>
              <a:rPr lang="en-US" sz="2800" dirty="0" smtClean="0"/>
              <a:t>for new generation of aerosol satellite products from:</a:t>
            </a:r>
          </a:p>
          <a:p>
            <a:pPr lvl="1"/>
            <a:r>
              <a:rPr lang="en-US" sz="2400" dirty="0" smtClean="0"/>
              <a:t>GOES-R Advanced Baseline Imager (ABI)</a:t>
            </a:r>
          </a:p>
          <a:p>
            <a:pPr lvl="1"/>
            <a:r>
              <a:rPr lang="en-US" sz="2400" dirty="0" smtClean="0"/>
              <a:t>SNPP Visible Infrared Imaging Radiometer Suite (VIIRS)</a:t>
            </a:r>
          </a:p>
          <a:p>
            <a:r>
              <a:rPr lang="en-US" sz="2800" dirty="0" smtClean="0"/>
              <a:t>Focus on </a:t>
            </a:r>
            <a:r>
              <a:rPr lang="en-US" sz="2800" dirty="0" smtClean="0">
                <a:solidFill>
                  <a:srgbClr val="0000CC"/>
                </a:solidFill>
              </a:rPr>
              <a:t>operational users</a:t>
            </a:r>
            <a:r>
              <a:rPr lang="en-US" sz="2800" dirty="0" smtClean="0"/>
              <a:t>, but also includes users with research applications</a:t>
            </a:r>
          </a:p>
          <a:p>
            <a:r>
              <a:rPr lang="en-US" sz="2800" dirty="0" smtClean="0"/>
              <a:t>Program goals: </a:t>
            </a:r>
          </a:p>
          <a:p>
            <a:pPr lvl="1"/>
            <a:r>
              <a:rPr lang="en-US" sz="2400" dirty="0"/>
              <a:t>D</a:t>
            </a:r>
            <a:r>
              <a:rPr lang="en-US" sz="2400" dirty="0" smtClean="0"/>
              <a:t>emonstrate VIIRS and simulated ABI products in NRT</a:t>
            </a:r>
          </a:p>
          <a:p>
            <a:pPr lvl="1"/>
            <a:r>
              <a:rPr lang="en-US" sz="2400" dirty="0" smtClean="0"/>
              <a:t>Train user community on products</a:t>
            </a:r>
          </a:p>
          <a:p>
            <a:pPr lvl="1"/>
            <a:r>
              <a:rPr lang="en-US" sz="2400" dirty="0" smtClean="0"/>
              <a:t>Work with user community to evaluate products and provide feedback to product developers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32A87-8E1E-4D11-ACB3-AE9330D54E2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743200" y="6172200"/>
            <a:ext cx="3657600" cy="304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Achieving d</a:t>
            </a:r>
            <a:r>
              <a:rPr lang="en-US" sz="2400" b="1" dirty="0" smtClean="0"/>
              <a:t>ay </a:t>
            </a:r>
            <a:r>
              <a:rPr lang="en-US" sz="2400" b="1" dirty="0" smtClean="0"/>
              <a:t>1 readiness</a:t>
            </a:r>
            <a:endParaRPr lang="en-US" b="1" dirty="0"/>
          </a:p>
        </p:txBody>
      </p:sp>
    </p:spTree>
    <p:extLst>
      <p:ext uri="{BB962C8B-B14F-4D97-AF65-F5344CB8AC3E}">
        <p14:creationId xmlns="" xmlns:p14="http://schemas.microsoft.com/office/powerpoint/2010/main" val="51820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696200" cy="8382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Comic Sans MS" pitchFamily="66" charset="0"/>
              </a:rPr>
              <a:t>Satellite AQPG</a:t>
            </a:r>
            <a:r>
              <a:rPr lang="en-US" sz="3200" b="1" dirty="0">
                <a:latin typeface="Comic Sans MS" pitchFamily="66" charset="0"/>
              </a:rPr>
              <a:t> </a:t>
            </a:r>
            <a:r>
              <a:rPr lang="en-US" sz="3200" b="1" dirty="0" smtClean="0">
                <a:latin typeface="Comic Sans MS" pitchFamily="66" charset="0"/>
              </a:rPr>
              <a:t>Activities</a:t>
            </a:r>
            <a:endParaRPr lang="en-US" sz="3200" b="1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534400" cy="5562600"/>
          </a:xfrm>
        </p:spPr>
        <p:txBody>
          <a:bodyPr>
            <a:normAutofit lnSpcReduction="10000"/>
          </a:bodyPr>
          <a:lstStyle/>
          <a:p>
            <a:pPr>
              <a:buClr>
                <a:schemeClr val="tx1"/>
              </a:buClr>
            </a:pPr>
            <a:r>
              <a:rPr lang="en-US" sz="2800" dirty="0" smtClean="0">
                <a:solidFill>
                  <a:srgbClr val="0000CC"/>
                </a:solidFill>
              </a:rPr>
              <a:t>Advisory Group </a:t>
            </a:r>
            <a:r>
              <a:rPr lang="en-US" sz="2800" dirty="0" smtClean="0"/>
              <a:t>of 40 air quality forecasters and analysts from federal, state, and local agencies</a:t>
            </a:r>
          </a:p>
          <a:p>
            <a:pPr lvl="1">
              <a:buClr>
                <a:schemeClr val="tx1"/>
              </a:buClr>
            </a:pPr>
            <a:r>
              <a:rPr lang="en-US" sz="2400" dirty="0" smtClean="0"/>
              <a:t>Receiving hands-on training on aerosol products</a:t>
            </a:r>
          </a:p>
          <a:p>
            <a:pPr lvl="1">
              <a:buClr>
                <a:schemeClr val="tx1"/>
              </a:buClr>
            </a:pPr>
            <a:r>
              <a:rPr lang="en-US" sz="2400" dirty="0" smtClean="0"/>
              <a:t>Providing feedback to NOAA on VIIRS and ABI aerosol product development</a:t>
            </a:r>
          </a:p>
          <a:p>
            <a:r>
              <a:rPr lang="en-US" sz="2800" dirty="0" smtClean="0"/>
              <a:t>Annual AQPG meetings for user community and product developers</a:t>
            </a:r>
          </a:p>
          <a:p>
            <a:r>
              <a:rPr lang="en-US" sz="2800" dirty="0" smtClean="0"/>
              <a:t>Training </a:t>
            </a:r>
            <a:r>
              <a:rPr lang="en-US" sz="2800" dirty="0"/>
              <a:t>videos on </a:t>
            </a:r>
            <a:r>
              <a:rPr lang="en-US" sz="2800" dirty="0" smtClean="0"/>
              <a:t>YouTube </a:t>
            </a:r>
          </a:p>
          <a:p>
            <a:r>
              <a:rPr lang="en-US" sz="2800" dirty="0" smtClean="0"/>
              <a:t>Journal articles and conference presentations</a:t>
            </a:r>
            <a:endParaRPr lang="en-US" sz="2800" dirty="0"/>
          </a:p>
          <a:p>
            <a:r>
              <a:rPr lang="en-US" sz="2800" dirty="0" smtClean="0"/>
              <a:t>Near real-time experiments with </a:t>
            </a:r>
            <a:r>
              <a:rPr lang="en-US" sz="3200" dirty="0" smtClean="0">
                <a:solidFill>
                  <a:srgbClr val="0000CC"/>
                </a:solidFill>
              </a:rPr>
              <a:t>simulated GOES-R ABI.  </a:t>
            </a:r>
            <a:r>
              <a:rPr lang="en-US" sz="3200" b="1" dirty="0" smtClean="0">
                <a:solidFill>
                  <a:srgbClr val="0000CC"/>
                </a:solidFill>
              </a:rPr>
              <a:t>Delivery of aerosol products to users as if GOES-R is in orbit.  </a:t>
            </a:r>
            <a:endParaRPr lang="en-US" sz="3200" b="1" dirty="0">
              <a:solidFill>
                <a:srgbClr val="0000C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32A87-8E1E-4D11-ACB3-AE9330D54E2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4990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58200" cy="715962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Comic Sans MS" pitchFamily="66" charset="0"/>
              </a:rPr>
              <a:t>ABI NRT Testbed during 2011 DISCOVER-AQ</a:t>
            </a:r>
            <a:endParaRPr lang="en-US" sz="3200" b="1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3505200" cy="5181600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 smtClean="0"/>
              <a:t>Simulated aerosol products included:</a:t>
            </a:r>
          </a:p>
          <a:p>
            <a:pPr lvl="1"/>
            <a:r>
              <a:rPr lang="en-US" sz="2400" dirty="0" smtClean="0"/>
              <a:t>AOD, aerosol type, RGB</a:t>
            </a:r>
          </a:p>
          <a:p>
            <a:pPr lvl="1"/>
            <a:r>
              <a:rPr lang="en-US" sz="2400" dirty="0" smtClean="0"/>
              <a:t>Domain: Southeastern U.S.</a:t>
            </a:r>
          </a:p>
          <a:p>
            <a:pPr lvl="1"/>
            <a:r>
              <a:rPr lang="en-US" sz="2400" dirty="0" smtClean="0"/>
              <a:t>Streaming hourly images, 12:00 – 23:00 UTC daily, July 12-30, 2011</a:t>
            </a:r>
          </a:p>
          <a:p>
            <a:r>
              <a:rPr lang="en-US" sz="2800" dirty="0" smtClean="0"/>
              <a:t>Experiment was conducted during the </a:t>
            </a:r>
            <a:r>
              <a:rPr lang="en-US" sz="2800" dirty="0" smtClean="0">
                <a:solidFill>
                  <a:srgbClr val="0000CC"/>
                </a:solidFill>
              </a:rPr>
              <a:t>NASA DISCOVER-AQ </a:t>
            </a:r>
            <a:r>
              <a:rPr lang="en-US" sz="2800" dirty="0" smtClean="0"/>
              <a:t>field campaign</a:t>
            </a:r>
          </a:p>
          <a:p>
            <a:pPr lvl="1"/>
            <a:r>
              <a:rPr lang="en-US" sz="2400" dirty="0" smtClean="0"/>
              <a:t>Availability of aerosol vertical profiles and other physical/chemical properties for ABI validation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32A87-8E1E-4D11-ACB3-AE9330D54E2E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" name="Picture 2" descr="C:\Users\pciren\Documents\pciren\GOES_R\proveg\pg_abi_aod_v5_2011202.png"/>
          <p:cNvPicPr>
            <a:picLocks noChangeAspect="1" noChangeArrowheads="1"/>
          </p:cNvPicPr>
          <p:nvPr/>
        </p:nvPicPr>
        <p:blipFill>
          <a:blip r:embed="rId2" cstate="print"/>
          <a:srcRect l="8646" t="4941" r="7773"/>
          <a:stretch>
            <a:fillRect/>
          </a:stretch>
        </p:blipFill>
        <p:spPr bwMode="auto">
          <a:xfrm>
            <a:off x="4343400" y="1143000"/>
            <a:ext cx="4419600" cy="4398264"/>
          </a:xfrm>
          <a:prstGeom prst="rect">
            <a:avLst/>
          </a:prstGeom>
          <a:noFill/>
        </p:spPr>
      </p:pic>
      <p:pic>
        <p:nvPicPr>
          <p:cNvPr id="7" name="Picture 5" descr="C:\Users\pciren\AppData\Local\Temp\1\scp27461\net\orbit157l\home\pub\pubu\run_abi_modis\code\Delivery_MODIS_V5\trunk\visual_code\pg_abi_aod_v5_2011202.png"/>
          <p:cNvPicPr>
            <a:picLocks noChangeAspect="1" noChangeArrowheads="1"/>
          </p:cNvPicPr>
          <p:nvPr/>
        </p:nvPicPr>
        <p:blipFill>
          <a:blip r:embed="rId3" cstate="print"/>
          <a:srcRect l="8646" t="4941" r="7773"/>
          <a:stretch>
            <a:fillRect/>
          </a:stretch>
        </p:blipFill>
        <p:spPr bwMode="auto">
          <a:xfrm>
            <a:off x="4343400" y="1143000"/>
            <a:ext cx="4419600" cy="439826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562600" y="59436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10 km vs. 2 km</a:t>
            </a:r>
            <a:endParaRPr lang="en-US" b="1" dirty="0"/>
          </a:p>
        </p:txBody>
      </p:sp>
    </p:spTree>
    <p:extLst>
      <p:ext uri="{BB962C8B-B14F-4D97-AF65-F5344CB8AC3E}">
        <p14:creationId xmlns="" xmlns:p14="http://schemas.microsoft.com/office/powerpoint/2010/main" val="1989721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213297"/>
            <a:ext cx="8153400" cy="5281613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Comic Sans MS" pitchFamily="66" charset="0"/>
              </a:rPr>
              <a:t>Process for Generating Simulated ABI Aerosol Imagery</a:t>
            </a:r>
            <a:endParaRPr lang="en-US" sz="3200" b="1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95800" y="6217911"/>
            <a:ext cx="45317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u="sng" dirty="0">
                <a:hlinkClick r:id="rId3"/>
              </a:rPr>
              <a:t>http://</a:t>
            </a:r>
            <a:r>
              <a:rPr lang="en-US" sz="1200" u="sng" dirty="0" smtClean="0">
                <a:hlinkClick r:id="rId3"/>
              </a:rPr>
              <a:t>www.star.nesdis.noaa.gov/smcd/spb/aq/aqpg_2014/index.php</a:t>
            </a:r>
            <a:endParaRPr lang="en-US" sz="1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18440-1555-41B6-8F8C-32211759532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3032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130759"/>
            <a:ext cx="8763000" cy="724317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latin typeface="Comic Sans MS" pitchFamily="66" charset="0"/>
              </a:rPr>
              <a:t>Example of Simulated ABI Products on IDEA</a:t>
            </a:r>
            <a:endParaRPr lang="en-US" sz="3200" b="1" dirty="0"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567" t="17273" r="17971"/>
          <a:stretch/>
        </p:blipFill>
        <p:spPr bwMode="auto">
          <a:xfrm>
            <a:off x="870284" y="876717"/>
            <a:ext cx="5715000" cy="5981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755731" y="3133379"/>
            <a:ext cx="1644979" cy="646331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Change opacity of AOD and NCI</a:t>
            </a:r>
            <a:endParaRPr lang="en-US" dirty="0"/>
          </a:p>
        </p:txBody>
      </p:sp>
      <p:sp>
        <p:nvSpPr>
          <p:cNvPr id="5" name="Right Brace 4"/>
          <p:cNvSpPr/>
          <p:nvPr/>
        </p:nvSpPr>
        <p:spPr>
          <a:xfrm>
            <a:off x="6515100" y="3200397"/>
            <a:ext cx="184484" cy="512296"/>
          </a:xfrm>
          <a:prstGeom prst="rightBrac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827921" y="2337713"/>
            <a:ext cx="1143662" cy="646331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Control animation</a:t>
            </a:r>
            <a:endParaRPr lang="en-US" dirty="0"/>
          </a:p>
        </p:txBody>
      </p:sp>
      <p:sp>
        <p:nvSpPr>
          <p:cNvPr id="9" name="Right Brace 8"/>
          <p:cNvSpPr/>
          <p:nvPr/>
        </p:nvSpPr>
        <p:spPr>
          <a:xfrm>
            <a:off x="6607342" y="2353012"/>
            <a:ext cx="180474" cy="713349"/>
          </a:xfrm>
          <a:prstGeom prst="rightBrac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677526" y="762000"/>
            <a:ext cx="2378242" cy="1477328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Select imagery: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AOD &amp; NCI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3-hr AOD composite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Satellite-based estimate of PM</a:t>
            </a:r>
            <a:r>
              <a:rPr lang="en-US" baseline="-25000" dirty="0" smtClean="0"/>
              <a:t>2.5</a:t>
            </a:r>
            <a:endParaRPr lang="en-US" baseline="-25000" dirty="0"/>
          </a:p>
        </p:txBody>
      </p:sp>
      <p:cxnSp>
        <p:nvCxnSpPr>
          <p:cNvPr id="12" name="Straight Arrow Connector 11"/>
          <p:cNvCxnSpPr>
            <a:stCxn id="11" idx="1"/>
          </p:cNvCxnSpPr>
          <p:nvPr/>
        </p:nvCxnSpPr>
        <p:spPr>
          <a:xfrm flipH="1">
            <a:off x="3886200" y="1500664"/>
            <a:ext cx="2791326" cy="25193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6095" y="4800600"/>
            <a:ext cx="1390061" cy="36933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Zoom In/Out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228600" y="3456544"/>
            <a:ext cx="762000" cy="134405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762077" y="3932110"/>
            <a:ext cx="2000923" cy="92333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Toggle overlays: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Smoke mask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County borders</a:t>
            </a:r>
            <a:endParaRPr lang="en-US" dirty="0"/>
          </a:p>
        </p:txBody>
      </p:sp>
      <p:sp>
        <p:nvSpPr>
          <p:cNvPr id="21" name="Right Brace 20"/>
          <p:cNvSpPr/>
          <p:nvPr/>
        </p:nvSpPr>
        <p:spPr>
          <a:xfrm>
            <a:off x="6579598" y="3865093"/>
            <a:ext cx="119986" cy="436349"/>
          </a:xfrm>
          <a:prstGeom prst="rightBrac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18440-1555-41B6-8F8C-32211759532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4005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latin typeface="Comic Sans MS" pitchFamily="66" charset="0"/>
              </a:rPr>
              <a:t>Examples of User Feedback on ABI AOD</a:t>
            </a:r>
            <a:endParaRPr lang="en-US" sz="3200" b="1" dirty="0">
              <a:latin typeface="Comic Sans MS" pitchFamily="66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43400" y="914400"/>
            <a:ext cx="4648200" cy="5791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Clarify in product description that white areas are clouds and gray areas are missing data</a:t>
            </a:r>
          </a:p>
          <a:p>
            <a:r>
              <a:rPr lang="en-US" dirty="0" smtClean="0"/>
              <a:t>Use EPA Air Quality Index (AQI) colors to show estimated surface PM</a:t>
            </a:r>
            <a:r>
              <a:rPr lang="en-US" baseline="-25000" dirty="0" smtClean="0"/>
              <a:t>2.5</a:t>
            </a:r>
            <a:r>
              <a:rPr lang="en-US" dirty="0" smtClean="0"/>
              <a:t> from AOD</a:t>
            </a:r>
          </a:p>
          <a:p>
            <a:r>
              <a:rPr lang="en-US" dirty="0" smtClean="0"/>
              <a:t>Create 3-6 hour AOD composites and add a few contours corresponding to AQI breakpoints</a:t>
            </a:r>
          </a:p>
          <a:p>
            <a:r>
              <a:rPr lang="en-US" dirty="0" smtClean="0"/>
              <a:t>Provide forward trajectories based on AOD</a:t>
            </a:r>
          </a:p>
          <a:p>
            <a:r>
              <a:rPr lang="en-US" dirty="0" smtClean="0"/>
              <a:t>Add ability to zoom into city-level for in-depth analysis</a:t>
            </a:r>
          </a:p>
          <a:p>
            <a:r>
              <a:rPr lang="en-US" dirty="0" smtClean="0"/>
              <a:t>Overlay satellite-derived wind speeds at different heights over AOD image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8" name="Content Placeholder 7"/>
          <p:cNvPicPr>
            <a:picLocks noGrp="1"/>
          </p:cNvPicPr>
          <p:nvPr>
            <p:ph sz="half" idx="2"/>
          </p:nvPr>
        </p:nvPicPr>
        <p:blipFill>
          <a:blip r:embed="rId2" cstate="print"/>
          <a:srcRect l="21524" t="24545" r="23310" b="6818"/>
          <a:stretch>
            <a:fillRect/>
          </a:stretch>
        </p:blipFill>
        <p:spPr bwMode="auto">
          <a:xfrm>
            <a:off x="304800" y="914400"/>
            <a:ext cx="3505200" cy="3048000"/>
          </a:xfrm>
          <a:prstGeom prst="rect">
            <a:avLst/>
          </a:prstGeom>
          <a:noFill/>
        </p:spPr>
      </p:pic>
      <p:pic>
        <p:nvPicPr>
          <p:cNvPr id="9" name="Picture 8" descr="AQImap_20110718.png"/>
          <p:cNvPicPr>
            <a:picLocks noChangeAspect="1"/>
          </p:cNvPicPr>
          <p:nvPr/>
        </p:nvPicPr>
        <p:blipFill rotWithShape="1">
          <a:blip r:embed="rId3" cstate="print"/>
          <a:srcRect l="3659" b="3704"/>
          <a:stretch/>
        </p:blipFill>
        <p:spPr>
          <a:xfrm>
            <a:off x="190502" y="4038599"/>
            <a:ext cx="3865032" cy="2759475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 rot="10800000">
            <a:off x="4038598" y="2362199"/>
            <a:ext cx="381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3217334" y="3200399"/>
            <a:ext cx="16764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>
            <a:off x="3826935" y="4030133"/>
            <a:ext cx="228600" cy="228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32A87-8E1E-4D11-ACB3-AE9330D54E2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6250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9216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Comic Sans MS" pitchFamily="66" charset="0"/>
              </a:rPr>
              <a:t>Lessons Learned: Product Developer</a:t>
            </a:r>
            <a:endParaRPr lang="en-US" sz="3200" b="1" dirty="0"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32A87-8E1E-4D11-ACB3-AE9330D54E2E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62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For near real time experiments, choose a model that simulates well…</a:t>
            </a:r>
          </a:p>
          <a:p>
            <a:pPr lvl="1"/>
            <a:r>
              <a:rPr lang="en-US" sz="2400" dirty="0" smtClean="0"/>
              <a:t>Emissions for smoke and dust are included and fire information in the model is real time.  Do not make this a model evaluation exercise.</a:t>
            </a:r>
          </a:p>
          <a:p>
            <a:pPr lvl="1"/>
            <a:r>
              <a:rPr lang="en-US" sz="2400" dirty="0" smtClean="0"/>
              <a:t>Make sure </a:t>
            </a:r>
            <a:r>
              <a:rPr lang="en-US" sz="2400" dirty="0" smtClean="0">
                <a:solidFill>
                  <a:srgbClr val="0000CC"/>
                </a:solidFill>
              </a:rPr>
              <a:t>model resolution </a:t>
            </a:r>
            <a:r>
              <a:rPr lang="en-US" sz="2400" dirty="0" smtClean="0"/>
              <a:t>matches resolution of  satellite data to be delivered</a:t>
            </a:r>
          </a:p>
          <a:p>
            <a:pPr lvl="1"/>
            <a:r>
              <a:rPr lang="en-US" sz="2400" dirty="0" smtClean="0"/>
              <a:t>Make sure model evaluation material is available off-line </a:t>
            </a:r>
          </a:p>
          <a:p>
            <a:pPr lvl="1"/>
            <a:r>
              <a:rPr lang="en-US" sz="2400" dirty="0" smtClean="0"/>
              <a:t>If product development occurred based on a user feedback, demonstrate it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329189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latin typeface="Comic Sans MS" pitchFamily="66" charset="0"/>
              </a:rPr>
              <a:t>Lessons Learned: Process of Identifying Needs</a:t>
            </a:r>
            <a:endParaRPr lang="en-US" sz="3200" b="1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5626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The </a:t>
            </a:r>
            <a:r>
              <a:rPr lang="en-US" sz="2800" dirty="0" smtClean="0">
                <a:solidFill>
                  <a:srgbClr val="0000CC"/>
                </a:solidFill>
              </a:rPr>
              <a:t>air quality community </a:t>
            </a:r>
            <a:r>
              <a:rPr lang="en-US" sz="2800" dirty="0" smtClean="0"/>
              <a:t>has different needs from the majority of NOAA satellite product users</a:t>
            </a:r>
          </a:p>
          <a:p>
            <a:pPr lvl="1"/>
            <a:r>
              <a:rPr lang="en-US" sz="2400" dirty="0" smtClean="0"/>
              <a:t>Interact with users on a regular basis, to hear about needs from them directly</a:t>
            </a:r>
          </a:p>
          <a:p>
            <a:pPr lvl="1"/>
            <a:r>
              <a:rPr lang="en-US" sz="2400" dirty="0" smtClean="0"/>
              <a:t>Provide in-person training on new products and obtain feedback in-person; ask questions about products, how users utilize them in daily activities</a:t>
            </a:r>
          </a:p>
          <a:p>
            <a:pPr lvl="1"/>
            <a:r>
              <a:rPr lang="en-US" sz="2400" dirty="0" smtClean="0"/>
              <a:t>Take feedback seriously and make changes to products, to show users that you value their input </a:t>
            </a:r>
          </a:p>
          <a:p>
            <a:r>
              <a:rPr lang="en-US" sz="2800" dirty="0" smtClean="0"/>
              <a:t>Providing training and updates through a </a:t>
            </a:r>
            <a:r>
              <a:rPr lang="en-US" sz="2800" dirty="0" smtClean="0">
                <a:solidFill>
                  <a:srgbClr val="0000CC"/>
                </a:solidFill>
              </a:rPr>
              <a:t>variety of venues </a:t>
            </a:r>
            <a:r>
              <a:rPr lang="en-US" sz="2800" dirty="0" smtClean="0"/>
              <a:t>maximizes outreach to users</a:t>
            </a:r>
          </a:p>
          <a:p>
            <a:pPr lvl="1"/>
            <a:r>
              <a:rPr lang="en-US" sz="2400" dirty="0" smtClean="0"/>
              <a:t>Scientific conferences (presentations, NOAA booth)</a:t>
            </a:r>
          </a:p>
          <a:p>
            <a:pPr lvl="1"/>
            <a:r>
              <a:rPr lang="en-US" sz="2400" dirty="0" smtClean="0"/>
              <a:t>Journal articles </a:t>
            </a:r>
          </a:p>
          <a:p>
            <a:pPr lvl="1"/>
            <a:r>
              <a:rPr lang="en-US" sz="2400" dirty="0" smtClean="0"/>
              <a:t>Project workshops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32A87-8E1E-4D11-ACB3-AE9330D54E2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9189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5181</TotalTime>
  <Words>1169</Words>
  <Application>Microsoft Office PowerPoint</Application>
  <PresentationFormat>On-screen Show (4:3)</PresentationFormat>
  <Paragraphs>136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Satellite Air Quality Proving Ground (AQPG)</vt:lpstr>
      <vt:lpstr>Satellite AQPG Activities</vt:lpstr>
      <vt:lpstr>ABI NRT Testbed during 2011 DISCOVER-AQ</vt:lpstr>
      <vt:lpstr>Process for Generating Simulated ABI Aerosol Imagery</vt:lpstr>
      <vt:lpstr>Example of Simulated ABI Products on IDEA</vt:lpstr>
      <vt:lpstr>Examples of User Feedback on ABI AOD</vt:lpstr>
      <vt:lpstr>Lessons Learned: Product Developer</vt:lpstr>
      <vt:lpstr>Lessons Learned: Process of Identifying Needs</vt:lpstr>
      <vt:lpstr>Lessons Learned: Delivering Data and Tools </vt:lpstr>
      <vt:lpstr>Lessons Learned: Looking Ahead to TEMPO</vt:lpstr>
      <vt:lpstr>Backup Slides</vt:lpstr>
      <vt:lpstr>WRF-CMAQ Model Configuration</vt:lpstr>
      <vt:lpstr>Examples of User Feedback on VIIRS AOT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borchern</dc:creator>
  <cp:lastModifiedBy>shobhak</cp:lastModifiedBy>
  <cp:revision>140</cp:revision>
  <dcterms:created xsi:type="dcterms:W3CDTF">2014-02-19T23:34:34Z</dcterms:created>
  <dcterms:modified xsi:type="dcterms:W3CDTF">2015-08-31T01:47:17Z</dcterms:modified>
</cp:coreProperties>
</file>