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14"/>
  </p:notesMasterIdLst>
  <p:sldIdLst>
    <p:sldId id="256" r:id="rId2"/>
    <p:sldId id="258" r:id="rId3"/>
    <p:sldId id="259" r:id="rId4"/>
    <p:sldId id="260" r:id="rId5"/>
    <p:sldId id="265" r:id="rId6"/>
    <p:sldId id="261" r:id="rId7"/>
    <p:sldId id="270" r:id="rId8"/>
    <p:sldId id="266" r:id="rId9"/>
    <p:sldId id="268" r:id="rId10"/>
    <p:sldId id="263" r:id="rId11"/>
    <p:sldId id="267" r:id="rId12"/>
    <p:sldId id="26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9" d="100"/>
          <a:sy n="89" d="100"/>
        </p:scale>
        <p:origin x="1262" y="77"/>
      </p:cViewPr>
      <p:guideLst/>
    </p:cSldViewPr>
  </p:slideViewPr>
  <p:notesTextViewPr>
    <p:cViewPr>
      <p:scale>
        <a:sx n="1" d="1"/>
        <a:sy n="1" d="1"/>
      </p:scale>
      <p:origin x="0" y="0"/>
    </p:cViewPr>
  </p:notesTextViewPr>
  <p:notesViewPr>
    <p:cSldViewPr snapToGrid="0">
      <p:cViewPr varScale="1">
        <p:scale>
          <a:sx n="95" d="100"/>
          <a:sy n="95" d="100"/>
        </p:scale>
        <p:origin x="3998"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A7BBDB-5D9F-40B8-835E-805E85D164B6}" type="datetimeFigureOut">
              <a:rPr lang="en-US" smtClean="0"/>
              <a:t>8/31/2015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BB8E3B-1059-4777-8527-7F52C50AFF09}" type="slidenum">
              <a:rPr lang="en-US" smtClean="0"/>
              <a:t>‹#›</a:t>
            </a:fld>
            <a:endParaRPr lang="en-US"/>
          </a:p>
        </p:txBody>
      </p:sp>
    </p:spTree>
    <p:extLst>
      <p:ext uri="{BB962C8B-B14F-4D97-AF65-F5344CB8AC3E}">
        <p14:creationId xmlns:p14="http://schemas.microsoft.com/office/powerpoint/2010/main" val="300429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u="sng" dirty="0" smtClean="0"/>
              <a:t>GEO-CAPE/CII hosting “RISKS” 2011”</a:t>
            </a:r>
          </a:p>
          <a:p>
            <a:r>
              <a:rPr lang="en-US" sz="1000" dirty="0"/>
              <a:t>NASA instrument on foreign launch vehicle </a:t>
            </a:r>
          </a:p>
          <a:p>
            <a:r>
              <a:rPr lang="en-US" sz="1000" dirty="0"/>
              <a:t>Comsat RF environment </a:t>
            </a:r>
          </a:p>
          <a:p>
            <a:r>
              <a:rPr lang="en-US" sz="1000" dirty="0"/>
              <a:t>HPL optical payload contamination </a:t>
            </a:r>
          </a:p>
          <a:p>
            <a:r>
              <a:rPr lang="en-US" sz="1000" dirty="0"/>
              <a:t>Use of Commercial GEO Communications Networks </a:t>
            </a:r>
          </a:p>
          <a:p>
            <a:r>
              <a:rPr lang="en-US" sz="1000" dirty="0"/>
              <a:t>Concept of Operations coordination (lost measurement opportunities due to prime mission constraints/ops) </a:t>
            </a:r>
          </a:p>
          <a:p>
            <a:r>
              <a:rPr lang="en-US" sz="1000" dirty="0"/>
              <a:t>Action: Gather Info </a:t>
            </a:r>
          </a:p>
          <a:p>
            <a:r>
              <a:rPr lang="en-US" u="sng" dirty="0" smtClean="0"/>
              <a:t>In 2012:</a:t>
            </a:r>
          </a:p>
          <a:p>
            <a:r>
              <a:rPr lang="en-US" sz="1000" dirty="0"/>
              <a:t>High cost of a dedicated GEO mission led us to explore commercial HPL opportunities.  This raised other challenges, for which we have initiated mitigation steps.</a:t>
            </a:r>
          </a:p>
          <a:p>
            <a:pPr lvl="1"/>
            <a:r>
              <a:rPr lang="en-US" sz="1000" dirty="0"/>
              <a:t>Verifying/demonstrating that SMD process can accommodate HPL Chartered inter-center team to summarize NASA current state of practice for HPL,  identify lessons learned, and provide recommendations. </a:t>
            </a:r>
          </a:p>
          <a:p>
            <a:pPr lvl="2"/>
            <a:r>
              <a:rPr lang="en-US" sz="1000" dirty="0"/>
              <a:t>Consider Risk Reduction or Pathfinder Mission if needed recommendation by Q3 FY12).</a:t>
            </a:r>
          </a:p>
          <a:p>
            <a:pPr lvl="1"/>
            <a:r>
              <a:rPr lang="en-US" sz="1000" dirty="0"/>
              <a:t>Verifying that pointing solutions exist and are not cost prohibitive</a:t>
            </a:r>
          </a:p>
          <a:p>
            <a:pPr lvl="2"/>
            <a:r>
              <a:rPr lang="en-US" sz="1000" dirty="0"/>
              <a:t>Stood up Line Of Sight (LOS) Pointing team. Conservatively, cost effective solutions identified for resolutions &gt;1km. Work ongoing, additional info in back-up material. </a:t>
            </a:r>
          </a:p>
          <a:p>
            <a:pPr lvl="2"/>
            <a:r>
              <a:rPr lang="en-US" sz="1000" dirty="0"/>
              <a:t>Consider RFI from potential hosts and/or a Pathfinder Mission.  </a:t>
            </a:r>
          </a:p>
          <a:p>
            <a:pPr lvl="1"/>
            <a:r>
              <a:rPr lang="en-US" sz="1000" dirty="0"/>
              <a:t>Accomplishing synergistic science with flight of instruments on different satellites</a:t>
            </a:r>
          </a:p>
          <a:p>
            <a:pPr lvl="2"/>
            <a:r>
              <a:rPr lang="en-US" sz="1000" dirty="0"/>
              <a:t>Considering revision of measurement and science requirements, then conduct instrument studies to confirm revised requirements can be met.</a:t>
            </a:r>
          </a:p>
          <a:p>
            <a:pPr lvl="1"/>
            <a:r>
              <a:rPr lang="en-US" sz="1000" dirty="0"/>
              <a:t>Making instruments easy to host (smaller, self contained, non-interfering, orientation/packaged for nadir deck)</a:t>
            </a:r>
          </a:p>
          <a:p>
            <a:endParaRPr lang="en-US" dirty="0"/>
          </a:p>
        </p:txBody>
      </p:sp>
      <p:sp>
        <p:nvSpPr>
          <p:cNvPr id="4" name="Slide Number Placeholder 3"/>
          <p:cNvSpPr>
            <a:spLocks noGrp="1"/>
          </p:cNvSpPr>
          <p:nvPr>
            <p:ph type="sldNum" sz="quarter" idx="10"/>
          </p:nvPr>
        </p:nvSpPr>
        <p:spPr/>
        <p:txBody>
          <a:bodyPr/>
          <a:lstStyle/>
          <a:p>
            <a:fld id="{10BB8E3B-1059-4777-8527-7F52C50AFF09}" type="slidenum">
              <a:rPr lang="en-US" smtClean="0"/>
              <a:t>2</a:t>
            </a:fld>
            <a:endParaRPr lang="en-US"/>
          </a:p>
        </p:txBody>
      </p:sp>
    </p:spTree>
    <p:extLst>
      <p:ext uri="{BB962C8B-B14F-4D97-AF65-F5344CB8AC3E}">
        <p14:creationId xmlns:p14="http://schemas.microsoft.com/office/powerpoint/2010/main" val="266098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u="sng" dirty="0" smtClean="0"/>
              <a:t>GEO-CAPE/CII hosting “RISKS” 2011”</a:t>
            </a:r>
          </a:p>
          <a:p>
            <a:r>
              <a:rPr lang="en-US" sz="1000" dirty="0"/>
              <a:t>NASA instrument on foreign launch vehicle </a:t>
            </a:r>
          </a:p>
          <a:p>
            <a:r>
              <a:rPr lang="en-US" sz="1000" dirty="0"/>
              <a:t>Comsat RF environment </a:t>
            </a:r>
          </a:p>
          <a:p>
            <a:r>
              <a:rPr lang="en-US" sz="1000" dirty="0"/>
              <a:t>HPL optical payload contamination </a:t>
            </a:r>
          </a:p>
          <a:p>
            <a:r>
              <a:rPr lang="en-US" sz="1000" dirty="0"/>
              <a:t>Use of Commercial GEO Communications Networks </a:t>
            </a:r>
          </a:p>
          <a:p>
            <a:r>
              <a:rPr lang="en-US" sz="1000" dirty="0"/>
              <a:t>Concept of Operations coordination (lost measurement opportunities due to prime mission constraints/ops) </a:t>
            </a:r>
          </a:p>
          <a:p>
            <a:r>
              <a:rPr lang="en-US" sz="1000" dirty="0"/>
              <a:t>Action: Gather Info </a:t>
            </a:r>
          </a:p>
          <a:p>
            <a:r>
              <a:rPr lang="en-US" u="sng" dirty="0" smtClean="0"/>
              <a:t>In 2012:</a:t>
            </a:r>
          </a:p>
          <a:p>
            <a:r>
              <a:rPr lang="en-US" sz="1000" dirty="0"/>
              <a:t>High cost of a dedicated GEO mission led us to explore commercial HPL opportunities.  This raised other challenges, for which we have initiated mitigation steps.</a:t>
            </a:r>
          </a:p>
          <a:p>
            <a:pPr lvl="1"/>
            <a:r>
              <a:rPr lang="en-US" sz="1000" dirty="0"/>
              <a:t>Verifying/demonstrating that SMD process can accommodate HPL Chartered inter-center team to summarize NASA current state of practice for HPL,  identify lessons learned, and provide recommendations. </a:t>
            </a:r>
          </a:p>
          <a:p>
            <a:pPr lvl="2"/>
            <a:r>
              <a:rPr lang="en-US" sz="1000" dirty="0"/>
              <a:t>Consider Risk Reduction or Pathfinder Mission if needed recommendation by Q3 FY12).</a:t>
            </a:r>
          </a:p>
          <a:p>
            <a:pPr lvl="1"/>
            <a:r>
              <a:rPr lang="en-US" sz="1000" dirty="0"/>
              <a:t>Verifying that pointing solutions exist and are not cost prohibitive</a:t>
            </a:r>
          </a:p>
          <a:p>
            <a:pPr lvl="2"/>
            <a:r>
              <a:rPr lang="en-US" sz="1000" dirty="0"/>
              <a:t>Stood up Line Of Sight (LOS) Pointing team. Conservatively, cost effective solutions identified for resolutions &gt;1km. Work ongoing, additional info in back-up material. </a:t>
            </a:r>
          </a:p>
          <a:p>
            <a:pPr lvl="2"/>
            <a:r>
              <a:rPr lang="en-US" sz="1000" dirty="0"/>
              <a:t>Consider RFI from potential hosts and/or a Pathfinder Mission.  </a:t>
            </a:r>
          </a:p>
          <a:p>
            <a:pPr lvl="1"/>
            <a:r>
              <a:rPr lang="en-US" sz="1000" dirty="0"/>
              <a:t>Accomplishing synergistic science with flight of instruments on different satellites</a:t>
            </a:r>
          </a:p>
          <a:p>
            <a:pPr lvl="2"/>
            <a:r>
              <a:rPr lang="en-US" sz="1000" dirty="0"/>
              <a:t>Considering revision of measurement and science requirements, then conduct instrument studies to confirm revised requirements can be met.</a:t>
            </a:r>
          </a:p>
          <a:p>
            <a:pPr lvl="1"/>
            <a:r>
              <a:rPr lang="en-US" sz="1000" dirty="0"/>
              <a:t>Making instruments easy to host (smaller, self contained, non-interfering, orientation/packaged for nadir deck)</a:t>
            </a:r>
          </a:p>
          <a:p>
            <a:endParaRPr lang="en-US" dirty="0"/>
          </a:p>
        </p:txBody>
      </p:sp>
      <p:sp>
        <p:nvSpPr>
          <p:cNvPr id="4" name="Slide Number Placeholder 3"/>
          <p:cNvSpPr>
            <a:spLocks noGrp="1"/>
          </p:cNvSpPr>
          <p:nvPr>
            <p:ph type="sldNum" sz="quarter" idx="10"/>
          </p:nvPr>
        </p:nvSpPr>
        <p:spPr/>
        <p:txBody>
          <a:bodyPr/>
          <a:lstStyle/>
          <a:p>
            <a:fld id="{10BB8E3B-1059-4777-8527-7F52C50AFF09}" type="slidenum">
              <a:rPr lang="en-US" smtClean="0"/>
              <a:t>3</a:t>
            </a:fld>
            <a:endParaRPr lang="en-US"/>
          </a:p>
        </p:txBody>
      </p:sp>
    </p:spTree>
    <p:extLst>
      <p:ext uri="{BB962C8B-B14F-4D97-AF65-F5344CB8AC3E}">
        <p14:creationId xmlns:p14="http://schemas.microsoft.com/office/powerpoint/2010/main" val="429149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LCRD</a:t>
            </a:r>
            <a:endParaRPr lang="en-US" dirty="0"/>
          </a:p>
        </p:txBody>
      </p:sp>
      <p:sp>
        <p:nvSpPr>
          <p:cNvPr id="4" name="Slide Number Placeholder 3"/>
          <p:cNvSpPr>
            <a:spLocks noGrp="1"/>
          </p:cNvSpPr>
          <p:nvPr>
            <p:ph type="sldNum" sz="quarter" idx="10"/>
          </p:nvPr>
        </p:nvSpPr>
        <p:spPr/>
        <p:txBody>
          <a:bodyPr/>
          <a:lstStyle/>
          <a:p>
            <a:fld id="{10BB8E3B-1059-4777-8527-7F52C50AFF09}" type="slidenum">
              <a:rPr lang="en-US" smtClean="0"/>
              <a:t>4</a:t>
            </a:fld>
            <a:endParaRPr lang="en-US"/>
          </a:p>
        </p:txBody>
      </p:sp>
      <p:grpSp>
        <p:nvGrpSpPr>
          <p:cNvPr id="5" name="Group 4"/>
          <p:cNvGrpSpPr/>
          <p:nvPr/>
        </p:nvGrpSpPr>
        <p:grpSpPr>
          <a:xfrm>
            <a:off x="1153692" y="4720010"/>
            <a:ext cx="5041144" cy="3351317"/>
            <a:chOff x="4378155" y="885947"/>
            <a:chExt cx="5041144" cy="3351317"/>
          </a:xfrm>
        </p:grpSpPr>
        <p:grpSp>
          <p:nvGrpSpPr>
            <p:cNvPr id="6" name="Group 5"/>
            <p:cNvGrpSpPr/>
            <p:nvPr/>
          </p:nvGrpSpPr>
          <p:grpSpPr>
            <a:xfrm>
              <a:off x="4378155" y="885947"/>
              <a:ext cx="5041144" cy="3351317"/>
              <a:chOff x="4276068" y="1085476"/>
              <a:chExt cx="5041144" cy="3351317"/>
            </a:xfrm>
          </p:grpSpPr>
          <p:cxnSp>
            <p:nvCxnSpPr>
              <p:cNvPr id="8" name="Straight Arrow Connector 7"/>
              <p:cNvCxnSpPr>
                <a:stCxn id="12" idx="0"/>
              </p:cNvCxnSpPr>
              <p:nvPr/>
            </p:nvCxnSpPr>
            <p:spPr>
              <a:xfrm flipV="1">
                <a:off x="8974845" y="1941744"/>
                <a:ext cx="2089" cy="926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87118" y="4346385"/>
                <a:ext cx="12854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276068" y="1085476"/>
                <a:ext cx="5041144" cy="3351317"/>
                <a:chOff x="4137485" y="1122026"/>
                <a:chExt cx="5041144" cy="3351317"/>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415" y="1122026"/>
                  <a:ext cx="4569182" cy="314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493895" y="2904976"/>
                  <a:ext cx="684734" cy="261610"/>
                </a:xfrm>
                <a:prstGeom prst="rect">
                  <a:avLst/>
                </a:prstGeom>
                <a:noFill/>
              </p:spPr>
              <p:txBody>
                <a:bodyPr wrap="square" rtlCol="0" anchor="ctr" anchorCtr="0">
                  <a:spAutoFit/>
                </a:bodyPr>
                <a:lstStyle/>
                <a:p>
                  <a:pPr algn="ctr"/>
                  <a:r>
                    <a:rPr lang="en-US" sz="1050" dirty="0" smtClean="0">
                      <a:solidFill>
                        <a:prstClr val="black"/>
                      </a:solidFill>
                    </a:rPr>
                    <a:t>120 cm</a:t>
                  </a:r>
                  <a:endParaRPr lang="en-US" sz="1050" dirty="0">
                    <a:solidFill>
                      <a:prstClr val="black"/>
                    </a:solidFill>
                  </a:endParaRPr>
                </a:p>
              </p:txBody>
            </p:sp>
            <p:cxnSp>
              <p:nvCxnSpPr>
                <p:cNvPr id="13" name="Straight Arrow Connector 12"/>
                <p:cNvCxnSpPr>
                  <a:stCxn id="12" idx="2"/>
                </p:cNvCxnSpPr>
                <p:nvPr/>
              </p:nvCxnSpPr>
              <p:spPr>
                <a:xfrm>
                  <a:off x="8836262" y="3166586"/>
                  <a:ext cx="2089" cy="1052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04178" y="4219427"/>
                  <a:ext cx="631202" cy="253916"/>
                </a:xfrm>
                <a:prstGeom prst="rect">
                  <a:avLst/>
                </a:prstGeom>
                <a:noFill/>
              </p:spPr>
              <p:txBody>
                <a:bodyPr wrap="square" rtlCol="0">
                  <a:spAutoFit/>
                </a:bodyPr>
                <a:lstStyle/>
                <a:p>
                  <a:pPr algn="ctr"/>
                  <a:r>
                    <a:rPr lang="en-US" sz="1050" dirty="0" smtClean="0">
                      <a:solidFill>
                        <a:prstClr val="black"/>
                      </a:solidFill>
                    </a:rPr>
                    <a:t>200 cm</a:t>
                  </a:r>
                  <a:endParaRPr lang="en-US" sz="1050" dirty="0">
                    <a:solidFill>
                      <a:prstClr val="black"/>
                    </a:solidFill>
                  </a:endParaRPr>
                </a:p>
              </p:txBody>
            </p:sp>
            <p:cxnSp>
              <p:nvCxnSpPr>
                <p:cNvPr id="15" name="Straight Arrow Connector 14"/>
                <p:cNvCxnSpPr/>
                <p:nvPr/>
              </p:nvCxnSpPr>
              <p:spPr>
                <a:xfrm>
                  <a:off x="6879469" y="4342538"/>
                  <a:ext cx="132922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263329" y="1454403"/>
                  <a:ext cx="794624" cy="153888"/>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smtClean="0">
                      <a:solidFill>
                        <a:prstClr val="white"/>
                      </a:solidFill>
                    </a:rPr>
                    <a:t>Star Tracker</a:t>
                  </a:r>
                  <a:endParaRPr lang="en-US" sz="1000" dirty="0">
                    <a:solidFill>
                      <a:prstClr val="white"/>
                    </a:solidFill>
                  </a:endParaRPr>
                </a:p>
              </p:txBody>
            </p:sp>
            <p:sp>
              <p:nvSpPr>
                <p:cNvPr id="17" name="Content Placeholder 2"/>
                <p:cNvSpPr txBox="1">
                  <a:spLocks/>
                </p:cNvSpPr>
                <p:nvPr/>
              </p:nvSpPr>
              <p:spPr>
                <a:xfrm>
                  <a:off x="4137485" y="1734825"/>
                  <a:ext cx="586078" cy="282129"/>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100"/>
                    </a:lnSpc>
                    <a:spcBef>
                      <a:spcPts val="0"/>
                    </a:spcBef>
                    <a:buFont typeface="Arial"/>
                    <a:buNone/>
                  </a:pPr>
                  <a:r>
                    <a:rPr lang="en-US" sz="1000" dirty="0" smtClean="0">
                      <a:solidFill>
                        <a:prstClr val="black"/>
                      </a:solidFill>
                    </a:rPr>
                    <a:t>Optical Module</a:t>
                  </a:r>
                  <a:endParaRPr lang="en-US" sz="1000" dirty="0">
                    <a:solidFill>
                      <a:prstClr val="black"/>
                    </a:solidFill>
                  </a:endParaRPr>
                </a:p>
              </p:txBody>
            </p:sp>
            <p:sp>
              <p:nvSpPr>
                <p:cNvPr id="18" name="Content Placeholder 2"/>
                <p:cNvSpPr txBox="1">
                  <a:spLocks/>
                </p:cNvSpPr>
                <p:nvPr/>
              </p:nvSpPr>
              <p:spPr>
                <a:xfrm>
                  <a:off x="5288558" y="2181027"/>
                  <a:ext cx="293039" cy="161583"/>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CE</a:t>
                  </a:r>
                  <a:endParaRPr lang="en-US" sz="1050" dirty="0">
                    <a:solidFill>
                      <a:prstClr val="white"/>
                    </a:solidFill>
                  </a:endParaRPr>
                </a:p>
              </p:txBody>
            </p:sp>
            <p:sp>
              <p:nvSpPr>
                <p:cNvPr id="19" name="Content Placeholder 2"/>
                <p:cNvSpPr txBox="1">
                  <a:spLocks/>
                </p:cNvSpPr>
                <p:nvPr/>
              </p:nvSpPr>
              <p:spPr>
                <a:xfrm>
                  <a:off x="7311455" y="2904976"/>
                  <a:ext cx="597838" cy="323165"/>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Modem</a:t>
                  </a:r>
                  <a:br>
                    <a:rPr lang="en-US" sz="1050" dirty="0" smtClean="0">
                      <a:solidFill>
                        <a:prstClr val="white"/>
                      </a:solidFill>
                    </a:rPr>
                  </a:br>
                  <a:r>
                    <a:rPr lang="en-US" sz="1050" dirty="0" smtClean="0">
                      <a:solidFill>
                        <a:prstClr val="white"/>
                      </a:solidFill>
                    </a:rPr>
                    <a:t>2 A</a:t>
                  </a:r>
                  <a:endParaRPr lang="en-US" sz="1050" dirty="0">
                    <a:solidFill>
                      <a:prstClr val="white"/>
                    </a:solidFill>
                  </a:endParaRPr>
                </a:p>
              </p:txBody>
            </p:sp>
            <p:sp>
              <p:nvSpPr>
                <p:cNvPr id="20" name="Content Placeholder 2"/>
                <p:cNvSpPr txBox="1">
                  <a:spLocks/>
                </p:cNvSpPr>
                <p:nvPr/>
              </p:nvSpPr>
              <p:spPr>
                <a:xfrm>
                  <a:off x="6172524" y="2954989"/>
                  <a:ext cx="597838" cy="161583"/>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HSE</a:t>
                  </a:r>
                  <a:endParaRPr lang="en-US" sz="1050" dirty="0">
                    <a:solidFill>
                      <a:prstClr val="white"/>
                    </a:solidFill>
                  </a:endParaRPr>
                </a:p>
              </p:txBody>
            </p:sp>
            <p:sp>
              <p:nvSpPr>
                <p:cNvPr id="21" name="Content Placeholder 2"/>
                <p:cNvSpPr txBox="1">
                  <a:spLocks/>
                </p:cNvSpPr>
                <p:nvPr/>
              </p:nvSpPr>
              <p:spPr>
                <a:xfrm>
                  <a:off x="7394539" y="3503343"/>
                  <a:ext cx="597838" cy="323165"/>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Modem</a:t>
                  </a:r>
                  <a:br>
                    <a:rPr lang="en-US" sz="1050" dirty="0" smtClean="0">
                      <a:solidFill>
                        <a:prstClr val="white"/>
                      </a:solidFill>
                    </a:rPr>
                  </a:br>
                  <a:r>
                    <a:rPr lang="en-US" sz="1050" dirty="0" smtClean="0">
                      <a:solidFill>
                        <a:prstClr val="white"/>
                      </a:solidFill>
                    </a:rPr>
                    <a:t>2 B</a:t>
                  </a:r>
                  <a:endParaRPr lang="en-US" sz="1050" dirty="0">
                    <a:solidFill>
                      <a:prstClr val="white"/>
                    </a:solidFill>
                  </a:endParaRPr>
                </a:p>
              </p:txBody>
            </p:sp>
            <p:sp>
              <p:nvSpPr>
                <p:cNvPr id="22" name="Content Placeholder 2"/>
                <p:cNvSpPr txBox="1">
                  <a:spLocks/>
                </p:cNvSpPr>
                <p:nvPr/>
              </p:nvSpPr>
              <p:spPr>
                <a:xfrm>
                  <a:off x="4989639" y="3503343"/>
                  <a:ext cx="597838" cy="323165"/>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Modem</a:t>
                  </a:r>
                  <a:br>
                    <a:rPr lang="en-US" sz="1050" dirty="0" smtClean="0">
                      <a:solidFill>
                        <a:prstClr val="white"/>
                      </a:solidFill>
                    </a:rPr>
                  </a:br>
                  <a:r>
                    <a:rPr lang="en-US" sz="1050" dirty="0" smtClean="0">
                      <a:solidFill>
                        <a:prstClr val="white"/>
                      </a:solidFill>
                    </a:rPr>
                    <a:t>1 A</a:t>
                  </a:r>
                  <a:endParaRPr lang="en-US" sz="1050" dirty="0">
                    <a:solidFill>
                      <a:prstClr val="white"/>
                    </a:solidFill>
                  </a:endParaRPr>
                </a:p>
              </p:txBody>
            </p:sp>
            <p:sp>
              <p:nvSpPr>
                <p:cNvPr id="23" name="Content Placeholder 2"/>
                <p:cNvSpPr txBox="1">
                  <a:spLocks/>
                </p:cNvSpPr>
                <p:nvPr/>
              </p:nvSpPr>
              <p:spPr>
                <a:xfrm>
                  <a:off x="4952469" y="2874198"/>
                  <a:ext cx="597838" cy="323165"/>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Modem</a:t>
                  </a:r>
                  <a:br>
                    <a:rPr lang="en-US" sz="1050" dirty="0" smtClean="0">
                      <a:solidFill>
                        <a:prstClr val="white"/>
                      </a:solidFill>
                    </a:rPr>
                  </a:br>
                  <a:r>
                    <a:rPr lang="en-US" sz="1050" dirty="0" smtClean="0">
                      <a:solidFill>
                        <a:prstClr val="white"/>
                      </a:solidFill>
                    </a:rPr>
                    <a:t>1 B</a:t>
                  </a:r>
                  <a:endParaRPr lang="en-US" sz="1050" dirty="0">
                    <a:solidFill>
                      <a:prstClr val="white"/>
                    </a:solidFill>
                  </a:endParaRPr>
                </a:p>
              </p:txBody>
            </p:sp>
            <p:sp>
              <p:nvSpPr>
                <p:cNvPr id="24" name="Content Placeholder 2"/>
                <p:cNvSpPr txBox="1">
                  <a:spLocks/>
                </p:cNvSpPr>
                <p:nvPr/>
              </p:nvSpPr>
              <p:spPr>
                <a:xfrm>
                  <a:off x="5721093" y="1238389"/>
                  <a:ext cx="1329357" cy="141064"/>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1100"/>
                    </a:lnSpc>
                    <a:spcBef>
                      <a:spcPts val="0"/>
                    </a:spcBef>
                    <a:buFont typeface="Arial"/>
                    <a:buNone/>
                  </a:pPr>
                  <a:r>
                    <a:rPr lang="en-US" sz="1000" dirty="0" smtClean="0">
                      <a:solidFill>
                        <a:prstClr val="black"/>
                      </a:solidFill>
                    </a:rPr>
                    <a:t>Radiator (back view)</a:t>
                  </a:r>
                  <a:endParaRPr lang="en-US" sz="1000" dirty="0">
                    <a:solidFill>
                      <a:prstClr val="black"/>
                    </a:solidFill>
                  </a:endParaRPr>
                </a:p>
              </p:txBody>
            </p:sp>
            <p:sp>
              <p:nvSpPr>
                <p:cNvPr id="25" name="Content Placeholder 2"/>
                <p:cNvSpPr txBox="1">
                  <a:spLocks/>
                </p:cNvSpPr>
                <p:nvPr/>
              </p:nvSpPr>
              <p:spPr>
                <a:xfrm>
                  <a:off x="6061712" y="2105009"/>
                  <a:ext cx="916134" cy="307777"/>
                </a:xfrm>
                <a:prstGeom prst="rect">
                  <a:avLst/>
                </a:prstGeom>
              </p:spPr>
              <p:txBody>
                <a:bodyPr vert="horz" wrap="square" lIns="0" tIns="0" rIns="0" bIns="0" rtlCol="0">
                  <a:spAutoFit/>
                </a:bodyPr>
                <a:lstStyle>
                  <a:defPPr>
                    <a:defRPr lang="en-US"/>
                  </a:defPPr>
                  <a:lvl1pPr indent="0">
                    <a:spcBef>
                      <a:spcPct val="20000"/>
                    </a:spcBef>
                    <a:buFont typeface="Arial"/>
                    <a:buNone/>
                    <a:defRPr sz="1000">
                      <a:solidFill>
                        <a:schemeClr val="bg1"/>
                      </a:solidFill>
                    </a:defRPr>
                  </a:lvl1pPr>
                  <a:lvl2pPr indent="-290513">
                    <a:spcBef>
                      <a:spcPct val="20000"/>
                    </a:spcBef>
                    <a:buFont typeface="Arial"/>
                    <a:buChar char="–"/>
                    <a:defRPr baseline="0"/>
                  </a:lvl2pPr>
                  <a:lvl3pPr marL="623888" indent="-166688">
                    <a:spcBef>
                      <a:spcPct val="20000"/>
                    </a:spcBef>
                    <a:buFont typeface="Arial"/>
                    <a:buChar char="•"/>
                  </a:lvl3pPr>
                  <a:lvl4pPr marL="858838" indent="-290513">
                    <a:spcBef>
                      <a:spcPct val="20000"/>
                    </a:spcBef>
                    <a:buFont typeface="Arial"/>
                    <a:buChar char="–"/>
                  </a:lvl4pPr>
                  <a:lvl5pPr marL="1081088" indent="-22225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dirty="0" smtClean="0">
                      <a:solidFill>
                        <a:prstClr val="white"/>
                      </a:solidFill>
                    </a:rPr>
                    <a:t>Equipment panel / Radiator</a:t>
                  </a:r>
                  <a:endParaRPr lang="en-US" dirty="0">
                    <a:solidFill>
                      <a:prstClr val="white"/>
                    </a:solidFill>
                  </a:endParaRPr>
                </a:p>
              </p:txBody>
            </p:sp>
          </p:grpSp>
        </p:grpSp>
        <p:sp>
          <p:nvSpPr>
            <p:cNvPr id="7" name="Content Placeholder 2"/>
            <p:cNvSpPr txBox="1">
              <a:spLocks/>
            </p:cNvSpPr>
            <p:nvPr/>
          </p:nvSpPr>
          <p:spPr>
            <a:xfrm>
              <a:off x="7535406" y="1942026"/>
              <a:ext cx="293039" cy="161583"/>
            </a:xfrm>
            <a:prstGeom prst="rect">
              <a:avLst/>
            </a:prstGeom>
          </p:spPr>
          <p:txBody>
            <a:bodyPr vert="horz" wrap="square" lIns="0" tIns="0" rIns="0" bIns="0" rtlCol="0">
              <a:spAutoFit/>
            </a:bodyPr>
            <a:lstStyle>
              <a:lvl1pPr marL="166688" indent="-166688" algn="l" defTabSz="457200" rtl="0" eaLnBrk="1" latinLnBrk="0" hangingPunct="1">
                <a:spcBef>
                  <a:spcPct val="20000"/>
                </a:spcBef>
                <a:buFont typeface="Arial"/>
                <a:buChar char="•"/>
                <a:defRPr sz="1800" kern="1200">
                  <a:solidFill>
                    <a:schemeClr val="tx1"/>
                  </a:solidFill>
                  <a:latin typeface="+mn-lt"/>
                  <a:ea typeface="+mn-ea"/>
                  <a:cs typeface="+mn-cs"/>
                </a:defRPr>
              </a:lvl1pPr>
              <a:lvl2pPr marL="457200" indent="-290513" algn="l" defTabSz="457200" rtl="0" eaLnBrk="1" latinLnBrk="0" hangingPunct="1">
                <a:spcBef>
                  <a:spcPct val="20000"/>
                </a:spcBef>
                <a:buFont typeface="Arial"/>
                <a:buChar char="–"/>
                <a:defRPr sz="1800" kern="1200" baseline="0">
                  <a:solidFill>
                    <a:schemeClr val="tx1"/>
                  </a:solidFill>
                  <a:latin typeface="+mn-lt"/>
                  <a:ea typeface="+mn-ea"/>
                  <a:cs typeface="+mn-cs"/>
                </a:defRPr>
              </a:lvl2pPr>
              <a:lvl3pPr marL="623888" indent="-166688" algn="l" defTabSz="457200" rtl="0" eaLnBrk="1" latinLnBrk="0" hangingPunct="1">
                <a:spcBef>
                  <a:spcPct val="20000"/>
                </a:spcBef>
                <a:buFont typeface="Arial"/>
                <a:buChar char="•"/>
                <a:defRPr sz="1800" kern="1200">
                  <a:solidFill>
                    <a:schemeClr val="tx1"/>
                  </a:solidFill>
                  <a:latin typeface="+mn-lt"/>
                  <a:ea typeface="+mn-ea"/>
                  <a:cs typeface="+mn-cs"/>
                </a:defRPr>
              </a:lvl3pPr>
              <a:lvl4pPr marL="858838" indent="-290513"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1088" indent="-2222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050" dirty="0" smtClean="0">
                  <a:solidFill>
                    <a:prstClr val="white"/>
                  </a:solidFill>
                </a:rPr>
                <a:t>CE</a:t>
              </a:r>
              <a:endParaRPr lang="en-US" sz="1050" dirty="0">
                <a:solidFill>
                  <a:prstClr val="white"/>
                </a:solidFill>
              </a:endParaRPr>
            </a:p>
          </p:txBody>
        </p:sp>
      </p:grpSp>
    </p:spTree>
    <p:extLst>
      <p:ext uri="{BB962C8B-B14F-4D97-AF65-F5344CB8AC3E}">
        <p14:creationId xmlns:p14="http://schemas.microsoft.com/office/powerpoint/2010/main" val="35795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E552A8-5ABC-47CF-8752-FFC58E8FC15D}"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14531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552A8-5ABC-47CF-8752-FFC58E8FC15D}"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44552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552A8-5ABC-47CF-8752-FFC58E8FC15D}"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20146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6292" y="240387"/>
            <a:ext cx="4122898" cy="1325563"/>
          </a:xfrm>
        </p:spPr>
        <p:txBody>
          <a:bodyPr>
            <a:normAutofit/>
          </a:bodyPr>
          <a:lstStyle>
            <a:lvl1pPr>
              <a:defRPr sz="32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Californian FB" panose="0207040306080B030204" pitchFamily="18" charset="0"/>
              </a:defRPr>
            </a:lvl1pPr>
          </a:lstStyle>
          <a:p>
            <a:fld id="{FDE552A8-5ABC-47CF-8752-FFC58E8FC15D}" type="datetimeFigureOut">
              <a:rPr lang="en-US" smtClean="0"/>
              <a:pPr/>
              <a:t>8/31/2015</a:t>
            </a:fld>
            <a:endParaRPr lang="en-US" dirty="0"/>
          </a:p>
        </p:txBody>
      </p:sp>
      <p:sp>
        <p:nvSpPr>
          <p:cNvPr id="4" name="Footer Placeholder 3"/>
          <p:cNvSpPr>
            <a:spLocks noGrp="1"/>
          </p:cNvSpPr>
          <p:nvPr>
            <p:ph type="ftr" sz="quarter" idx="11"/>
          </p:nvPr>
        </p:nvSpPr>
        <p:spPr/>
        <p:txBody>
          <a:bodyPr/>
          <a:lstStyle>
            <a:lvl1pPr>
              <a:defRPr>
                <a:latin typeface="Californian FB" panose="0207040306080B030204" pitchFamily="18" charset="0"/>
              </a:defRPr>
            </a:lvl1pPr>
          </a:lstStyle>
          <a:p>
            <a:r>
              <a:rPr lang="en-US" dirty="0" smtClean="0"/>
              <a:t>GEO-CAPE Community Meeting August 2015</a:t>
            </a:r>
            <a:endParaRPr lang="en-US" dirty="0"/>
          </a:p>
        </p:txBody>
      </p:sp>
      <p:sp>
        <p:nvSpPr>
          <p:cNvPr id="5" name="Slide Number Placeholder 4"/>
          <p:cNvSpPr>
            <a:spLocks noGrp="1"/>
          </p:cNvSpPr>
          <p:nvPr>
            <p:ph type="sldNum" sz="quarter" idx="12"/>
          </p:nvPr>
        </p:nvSpPr>
        <p:spPr/>
        <p:txBody>
          <a:bodyPr/>
          <a:lstStyle>
            <a:lvl1pPr>
              <a:defRPr>
                <a:latin typeface="Californian FB" panose="0207040306080B030204" pitchFamily="18" charset="0"/>
              </a:defRPr>
            </a:lvl1pPr>
          </a:lstStyle>
          <a:p>
            <a:fld id="{D020C5CD-2308-4A82-9974-42081EF1CDB2}"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9642" y="240387"/>
            <a:ext cx="4526498" cy="1114790"/>
          </a:xfrm>
          <a:prstGeom prst="rect">
            <a:avLst/>
          </a:prstGeom>
        </p:spPr>
      </p:pic>
      <p:sp>
        <p:nvSpPr>
          <p:cNvPr id="8" name="Text Placeholder 7"/>
          <p:cNvSpPr>
            <a:spLocks noGrp="1"/>
          </p:cNvSpPr>
          <p:nvPr>
            <p:ph type="body" sz="quarter" idx="13"/>
          </p:nvPr>
        </p:nvSpPr>
        <p:spPr>
          <a:xfrm>
            <a:off x="521494" y="1787525"/>
            <a:ext cx="8327231" cy="4381500"/>
          </a:xfrm>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979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552A8-5ABC-47CF-8752-FFC58E8FC15D}"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70398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552A8-5ABC-47CF-8752-FFC58E8FC15D}"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72288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E552A8-5ABC-47CF-8752-FFC58E8FC15D}"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158402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E552A8-5ABC-47CF-8752-FFC58E8FC15D}"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5844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E552A8-5ABC-47CF-8752-FFC58E8FC15D}"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382004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552A8-5ABC-47CF-8752-FFC58E8FC15D}"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57434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552A8-5ABC-47CF-8752-FFC58E8FC15D}"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212944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552A8-5ABC-47CF-8752-FFC58E8FC15D}"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C5CD-2308-4A82-9974-42081EF1CDB2}" type="slidenum">
              <a:rPr lang="en-US" smtClean="0"/>
              <a:t>‹#›</a:t>
            </a:fld>
            <a:endParaRPr lang="en-US"/>
          </a:p>
        </p:txBody>
      </p:sp>
    </p:spTree>
    <p:extLst>
      <p:ext uri="{BB962C8B-B14F-4D97-AF65-F5344CB8AC3E}">
        <p14:creationId xmlns:p14="http://schemas.microsoft.com/office/powerpoint/2010/main" val="185231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52A8-5ABC-47CF-8752-FFC58E8FC15D}" type="datetimeFigureOut">
              <a:rPr lang="en-US" smtClean="0"/>
              <a:t>8/31/2015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0C5CD-2308-4A82-9974-42081EF1CDB2}" type="slidenum">
              <a:rPr lang="en-US" smtClean="0"/>
              <a:t>‹#›</a:t>
            </a:fld>
            <a:endParaRPr lang="en-US"/>
          </a:p>
        </p:txBody>
      </p:sp>
    </p:spTree>
    <p:extLst>
      <p:ext uri="{BB962C8B-B14F-4D97-AF65-F5344CB8AC3E}">
        <p14:creationId xmlns:p14="http://schemas.microsoft.com/office/powerpoint/2010/main" val="6790675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31390"/>
            <a:ext cx="9144000" cy="2962336"/>
          </a:xfrm>
        </p:spPr>
        <p:txBody>
          <a:bodyPr>
            <a:normAutofit/>
          </a:bodyPr>
          <a:lstStyle/>
          <a:p>
            <a:r>
              <a:rPr lang="en-US" sz="3600" dirty="0">
                <a:latin typeface="Times New Roman" panose="02020603050405020304" pitchFamily="18" charset="0"/>
                <a:cs typeface="Times New Roman" panose="02020603050405020304" pitchFamily="18" charset="0"/>
              </a:rPr>
              <a:t>Mission Implementation </a:t>
            </a:r>
            <a:r>
              <a:rPr lang="en-US" sz="3600" dirty="0" smtClean="0">
                <a:latin typeface="Times New Roman" panose="02020603050405020304" pitchFamily="18" charset="0"/>
                <a:cs typeface="Times New Roman" panose="02020603050405020304" pitchFamily="18" charset="0"/>
              </a:rPr>
              <a:t>Updates:</a:t>
            </a:r>
          </a:p>
          <a:p>
            <a:r>
              <a:rPr lang="en-US" sz="3200" dirty="0" smtClean="0">
                <a:latin typeface="Times New Roman" panose="02020603050405020304" pitchFamily="18" charset="0"/>
                <a:cs typeface="Times New Roman" panose="02020603050405020304" pitchFamily="18" charset="0"/>
              </a:rPr>
              <a:t>GEO Hosted Payloads, GEO-CAPE White Paper</a:t>
            </a:r>
          </a:p>
          <a:p>
            <a:endParaRPr lang="en-US" sz="32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Presented by Doreen Neil on behalf of Mission Design Team Leads:</a:t>
            </a:r>
          </a:p>
          <a:p>
            <a:r>
              <a:rPr lang="en-US" dirty="0" smtClean="0">
                <a:latin typeface="Times New Roman" panose="02020603050405020304" pitchFamily="18" charset="0"/>
                <a:cs typeface="Times New Roman" panose="02020603050405020304" pitchFamily="18" charset="0"/>
              </a:rPr>
              <a:t>Bernie Bienstock, Kate Hartman, Doreen </a:t>
            </a:r>
            <a:r>
              <a:rPr lang="en-US" dirty="0" err="1" smtClean="0">
                <a:latin typeface="Times New Roman" panose="02020603050405020304" pitchFamily="18" charset="0"/>
                <a:cs typeface="Times New Roman" panose="02020603050405020304" pitchFamily="18" charset="0"/>
              </a:rPr>
              <a:t>Neil,</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Jay Al-</a:t>
            </a:r>
            <a:r>
              <a:rPr lang="en-US" dirty="0" err="1" smtClean="0">
                <a:latin typeface="Times New Roman" panose="02020603050405020304" pitchFamily="18" charset="0"/>
                <a:cs typeface="Times New Roman" panose="02020603050405020304" pitchFamily="18" charset="0"/>
              </a:rPr>
              <a:t>Saadi</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35" y="117352"/>
            <a:ext cx="8833530" cy="2178705"/>
          </a:xfrm>
          <a:prstGeom prst="rect">
            <a:avLst/>
          </a:prstGeom>
        </p:spPr>
      </p:pic>
    </p:spTree>
    <p:extLst>
      <p:ext uri="{BB962C8B-B14F-4D97-AF65-F5344CB8AC3E}">
        <p14:creationId xmlns:p14="http://schemas.microsoft.com/office/powerpoint/2010/main" val="76158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White </a:t>
            </a:r>
            <a:r>
              <a:rPr lang="en-US" dirty="0"/>
              <a:t>Paper:</a:t>
            </a:r>
            <a:br>
              <a:rPr lang="en-US" dirty="0"/>
            </a:br>
            <a:r>
              <a:rPr lang="en-US" dirty="0" smtClean="0"/>
              <a:t>Workshop Action</a:t>
            </a:r>
            <a:endParaRPr lang="en-US" dirty="0"/>
          </a:p>
        </p:txBody>
      </p:sp>
      <p:sp>
        <p:nvSpPr>
          <p:cNvPr id="3" name="Text Placeholder 2"/>
          <p:cNvSpPr>
            <a:spLocks noGrp="1"/>
          </p:cNvSpPr>
          <p:nvPr>
            <p:ph type="body" sz="quarter" idx="13"/>
          </p:nvPr>
        </p:nvSpPr>
        <p:spPr>
          <a:xfrm>
            <a:off x="526292" y="1640875"/>
            <a:ext cx="8327231" cy="4897947"/>
          </a:xfrm>
        </p:spPr>
        <p:txBody>
          <a:bodyPr>
            <a:normAutofit/>
          </a:bodyPr>
          <a:lstStyle/>
          <a:p>
            <a:pPr marL="0" indent="0">
              <a:buNone/>
            </a:pPr>
            <a:r>
              <a:rPr lang="en-US" altLang="ja-JP" sz="2600" dirty="0" smtClean="0">
                <a:ea typeface="ヒラギノ角ゴ Pro W3" pitchFamily="-84" charset="-128"/>
              </a:rPr>
              <a:t>Our Actions:</a:t>
            </a:r>
          </a:p>
          <a:p>
            <a:pPr lvl="1"/>
            <a:r>
              <a:rPr lang="en-US" altLang="ja-JP" sz="2000" dirty="0" smtClean="0">
                <a:ea typeface="ヒラギノ角ゴ Pro W3" pitchFamily="-84" charset="-128"/>
              </a:rPr>
              <a:t>Are </a:t>
            </a:r>
            <a:r>
              <a:rPr lang="en-US" altLang="ja-JP" sz="2000" dirty="0">
                <a:ea typeface="ヒラギノ角ゴ Pro W3" pitchFamily="-84" charset="-128"/>
              </a:rPr>
              <a:t>your group’s accomplishments adequately captured?</a:t>
            </a:r>
          </a:p>
          <a:p>
            <a:pPr lvl="1"/>
            <a:r>
              <a:rPr lang="en-US" altLang="ja-JP" sz="2000" dirty="0" smtClean="0">
                <a:ea typeface="ヒラギノ角ゴ Pro W3" pitchFamily="-84" charset="-128"/>
              </a:rPr>
              <a:t>Review/ adjust/ endorse </a:t>
            </a:r>
            <a:r>
              <a:rPr lang="en-US" altLang="ja-JP" sz="2000" dirty="0">
                <a:ea typeface="ヒラギノ角ゴ Pro W3" pitchFamily="-84" charset="-128"/>
              </a:rPr>
              <a:t>the recommendations as community statements</a:t>
            </a:r>
          </a:p>
          <a:p>
            <a:pPr marL="0" indent="0">
              <a:buNone/>
            </a:pPr>
            <a:r>
              <a:rPr lang="en-US" sz="2600" dirty="0" smtClean="0"/>
              <a:t>Wednesday Sept 2 Agenda: </a:t>
            </a:r>
          </a:p>
          <a:p>
            <a:pPr marL="0" indent="0">
              <a:buNone/>
            </a:pPr>
            <a:r>
              <a:rPr lang="en-US" sz="1800" dirty="0"/>
              <a:t> </a:t>
            </a:r>
            <a:r>
              <a:rPr lang="en-US" sz="1800" dirty="0" smtClean="0"/>
              <a:t>   WG </a:t>
            </a:r>
            <a:r>
              <a:rPr lang="en-US" sz="1800" dirty="0"/>
              <a:t>reports </a:t>
            </a:r>
            <a:r>
              <a:rPr lang="en-US" sz="1800" dirty="0" smtClean="0"/>
              <a:t>from previous day</a:t>
            </a:r>
          </a:p>
          <a:p>
            <a:pPr lvl="1"/>
            <a:r>
              <a:rPr lang="en-US" sz="2000" dirty="0" smtClean="0"/>
              <a:t>Reports should say whether the White Paper captures your high-level accomplishments to date (and if not, say what is missing)</a:t>
            </a:r>
          </a:p>
          <a:p>
            <a:pPr marL="0" indent="0">
              <a:buNone/>
            </a:pPr>
            <a:r>
              <a:rPr lang="en-US" sz="2400" dirty="0" smtClean="0"/>
              <a:t>Likely uses:</a:t>
            </a:r>
            <a:r>
              <a:rPr lang="en-US" sz="2800" dirty="0" smtClean="0"/>
              <a:t> </a:t>
            </a:r>
          </a:p>
          <a:p>
            <a:pPr lvl="1"/>
            <a:r>
              <a:rPr lang="en-US" sz="2000" dirty="0"/>
              <a:t>B</a:t>
            </a:r>
            <a:r>
              <a:rPr lang="en-US" sz="2000" dirty="0" smtClean="0"/>
              <a:t>riefing to ESD about our community meeting</a:t>
            </a:r>
          </a:p>
          <a:p>
            <a:pPr lvl="1"/>
            <a:r>
              <a:rPr lang="en-US" sz="2000" dirty="0" smtClean="0"/>
              <a:t>Required for 2015 Flight Formulation Review </a:t>
            </a:r>
          </a:p>
          <a:p>
            <a:pPr lvl="1"/>
            <a:r>
              <a:rPr lang="en-US" sz="2000" dirty="0" smtClean="0"/>
              <a:t>Our guidance for next DS</a:t>
            </a:r>
          </a:p>
          <a:p>
            <a:endParaRPr lang="en-US" sz="1800" dirty="0" smtClean="0"/>
          </a:p>
          <a:p>
            <a:endParaRPr lang="en-US" sz="1800" dirty="0"/>
          </a:p>
        </p:txBody>
      </p:sp>
    </p:spTree>
    <p:extLst>
      <p:ext uri="{BB962C8B-B14F-4D97-AF65-F5344CB8AC3E}">
        <p14:creationId xmlns:p14="http://schemas.microsoft.com/office/powerpoint/2010/main" val="231808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White Paper:</a:t>
            </a:r>
            <a:br>
              <a:rPr lang="en-US" dirty="0" smtClean="0"/>
            </a:br>
            <a:r>
              <a:rPr lang="en-US" dirty="0" smtClean="0"/>
              <a:t>Committee</a:t>
            </a:r>
            <a:endParaRPr lang="en-US" dirty="0"/>
          </a:p>
        </p:txBody>
      </p:sp>
      <p:sp>
        <p:nvSpPr>
          <p:cNvPr id="8" name="Content Placeholder 2"/>
          <p:cNvSpPr txBox="1">
            <a:spLocks/>
          </p:cNvSpPr>
          <p:nvPr/>
        </p:nvSpPr>
        <p:spPr>
          <a:xfrm>
            <a:off x="1140714" y="1890681"/>
            <a:ext cx="3886200" cy="3710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Jay Al-Saadi</a:t>
            </a:r>
          </a:p>
          <a:p>
            <a:r>
              <a:rPr lang="en-US" sz="2400" dirty="0" smtClean="0"/>
              <a:t>Bernie Bienstock</a:t>
            </a:r>
          </a:p>
          <a:p>
            <a:r>
              <a:rPr lang="en-US" sz="2400" dirty="0" smtClean="0"/>
              <a:t>Kate Hartman</a:t>
            </a:r>
          </a:p>
          <a:p>
            <a:r>
              <a:rPr lang="en-US" sz="2400" dirty="0" smtClean="0"/>
              <a:t>Laura </a:t>
            </a:r>
            <a:r>
              <a:rPr lang="en-US" sz="2400" dirty="0" err="1" smtClean="0"/>
              <a:t>Iraci</a:t>
            </a:r>
            <a:endParaRPr lang="en-US" sz="2400" dirty="0" smtClean="0"/>
          </a:p>
          <a:p>
            <a:r>
              <a:rPr lang="en-US" sz="2400" dirty="0"/>
              <a:t>Antonio </a:t>
            </a:r>
            <a:r>
              <a:rPr lang="en-US" sz="2400" dirty="0" err="1"/>
              <a:t>Mannino</a:t>
            </a:r>
            <a:endParaRPr lang="en-US" sz="2400" dirty="0"/>
          </a:p>
          <a:p>
            <a:r>
              <a:rPr lang="en-US" sz="2400" dirty="0"/>
              <a:t>Karen Moe</a:t>
            </a:r>
          </a:p>
          <a:p>
            <a:r>
              <a:rPr lang="en-US" sz="2400" dirty="0"/>
              <a:t>Doreen Neil</a:t>
            </a:r>
          </a:p>
          <a:p>
            <a:endParaRPr lang="en-US" sz="2400" dirty="0" smtClean="0"/>
          </a:p>
        </p:txBody>
      </p:sp>
    </p:spTree>
    <p:extLst>
      <p:ext uri="{BB962C8B-B14F-4D97-AF65-F5344CB8AC3E}">
        <p14:creationId xmlns:p14="http://schemas.microsoft.com/office/powerpoint/2010/main" val="245106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Thank you</a:t>
            </a: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Mission </a:t>
            </a:r>
            <a:r>
              <a:rPr lang="en-US">
                <a:latin typeface="Times New Roman" panose="02020603050405020304" pitchFamily="18" charset="0"/>
                <a:cs typeface="Times New Roman" panose="02020603050405020304" pitchFamily="18" charset="0"/>
              </a:rPr>
              <a:t>Implementation </a:t>
            </a:r>
            <a:r>
              <a:rPr lang="en-US" smtClean="0">
                <a:latin typeface="Times New Roman" panose="02020603050405020304" pitchFamily="18" charset="0"/>
                <a:cs typeface="Times New Roman" panose="02020603050405020304" pitchFamily="18" charset="0"/>
              </a:rPr>
              <a:t>Updates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18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ea typeface="Calibri" panose="020F0502020204030204" pitchFamily="34" charset="0"/>
              </a:rPr>
              <a:t>GEO hosted </a:t>
            </a:r>
            <a:r>
              <a:rPr lang="en-US" altLang="en-US" sz="2800" dirty="0" smtClean="0">
                <a:ea typeface="Calibri" panose="020F0502020204030204" pitchFamily="34" charset="0"/>
              </a:rPr>
              <a:t>payloads</a:t>
            </a:r>
            <a:r>
              <a:rPr lang="en-US" altLang="en-US" sz="2800" dirty="0">
                <a:ea typeface="Calibri" panose="020F0502020204030204" pitchFamily="34" charset="0"/>
              </a:rPr>
              <a:t>: </a:t>
            </a:r>
            <a:br>
              <a:rPr lang="en-US" altLang="en-US" sz="2800" dirty="0">
                <a:ea typeface="Calibri" panose="020F0502020204030204" pitchFamily="34" charset="0"/>
              </a:rPr>
            </a:br>
            <a:r>
              <a:rPr lang="en-US" altLang="en-US" sz="2800" dirty="0" smtClean="0">
                <a:ea typeface="Calibri" panose="020F0502020204030204" pitchFamily="34" charset="0"/>
              </a:rPr>
              <a:t>How we got here </a:t>
            </a:r>
            <a:r>
              <a:rPr lang="en-US" altLang="en-US" sz="2000" dirty="0">
                <a:latin typeface="Franklin Gothic Demi Cond" panose="020B0706030402020204" pitchFamily="34" charset="0"/>
                <a:ea typeface="Calibri" panose="020F0502020204030204" pitchFamily="34" charset="0"/>
                <a:cs typeface="Times New Roman" panose="02020603050405020304" pitchFamily="18" charset="0"/>
              </a:rPr>
              <a:t/>
            </a:r>
            <a:br>
              <a:rPr lang="en-US" altLang="en-US" sz="2000" dirty="0">
                <a:latin typeface="Franklin Gothic Demi Cond" panose="020B0706030402020204" pitchFamily="34" charset="0"/>
                <a:ea typeface="Calibri" panose="020F0502020204030204" pitchFamily="34" charset="0"/>
                <a:cs typeface="Times New Roman" panose="02020603050405020304" pitchFamily="18" charset="0"/>
              </a:rPr>
            </a:br>
            <a:endParaRPr lang="en-US" sz="2000" dirty="0">
              <a:latin typeface="Franklin Gothic Demi Cond" panose="020B0706030402020204" pitchFamily="34" charset="0"/>
            </a:endParaRPr>
          </a:p>
        </p:txBody>
      </p:sp>
      <p:sp>
        <p:nvSpPr>
          <p:cNvPr id="3" name="Text Placeholder 2"/>
          <p:cNvSpPr>
            <a:spLocks noGrp="1"/>
          </p:cNvSpPr>
          <p:nvPr>
            <p:ph type="body" sz="quarter" idx="13"/>
          </p:nvPr>
        </p:nvSpPr>
        <p:spPr>
          <a:xfrm>
            <a:off x="521494" y="1434352"/>
            <a:ext cx="8327231" cy="5271247"/>
          </a:xfrm>
        </p:spPr>
        <p:txBody>
          <a:bodyPr>
            <a:noAutofit/>
          </a:bodyPr>
          <a:lstStyle/>
          <a:p>
            <a:pPr marL="0" indent="0" algn="ctr">
              <a:lnSpc>
                <a:spcPct val="100000"/>
              </a:lnSpc>
              <a:spcBef>
                <a:spcPts val="0"/>
              </a:spcBef>
              <a:spcAft>
                <a:spcPts val="600"/>
              </a:spcAft>
              <a:buNone/>
            </a:pPr>
            <a:r>
              <a:rPr lang="en-US" sz="2000" b="1" dirty="0" smtClean="0">
                <a:latin typeface="Garamond" panose="02020404030301010803" pitchFamily="18" charset="0"/>
                <a:ea typeface="Verdana" panose="020B0604030504040204" pitchFamily="34" charset="0"/>
                <a:cs typeface="Verdana" panose="020B0604030504040204" pitchFamily="34" charset="0"/>
              </a:rPr>
              <a:t>National </a:t>
            </a:r>
            <a:r>
              <a:rPr lang="en-US" sz="2000" b="1" dirty="0">
                <a:latin typeface="Garamond" panose="02020404030301010803" pitchFamily="18" charset="0"/>
                <a:ea typeface="Verdana" panose="020B0604030504040204" pitchFamily="34" charset="0"/>
                <a:cs typeface="Verdana" panose="020B0604030504040204" pitchFamily="34" charset="0"/>
              </a:rPr>
              <a:t>Space Policy of the United States of America </a:t>
            </a:r>
            <a:r>
              <a:rPr lang="en-US" sz="1400" dirty="0" smtClean="0">
                <a:cs typeface="Latha" panose="020B0604020202020204" pitchFamily="34" charset="0"/>
              </a:rPr>
              <a:t>(June </a:t>
            </a:r>
            <a:r>
              <a:rPr lang="en-US" sz="1400" dirty="0">
                <a:cs typeface="Latha" panose="020B0604020202020204" pitchFamily="34" charset="0"/>
              </a:rPr>
              <a:t>28, 2010) </a:t>
            </a:r>
            <a:endParaRPr lang="en-US" sz="1400" dirty="0" smtClean="0">
              <a:cs typeface="Latha" panose="020B0604020202020204" pitchFamily="34" charset="0"/>
            </a:endParaRPr>
          </a:p>
          <a:p>
            <a:pPr marL="0" indent="0">
              <a:lnSpc>
                <a:spcPct val="100000"/>
              </a:lnSpc>
              <a:spcBef>
                <a:spcPts val="0"/>
              </a:spcBef>
              <a:buNone/>
            </a:pPr>
            <a:r>
              <a:rPr lang="en-US" sz="1600" dirty="0" smtClean="0">
                <a:cs typeface="Latha" panose="020B0604020202020204" pitchFamily="34" charset="0"/>
              </a:rPr>
              <a:t>“</a:t>
            </a:r>
            <a:r>
              <a:rPr lang="en-US" sz="1500" i="1" dirty="0">
                <a:cs typeface="Latha" panose="020B0604020202020204" pitchFamily="34" charset="0"/>
              </a:rPr>
              <a:t>Where applicable to their responsibilities, departments and agencies shall work jointly to acquire space launch services and </a:t>
            </a:r>
            <a:r>
              <a:rPr lang="en-US" sz="1500" b="1" i="1" dirty="0">
                <a:cs typeface="Latha" panose="020B0604020202020204" pitchFamily="34" charset="0"/>
              </a:rPr>
              <a:t>hosted payload arrangements </a:t>
            </a:r>
            <a:r>
              <a:rPr lang="en-US" sz="1500" i="1" dirty="0">
                <a:cs typeface="Latha" panose="020B0604020202020204" pitchFamily="34" charset="0"/>
              </a:rPr>
              <a:t>that are reliable, responsive to United States Government needs, and cost-effective</a:t>
            </a:r>
            <a:r>
              <a:rPr lang="en-US" sz="1500" dirty="0">
                <a:cs typeface="Latha" panose="020B0604020202020204" pitchFamily="34" charset="0"/>
              </a:rPr>
              <a:t>” [page 5]</a:t>
            </a:r>
          </a:p>
          <a:p>
            <a:pPr marL="0" indent="0" algn="ctr">
              <a:lnSpc>
                <a:spcPct val="100000"/>
              </a:lnSpc>
              <a:spcBef>
                <a:spcPts val="400"/>
              </a:spcBef>
              <a:spcAft>
                <a:spcPts val="400"/>
              </a:spcAft>
              <a:buNone/>
            </a:pPr>
            <a:r>
              <a:rPr lang="en-US" sz="1500" dirty="0">
                <a:cs typeface="Latha" panose="020B0604020202020204" pitchFamily="34" charset="0"/>
              </a:rPr>
              <a:t>and</a:t>
            </a:r>
          </a:p>
          <a:p>
            <a:pPr marL="0" indent="0">
              <a:lnSpc>
                <a:spcPct val="100000"/>
              </a:lnSpc>
              <a:spcBef>
                <a:spcPts val="0"/>
              </a:spcBef>
              <a:buNone/>
            </a:pPr>
            <a:r>
              <a:rPr lang="en-US" sz="1500" dirty="0">
                <a:cs typeface="Latha" panose="020B0604020202020204" pitchFamily="34" charset="0"/>
              </a:rPr>
              <a:t>“</a:t>
            </a:r>
            <a:r>
              <a:rPr lang="en-US" sz="1500" i="1" dirty="0">
                <a:cs typeface="Latha" panose="020B0604020202020204" pitchFamily="34" charset="0"/>
              </a:rPr>
              <a:t>To promote a robust domestic commercial space industry, departments and agencies shall… actively explore the use of inventive, nontraditional arrangements for acquiring commercial space goods and services to meet United States Government requirements, including measures such as … </a:t>
            </a:r>
            <a:r>
              <a:rPr lang="en-US" sz="1500" b="1" i="1" dirty="0">
                <a:cs typeface="Latha" panose="020B0604020202020204" pitchFamily="34" charset="0"/>
              </a:rPr>
              <a:t>hosting government capabilities on commercial spacecraft</a:t>
            </a:r>
            <a:r>
              <a:rPr lang="en-US" sz="1500" i="1" dirty="0">
                <a:cs typeface="Latha" panose="020B0604020202020204" pitchFamily="34" charset="0"/>
              </a:rPr>
              <a:t>…in support of government missions</a:t>
            </a:r>
            <a:r>
              <a:rPr lang="en-US" sz="1500" dirty="0">
                <a:cs typeface="Latha" panose="020B0604020202020204" pitchFamily="34" charset="0"/>
              </a:rPr>
              <a:t>” [page 10]</a:t>
            </a:r>
          </a:p>
          <a:p>
            <a:pPr marL="0" indent="0">
              <a:lnSpc>
                <a:spcPct val="100000"/>
              </a:lnSpc>
              <a:spcBef>
                <a:spcPts val="0"/>
              </a:spcBef>
              <a:buNone/>
            </a:pPr>
            <a:endParaRPr lang="en-US" sz="1600" dirty="0">
              <a:cs typeface="Latha" panose="020B0604020202020204" pitchFamily="34" charset="0"/>
            </a:endParaRPr>
          </a:p>
          <a:p>
            <a:pPr>
              <a:lnSpc>
                <a:spcPct val="100000"/>
              </a:lnSpc>
              <a:spcBef>
                <a:spcPts val="0"/>
              </a:spcBef>
              <a:spcAft>
                <a:spcPts val="600"/>
              </a:spcAft>
            </a:pPr>
            <a:r>
              <a:rPr lang="en-US" sz="1500" dirty="0" smtClean="0">
                <a:cs typeface="Latha" panose="020B0604020202020204" pitchFamily="34" charset="0"/>
              </a:rPr>
              <a:t>GEO-CAPE formally </a:t>
            </a:r>
            <a:r>
              <a:rPr lang="en-US" sz="1500" dirty="0">
                <a:cs typeface="Latha" panose="020B0604020202020204" pitchFamily="34" charset="0"/>
              </a:rPr>
              <a:t>recommended a phased implementation for GEO-CAPE, using commercial </a:t>
            </a:r>
            <a:r>
              <a:rPr lang="en-US" sz="1500" dirty="0" smtClean="0">
                <a:cs typeface="Latha" panose="020B0604020202020204" pitchFamily="34" charset="0"/>
              </a:rPr>
              <a:t>hosts, </a:t>
            </a:r>
            <a:r>
              <a:rPr lang="en-US" sz="1500" dirty="0">
                <a:cs typeface="Latha" panose="020B0604020202020204" pitchFamily="34" charset="0"/>
              </a:rPr>
              <a:t>based on 3 years of science, technical capability and project planning studies</a:t>
            </a:r>
            <a:r>
              <a:rPr lang="en-US" sz="1500" dirty="0" smtClean="0">
                <a:cs typeface="Latha" panose="020B0604020202020204" pitchFamily="34" charset="0"/>
              </a:rPr>
              <a:t>. (2012 </a:t>
            </a:r>
            <a:r>
              <a:rPr lang="en-US" sz="1500" dirty="0">
                <a:cs typeface="Latha" panose="020B0604020202020204" pitchFamily="34" charset="0"/>
              </a:rPr>
              <a:t>Pre-Formulation </a:t>
            </a:r>
            <a:r>
              <a:rPr lang="en-US" sz="1500" dirty="0" smtClean="0">
                <a:cs typeface="Latha" panose="020B0604020202020204" pitchFamily="34" charset="0"/>
              </a:rPr>
              <a:t>Review)</a:t>
            </a:r>
            <a:endParaRPr lang="en-US" sz="1500" dirty="0">
              <a:cs typeface="Latha" panose="020B0604020202020204" pitchFamily="34" charset="0"/>
            </a:endParaRPr>
          </a:p>
          <a:p>
            <a:pPr>
              <a:lnSpc>
                <a:spcPct val="100000"/>
              </a:lnSpc>
              <a:spcBef>
                <a:spcPts val="0"/>
              </a:spcBef>
              <a:spcAft>
                <a:spcPts val="600"/>
              </a:spcAft>
            </a:pPr>
            <a:r>
              <a:rPr lang="en-US" sz="1500" dirty="0" smtClean="0">
                <a:cs typeface="Latha" panose="020B0604020202020204" pitchFamily="34" charset="0"/>
              </a:rPr>
              <a:t>GEO-CAPE </a:t>
            </a:r>
            <a:r>
              <a:rPr lang="en-US" sz="1500" dirty="0">
                <a:cs typeface="Latha" panose="020B0604020202020204" pitchFamily="34" charset="0"/>
              </a:rPr>
              <a:t>was recognized by CEOS as a US contribution to integrated global observing systems for air quality and coastal </a:t>
            </a:r>
            <a:r>
              <a:rPr lang="en-US" sz="1500" dirty="0" smtClean="0">
                <a:cs typeface="Latha" panose="020B0604020202020204" pitchFamily="34" charset="0"/>
              </a:rPr>
              <a:t>biogeochemistry (CEOS 2012), </a:t>
            </a:r>
            <a:r>
              <a:rPr lang="en-US" sz="1500" dirty="0">
                <a:cs typeface="Latha" panose="020B0604020202020204" pitchFamily="34" charset="0"/>
              </a:rPr>
              <a:t>and NASA selected TEMPO as the first Earth Venture </a:t>
            </a:r>
            <a:r>
              <a:rPr lang="en-US" sz="1500" dirty="0" smtClean="0">
                <a:cs typeface="Latha" panose="020B0604020202020204" pitchFamily="34" charset="0"/>
              </a:rPr>
              <a:t>Instrument (2012)</a:t>
            </a:r>
            <a:endParaRPr lang="en-US" sz="1500" dirty="0">
              <a:cs typeface="Latha" panose="020B0604020202020204" pitchFamily="34" charset="0"/>
            </a:endParaRPr>
          </a:p>
          <a:p>
            <a:pPr>
              <a:lnSpc>
                <a:spcPct val="100000"/>
              </a:lnSpc>
              <a:spcBef>
                <a:spcPts val="0"/>
              </a:spcBef>
            </a:pPr>
            <a:r>
              <a:rPr lang="en-US" sz="1500" dirty="0" smtClean="0">
                <a:cs typeface="Latha" panose="020B0604020202020204" pitchFamily="34" charset="0"/>
              </a:rPr>
              <a:t>GEO-CAPE formally </a:t>
            </a:r>
            <a:r>
              <a:rPr lang="en-US" sz="1500" dirty="0">
                <a:cs typeface="Latha" panose="020B0604020202020204" pitchFamily="34" charset="0"/>
              </a:rPr>
              <a:t>identified TEMPO as part of the GEO-CAPE mission, along with a GEO-CAPE Infrared Instrument (GCIRI) and a Coastal Ecology Instrument</a:t>
            </a:r>
            <a:r>
              <a:rPr lang="en-US" sz="1500" dirty="0" smtClean="0">
                <a:cs typeface="Latha" panose="020B0604020202020204" pitchFamily="34" charset="0"/>
              </a:rPr>
              <a:t>. </a:t>
            </a:r>
            <a:r>
              <a:rPr lang="en-US" sz="1500" dirty="0">
                <a:cs typeface="Latha" panose="020B0604020202020204" pitchFamily="34" charset="0"/>
              </a:rPr>
              <a:t>(</a:t>
            </a:r>
            <a:r>
              <a:rPr lang="en-US" sz="1500" dirty="0" smtClean="0">
                <a:cs typeface="Latha" panose="020B0604020202020204" pitchFamily="34" charset="0"/>
              </a:rPr>
              <a:t>2013 </a:t>
            </a:r>
            <a:r>
              <a:rPr lang="en-US" sz="1500" dirty="0">
                <a:cs typeface="Latha" panose="020B0604020202020204" pitchFamily="34" charset="0"/>
              </a:rPr>
              <a:t>Pre-Formulation Review)</a:t>
            </a:r>
          </a:p>
          <a:p>
            <a:pPr>
              <a:lnSpc>
                <a:spcPct val="100000"/>
              </a:lnSpc>
              <a:spcBef>
                <a:spcPts val="0"/>
              </a:spcBef>
            </a:pPr>
            <a:endParaRPr lang="en-US" sz="1500" dirty="0">
              <a:cs typeface="Latha" panose="020B0604020202020204" pitchFamily="34" charset="0"/>
            </a:endParaRPr>
          </a:p>
        </p:txBody>
      </p:sp>
    </p:spTree>
    <p:extLst>
      <p:ext uri="{BB962C8B-B14F-4D97-AF65-F5344CB8AC3E}">
        <p14:creationId xmlns:p14="http://schemas.microsoft.com/office/powerpoint/2010/main" val="296617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ea typeface="Calibri" panose="020F0502020204030204" pitchFamily="34" charset="0"/>
                <a:cs typeface="Times New Roman" panose="02020603050405020304" pitchFamily="18" charset="0"/>
              </a:rPr>
              <a:t>GEO </a:t>
            </a:r>
            <a:r>
              <a:rPr lang="en-US" altLang="en-US" sz="2800" dirty="0" smtClean="0">
                <a:ea typeface="Calibri" panose="020F0502020204030204" pitchFamily="34" charset="0"/>
                <a:cs typeface="Times New Roman" panose="02020603050405020304" pitchFamily="18" charset="0"/>
              </a:rPr>
              <a:t>Hosted </a:t>
            </a:r>
            <a:r>
              <a:rPr lang="en-US" altLang="en-US" sz="2800" dirty="0">
                <a:ea typeface="Calibri" panose="020F0502020204030204" pitchFamily="34" charset="0"/>
              </a:rPr>
              <a:t>P</a:t>
            </a:r>
            <a:r>
              <a:rPr lang="en-US" altLang="en-US" sz="2800" dirty="0" smtClean="0">
                <a:ea typeface="Calibri" panose="020F0502020204030204" pitchFamily="34" charset="0"/>
                <a:cs typeface="Times New Roman" panose="02020603050405020304" pitchFamily="18" charset="0"/>
              </a:rPr>
              <a:t>ayloads: </a:t>
            </a:r>
            <a:br>
              <a:rPr lang="en-US" altLang="en-US" sz="2800" dirty="0" smtClean="0">
                <a:ea typeface="Calibri" panose="020F0502020204030204" pitchFamily="34" charset="0"/>
                <a:cs typeface="Times New Roman" panose="02020603050405020304" pitchFamily="18" charset="0"/>
              </a:rPr>
            </a:br>
            <a:r>
              <a:rPr lang="en-US" altLang="en-US" sz="2800" dirty="0" smtClean="0">
                <a:ea typeface="Calibri" panose="020F0502020204030204" pitchFamily="34" charset="0"/>
                <a:cs typeface="Times New Roman" panose="02020603050405020304" pitchFamily="18" charset="0"/>
              </a:rPr>
              <a:t>NASA State of Practice</a:t>
            </a:r>
            <a:r>
              <a:rPr lang="en-US" altLang="en-US" sz="2000" dirty="0">
                <a:ea typeface="Calibri" panose="020F0502020204030204" pitchFamily="34" charset="0"/>
                <a:cs typeface="Times New Roman" panose="02020603050405020304" pitchFamily="18" charset="0"/>
              </a:rPr>
              <a:t/>
            </a:r>
            <a:br>
              <a:rPr lang="en-US" altLang="en-US" sz="2000" dirty="0">
                <a:ea typeface="Calibri" panose="020F0502020204030204" pitchFamily="34" charset="0"/>
                <a:cs typeface="Times New Roman" panose="02020603050405020304" pitchFamily="18" charset="0"/>
              </a:rPr>
            </a:br>
            <a:endParaRPr lang="en-US" sz="2000" dirty="0"/>
          </a:p>
        </p:txBody>
      </p:sp>
      <p:sp>
        <p:nvSpPr>
          <p:cNvPr id="3" name="Text Placeholder 2"/>
          <p:cNvSpPr>
            <a:spLocks noGrp="1"/>
          </p:cNvSpPr>
          <p:nvPr>
            <p:ph type="body" sz="quarter" idx="13"/>
          </p:nvPr>
        </p:nvSpPr>
        <p:spPr>
          <a:xfrm>
            <a:off x="391136" y="1680154"/>
            <a:ext cx="8666600" cy="4879406"/>
          </a:xfrm>
        </p:spPr>
        <p:txBody>
          <a:bodyPr>
            <a:normAutofit/>
          </a:bodyPr>
          <a:lstStyle/>
          <a:p>
            <a:pPr marL="0" indent="0">
              <a:lnSpc>
                <a:spcPct val="110000"/>
              </a:lnSpc>
              <a:buNone/>
            </a:pPr>
            <a:r>
              <a:rPr lang="en-US" sz="1800" dirty="0"/>
              <a:t>NASA is conducting three hosted payload “experiments” that test different </a:t>
            </a:r>
            <a:r>
              <a:rPr lang="en-US" sz="1800" dirty="0" smtClean="0"/>
              <a:t>host capability and acquisition approaches:</a:t>
            </a:r>
            <a:endParaRPr lang="en-US" sz="1800" dirty="0"/>
          </a:p>
          <a:p>
            <a:pPr marL="342900" indent="-342900">
              <a:lnSpc>
                <a:spcPct val="110000"/>
              </a:lnSpc>
              <a:buFont typeface="Arial" panose="020B0604020202020204" pitchFamily="34" charset="0"/>
              <a:buAutoNum type="arabicPeriod"/>
            </a:pPr>
            <a:r>
              <a:rPr lang="en-US" sz="1800" dirty="0" smtClean="0"/>
              <a:t>LCRD (</a:t>
            </a:r>
            <a:r>
              <a:rPr lang="en-US" sz="1600" dirty="0" smtClean="0"/>
              <a:t>Laser Communications Relay Demonstration Project</a:t>
            </a:r>
            <a:r>
              <a:rPr lang="en-US" sz="1800" dirty="0" smtClean="0"/>
              <a:t>) funded in August 2011 as a NASA Space Technology Demonstration Mission.  </a:t>
            </a:r>
          </a:p>
          <a:p>
            <a:pPr lvl="1">
              <a:lnSpc>
                <a:spcPct val="110000"/>
              </a:lnSpc>
            </a:pPr>
            <a:r>
              <a:rPr lang="en-US" sz="1600" dirty="0" smtClean="0"/>
              <a:t>LCRD partnered with a commercial s/c </a:t>
            </a:r>
            <a:r>
              <a:rPr lang="en-US" sz="1600" u="sng" dirty="0" smtClean="0"/>
              <a:t>manufacturer</a:t>
            </a:r>
            <a:r>
              <a:rPr lang="en-US" sz="1600" dirty="0" smtClean="0"/>
              <a:t>.</a:t>
            </a:r>
          </a:p>
          <a:p>
            <a:pPr marL="342900" indent="-342900">
              <a:lnSpc>
                <a:spcPct val="110000"/>
              </a:lnSpc>
              <a:buAutoNum type="arabicPeriod"/>
            </a:pPr>
            <a:r>
              <a:rPr lang="en-US" sz="1800" dirty="0" smtClean="0"/>
              <a:t>GOLD </a:t>
            </a:r>
            <a:r>
              <a:rPr lang="en-US" sz="1800" dirty="0"/>
              <a:t>(</a:t>
            </a:r>
            <a:r>
              <a:rPr lang="en-US" sz="1600" dirty="0"/>
              <a:t>Global-scale Observations of the Limb and Disk</a:t>
            </a:r>
            <a:r>
              <a:rPr lang="en-US" sz="1800" dirty="0"/>
              <a:t>) funded in </a:t>
            </a:r>
            <a:r>
              <a:rPr lang="en-US" sz="1800" dirty="0" smtClean="0"/>
              <a:t>October 2011 </a:t>
            </a:r>
            <a:r>
              <a:rPr lang="en-US" sz="1800" dirty="0"/>
              <a:t>(Phase </a:t>
            </a:r>
            <a:r>
              <a:rPr lang="en-US" sz="1800" dirty="0" smtClean="0"/>
              <a:t>A); selected </a:t>
            </a:r>
            <a:r>
              <a:rPr lang="en-US" sz="1800" dirty="0"/>
              <a:t>as a </a:t>
            </a:r>
            <a:r>
              <a:rPr lang="en-US" sz="1800" dirty="0" err="1"/>
              <a:t>Heliophysics</a:t>
            </a:r>
            <a:r>
              <a:rPr lang="en-US" sz="1800" dirty="0"/>
              <a:t> Explorer mission of opportunity </a:t>
            </a:r>
            <a:r>
              <a:rPr lang="en-US" sz="1800" dirty="0" smtClean="0"/>
              <a:t>April 2013.  </a:t>
            </a:r>
          </a:p>
          <a:p>
            <a:pPr lvl="1">
              <a:lnSpc>
                <a:spcPct val="110000"/>
              </a:lnSpc>
            </a:pPr>
            <a:r>
              <a:rPr lang="en-US" sz="1600" dirty="0" smtClean="0"/>
              <a:t>GOLD partnered with a commercial s/c </a:t>
            </a:r>
            <a:r>
              <a:rPr lang="en-US" sz="1600" u="sng" dirty="0" smtClean="0"/>
              <a:t>owner/operator</a:t>
            </a:r>
            <a:r>
              <a:rPr lang="en-US" sz="1600" dirty="0" smtClean="0"/>
              <a:t>.</a:t>
            </a:r>
            <a:endParaRPr lang="en-US" sz="1600" dirty="0"/>
          </a:p>
          <a:p>
            <a:pPr marL="342900" indent="-342900">
              <a:lnSpc>
                <a:spcPct val="110000"/>
              </a:lnSpc>
              <a:buAutoNum type="arabicPeriod"/>
            </a:pPr>
            <a:r>
              <a:rPr lang="en-US" sz="1800" dirty="0"/>
              <a:t>TEMPO (</a:t>
            </a:r>
            <a:r>
              <a:rPr lang="en-US" sz="1600" dirty="0"/>
              <a:t>Tropospheric Emissions: Monitoring of Pollution</a:t>
            </a:r>
            <a:r>
              <a:rPr lang="en-US" sz="1800" dirty="0"/>
              <a:t>) </a:t>
            </a:r>
            <a:r>
              <a:rPr lang="en-US" sz="1700" dirty="0"/>
              <a:t>funded in </a:t>
            </a:r>
            <a:r>
              <a:rPr lang="en-US" sz="1700" dirty="0" smtClean="0"/>
              <a:t>November 2012; </a:t>
            </a:r>
            <a:r>
              <a:rPr lang="en-US" sz="1800" dirty="0" smtClean="0"/>
              <a:t>selected as Earth Science’s first Earth Venture Instrument.  </a:t>
            </a:r>
          </a:p>
          <a:p>
            <a:pPr lvl="1">
              <a:lnSpc>
                <a:spcPct val="110000"/>
              </a:lnSpc>
            </a:pPr>
            <a:r>
              <a:rPr lang="en-US" sz="1600" dirty="0" smtClean="0"/>
              <a:t>TEMPO’s commercial host is to be </a:t>
            </a:r>
            <a:r>
              <a:rPr lang="en-US" sz="1600" u="sng" dirty="0" smtClean="0"/>
              <a:t>provided by NASA</a:t>
            </a:r>
            <a:r>
              <a:rPr lang="en-US" sz="1600" dirty="0" smtClean="0"/>
              <a:t>.</a:t>
            </a:r>
          </a:p>
          <a:p>
            <a:pPr marL="0" indent="0">
              <a:lnSpc>
                <a:spcPct val="110000"/>
              </a:lnSpc>
              <a:buNone/>
            </a:pPr>
            <a:endParaRPr lang="en-US" sz="1800" dirty="0"/>
          </a:p>
        </p:txBody>
      </p:sp>
    </p:spTree>
    <p:extLst>
      <p:ext uri="{BB962C8B-B14F-4D97-AF65-F5344CB8AC3E}">
        <p14:creationId xmlns:p14="http://schemas.microsoft.com/office/powerpoint/2010/main" val="29990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98" y="266265"/>
            <a:ext cx="4122898" cy="1325563"/>
          </a:xfrm>
        </p:spPr>
        <p:txBody>
          <a:bodyPr>
            <a:normAutofit fontScale="90000"/>
          </a:bodyPr>
          <a:lstStyle/>
          <a:p>
            <a:r>
              <a:rPr lang="en-US" altLang="en-US" sz="2700" dirty="0">
                <a:ea typeface="Calibri" panose="020F0502020204030204" pitchFamily="34" charset="0"/>
              </a:rPr>
              <a:t>GEO </a:t>
            </a:r>
            <a:r>
              <a:rPr lang="en-US" altLang="en-US" sz="2700" dirty="0" smtClean="0">
                <a:ea typeface="Calibri" panose="020F0502020204030204" pitchFamily="34" charset="0"/>
              </a:rPr>
              <a:t>Hosted </a:t>
            </a:r>
            <a:r>
              <a:rPr lang="en-US" altLang="en-US" sz="2700" dirty="0">
                <a:ea typeface="Calibri" panose="020F0502020204030204" pitchFamily="34" charset="0"/>
              </a:rPr>
              <a:t>P</a:t>
            </a:r>
            <a:r>
              <a:rPr lang="en-US" altLang="en-US" sz="2700" dirty="0" smtClean="0">
                <a:ea typeface="Calibri" panose="020F0502020204030204" pitchFamily="34" charset="0"/>
              </a:rPr>
              <a:t>ayloads: </a:t>
            </a:r>
            <a:br>
              <a:rPr lang="en-US" altLang="en-US" sz="2700" dirty="0" smtClean="0">
                <a:ea typeface="Calibri" panose="020F0502020204030204" pitchFamily="34" charset="0"/>
              </a:rPr>
            </a:br>
            <a:r>
              <a:rPr lang="en-US" altLang="en-US" sz="2000" dirty="0" smtClean="0">
                <a:ea typeface="Calibri" panose="020F0502020204030204" pitchFamily="34" charset="0"/>
              </a:rPr>
              <a:t>Range of Approaches,</a:t>
            </a:r>
            <a:br>
              <a:rPr lang="en-US" altLang="en-US" sz="2000" dirty="0" smtClean="0">
                <a:ea typeface="Calibri" panose="020F0502020204030204" pitchFamily="34" charset="0"/>
              </a:rPr>
            </a:br>
            <a:r>
              <a:rPr lang="en-US" altLang="en-US" sz="2000" dirty="0" smtClean="0">
                <a:ea typeface="Calibri" panose="020F0502020204030204" pitchFamily="34" charset="0"/>
              </a:rPr>
              <a:t>Range of Progress, </a:t>
            </a:r>
            <a:br>
              <a:rPr lang="en-US" altLang="en-US" sz="2000" dirty="0" smtClean="0">
                <a:ea typeface="Calibri" panose="020F0502020204030204" pitchFamily="34" charset="0"/>
              </a:rPr>
            </a:br>
            <a:r>
              <a:rPr lang="en-US" altLang="en-US" sz="2000" dirty="0" smtClean="0">
                <a:ea typeface="Calibri" panose="020F0502020204030204" pitchFamily="34" charset="0"/>
              </a:rPr>
              <a:t>Range of Requirements </a:t>
            </a:r>
            <a:br>
              <a:rPr lang="en-US" altLang="en-US" sz="2000" dirty="0" smtClean="0">
                <a:ea typeface="Calibri" panose="020F0502020204030204" pitchFamily="34" charset="0"/>
              </a:rPr>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846188127"/>
              </p:ext>
            </p:extLst>
          </p:nvPr>
        </p:nvGraphicFramePr>
        <p:xfrm>
          <a:off x="313298" y="1487264"/>
          <a:ext cx="8671783" cy="5035132"/>
        </p:xfrm>
        <a:graphic>
          <a:graphicData uri="http://schemas.openxmlformats.org/drawingml/2006/table">
            <a:tbl>
              <a:tblPr firstRow="1" bandRow="1">
                <a:tableStyleId>{69C7853C-536D-4A76-A0AE-DD22124D55A5}</a:tableStyleId>
              </a:tblPr>
              <a:tblGrid>
                <a:gridCol w="1664914"/>
                <a:gridCol w="2151529"/>
                <a:gridCol w="2420471"/>
                <a:gridCol w="2434869"/>
              </a:tblGrid>
              <a:tr h="417412">
                <a:tc>
                  <a:txBody>
                    <a:bodyPr/>
                    <a:lstStyle/>
                    <a:p>
                      <a:pPr algn="ctr"/>
                      <a:endParaRPr lang="en-US" dirty="0">
                        <a:latin typeface="Helvetica" pitchFamily="34" charset="0"/>
                      </a:endParaRPr>
                    </a:p>
                  </a:txBody>
                  <a:tcPr anchor="ctr"/>
                </a:tc>
                <a:tc>
                  <a:txBody>
                    <a:bodyPr/>
                    <a:lstStyle/>
                    <a:p>
                      <a:pPr algn="ctr"/>
                      <a:r>
                        <a:rPr lang="en-US" dirty="0" smtClean="0">
                          <a:latin typeface="Helvetica" pitchFamily="34" charset="0"/>
                        </a:rPr>
                        <a:t>LCRD </a:t>
                      </a:r>
                      <a:r>
                        <a:rPr lang="en-US" sz="1400" b="0" dirty="0" smtClean="0">
                          <a:latin typeface="Helvetica" pitchFamily="34" charset="0"/>
                        </a:rPr>
                        <a:t>(</a:t>
                      </a:r>
                      <a:r>
                        <a:rPr lang="en-US" sz="1400" b="0" i="1" dirty="0" smtClean="0">
                          <a:solidFill>
                            <a:schemeClr val="tx1"/>
                          </a:solidFill>
                          <a:latin typeface="Helvetica" pitchFamily="34" charset="0"/>
                        </a:rPr>
                        <a:t>at MCR 9/12*</a:t>
                      </a:r>
                      <a:r>
                        <a:rPr lang="en-US" sz="1400" b="0" dirty="0" smtClean="0">
                          <a:latin typeface="Helvetica" pitchFamily="34" charset="0"/>
                        </a:rPr>
                        <a:t>)</a:t>
                      </a:r>
                      <a:endParaRPr lang="en-US" sz="1400" b="0" dirty="0">
                        <a:latin typeface="Helvetic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Helvetica" pitchFamily="34" charset="0"/>
                        </a:rPr>
                        <a:t>GOLD </a:t>
                      </a:r>
                      <a:r>
                        <a:rPr lang="en-US" sz="1400" b="0" dirty="0" smtClean="0">
                          <a:latin typeface="Helvetica" pitchFamily="34" charset="0"/>
                          <a:cs typeface="Helvetica" panose="020B0604020202020204" pitchFamily="34" charset="0"/>
                        </a:rPr>
                        <a:t>(at</a:t>
                      </a:r>
                      <a:r>
                        <a:rPr lang="en-US" sz="1400" b="0" baseline="0" dirty="0" smtClean="0">
                          <a:latin typeface="Helvetica" pitchFamily="34" charset="0"/>
                          <a:cs typeface="Helvetica" panose="020B0604020202020204" pitchFamily="34" charset="0"/>
                        </a:rPr>
                        <a:t> KDP-C 3/15)</a:t>
                      </a:r>
                      <a:endParaRPr lang="en-US" sz="1400" b="0" dirty="0" smtClean="0">
                        <a:latin typeface="Helvetica" pitchFamily="34" charset="0"/>
                        <a:cs typeface="Helvetica" panose="020B0604020202020204" pitchFamily="34" charset="0"/>
                      </a:endParaRPr>
                    </a:p>
                  </a:txBody>
                  <a:tcPr anchor="ctr"/>
                </a:tc>
                <a:tc>
                  <a:txBody>
                    <a:bodyPr/>
                    <a:lstStyle/>
                    <a:p>
                      <a:pPr algn="ctr"/>
                      <a:r>
                        <a:rPr lang="en-US" dirty="0" smtClean="0">
                          <a:latin typeface="Helvetica" pitchFamily="34" charset="0"/>
                        </a:rPr>
                        <a:t>TEMPO </a:t>
                      </a:r>
                      <a:r>
                        <a:rPr lang="en-US" sz="1400" b="0" dirty="0" smtClean="0">
                          <a:latin typeface="Helvetica" pitchFamily="34" charset="0"/>
                          <a:cs typeface="Helvetica" panose="020B0604020202020204" pitchFamily="34" charset="0"/>
                        </a:rPr>
                        <a:t>(at</a:t>
                      </a:r>
                      <a:r>
                        <a:rPr lang="en-US" sz="1400" b="0" baseline="0" dirty="0" smtClean="0">
                          <a:latin typeface="Helvetica" pitchFamily="34" charset="0"/>
                          <a:cs typeface="Helvetica" panose="020B0604020202020204" pitchFamily="34" charset="0"/>
                        </a:rPr>
                        <a:t> KDP-C 11/14)</a:t>
                      </a:r>
                      <a:endParaRPr lang="en-US" sz="1400" dirty="0">
                        <a:latin typeface="Helvetica"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Mass, Kg</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228</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33</a:t>
                      </a:r>
                      <a:endParaRPr lang="en-US" sz="1200" dirty="0">
                        <a:latin typeface="Helvetica" pitchFamily="34" charset="0"/>
                        <a:cs typeface="Helvetica"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Helvetica" panose="020B0604020202020204" pitchFamily="34" charset="0"/>
                          <a:cs typeface="Helvetica" panose="020B0604020202020204" pitchFamily="34" charset="0"/>
                        </a:rPr>
                        <a:t>150</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Power, W (</a:t>
                      </a:r>
                      <a:r>
                        <a:rPr lang="en-US" sz="1200" dirty="0" err="1" smtClean="0">
                          <a:latin typeface="Helvetica" pitchFamily="34" charset="0"/>
                          <a:cs typeface="Helvetica" panose="020B0604020202020204" pitchFamily="34" charset="0"/>
                        </a:rPr>
                        <a:t>ave</a:t>
                      </a:r>
                      <a:r>
                        <a:rPr lang="en-US" sz="1200" dirty="0">
                          <a:latin typeface="Helvetica" pitchFamily="34" charset="0"/>
                          <a:cs typeface="Helvetica" panose="020B0604020202020204" pitchFamily="34" charset="0"/>
                        </a:rPr>
                        <a:t>)</a:t>
                      </a:r>
                    </a:p>
                  </a:txBody>
                  <a:tcPr anchor="ctr"/>
                </a:tc>
                <a:tc>
                  <a:txBody>
                    <a:bodyPr/>
                    <a:lstStyle/>
                    <a:p>
                      <a:r>
                        <a:rPr lang="en-US" sz="1200" dirty="0" smtClean="0">
                          <a:latin typeface="Helvetica" pitchFamily="34" charset="0"/>
                          <a:cs typeface="Helvetica" panose="020B0604020202020204" pitchFamily="34" charset="0"/>
                        </a:rPr>
                        <a:t>899</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51</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187</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Volume, </a:t>
                      </a:r>
                      <a:r>
                        <a:rPr kumimoji="0" lang="en-US" sz="1200" b="0" i="0" u="none" strike="noStrike" cap="none" normalizeH="0" baseline="0" dirty="0" smtClean="0">
                          <a:ln>
                            <a:noFill/>
                          </a:ln>
                          <a:solidFill>
                            <a:schemeClr val="tx1"/>
                          </a:solidFill>
                          <a:effectLst/>
                          <a:latin typeface="Helvetica" panose="020B0604020202020204" pitchFamily="34" charset="0"/>
                          <a:ea typeface="ＭＳ Ｐゴシック" charset="0"/>
                          <a:cs typeface="Helvetica" panose="020B0604020202020204" pitchFamily="34" charset="0"/>
                        </a:rPr>
                        <a:t>m</a:t>
                      </a:r>
                      <a:r>
                        <a:rPr kumimoji="0" lang="en-US" sz="1200" b="0" i="0" u="none" strike="noStrike" cap="none" normalizeH="0" baseline="30000" dirty="0" smtClean="0">
                          <a:ln>
                            <a:noFill/>
                          </a:ln>
                          <a:solidFill>
                            <a:schemeClr val="tx1"/>
                          </a:solidFill>
                          <a:effectLst/>
                          <a:latin typeface="Helvetica" panose="020B0604020202020204" pitchFamily="34" charset="0"/>
                          <a:ea typeface="ＭＳ Ｐゴシック" charset="0"/>
                          <a:cs typeface="Helvetica" panose="020B0604020202020204" pitchFamily="34" charset="0"/>
                        </a:rPr>
                        <a:t>3</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2.0 x 1.2 x 0.15</a:t>
                      </a:r>
                      <a:endParaRPr lang="en-US" sz="1200" dirty="0">
                        <a:latin typeface="Helvetica" pitchFamily="34" charset="0"/>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Helvetica" panose="020B0604020202020204" pitchFamily="34" charset="0"/>
                          <a:ea typeface="ＭＳ Ｐゴシック" charset="0"/>
                          <a:cs typeface="Helvetica" panose="020B0604020202020204" pitchFamily="34" charset="0"/>
                        </a:rPr>
                        <a:t>0.51 × 0.55 × 0.69</a:t>
                      </a:r>
                      <a:endParaRPr kumimoji="0" lang="en-US" sz="1200" b="0" i="0" u="none" strike="noStrike" cap="none" normalizeH="0" baseline="30000" dirty="0" smtClean="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Helvetica" panose="020B0604020202020204" pitchFamily="34" charset="0"/>
                          <a:cs typeface="Helvetica" panose="020B0604020202020204" pitchFamily="34" charset="0"/>
                        </a:rPr>
                        <a:t>1.4 x 1.1 x 1.2</a:t>
                      </a:r>
                      <a:endParaRPr kumimoji="0" lang="en-US" sz="1200" b="0" i="0" u="none" strike="noStrike" cap="none" normalizeH="0" baseline="30000" dirty="0" smtClean="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Data Rate, Mbps</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311-1244 (</a:t>
                      </a:r>
                      <a:r>
                        <a:rPr lang="en-US" sz="1100" dirty="0" smtClean="0">
                          <a:latin typeface="Helvetica" pitchFamily="34" charset="0"/>
                          <a:cs typeface="Helvetica" panose="020B0604020202020204" pitchFamily="34" charset="0"/>
                        </a:rPr>
                        <a:t>payload capability</a:t>
                      </a:r>
                      <a:r>
                        <a:rPr lang="en-US" sz="1200" dirty="0" smtClean="0">
                          <a:latin typeface="Helvetica" pitchFamily="34" charset="0"/>
                          <a:cs typeface="Helvetica" panose="020B0604020202020204" pitchFamily="34" charset="0"/>
                        </a:rPr>
                        <a:t>)</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6 (</a:t>
                      </a:r>
                      <a:r>
                        <a:rPr lang="en-US" sz="1200" dirty="0" err="1" smtClean="0">
                          <a:latin typeface="Helvetica" pitchFamily="34" charset="0"/>
                          <a:cs typeface="Helvetica" panose="020B0604020202020204" pitchFamily="34" charset="0"/>
                        </a:rPr>
                        <a:t>ave</a:t>
                      </a:r>
                      <a:r>
                        <a:rPr lang="en-US" sz="1200" dirty="0" smtClean="0">
                          <a:latin typeface="Helvetica" pitchFamily="34" charset="0"/>
                          <a:cs typeface="Helvetica" panose="020B0604020202020204" pitchFamily="34" charset="0"/>
                        </a:rPr>
                        <a:t>) </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34.1 (</a:t>
                      </a:r>
                      <a:r>
                        <a:rPr lang="en-US" sz="1200" dirty="0" err="1" smtClean="0">
                          <a:latin typeface="Helvetica" pitchFamily="34" charset="0"/>
                          <a:cs typeface="Helvetica" panose="020B0604020202020204" pitchFamily="34" charset="0"/>
                        </a:rPr>
                        <a:t>ave</a:t>
                      </a:r>
                      <a:r>
                        <a:rPr lang="en-US" sz="1200" dirty="0" smtClean="0">
                          <a:latin typeface="Helvetica" pitchFamily="34" charset="0"/>
                          <a:cs typeface="Helvetica" panose="020B0604020202020204" pitchFamily="34" charset="0"/>
                        </a:rPr>
                        <a:t>)</a:t>
                      </a:r>
                      <a:endParaRPr lang="en-US" sz="1200" dirty="0">
                        <a:latin typeface="Helvetica" pitchFamily="34" charset="0"/>
                        <a:cs typeface="Helvetica" panose="020B0604020202020204" pitchFamily="34" charset="0"/>
                      </a:endParaRPr>
                    </a:p>
                  </a:txBody>
                  <a:tcPr anchor="ctr"/>
                </a:tc>
              </a:tr>
              <a:tr h="365760">
                <a:tc>
                  <a:txBody>
                    <a:bodyPr/>
                    <a:lstStyle/>
                    <a:p>
                      <a:r>
                        <a:rPr lang="en-US" sz="1300" dirty="0" smtClean="0">
                          <a:latin typeface="Helvetica" pitchFamily="34" charset="0"/>
                          <a:cs typeface="Helvetica" panose="020B0604020202020204" pitchFamily="34" charset="0"/>
                        </a:rPr>
                        <a:t>Launch Readiness Date</a:t>
                      </a:r>
                      <a:endParaRPr lang="en-US" sz="1300" dirty="0">
                        <a:latin typeface="Helvetica" pitchFamily="34" charset="0"/>
                        <a:cs typeface="Helvetica" panose="020B0604020202020204"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anose="020B0604020202020204" pitchFamily="34" charset="0"/>
                        </a:rPr>
                        <a:t>December, 2017</a:t>
                      </a:r>
                      <a:endParaRPr lang="en-US" sz="1300" dirty="0">
                        <a:latin typeface="Helvetica" pitchFamily="34" charset="0"/>
                        <a:cs typeface="Helvetica" panose="020B0604020202020204"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anose="020B0604020202020204" pitchFamily="34" charset="0"/>
                        </a:rPr>
                        <a:t>October 2017</a:t>
                      </a:r>
                      <a:r>
                        <a:rPr lang="en-US" sz="1300" baseline="0" dirty="0" smtClean="0">
                          <a:latin typeface="Helvetica" pitchFamily="34" charset="0"/>
                          <a:cs typeface="Helvetica" panose="020B0604020202020204" pitchFamily="34" charset="0"/>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latin typeface="Helvetica" pitchFamily="34" charset="0"/>
                          <a:cs typeface="Helvetica" panose="020B0604020202020204" pitchFamily="34" charset="0"/>
                        </a:rPr>
                        <a:t>(SES-14, </a:t>
                      </a:r>
                      <a:br>
                        <a:rPr lang="en-US" sz="1300" baseline="0" dirty="0" smtClean="0">
                          <a:latin typeface="Helvetica" pitchFamily="34" charset="0"/>
                          <a:cs typeface="Helvetica" panose="020B0604020202020204" pitchFamily="34" charset="0"/>
                        </a:rPr>
                      </a:br>
                      <a:r>
                        <a:rPr lang="en-US" sz="1300" baseline="0" dirty="0" smtClean="0">
                          <a:solidFill>
                            <a:schemeClr val="tx1"/>
                          </a:solidFill>
                          <a:latin typeface="Helvetica" panose="020B0604020202020204" pitchFamily="34" charset="0"/>
                          <a:cs typeface="Helvetica" panose="020B0604020202020204" pitchFamily="34" charset="0"/>
                        </a:rPr>
                        <a:t>6 month transfer to GEO</a:t>
                      </a:r>
                      <a:r>
                        <a:rPr lang="en-US" sz="1300" baseline="0" dirty="0" smtClean="0">
                          <a:latin typeface="Helvetica" pitchFamily="34" charset="0"/>
                          <a:cs typeface="Helvetica" panose="020B0604020202020204" pitchFamily="34" charset="0"/>
                        </a:rPr>
                        <a:t>)</a:t>
                      </a:r>
                      <a:endParaRPr lang="en-US" sz="1300" dirty="0">
                        <a:latin typeface="Helvetica" pitchFamily="34" charset="0"/>
                        <a:cs typeface="Helvetica" panose="020B0604020202020204" pitchFamily="34" charset="0"/>
                      </a:endParaRPr>
                    </a:p>
                  </a:txBody>
                  <a:tcPr anchor="ctr"/>
                </a:tc>
                <a:tc>
                  <a:txBody>
                    <a:bodyPr/>
                    <a:lstStyle/>
                    <a:p>
                      <a:r>
                        <a:rPr lang="en-US" sz="1300" dirty="0" smtClean="0">
                          <a:latin typeface="Helvetica" pitchFamily="34" charset="0"/>
                          <a:cs typeface="Helvetica" panose="020B0604020202020204" pitchFamily="34" charset="0"/>
                        </a:rPr>
                        <a:t>[Instrument Delivery</a:t>
                      </a:r>
                      <a:r>
                        <a:rPr lang="en-US" sz="1300" baseline="0" dirty="0" smtClean="0">
                          <a:latin typeface="Helvetica" pitchFamily="34" charset="0"/>
                          <a:cs typeface="Helvetica" panose="020B0604020202020204" pitchFamily="34" charset="0"/>
                        </a:rPr>
                        <a:t> NLT </a:t>
                      </a:r>
                      <a:r>
                        <a:rPr lang="en-US" sz="1300" dirty="0" smtClean="0">
                          <a:latin typeface="Helvetica" pitchFamily="34" charset="0"/>
                          <a:cs typeface="Helvetica" panose="020B0604020202020204" pitchFamily="34" charset="0"/>
                        </a:rPr>
                        <a:t>September 2017 plus notional</a:t>
                      </a:r>
                      <a:r>
                        <a:rPr lang="en-US" sz="1300" baseline="0" dirty="0" smtClean="0">
                          <a:latin typeface="Helvetica" pitchFamily="34" charset="0"/>
                          <a:cs typeface="Helvetica" panose="020B0604020202020204" pitchFamily="34" charset="0"/>
                        </a:rPr>
                        <a:t> </a:t>
                      </a:r>
                      <a:r>
                        <a:rPr lang="en-US" sz="1300" dirty="0" smtClean="0">
                          <a:latin typeface="Helvetica" pitchFamily="34" charset="0"/>
                          <a:cs typeface="Helvetica" panose="020B0604020202020204" pitchFamily="34" charset="0"/>
                        </a:rPr>
                        <a:t>15 months to launch]</a:t>
                      </a:r>
                      <a:endParaRPr lang="en-US" sz="13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Commercial Partner</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SSL </a:t>
                      </a:r>
                      <a:br>
                        <a:rPr lang="en-US" sz="1200" dirty="0" smtClean="0">
                          <a:latin typeface="Helvetica" pitchFamily="34" charset="0"/>
                          <a:cs typeface="Helvetica" panose="020B0604020202020204" pitchFamily="34" charset="0"/>
                        </a:rPr>
                      </a:br>
                      <a:r>
                        <a:rPr lang="en-US" sz="1200" dirty="0" smtClean="0">
                          <a:latin typeface="Helvetica" pitchFamily="34" charset="0"/>
                          <a:cs typeface="Helvetica" panose="020B0604020202020204" pitchFamily="34" charset="0"/>
                        </a:rPr>
                        <a:t>(s/c manufacturer)</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SES </a:t>
                      </a:r>
                    </a:p>
                    <a:p>
                      <a:r>
                        <a:rPr lang="en-US" sz="1200" dirty="0" smtClean="0">
                          <a:latin typeface="Helvetica" pitchFamily="34" charset="0"/>
                          <a:cs typeface="Helvetica" panose="020B0604020202020204" pitchFamily="34" charset="0"/>
                        </a:rPr>
                        <a:t>(s/c owner/operator)</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a:t>
                      </a:r>
                      <a:r>
                        <a:rPr lang="en-US" sz="1200" dirty="0" err="1" smtClean="0">
                          <a:latin typeface="Helvetica" pitchFamily="34" charset="0"/>
                          <a:cs typeface="Helvetica" panose="020B0604020202020204" pitchFamily="34" charset="0"/>
                        </a:rPr>
                        <a:t>HoPS</a:t>
                      </a:r>
                      <a:r>
                        <a:rPr lang="en-US" sz="1200" dirty="0" smtClean="0">
                          <a:latin typeface="Helvetica" pitchFamily="34" charset="0"/>
                          <a:cs typeface="Helvetica" panose="020B0604020202020204" pitchFamily="34" charset="0"/>
                        </a:rPr>
                        <a:t> IDIQ]</a:t>
                      </a:r>
                    </a:p>
                    <a:p>
                      <a:r>
                        <a:rPr lang="en-US" sz="1200" dirty="0" smtClean="0">
                          <a:latin typeface="Helvetica" pitchFamily="34" charset="0"/>
                          <a:cs typeface="Helvetica" panose="020B0604020202020204" pitchFamily="34" charset="0"/>
                        </a:rPr>
                        <a:t>(Government</a:t>
                      </a:r>
                      <a:r>
                        <a:rPr lang="en-US" sz="1200" baseline="0" dirty="0" smtClean="0">
                          <a:latin typeface="Helvetica" pitchFamily="34" charset="0"/>
                          <a:cs typeface="Helvetica" panose="020B0604020202020204" pitchFamily="34" charset="0"/>
                        </a:rPr>
                        <a:t> broker)</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Selection Date</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August 2011</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April 2013</a:t>
                      </a:r>
                      <a:r>
                        <a:rPr lang="en-US" sz="1200" baseline="0" dirty="0" smtClean="0">
                          <a:latin typeface="Helvetica" pitchFamily="34" charset="0"/>
                          <a:cs typeface="Helvetica" panose="020B0604020202020204" pitchFamily="34" charset="0"/>
                        </a:rPr>
                        <a:t> </a:t>
                      </a:r>
                      <a:r>
                        <a:rPr lang="en-US" sz="1000" baseline="0" dirty="0" smtClean="0">
                          <a:latin typeface="Helvetica" pitchFamily="34" charset="0"/>
                          <a:cs typeface="Helvetica" panose="020B0604020202020204" pitchFamily="34" charset="0"/>
                        </a:rPr>
                        <a:t>(Step 2 Proposal Award)</a:t>
                      </a:r>
                      <a:endParaRPr lang="en-US" sz="10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November 2012</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SRR</a:t>
                      </a:r>
                      <a:endParaRPr lang="en-US" sz="1200" dirty="0">
                        <a:latin typeface="Helvetica" pitchFamily="34" charset="0"/>
                        <a:cs typeface="Helvetica" panose="020B0604020202020204" pitchFamily="34" charset="0"/>
                      </a:endParaRPr>
                    </a:p>
                  </a:txBody>
                  <a:tcPr anchor="ctr"/>
                </a:tc>
                <a:tc>
                  <a:txBody>
                    <a:bodyPr/>
                    <a:lstStyle/>
                    <a:p>
                      <a:r>
                        <a:rPr lang="en-US" sz="1200" i="1" dirty="0" smtClean="0">
                          <a:solidFill>
                            <a:schemeClr val="tx1"/>
                          </a:solidFill>
                          <a:latin typeface="Helvetica" pitchFamily="34" charset="0"/>
                          <a:cs typeface="Helvetica" panose="020B0604020202020204" pitchFamily="34" charset="0"/>
                        </a:rPr>
                        <a:t>February 2013*</a:t>
                      </a:r>
                      <a:endParaRPr lang="en-US" sz="1200" i="1" dirty="0">
                        <a:solidFill>
                          <a:schemeClr val="tx1"/>
                        </a:solidFill>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January 2014</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November 2013</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PDR</a:t>
                      </a:r>
                      <a:endParaRPr lang="en-US" sz="1200" dirty="0">
                        <a:latin typeface="Helvetica" pitchFamily="34" charset="0"/>
                        <a:cs typeface="Helvetica" panose="020B0604020202020204" pitchFamily="34" charset="0"/>
                      </a:endParaRPr>
                    </a:p>
                  </a:txBody>
                  <a:tcPr anchor="ctr"/>
                </a:tc>
                <a:tc>
                  <a:txBody>
                    <a:bodyPr/>
                    <a:lstStyle/>
                    <a:p>
                      <a:r>
                        <a:rPr lang="en-US" sz="1200" i="1" dirty="0" smtClean="0">
                          <a:solidFill>
                            <a:schemeClr val="tx1"/>
                          </a:solidFill>
                          <a:latin typeface="Helvetica" pitchFamily="34" charset="0"/>
                          <a:cs typeface="Helvetica" panose="020B0604020202020204" pitchFamily="34" charset="0"/>
                        </a:rPr>
                        <a:t>November 2013*</a:t>
                      </a:r>
                      <a:endParaRPr lang="en-US" sz="1200" i="1" dirty="0">
                        <a:solidFill>
                          <a:schemeClr val="tx1"/>
                        </a:solidFill>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Dec</a:t>
                      </a:r>
                      <a:r>
                        <a:rPr lang="en-US" sz="1200" baseline="0" dirty="0" smtClean="0">
                          <a:latin typeface="Helvetica" pitchFamily="34" charset="0"/>
                          <a:cs typeface="Helvetica" panose="020B0604020202020204" pitchFamily="34" charset="0"/>
                        </a:rPr>
                        <a:t> 2014</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July 2014</a:t>
                      </a:r>
                      <a:endParaRPr lang="en-US" sz="1200" dirty="0">
                        <a:latin typeface="Helvetica" pitchFamily="34" charset="0"/>
                        <a:cs typeface="Helvetica" panose="020B0604020202020204" pitchFamily="34" charset="0"/>
                      </a:endParaRPr>
                    </a:p>
                  </a:txBody>
                  <a:tcPr anchor="ctr"/>
                </a:tc>
              </a:tr>
              <a:tr h="365760">
                <a:tc>
                  <a:txBody>
                    <a:bodyPr/>
                    <a:lstStyle/>
                    <a:p>
                      <a:r>
                        <a:rPr lang="en-US" sz="1200" dirty="0" smtClean="0">
                          <a:latin typeface="Helvetica" pitchFamily="34" charset="0"/>
                          <a:cs typeface="Helvetica" panose="020B0604020202020204" pitchFamily="34" charset="0"/>
                        </a:rPr>
                        <a:t>KDP-C</a:t>
                      </a:r>
                      <a:endParaRPr lang="en-US" sz="1200" dirty="0">
                        <a:latin typeface="Helvetica" pitchFamily="34" charset="0"/>
                        <a:cs typeface="Helvetica" panose="020B0604020202020204" pitchFamily="34" charset="0"/>
                      </a:endParaRPr>
                    </a:p>
                  </a:txBody>
                  <a:tcPr anchor="ctr"/>
                </a:tc>
                <a:tc>
                  <a:txBody>
                    <a:bodyPr/>
                    <a:lstStyle/>
                    <a:p>
                      <a:r>
                        <a:rPr lang="en-US" sz="1200" i="1" dirty="0" smtClean="0">
                          <a:solidFill>
                            <a:schemeClr val="tx1"/>
                          </a:solidFill>
                          <a:latin typeface="Helvetica" pitchFamily="34" charset="0"/>
                          <a:cs typeface="Helvetica" panose="020B0604020202020204" pitchFamily="34" charset="0"/>
                        </a:rPr>
                        <a:t>February</a:t>
                      </a:r>
                      <a:r>
                        <a:rPr lang="en-US" sz="1200" i="1" baseline="0" dirty="0" smtClean="0">
                          <a:solidFill>
                            <a:schemeClr val="tx1"/>
                          </a:solidFill>
                          <a:latin typeface="Helvetica" pitchFamily="34" charset="0"/>
                          <a:cs typeface="Helvetica" panose="020B0604020202020204" pitchFamily="34" charset="0"/>
                        </a:rPr>
                        <a:t> 2014*</a:t>
                      </a:r>
                      <a:endParaRPr lang="en-US" sz="1200" i="1" dirty="0">
                        <a:solidFill>
                          <a:schemeClr val="tx1"/>
                        </a:solidFill>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March 2015</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November 2014</a:t>
                      </a:r>
                      <a:endParaRPr lang="en-US" sz="1200" dirty="0">
                        <a:latin typeface="Helvetica" pitchFamily="34" charset="0"/>
                        <a:cs typeface="Helvetica" panose="020B0604020202020204" pitchFamily="34" charset="0"/>
                      </a:endParaRPr>
                    </a:p>
                  </a:txBody>
                  <a:tcPr anchor="ctr"/>
                </a:tc>
              </a:tr>
              <a:tr h="548640">
                <a:tc>
                  <a:txBody>
                    <a:bodyPr/>
                    <a:lstStyle/>
                    <a:p>
                      <a:r>
                        <a:rPr lang="en-US" sz="1200" dirty="0" smtClean="0">
                          <a:latin typeface="Helvetica" pitchFamily="34" charset="0"/>
                          <a:cs typeface="Helvetica" panose="020B0604020202020204" pitchFamily="34" charset="0"/>
                        </a:rPr>
                        <a:t>LCC</a:t>
                      </a:r>
                      <a:endParaRPr lang="en-US" sz="1200" dirty="0">
                        <a:latin typeface="Helvetica" pitchFamily="34" charset="0"/>
                        <a:cs typeface="Helvetica"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itchFamily="34" charset="0"/>
                          <a:cs typeface="Helvetica" panose="020B0604020202020204" pitchFamily="34" charset="0"/>
                        </a:rPr>
                        <a:t>&lt; $250M </a:t>
                      </a:r>
                      <a:r>
                        <a:rPr lang="en-US" sz="1200" b="0" dirty="0" smtClean="0">
                          <a:latin typeface="Helvetica" panose="020B0604020202020204" pitchFamily="34" charset="0"/>
                          <a:cs typeface="Helvetica" panose="020B0604020202020204" pitchFamily="34" charset="0"/>
                        </a:rPr>
                        <a:t>(includes </a:t>
                      </a:r>
                      <a:br>
                        <a:rPr lang="en-US" sz="1200" b="0" dirty="0" smtClean="0">
                          <a:latin typeface="Helvetica" panose="020B0604020202020204" pitchFamily="34" charset="0"/>
                          <a:cs typeface="Helvetica" panose="020B0604020202020204" pitchFamily="34" charset="0"/>
                        </a:rPr>
                      </a:br>
                      <a:r>
                        <a:rPr lang="en-US" sz="1200" b="0" dirty="0" smtClean="0">
                          <a:latin typeface="Helvetica" panose="020B0604020202020204" pitchFamily="34" charset="0"/>
                          <a:cs typeface="Helvetica" panose="020B0604020202020204" pitchFamily="34" charset="0"/>
                        </a:rPr>
                        <a:t>s/c accommodation)</a:t>
                      </a:r>
                      <a:endParaRPr lang="en-US" sz="1200" dirty="0">
                        <a:latin typeface="Helvetica" pitchFamily="34" charset="0"/>
                        <a:cs typeface="Helvetica"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Helvetica" panose="020B0604020202020204" pitchFamily="34" charset="0"/>
                          <a:cs typeface="Helvetica" panose="020B0604020202020204" pitchFamily="34" charset="0"/>
                        </a:rPr>
                        <a:t>$63.545M (includes $17.5M for s/c accommodation)</a:t>
                      </a:r>
                      <a:endParaRPr lang="en-US" sz="1200" dirty="0">
                        <a:latin typeface="Helvetica" pitchFamily="34" charset="0"/>
                        <a:cs typeface="Helvetica" panose="020B0604020202020204" pitchFamily="34" charset="0"/>
                      </a:endParaRPr>
                    </a:p>
                  </a:txBody>
                  <a:tcPr anchor="ctr"/>
                </a:tc>
                <a:tc>
                  <a:txBody>
                    <a:bodyPr/>
                    <a:lstStyle/>
                    <a:p>
                      <a:r>
                        <a:rPr lang="en-US" sz="1200" dirty="0" smtClean="0">
                          <a:latin typeface="Helvetica" pitchFamily="34" charset="0"/>
                          <a:cs typeface="Helvetica" panose="020B0604020202020204" pitchFamily="34" charset="0"/>
                        </a:rPr>
                        <a:t>$93M (excludes </a:t>
                      </a:r>
                      <a:br>
                        <a:rPr lang="en-US" sz="1200" dirty="0" smtClean="0">
                          <a:latin typeface="Helvetica" pitchFamily="34" charset="0"/>
                          <a:cs typeface="Helvetica" panose="020B0604020202020204" pitchFamily="34" charset="0"/>
                        </a:rPr>
                      </a:br>
                      <a:r>
                        <a:rPr lang="en-US" sz="1200" dirty="0" smtClean="0">
                          <a:latin typeface="Helvetica" pitchFamily="34" charset="0"/>
                          <a:cs typeface="Helvetica" panose="020B0604020202020204" pitchFamily="34" charset="0"/>
                        </a:rPr>
                        <a:t>s/c</a:t>
                      </a:r>
                      <a:r>
                        <a:rPr lang="en-US" sz="1200" baseline="0" dirty="0" smtClean="0">
                          <a:latin typeface="Helvetica" pitchFamily="34" charset="0"/>
                          <a:cs typeface="Helvetica" panose="020B0604020202020204" pitchFamily="34" charset="0"/>
                        </a:rPr>
                        <a:t> </a:t>
                      </a:r>
                      <a:r>
                        <a:rPr lang="en-US" sz="1200" dirty="0" smtClean="0">
                          <a:latin typeface="Helvetica" pitchFamily="34" charset="0"/>
                          <a:cs typeface="Helvetica" panose="020B0604020202020204" pitchFamily="34" charset="0"/>
                        </a:rPr>
                        <a:t>accommodation)</a:t>
                      </a:r>
                      <a:endParaRPr lang="en-US" sz="1200" dirty="0">
                        <a:latin typeface="Helvetica" pitchFamily="34" charset="0"/>
                        <a:cs typeface="Helvetica" panose="020B0604020202020204" pitchFamily="34" charset="0"/>
                      </a:endParaRPr>
                    </a:p>
                  </a:txBody>
                  <a:tcPr anchor="ctr"/>
                </a:tc>
              </a:tr>
            </a:tbl>
          </a:graphicData>
        </a:graphic>
      </p:graphicFrame>
      <p:sp>
        <p:nvSpPr>
          <p:cNvPr id="3" name="TextBox 2"/>
          <p:cNvSpPr txBox="1"/>
          <p:nvPr/>
        </p:nvSpPr>
        <p:spPr>
          <a:xfrm>
            <a:off x="435185" y="6522396"/>
            <a:ext cx="8428008" cy="307777"/>
          </a:xfrm>
          <a:prstGeom prst="rect">
            <a:avLst/>
          </a:prstGeom>
          <a:noFill/>
        </p:spPr>
        <p:txBody>
          <a:bodyPr wrap="square" rtlCol="0">
            <a:spAutoFit/>
          </a:bodyPr>
          <a:lstStyle/>
          <a:p>
            <a:r>
              <a:rPr lang="en-US" sz="1400" i="1" dirty="0" smtClean="0">
                <a:latin typeface="Helvetica" panose="020B0604020202020204" pitchFamily="34" charset="0"/>
                <a:cs typeface="Helvetica" panose="020B0604020202020204" pitchFamily="34" charset="0"/>
              </a:rPr>
              <a:t>* No confirmation that these events occurred as scheduled</a:t>
            </a:r>
            <a:endParaRPr lang="en-US" sz="14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7075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ea typeface="Calibri" panose="020F0502020204030204" pitchFamily="34" charset="0"/>
              </a:rPr>
              <a:t>GEO Hosted Payloads: </a:t>
            </a:r>
            <a:r>
              <a:rPr lang="en-US" altLang="en-US" sz="2800" dirty="0" smtClean="0">
                <a:ea typeface="Calibri" panose="020F0502020204030204" pitchFamily="34" charset="0"/>
              </a:rPr>
              <a:t/>
            </a:r>
            <a:br>
              <a:rPr lang="en-US" altLang="en-US" sz="2800" dirty="0" smtClean="0">
                <a:ea typeface="Calibri" panose="020F0502020204030204" pitchFamily="34" charset="0"/>
              </a:rPr>
            </a:br>
            <a:r>
              <a:rPr lang="en-US" altLang="en-US" sz="2800" dirty="0" smtClean="0">
                <a:ea typeface="Calibri" panose="020F0502020204030204" pitchFamily="34" charset="0"/>
              </a:rPr>
              <a:t>Implementation</a:t>
            </a:r>
            <a:endParaRPr lang="en-US" sz="2800" dirty="0"/>
          </a:p>
        </p:txBody>
      </p:sp>
      <p:grpSp>
        <p:nvGrpSpPr>
          <p:cNvPr id="3" name="Group 2"/>
          <p:cNvGrpSpPr/>
          <p:nvPr/>
        </p:nvGrpSpPr>
        <p:grpSpPr>
          <a:xfrm>
            <a:off x="632011" y="2241295"/>
            <a:ext cx="7914341" cy="3795478"/>
            <a:chOff x="632011" y="2241295"/>
            <a:chExt cx="7914341" cy="3795478"/>
          </a:xfrm>
        </p:grpSpPr>
        <p:grpSp>
          <p:nvGrpSpPr>
            <p:cNvPr id="85" name="Group 84"/>
            <p:cNvGrpSpPr/>
            <p:nvPr/>
          </p:nvGrpSpPr>
          <p:grpSpPr>
            <a:xfrm>
              <a:off x="632011" y="4706151"/>
              <a:ext cx="7914341" cy="1330622"/>
              <a:chOff x="632011" y="4114500"/>
              <a:chExt cx="7914341" cy="1330622"/>
            </a:xfrm>
          </p:grpSpPr>
          <p:grpSp>
            <p:nvGrpSpPr>
              <p:cNvPr id="21" name="Group 20"/>
              <p:cNvGrpSpPr/>
              <p:nvPr/>
            </p:nvGrpSpPr>
            <p:grpSpPr>
              <a:xfrm>
                <a:off x="632011" y="4114500"/>
                <a:ext cx="7914341" cy="460188"/>
                <a:chOff x="1062317" y="4305746"/>
                <a:chExt cx="7914341" cy="460188"/>
              </a:xfrm>
            </p:grpSpPr>
            <p:sp>
              <p:nvSpPr>
                <p:cNvPr id="4" name="Right Arrow 3"/>
                <p:cNvSpPr/>
                <p:nvPr/>
              </p:nvSpPr>
              <p:spPr>
                <a:xfrm>
                  <a:off x="1062317" y="4305746"/>
                  <a:ext cx="7914341" cy="46018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062317" y="4351174"/>
                  <a:ext cx="7633446" cy="369332"/>
                  <a:chOff x="1145989" y="3155736"/>
                  <a:chExt cx="7633446" cy="369332"/>
                </a:xfrm>
              </p:grpSpPr>
              <p:sp>
                <p:nvSpPr>
                  <p:cNvPr id="14" name="TextBox 13"/>
                  <p:cNvSpPr txBox="1"/>
                  <p:nvPr/>
                </p:nvSpPr>
                <p:spPr>
                  <a:xfrm>
                    <a:off x="1192307" y="3155736"/>
                    <a:ext cx="7587128" cy="369332"/>
                  </a:xfrm>
                  <a:prstGeom prst="rect">
                    <a:avLst/>
                  </a:prstGeom>
                  <a:noFill/>
                </p:spPr>
                <p:txBody>
                  <a:bodyPr wrap="square" rtlCol="0">
                    <a:spAutoFit/>
                  </a:bodyPr>
                  <a:lstStyle/>
                  <a:p>
                    <a:r>
                      <a:rPr lang="en-US" sz="1400" dirty="0" smtClean="0">
                        <a:latin typeface="Helvetica" panose="020B0604020202020204" pitchFamily="34" charset="0"/>
                        <a:cs typeface="Helvetica" panose="020B0604020202020204" pitchFamily="34" charset="0"/>
                      </a:rPr>
                      <a:t>2011            2012          2013           2014           2015           2016           2017          2018 </a:t>
                    </a:r>
                    <a:r>
                      <a:rPr lang="en-US" dirty="0" smtClean="0"/>
                      <a:t>	</a:t>
                    </a:r>
                    <a:endParaRPr lang="en-US" dirty="0"/>
                  </a:p>
                </p:txBody>
              </p:sp>
              <p:grpSp>
                <p:nvGrpSpPr>
                  <p:cNvPr id="19" name="Group 18"/>
                  <p:cNvGrpSpPr/>
                  <p:nvPr/>
                </p:nvGrpSpPr>
                <p:grpSpPr>
                  <a:xfrm>
                    <a:off x="1145989" y="3232970"/>
                    <a:ext cx="7357035" cy="227106"/>
                    <a:chOff x="1145989" y="3232970"/>
                    <a:chExt cx="7357035" cy="227106"/>
                  </a:xfrm>
                </p:grpSpPr>
                <p:grpSp>
                  <p:nvGrpSpPr>
                    <p:cNvPr id="13" name="Group 12"/>
                    <p:cNvGrpSpPr/>
                    <p:nvPr/>
                  </p:nvGrpSpPr>
                  <p:grpSpPr>
                    <a:xfrm>
                      <a:off x="1145989" y="3232970"/>
                      <a:ext cx="6440298" cy="227106"/>
                      <a:chOff x="824753" y="3883212"/>
                      <a:chExt cx="5605154" cy="227106"/>
                    </a:xfrm>
                  </p:grpSpPr>
                  <p:sp>
                    <p:nvSpPr>
                      <p:cNvPr id="5" name="Rectangle 4"/>
                      <p:cNvSpPr/>
                      <p:nvPr/>
                    </p:nvSpPr>
                    <p:spPr>
                      <a:xfrm>
                        <a:off x="824753"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9060"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26000"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28141"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0282"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26447"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25600" y="3883212"/>
                        <a:ext cx="800847"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582854" y="3232970"/>
                      <a:ext cx="920170" cy="227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4" name="Group 83"/>
              <p:cNvGrpSpPr/>
              <p:nvPr/>
            </p:nvGrpSpPr>
            <p:grpSpPr>
              <a:xfrm>
                <a:off x="2472350" y="4470830"/>
                <a:ext cx="4992261" cy="974292"/>
                <a:chOff x="2472350" y="4470830"/>
                <a:chExt cx="4992261" cy="974292"/>
              </a:xfrm>
            </p:grpSpPr>
            <p:sp>
              <p:nvSpPr>
                <p:cNvPr id="39" name="TextBox 21"/>
                <p:cNvSpPr txBox="1"/>
                <p:nvPr/>
              </p:nvSpPr>
              <p:spPr>
                <a:xfrm>
                  <a:off x="2472350" y="4844958"/>
                  <a:ext cx="4992261" cy="600164"/>
                </a:xfrm>
                <a:prstGeom prst="rect">
                  <a:avLst/>
                </a:prstGeom>
                <a:solidFill>
                  <a:srgbClr val="FFC000"/>
                </a:solidFill>
                <a:ln w="19050">
                  <a:solidFill>
                    <a:srgbClr val="FFC000"/>
                  </a:solidFill>
                  <a:tailEnd type="stealth"/>
                </a:ln>
                <a:scene3d>
                  <a:camera prst="orthographicFront"/>
                  <a:lightRig rig="threePt" dir="t"/>
                </a:scene3d>
                <a:sp3d>
                  <a:bevelT w="165100" prst="coolSlan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Helvetica" panose="020B0604020202020204" pitchFamily="34" charset="0"/>
                      <a:cs typeface="Helvetica" panose="020B0604020202020204" pitchFamily="34" charset="0"/>
                    </a:rPr>
                    <a:t>(Selected)</a:t>
                  </a:r>
                  <a:r>
                    <a:rPr lang="en-US" sz="1400" dirty="0" smtClean="0">
                      <a:latin typeface="Helvetica" panose="020B0604020202020204" pitchFamily="34" charset="0"/>
                      <a:cs typeface="Helvetica" panose="020B0604020202020204" pitchFamily="34" charset="0"/>
                    </a:rPr>
                    <a:t> SRR         PDR KDP-C		         Launch</a:t>
                  </a:r>
                </a:p>
                <a:p>
                  <a:pPr>
                    <a:spcBef>
                      <a:spcPts val="600"/>
                    </a:spcBef>
                  </a:pPr>
                  <a:r>
                    <a:rPr lang="en-US" sz="1400" dirty="0" smtClean="0">
                      <a:latin typeface="Helvetica" panose="020B0604020202020204" pitchFamily="34" charset="0"/>
                      <a:cs typeface="Helvetica" panose="020B0604020202020204" pitchFamily="34" charset="0"/>
                    </a:rPr>
                    <a:t>GOLD</a:t>
                  </a:r>
                  <a:endParaRPr lang="en-US" sz="1400" dirty="0">
                    <a:latin typeface="Helvetica" panose="020B0604020202020204" pitchFamily="34" charset="0"/>
                    <a:cs typeface="Helvetica" panose="020B0604020202020204" pitchFamily="34" charset="0"/>
                  </a:endParaRPr>
                </a:p>
              </p:txBody>
            </p:sp>
            <p:grpSp>
              <p:nvGrpSpPr>
                <p:cNvPr id="78" name="Group 77"/>
                <p:cNvGrpSpPr/>
                <p:nvPr/>
              </p:nvGrpSpPr>
              <p:grpSpPr>
                <a:xfrm>
                  <a:off x="2727180" y="4470830"/>
                  <a:ext cx="4120763" cy="374128"/>
                  <a:chOff x="2727180" y="4470830"/>
                  <a:chExt cx="4120763" cy="374128"/>
                </a:xfrm>
              </p:grpSpPr>
              <p:grpSp>
                <p:nvGrpSpPr>
                  <p:cNvPr id="40" name="Group 39"/>
                  <p:cNvGrpSpPr/>
                  <p:nvPr/>
                </p:nvGrpSpPr>
                <p:grpSpPr>
                  <a:xfrm>
                    <a:off x="2727180" y="4478383"/>
                    <a:ext cx="1922010" cy="366575"/>
                    <a:chOff x="1149790" y="2165442"/>
                    <a:chExt cx="1800328" cy="733149"/>
                  </a:xfrm>
                  <a:solidFill>
                    <a:srgbClr val="99FF99"/>
                  </a:solidFill>
                  <a:effectLst>
                    <a:outerShdw blurRad="50800" dist="38100" dir="10800000" algn="r" rotWithShape="0">
                      <a:prstClr val="black">
                        <a:alpha val="40000"/>
                      </a:prstClr>
                    </a:outerShdw>
                  </a:effectLst>
                </p:grpSpPr>
                <p:cxnSp>
                  <p:nvCxnSpPr>
                    <p:cNvPr id="41" name="Straight Arrow Connector 40"/>
                    <p:cNvCxnSpPr/>
                    <p:nvPr/>
                  </p:nvCxnSpPr>
                  <p:spPr>
                    <a:xfrm flipV="1">
                      <a:off x="1149790" y="2176534"/>
                      <a:ext cx="2159" cy="722057"/>
                    </a:xfrm>
                    <a:prstGeom prst="straightConnector1">
                      <a:avLst/>
                    </a:prstGeom>
                    <a:grpFill/>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838713" y="2165442"/>
                      <a:ext cx="198" cy="733149"/>
                    </a:xfrm>
                    <a:prstGeom prst="straightConnector1">
                      <a:avLst/>
                    </a:prstGeom>
                    <a:grpFill/>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615947" y="2193672"/>
                      <a:ext cx="533" cy="704919"/>
                    </a:xfrm>
                    <a:prstGeom prst="straightConnector1">
                      <a:avLst/>
                    </a:prstGeom>
                    <a:grpFill/>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950118" y="2165444"/>
                      <a:ext cx="0" cy="733147"/>
                    </a:xfrm>
                    <a:prstGeom prst="straightConnector1">
                      <a:avLst/>
                    </a:prstGeom>
                    <a:grpFill/>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flipH="1" flipV="1">
                    <a:off x="6847374" y="4470830"/>
                    <a:ext cx="569" cy="352460"/>
                  </a:xfrm>
                  <a:prstGeom prst="straightConnector1">
                    <a:avLst/>
                  </a:prstGeom>
                  <a:solidFill>
                    <a:srgbClr val="99FF99"/>
                  </a:solidFill>
                  <a:ln w="57150">
                    <a:solidFill>
                      <a:srgbClr val="FFC000"/>
                    </a:solidFill>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86" name="Group 85"/>
            <p:cNvGrpSpPr/>
            <p:nvPr/>
          </p:nvGrpSpPr>
          <p:grpSpPr>
            <a:xfrm>
              <a:off x="1738962" y="2241295"/>
              <a:ext cx="6383061" cy="2549869"/>
              <a:chOff x="1738962" y="1649644"/>
              <a:chExt cx="6383061" cy="2549869"/>
            </a:xfrm>
          </p:grpSpPr>
          <p:sp>
            <p:nvSpPr>
              <p:cNvPr id="22" name="TextBox 21"/>
              <p:cNvSpPr txBox="1"/>
              <p:nvPr/>
            </p:nvSpPr>
            <p:spPr>
              <a:xfrm>
                <a:off x="1738962" y="1649644"/>
                <a:ext cx="6383061" cy="523220"/>
              </a:xfrm>
              <a:prstGeom prst="rect">
                <a:avLst/>
              </a:prstGeom>
              <a:solidFill>
                <a:srgbClr val="66FFFF"/>
              </a:solidFill>
              <a:ln w="19050">
                <a:solidFill>
                  <a:srgbClr val="66FFFF"/>
                </a:solidFill>
                <a:tailEnd type="stealth"/>
              </a:ln>
              <a:scene3d>
                <a:camera prst="orthographicFront"/>
                <a:lightRig rig="threePt" dir="t"/>
              </a:scene3d>
              <a:sp3d>
                <a:bevelT w="165100" prst="coolSlant"/>
              </a:sp3d>
            </p:spPr>
            <p:txBody>
              <a:bodyPr wrap="square" rtlCol="0">
                <a:spAutoFit/>
              </a:bodyPr>
              <a:lstStyle/>
              <a:p>
                <a:r>
                  <a:rPr lang="en-US" sz="1400" dirty="0" smtClean="0">
                    <a:latin typeface="Helvetica" panose="020B0604020202020204" pitchFamily="34" charset="0"/>
                    <a:cs typeface="Helvetica" panose="020B0604020202020204" pitchFamily="34" charset="0"/>
                  </a:rPr>
                  <a:t>TEMPO</a:t>
                </a:r>
              </a:p>
              <a:p>
                <a:r>
                  <a:rPr lang="en-US" sz="1200" dirty="0" smtClean="0">
                    <a:latin typeface="Helvetica" panose="020B0604020202020204" pitchFamily="34" charset="0"/>
                    <a:cs typeface="Helvetica" panose="020B0604020202020204" pitchFamily="34" charset="0"/>
                  </a:rPr>
                  <a:t>(Selected)</a:t>
                </a:r>
                <a:r>
                  <a:rPr lang="en-US" sz="1400" dirty="0" smtClean="0">
                    <a:latin typeface="Helvetica" panose="020B0604020202020204" pitchFamily="34" charset="0"/>
                    <a:cs typeface="Helvetica" panose="020B0604020202020204" pitchFamily="34" charset="0"/>
                  </a:rPr>
                  <a:t>	      SRR     PDR   KDP-C		  Launch Readiness</a:t>
                </a:r>
                <a:endParaRPr lang="en-US" sz="1400" dirty="0">
                  <a:latin typeface="Helvetica" panose="020B0604020202020204" pitchFamily="34" charset="0"/>
                  <a:cs typeface="Helvetica" panose="020B0604020202020204" pitchFamily="34" charset="0"/>
                </a:endParaRPr>
              </a:p>
            </p:txBody>
          </p:sp>
          <p:grpSp>
            <p:nvGrpSpPr>
              <p:cNvPr id="31" name="Group 30"/>
              <p:cNvGrpSpPr/>
              <p:nvPr/>
            </p:nvGrpSpPr>
            <p:grpSpPr>
              <a:xfrm>
                <a:off x="2334478" y="2187388"/>
                <a:ext cx="1864660" cy="2012125"/>
                <a:chOff x="1201271" y="2898591"/>
                <a:chExt cx="1864660" cy="1317047"/>
              </a:xfrm>
              <a:solidFill>
                <a:srgbClr val="99FF99"/>
              </a:solidFill>
              <a:effectLst>
                <a:outerShdw blurRad="50800" dist="38100" dir="10800000" algn="r" rotWithShape="0">
                  <a:prstClr val="black">
                    <a:alpha val="40000"/>
                  </a:prstClr>
                </a:outerShdw>
              </a:effectLst>
            </p:grpSpPr>
            <p:cxnSp>
              <p:nvCxnSpPr>
                <p:cNvPr id="24" name="Straight Arrow Connector 23"/>
                <p:cNvCxnSpPr/>
                <p:nvPr/>
              </p:nvCxnSpPr>
              <p:spPr>
                <a:xfrm>
                  <a:off x="1201271" y="2898591"/>
                  <a:ext cx="0" cy="1317047"/>
                </a:xfrm>
                <a:prstGeom prst="straightConnector1">
                  <a:avLst/>
                </a:prstGeom>
                <a:grpFill/>
                <a:ln w="38100">
                  <a:solidFill>
                    <a:srgbClr val="66FFFF"/>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51530" y="2898591"/>
                  <a:ext cx="0" cy="1317047"/>
                </a:xfrm>
                <a:prstGeom prst="straightConnector1">
                  <a:avLst/>
                </a:prstGeom>
                <a:grpFill/>
                <a:ln w="38100">
                  <a:solidFill>
                    <a:srgbClr val="66FFFF"/>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78987" y="2898591"/>
                  <a:ext cx="0" cy="1317047"/>
                </a:xfrm>
                <a:prstGeom prst="straightConnector1">
                  <a:avLst/>
                </a:prstGeom>
                <a:grpFill/>
                <a:ln w="38100">
                  <a:solidFill>
                    <a:srgbClr val="66FFFF"/>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65931" y="2898591"/>
                  <a:ext cx="0" cy="1317047"/>
                </a:xfrm>
                <a:prstGeom prst="straightConnector1">
                  <a:avLst/>
                </a:prstGeom>
                <a:grpFill/>
                <a:ln w="38100">
                  <a:solidFill>
                    <a:srgbClr val="66FFFF"/>
                  </a:solidFill>
                  <a:tailEnd type="stealth"/>
                </a:ln>
              </p:spPr>
              <p:style>
                <a:lnRef idx="1">
                  <a:schemeClr val="accent1"/>
                </a:lnRef>
                <a:fillRef idx="0">
                  <a:schemeClr val="accent1"/>
                </a:fillRef>
                <a:effectRef idx="0">
                  <a:schemeClr val="accent1"/>
                </a:effectRef>
                <a:fontRef idx="minor">
                  <a:schemeClr val="tx1"/>
                </a:fontRef>
              </p:style>
            </p:cxnSp>
          </p:grpSp>
          <p:cxnSp>
            <p:nvCxnSpPr>
              <p:cNvPr id="83" name="Straight Arrow Connector 82"/>
              <p:cNvCxnSpPr/>
              <p:nvPr/>
            </p:nvCxnSpPr>
            <p:spPr>
              <a:xfrm>
                <a:off x="7937420" y="2187388"/>
                <a:ext cx="0" cy="2012125"/>
              </a:xfrm>
              <a:prstGeom prst="straightConnector1">
                <a:avLst/>
              </a:prstGeom>
              <a:solidFill>
                <a:srgbClr val="99FF99"/>
              </a:solidFill>
              <a:ln w="57150">
                <a:solidFill>
                  <a:srgbClr val="66FFFF"/>
                </a:solidFill>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287936" y="3838370"/>
              <a:ext cx="5737422" cy="952793"/>
              <a:chOff x="1287936" y="3004019"/>
              <a:chExt cx="5737422" cy="1195494"/>
            </a:xfrm>
            <a:effectLst>
              <a:outerShdw blurRad="50800" dist="38100" dir="10800000" algn="r" rotWithShape="0">
                <a:prstClr val="black">
                  <a:alpha val="40000"/>
                </a:prstClr>
              </a:outerShdw>
            </a:effectLst>
          </p:grpSpPr>
          <p:cxnSp>
            <p:nvCxnSpPr>
              <p:cNvPr id="68" name="Straight Arrow Connector 67"/>
              <p:cNvCxnSpPr/>
              <p:nvPr/>
            </p:nvCxnSpPr>
            <p:spPr>
              <a:xfrm>
                <a:off x="1287936" y="3004019"/>
                <a:ext cx="0" cy="1195494"/>
              </a:xfrm>
              <a:prstGeom prst="straightConnector1">
                <a:avLst/>
              </a:prstGeom>
              <a:solidFill>
                <a:srgbClr val="99FF99"/>
              </a:solidFill>
              <a:ln w="3810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190391" y="3004019"/>
                <a:ext cx="0" cy="1195494"/>
              </a:xfrm>
              <a:prstGeom prst="straightConnector1">
                <a:avLst/>
              </a:prstGeom>
              <a:solidFill>
                <a:srgbClr val="99FF99"/>
              </a:solidFill>
              <a:ln w="3810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674406" y="3004019"/>
                <a:ext cx="0" cy="1195494"/>
              </a:xfrm>
              <a:prstGeom prst="straightConnector1">
                <a:avLst/>
              </a:prstGeom>
              <a:solidFill>
                <a:srgbClr val="99FF99"/>
              </a:solidFill>
              <a:ln w="3810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266148" y="3004019"/>
                <a:ext cx="0" cy="1195494"/>
              </a:xfrm>
              <a:prstGeom prst="straightConnector1">
                <a:avLst/>
              </a:prstGeom>
              <a:solidFill>
                <a:srgbClr val="99FF99"/>
              </a:solidFill>
              <a:ln w="3810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615781" y="3004019"/>
                <a:ext cx="0" cy="1195494"/>
              </a:xfrm>
              <a:prstGeom prst="straightConnector1">
                <a:avLst/>
              </a:prstGeom>
              <a:solidFill>
                <a:srgbClr val="99FF99"/>
              </a:solidFill>
              <a:ln w="3810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025358" y="3004019"/>
                <a:ext cx="0" cy="1195494"/>
              </a:xfrm>
              <a:prstGeom prst="straightConnector1">
                <a:avLst/>
              </a:prstGeom>
              <a:solidFill>
                <a:srgbClr val="99FF99"/>
              </a:solidFill>
              <a:ln w="57150">
                <a:solidFill>
                  <a:srgbClr val="00B050"/>
                </a:solidFill>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684321" y="3293482"/>
              <a:ext cx="7080619" cy="523220"/>
              <a:chOff x="718675" y="2534404"/>
              <a:chExt cx="7080619" cy="523220"/>
            </a:xfrm>
          </p:grpSpPr>
          <p:sp>
            <p:nvSpPr>
              <p:cNvPr id="66" name="TextBox 65"/>
              <p:cNvSpPr txBox="1"/>
              <p:nvPr/>
            </p:nvSpPr>
            <p:spPr>
              <a:xfrm>
                <a:off x="718675" y="2534404"/>
                <a:ext cx="7080619" cy="523220"/>
              </a:xfrm>
              <a:prstGeom prst="rect">
                <a:avLst/>
              </a:prstGeom>
              <a:solidFill>
                <a:srgbClr val="00B050"/>
              </a:solidFill>
              <a:ln w="19050">
                <a:solidFill>
                  <a:srgbClr val="99FF99"/>
                </a:solidFill>
                <a:tailEnd type="stealth"/>
              </a:ln>
              <a:scene3d>
                <a:camera prst="orthographicFront"/>
                <a:lightRig rig="threePt" dir="t"/>
              </a:scene3d>
              <a:sp3d>
                <a:bevelT w="165100" prst="coolSlant"/>
              </a:sp3d>
            </p:spPr>
            <p:txBody>
              <a:bodyPr wrap="square" rtlCol="0">
                <a:spAutoFit/>
              </a:bodyPr>
              <a:lstStyle/>
              <a:p>
                <a:r>
                  <a:rPr lang="en-US" sz="1400" dirty="0" smtClean="0">
                    <a:latin typeface="Helvetica" panose="020B0604020202020204" pitchFamily="34" charset="0"/>
                    <a:cs typeface="Helvetica" panose="020B0604020202020204" pitchFamily="34" charset="0"/>
                  </a:rPr>
                  <a:t>LCRD</a:t>
                </a:r>
              </a:p>
              <a:p>
                <a:r>
                  <a:rPr lang="en-US" sz="1200" dirty="0">
                    <a:latin typeface="Helvetica" panose="020B0604020202020204" pitchFamily="34" charset="0"/>
                    <a:cs typeface="Helvetica" panose="020B0604020202020204" pitchFamily="34" charset="0"/>
                  </a:rPr>
                  <a:t>(Selected) </a:t>
                </a:r>
                <a:r>
                  <a:rPr lang="en-US" sz="1400" dirty="0" smtClean="0">
                    <a:latin typeface="Helvetica" panose="020B0604020202020204" pitchFamily="34" charset="0"/>
                    <a:cs typeface="Helvetica" panose="020B0604020202020204" pitchFamily="34" charset="0"/>
                  </a:rPr>
                  <a:t>	     MCR  SRR    PDR KDP-C			</a:t>
                </a:r>
                <a:r>
                  <a:rPr lang="en-US" sz="1300" dirty="0" smtClean="0">
                    <a:latin typeface="Helvetica" panose="020B0604020202020204" pitchFamily="34" charset="0"/>
                    <a:cs typeface="Helvetica" panose="020B0604020202020204" pitchFamily="34" charset="0"/>
                  </a:rPr>
                  <a:t>Launch Readiness</a:t>
                </a:r>
                <a:endParaRPr lang="en-US" sz="1300" dirty="0">
                  <a:latin typeface="Helvetica" panose="020B0604020202020204" pitchFamily="34" charset="0"/>
                  <a:cs typeface="Helvetica" panose="020B0604020202020204" pitchFamily="34" charset="0"/>
                </a:endParaRPr>
              </a:p>
            </p:txBody>
          </p:sp>
          <p:cxnSp>
            <p:nvCxnSpPr>
              <p:cNvPr id="93" name="Straight Arrow Connector 92"/>
              <p:cNvCxnSpPr/>
              <p:nvPr/>
            </p:nvCxnSpPr>
            <p:spPr>
              <a:xfrm>
                <a:off x="2637561" y="2763284"/>
                <a:ext cx="4971823" cy="14213"/>
              </a:xfrm>
              <a:prstGeom prst="straightConnector1">
                <a:avLst/>
              </a:prstGeom>
              <a:ln w="127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678438" y="2640173"/>
                <a:ext cx="997591" cy="307777"/>
              </a:xfrm>
              <a:prstGeom prst="rect">
                <a:avLst/>
              </a:prstGeom>
              <a:solidFill>
                <a:srgbClr val="00B050"/>
              </a:solidFill>
            </p:spPr>
            <p:txBody>
              <a:bodyPr wrap="square" rtlCol="0">
                <a:spAutoFit/>
              </a:bodyPr>
              <a:lstStyle/>
              <a:p>
                <a:r>
                  <a:rPr lang="en-US" sz="1400" b="1" dirty="0" smtClean="0"/>
                  <a:t>69 months</a:t>
                </a:r>
                <a:endParaRPr lang="en-US" sz="1400" b="1" dirty="0"/>
              </a:p>
            </p:txBody>
          </p:sp>
        </p:grpSp>
      </p:grpSp>
      <p:grpSp>
        <p:nvGrpSpPr>
          <p:cNvPr id="99" name="Group 98"/>
          <p:cNvGrpSpPr/>
          <p:nvPr/>
        </p:nvGrpSpPr>
        <p:grpSpPr>
          <a:xfrm>
            <a:off x="3416060" y="5594359"/>
            <a:ext cx="3486764" cy="307777"/>
            <a:chOff x="3462666" y="5106926"/>
            <a:chExt cx="3440158" cy="252516"/>
          </a:xfrm>
        </p:grpSpPr>
        <p:cxnSp>
          <p:nvCxnSpPr>
            <p:cNvPr id="91" name="Straight Arrow Connector 90"/>
            <p:cNvCxnSpPr/>
            <p:nvPr/>
          </p:nvCxnSpPr>
          <p:spPr>
            <a:xfrm>
              <a:off x="3462666" y="5248413"/>
              <a:ext cx="3440158" cy="0"/>
            </a:xfrm>
            <a:prstGeom prst="straightConnector1">
              <a:avLst/>
            </a:prstGeom>
            <a:ln w="127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31923" y="5106926"/>
              <a:ext cx="1088344" cy="252516"/>
            </a:xfrm>
            <a:prstGeom prst="rect">
              <a:avLst/>
            </a:prstGeom>
            <a:solidFill>
              <a:srgbClr val="FFC000"/>
            </a:solidFill>
          </p:spPr>
          <p:txBody>
            <a:bodyPr wrap="square" rtlCol="0">
              <a:spAutoFit/>
            </a:bodyPr>
            <a:lstStyle/>
            <a:p>
              <a:r>
                <a:rPr lang="en-US" sz="1400" b="1" dirty="0" smtClean="0"/>
                <a:t>46 months</a:t>
              </a:r>
              <a:endParaRPr lang="en-US" sz="1400" b="1" dirty="0"/>
            </a:p>
          </p:txBody>
        </p:sp>
      </p:grpSp>
      <p:grpSp>
        <p:nvGrpSpPr>
          <p:cNvPr id="100" name="Group 99"/>
          <p:cNvGrpSpPr/>
          <p:nvPr/>
        </p:nvGrpSpPr>
        <p:grpSpPr>
          <a:xfrm>
            <a:off x="3160076" y="2301206"/>
            <a:ext cx="4777344" cy="307777"/>
            <a:chOff x="3266148" y="1665456"/>
            <a:chExt cx="4604864" cy="307777"/>
          </a:xfrm>
        </p:grpSpPr>
        <p:cxnSp>
          <p:nvCxnSpPr>
            <p:cNvPr id="88" name="Straight Arrow Connector 87"/>
            <p:cNvCxnSpPr/>
            <p:nvPr/>
          </p:nvCxnSpPr>
          <p:spPr>
            <a:xfrm>
              <a:off x="3266148" y="1788567"/>
              <a:ext cx="4604864" cy="0"/>
            </a:xfrm>
            <a:prstGeom prst="straightConnector1">
              <a:avLst/>
            </a:prstGeom>
            <a:ln w="127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307025" y="1665456"/>
              <a:ext cx="958121" cy="307777"/>
            </a:xfrm>
            <a:prstGeom prst="rect">
              <a:avLst/>
            </a:prstGeom>
            <a:solidFill>
              <a:srgbClr val="66FFFF"/>
            </a:solidFill>
          </p:spPr>
          <p:txBody>
            <a:bodyPr wrap="square" rtlCol="0">
              <a:spAutoFit/>
            </a:bodyPr>
            <a:lstStyle/>
            <a:p>
              <a:r>
                <a:rPr lang="en-US" sz="1400" b="1" dirty="0" smtClean="0"/>
                <a:t>61 months</a:t>
              </a:r>
              <a:endParaRPr lang="en-US" sz="1400" b="1" dirty="0"/>
            </a:p>
          </p:txBody>
        </p:sp>
      </p:grpSp>
    </p:spTree>
    <p:extLst>
      <p:ext uri="{BB962C8B-B14F-4D97-AF65-F5344CB8AC3E}">
        <p14:creationId xmlns:p14="http://schemas.microsoft.com/office/powerpoint/2010/main" val="99362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ea typeface="Calibri" panose="020F0502020204030204" pitchFamily="34" charset="0"/>
              </a:rPr>
              <a:t>GEO Hosted Payloads: </a:t>
            </a:r>
            <a:br>
              <a:rPr lang="en-US" altLang="en-US" sz="2800" dirty="0">
                <a:ea typeface="Calibri" panose="020F0502020204030204" pitchFamily="34" charset="0"/>
              </a:rPr>
            </a:br>
            <a:r>
              <a:rPr lang="en-US" altLang="en-US" sz="2800" dirty="0" smtClean="0">
                <a:ea typeface="Calibri" panose="020F0502020204030204" pitchFamily="34" charset="0"/>
              </a:rPr>
              <a:t>TEMPO host status</a:t>
            </a:r>
            <a:endParaRPr lang="en-US" sz="2800" dirty="0"/>
          </a:p>
        </p:txBody>
      </p:sp>
      <p:sp>
        <p:nvSpPr>
          <p:cNvPr id="3" name="Text Placeholder 2"/>
          <p:cNvSpPr>
            <a:spLocks noGrp="1"/>
          </p:cNvSpPr>
          <p:nvPr>
            <p:ph type="body" sz="quarter" idx="13"/>
          </p:nvPr>
        </p:nvSpPr>
        <p:spPr>
          <a:xfrm>
            <a:off x="521494" y="1565950"/>
            <a:ext cx="8449978" cy="5014143"/>
          </a:xfrm>
        </p:spPr>
        <p:txBody>
          <a:bodyPr>
            <a:normAutofit fontScale="85000" lnSpcReduction="10000"/>
          </a:bodyPr>
          <a:lstStyle/>
          <a:p>
            <a:pPr marL="0" indent="0" algn="ctr">
              <a:lnSpc>
                <a:spcPct val="100000"/>
              </a:lnSpc>
              <a:spcAft>
                <a:spcPts val="1200"/>
              </a:spcAft>
              <a:buNone/>
            </a:pPr>
            <a:r>
              <a:rPr lang="en-US" sz="2400" dirty="0" smtClean="0"/>
              <a:t>TEMPO is the first Earth Venture Instrument, and </a:t>
            </a:r>
            <a:br>
              <a:rPr lang="en-US" sz="2400" dirty="0" smtClean="0"/>
            </a:br>
            <a:r>
              <a:rPr lang="en-US" sz="2400" dirty="0" smtClean="0"/>
              <a:t>NASA’s first Earth Science commercially hosted payload</a:t>
            </a:r>
          </a:p>
          <a:p>
            <a:pPr>
              <a:lnSpc>
                <a:spcPct val="100000"/>
              </a:lnSpc>
            </a:pPr>
            <a:r>
              <a:rPr lang="en-US" sz="2000" dirty="0" smtClean="0"/>
              <a:t>TEMPO Mission Project was established by HQ under ESSP </a:t>
            </a:r>
            <a:r>
              <a:rPr lang="en-US" sz="1600" dirty="0" smtClean="0"/>
              <a:t>(5/13) </a:t>
            </a:r>
            <a:r>
              <a:rPr lang="en-US" sz="2000" dirty="0" smtClean="0"/>
              <a:t>to arrange for commercial host services for TEMPO.  </a:t>
            </a:r>
          </a:p>
          <a:p>
            <a:pPr lvl="1">
              <a:lnSpc>
                <a:spcPct val="100000"/>
              </a:lnSpc>
            </a:pPr>
            <a:r>
              <a:rPr lang="en-US" sz="1600" dirty="0" smtClean="0"/>
              <a:t>(note: The NSTP issued 11/13 removed requirements for exemptions for Foreign L/V)</a:t>
            </a:r>
          </a:p>
          <a:p>
            <a:pPr>
              <a:lnSpc>
                <a:spcPct val="100000"/>
              </a:lnSpc>
            </a:pPr>
            <a:r>
              <a:rPr lang="en-US" sz="2000" dirty="0" smtClean="0"/>
              <a:t>NASA </a:t>
            </a:r>
            <a:r>
              <a:rPr lang="en-US" sz="2000" dirty="0" err="1" smtClean="0"/>
              <a:t>LaRC</a:t>
            </a:r>
            <a:r>
              <a:rPr lang="en-US" sz="2000" dirty="0" smtClean="0"/>
              <a:t> Procurement Strategy Meeting selected the US Air Force </a:t>
            </a:r>
            <a:r>
              <a:rPr lang="en-US" sz="2000" dirty="0" err="1" smtClean="0"/>
              <a:t>HoPS</a:t>
            </a:r>
            <a:r>
              <a:rPr lang="en-US" sz="2000" dirty="0" smtClean="0"/>
              <a:t> contract to procure commercial hosting services for TEMPO.</a:t>
            </a:r>
          </a:p>
          <a:p>
            <a:pPr>
              <a:lnSpc>
                <a:spcPct val="100000"/>
              </a:lnSpc>
            </a:pPr>
            <a:r>
              <a:rPr lang="en-US" sz="2000" dirty="0" smtClean="0"/>
              <a:t>NASA funded three early accommodation studies for TEMPO under </a:t>
            </a:r>
            <a:r>
              <a:rPr lang="en-US" sz="2000" dirty="0" err="1" smtClean="0"/>
              <a:t>HoPS</a:t>
            </a:r>
            <a:r>
              <a:rPr lang="en-US" sz="2000" dirty="0" smtClean="0"/>
              <a:t> </a:t>
            </a:r>
          </a:p>
          <a:p>
            <a:pPr lvl="1">
              <a:lnSpc>
                <a:spcPct val="100000"/>
              </a:lnSpc>
            </a:pPr>
            <a:r>
              <a:rPr lang="en-US" sz="1600" dirty="0" err="1" smtClean="0"/>
              <a:t>HoPS</a:t>
            </a:r>
            <a:r>
              <a:rPr lang="en-US" sz="1600" dirty="0" smtClean="0"/>
              <a:t> studies by Boeing, Orbital, and SSL completed in January 2015</a:t>
            </a:r>
          </a:p>
          <a:p>
            <a:pPr lvl="1">
              <a:lnSpc>
                <a:spcPct val="100000"/>
              </a:lnSpc>
            </a:pPr>
            <a:r>
              <a:rPr lang="en-US" sz="1600" dirty="0" smtClean="0"/>
              <a:t>One additional vendor reported unfunded study results to the TEMPO Mission Project</a:t>
            </a:r>
          </a:p>
          <a:p>
            <a:pPr lvl="1">
              <a:lnSpc>
                <a:spcPct val="100000"/>
              </a:lnSpc>
            </a:pPr>
            <a:r>
              <a:rPr lang="en-US" sz="1600" dirty="0" smtClean="0"/>
              <a:t>TEMPO can be accommodated by all the s/c vendors reporting.</a:t>
            </a:r>
          </a:p>
          <a:p>
            <a:pPr>
              <a:lnSpc>
                <a:spcPct val="100000"/>
              </a:lnSpc>
            </a:pPr>
            <a:r>
              <a:rPr lang="en-US" sz="2000" dirty="0" smtClean="0"/>
              <a:t>TEMPO Mission Project established a dialog with the </a:t>
            </a:r>
            <a:r>
              <a:rPr lang="en-US" sz="2000" dirty="0" err="1" smtClean="0"/>
              <a:t>HoPS</a:t>
            </a:r>
            <a:r>
              <a:rPr lang="en-US" sz="2000" dirty="0" smtClean="0"/>
              <a:t> Vendor Pool</a:t>
            </a:r>
          </a:p>
          <a:p>
            <a:pPr lvl="1">
              <a:lnSpc>
                <a:spcPct val="120000"/>
              </a:lnSpc>
            </a:pPr>
            <a:r>
              <a:rPr lang="en-US" sz="1600" dirty="0" smtClean="0"/>
              <a:t>Provided 2 cycles of the entire library of draft TEMPO Host RFP documents for discussion with the industry, feedback, and consolidated assessment.</a:t>
            </a:r>
          </a:p>
          <a:p>
            <a:pPr lvl="1">
              <a:lnSpc>
                <a:spcPct val="120000"/>
              </a:lnSpc>
            </a:pPr>
            <a:r>
              <a:rPr lang="en-US" sz="1600" dirty="0" smtClean="0"/>
              <a:t>Third cycle will be issued at TEMPO Instrument delivery</a:t>
            </a:r>
          </a:p>
          <a:p>
            <a:pPr>
              <a:lnSpc>
                <a:spcPct val="120000"/>
              </a:lnSpc>
            </a:pPr>
            <a:r>
              <a:rPr lang="en-US" sz="2000" dirty="0" smtClean="0"/>
              <a:t>NASA intends to solicit a TEMPO host after delivery of Instrument (FY 2017).</a:t>
            </a:r>
            <a:endParaRPr lang="en-US" sz="2000" dirty="0"/>
          </a:p>
        </p:txBody>
      </p:sp>
    </p:spTree>
    <p:extLst>
      <p:ext uri="{BB962C8B-B14F-4D97-AF65-F5344CB8AC3E}">
        <p14:creationId xmlns:p14="http://schemas.microsoft.com/office/powerpoint/2010/main" val="67446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lgn="ctr">
              <a:buNone/>
            </a:pPr>
            <a:r>
              <a:rPr lang="en-US" dirty="0" smtClean="0"/>
              <a:t>any questions?</a:t>
            </a:r>
            <a:endParaRPr lang="en-US" dirty="0"/>
          </a:p>
        </p:txBody>
      </p:sp>
    </p:spTree>
    <p:extLst>
      <p:ext uri="{BB962C8B-B14F-4D97-AF65-F5344CB8AC3E}">
        <p14:creationId xmlns:p14="http://schemas.microsoft.com/office/powerpoint/2010/main" val="331177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Paper:</a:t>
            </a:r>
            <a:br>
              <a:rPr lang="en-US" dirty="0" smtClean="0"/>
            </a:br>
            <a:r>
              <a:rPr lang="en-US" dirty="0" smtClean="0"/>
              <a:t>Overview</a:t>
            </a:r>
            <a:endParaRPr lang="en-US" dirty="0"/>
          </a:p>
        </p:txBody>
      </p:sp>
      <p:sp>
        <p:nvSpPr>
          <p:cNvPr id="3" name="Text Placeholder 2"/>
          <p:cNvSpPr>
            <a:spLocks noGrp="1"/>
          </p:cNvSpPr>
          <p:nvPr>
            <p:ph type="body" sz="quarter" idx="13"/>
          </p:nvPr>
        </p:nvSpPr>
        <p:spPr>
          <a:xfrm>
            <a:off x="526292" y="1790237"/>
            <a:ext cx="8327231" cy="5067763"/>
          </a:xfrm>
        </p:spPr>
        <p:txBody>
          <a:bodyPr>
            <a:normAutofit fontScale="62500" lnSpcReduction="20000"/>
          </a:bodyPr>
          <a:lstStyle/>
          <a:p>
            <a:pPr>
              <a:spcBef>
                <a:spcPts val="600"/>
              </a:spcBef>
              <a:spcAft>
                <a:spcPts val="600"/>
              </a:spcAft>
            </a:pPr>
            <a:r>
              <a:rPr lang="en-US" sz="3500" dirty="0" smtClean="0"/>
              <a:t>Required by FY15 and FY16 HQ guidance letter</a:t>
            </a:r>
          </a:p>
          <a:p>
            <a:pPr marL="457200" indent="0">
              <a:lnSpc>
                <a:spcPct val="120000"/>
              </a:lnSpc>
              <a:spcBef>
                <a:spcPts val="0"/>
              </a:spcBef>
              <a:buNone/>
            </a:pPr>
            <a:r>
              <a:rPr lang="en-US" dirty="0" smtClean="0"/>
              <a:t>“</a:t>
            </a:r>
            <a:r>
              <a:rPr lang="en-US" sz="2600" dirty="0" smtClean="0"/>
              <a:t>For </a:t>
            </a:r>
            <a:r>
              <a:rPr lang="en-US" sz="2600" dirty="0"/>
              <a:t>2015 each mission study team is directed to complete a white paper </a:t>
            </a:r>
            <a:r>
              <a:rPr lang="en-US" sz="2600" dirty="0" smtClean="0"/>
              <a:t>summarizing the </a:t>
            </a:r>
            <a:r>
              <a:rPr lang="en-US" sz="2600" dirty="0"/>
              <a:t>results of the six years of pre-formulation work accomplished by the mission </a:t>
            </a:r>
            <a:r>
              <a:rPr lang="en-US" sz="2600" dirty="0" smtClean="0"/>
              <a:t>study team</a:t>
            </a:r>
            <a:r>
              <a:rPr lang="en-US" sz="2600" dirty="0"/>
              <a:t>. </a:t>
            </a:r>
            <a:endParaRPr lang="en-US" sz="2600" dirty="0" smtClean="0"/>
          </a:p>
          <a:p>
            <a:pPr marL="457200" indent="0">
              <a:lnSpc>
                <a:spcPct val="120000"/>
              </a:lnSpc>
              <a:spcBef>
                <a:spcPts val="0"/>
              </a:spcBef>
              <a:buNone/>
            </a:pPr>
            <a:r>
              <a:rPr lang="en-US" sz="2600" dirty="0" smtClean="0"/>
              <a:t/>
            </a:r>
            <a:br>
              <a:rPr lang="en-US" sz="2600" dirty="0" smtClean="0"/>
            </a:br>
            <a:r>
              <a:rPr lang="en-US" sz="2600" dirty="0" smtClean="0"/>
              <a:t>The </a:t>
            </a:r>
            <a:r>
              <a:rPr lang="en-US" sz="2600" dirty="0"/>
              <a:t>paper should detail the team’s plans, efforts, and accomplishments </a:t>
            </a:r>
            <a:r>
              <a:rPr lang="en-US" sz="2600" dirty="0" smtClean="0"/>
              <a:t>in technology </a:t>
            </a:r>
            <a:r>
              <a:rPr lang="en-US" sz="2600" dirty="0"/>
              <a:t>assessment and development, mission concept studies, considered </a:t>
            </a:r>
            <a:r>
              <a:rPr lang="en-US" sz="2600" dirty="0" smtClean="0"/>
              <a:t>and reviewed</a:t>
            </a:r>
            <a:r>
              <a:rPr lang="en-US" sz="2600" dirty="0"/>
              <a:t>, field campaigns conducted, measurement algorithms investigated, </a:t>
            </a:r>
            <a:r>
              <a:rPr lang="en-US" sz="2600" dirty="0" smtClean="0"/>
              <a:t>and mission </a:t>
            </a:r>
            <a:r>
              <a:rPr lang="en-US" sz="2600" dirty="0"/>
              <a:t>and measurement science requirements and objectives. Please document </a:t>
            </a:r>
            <a:r>
              <a:rPr lang="en-US" sz="2600" dirty="0" smtClean="0"/>
              <a:t>the support </a:t>
            </a:r>
            <a:r>
              <a:rPr lang="en-US" sz="2600" dirty="0"/>
              <a:t>and investments from other ESD elements such as the Research &amp; </a:t>
            </a:r>
            <a:r>
              <a:rPr lang="en-US" sz="2600" dirty="0" smtClean="0"/>
              <a:t>Analysis and </a:t>
            </a:r>
            <a:r>
              <a:rPr lang="en-US" sz="2600" dirty="0"/>
              <a:t>Earth Science Technology Office (ESTO). </a:t>
            </a:r>
            <a:endParaRPr lang="en-US" sz="2600" dirty="0" smtClean="0"/>
          </a:p>
          <a:p>
            <a:pPr marL="457200" indent="0">
              <a:lnSpc>
                <a:spcPct val="120000"/>
              </a:lnSpc>
              <a:spcBef>
                <a:spcPts val="0"/>
              </a:spcBef>
              <a:buNone/>
            </a:pPr>
            <a:r>
              <a:rPr lang="en-US" sz="2600" dirty="0" smtClean="0"/>
              <a:t/>
            </a:r>
            <a:br>
              <a:rPr lang="en-US" sz="2600" dirty="0" smtClean="0"/>
            </a:br>
            <a:r>
              <a:rPr lang="en-US" sz="2600" dirty="0" smtClean="0"/>
              <a:t>The </a:t>
            </a:r>
            <a:r>
              <a:rPr lang="en-US" sz="2600" dirty="0"/>
              <a:t>white paper will be used for </a:t>
            </a:r>
            <a:r>
              <a:rPr lang="en-US" sz="2600" dirty="0" smtClean="0"/>
              <a:t>internal summative </a:t>
            </a:r>
            <a:r>
              <a:rPr lang="en-US" sz="2600" dirty="0"/>
              <a:t>assessment by the ESD as we prepare for the next Decadal Survey, and </a:t>
            </a:r>
            <a:r>
              <a:rPr lang="en-US" sz="2600" dirty="0" smtClean="0"/>
              <a:t>for our </a:t>
            </a:r>
            <a:r>
              <a:rPr lang="en-US" sz="2600" dirty="0"/>
              <a:t>assessment of future investments in this and other mission studies</a:t>
            </a:r>
            <a:r>
              <a:rPr lang="en-US" sz="2600" dirty="0" smtClean="0"/>
              <a:t>.”</a:t>
            </a:r>
          </a:p>
          <a:p>
            <a:pPr marL="457200" indent="0">
              <a:lnSpc>
                <a:spcPct val="120000"/>
              </a:lnSpc>
              <a:spcBef>
                <a:spcPts val="0"/>
              </a:spcBef>
              <a:buNone/>
            </a:pPr>
            <a:endParaRPr lang="en-US" sz="2600" dirty="0" smtClean="0"/>
          </a:p>
          <a:p>
            <a:r>
              <a:rPr lang="en-US" sz="2900" dirty="0" smtClean="0"/>
              <a:t>Draft </a:t>
            </a:r>
            <a:r>
              <a:rPr lang="en-US" sz="2900" dirty="0"/>
              <a:t>provided to science team:  August 21, 2015</a:t>
            </a:r>
          </a:p>
          <a:p>
            <a:pPr>
              <a:spcBef>
                <a:spcPts val="1200"/>
              </a:spcBef>
            </a:pPr>
            <a:r>
              <a:rPr lang="en-US" sz="2900" dirty="0"/>
              <a:t>Target date for delivery: September 18, </a:t>
            </a:r>
            <a:r>
              <a:rPr lang="en-US" sz="2900" dirty="0" smtClean="0"/>
              <a:t>2015</a:t>
            </a:r>
            <a:endParaRPr lang="en-US" sz="2600" dirty="0" smtClean="0"/>
          </a:p>
        </p:txBody>
      </p:sp>
    </p:spTree>
    <p:extLst>
      <p:ext uri="{BB962C8B-B14F-4D97-AF65-F5344CB8AC3E}">
        <p14:creationId xmlns:p14="http://schemas.microsoft.com/office/powerpoint/2010/main" val="587735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92" y="240388"/>
            <a:ext cx="4122898" cy="1152476"/>
          </a:xfrm>
        </p:spPr>
        <p:txBody>
          <a:bodyPr/>
          <a:lstStyle/>
          <a:p>
            <a:r>
              <a:rPr lang="en-US" dirty="0" smtClean="0"/>
              <a:t>White Paper:</a:t>
            </a:r>
            <a:br>
              <a:rPr lang="en-US" dirty="0" smtClean="0"/>
            </a:br>
            <a:r>
              <a:rPr lang="en-US" dirty="0" smtClean="0"/>
              <a:t>Organization</a:t>
            </a:r>
            <a:endParaRPr lang="en-US" dirty="0"/>
          </a:p>
        </p:txBody>
      </p:sp>
      <p:sp>
        <p:nvSpPr>
          <p:cNvPr id="6" name="Content Placeholder 2"/>
          <p:cNvSpPr txBox="1">
            <a:spLocks/>
          </p:cNvSpPr>
          <p:nvPr/>
        </p:nvSpPr>
        <p:spPr>
          <a:xfrm>
            <a:off x="628650" y="1392863"/>
            <a:ext cx="8220075" cy="53702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600"/>
              </a:spcAft>
              <a:buFont typeface="+mj-lt"/>
              <a:buAutoNum type="arabicPeriod"/>
            </a:pPr>
            <a:r>
              <a:rPr lang="en-US" sz="1800" dirty="0" smtClean="0"/>
              <a:t>Abstract/Executive Summary</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Introduction to GEO-CAPE*</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Mission and Science Requirements and Objectives*</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Mission and Instrument Concept Studies*</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Technology Assessment and Development*</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Field Campaigns*</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Measurement Algorithms*</a:t>
            </a:r>
          </a:p>
          <a:p>
            <a:pPr marL="457200" indent="-457200">
              <a:lnSpc>
                <a:spcPct val="100000"/>
              </a:lnSpc>
              <a:spcBef>
                <a:spcPts val="0"/>
              </a:spcBef>
              <a:spcAft>
                <a:spcPts val="600"/>
              </a:spcAft>
              <a:buFont typeface="+mj-lt"/>
              <a:buAutoNum type="arabicPeriod"/>
            </a:pPr>
            <a:r>
              <a:rPr lang="en-US" sz="1800" dirty="0" smtClean="0">
                <a:solidFill>
                  <a:schemeClr val="accent1">
                    <a:lumMod val="50000"/>
                  </a:schemeClr>
                </a:solidFill>
              </a:rPr>
              <a:t>Support and Investments from Other ESD Elements*</a:t>
            </a:r>
          </a:p>
          <a:p>
            <a:pPr marL="342900" indent="-342900">
              <a:lnSpc>
                <a:spcPct val="100000"/>
              </a:lnSpc>
              <a:spcBef>
                <a:spcPts val="0"/>
              </a:spcBef>
              <a:spcAft>
                <a:spcPts val="600"/>
              </a:spcAft>
              <a:buFont typeface="+mj-lt"/>
              <a:buAutoNum type="arabicPeriod" startAt="9"/>
            </a:pPr>
            <a:r>
              <a:rPr lang="en-US" sz="1800" dirty="0" smtClean="0">
                <a:solidFill>
                  <a:schemeClr val="accent1">
                    <a:lumMod val="50000"/>
                  </a:schemeClr>
                </a:solidFill>
              </a:rPr>
              <a:t>  Recommendations</a:t>
            </a:r>
            <a:r>
              <a:rPr lang="en-US" sz="1800" dirty="0">
                <a:solidFill>
                  <a:schemeClr val="accent1">
                    <a:lumMod val="50000"/>
                  </a:schemeClr>
                </a:solidFill>
              </a:rPr>
              <a:t>*</a:t>
            </a:r>
          </a:p>
          <a:p>
            <a:pPr marL="342900" indent="-342900">
              <a:lnSpc>
                <a:spcPct val="100000"/>
              </a:lnSpc>
              <a:spcBef>
                <a:spcPts val="0"/>
              </a:spcBef>
              <a:spcAft>
                <a:spcPts val="600"/>
              </a:spcAft>
              <a:buFont typeface="+mj-lt"/>
              <a:buAutoNum type="arabicPeriod" startAt="9"/>
            </a:pPr>
            <a:r>
              <a:rPr lang="en-US" sz="1800" dirty="0" smtClean="0"/>
              <a:t>  References</a:t>
            </a:r>
            <a:endParaRPr lang="en-US" sz="1800" dirty="0"/>
          </a:p>
          <a:p>
            <a:pPr marL="342900" indent="-342900">
              <a:lnSpc>
                <a:spcPct val="100000"/>
              </a:lnSpc>
              <a:spcBef>
                <a:spcPts val="0"/>
              </a:spcBef>
              <a:spcAft>
                <a:spcPts val="600"/>
              </a:spcAft>
              <a:buFont typeface="+mj-lt"/>
              <a:buAutoNum type="arabicPeriod" startAt="9"/>
            </a:pPr>
            <a:r>
              <a:rPr lang="en-US" sz="1800" dirty="0" smtClean="0"/>
              <a:t>  Acronyms</a:t>
            </a:r>
            <a:endParaRPr lang="en-US" sz="1800" dirty="0"/>
          </a:p>
          <a:p>
            <a:pPr marL="342900" indent="-342900">
              <a:lnSpc>
                <a:spcPct val="100000"/>
              </a:lnSpc>
              <a:spcBef>
                <a:spcPts val="0"/>
              </a:spcBef>
              <a:spcAft>
                <a:spcPts val="600"/>
              </a:spcAft>
              <a:buFont typeface="+mj-lt"/>
              <a:buAutoNum type="arabicPeriod" startAt="9"/>
            </a:pPr>
            <a:r>
              <a:rPr lang="en-US" sz="1800" dirty="0" smtClean="0"/>
              <a:t>  Bibliography</a:t>
            </a:r>
            <a:endParaRPr lang="en-US" sz="1800" dirty="0"/>
          </a:p>
          <a:p>
            <a:pPr marL="1319213" indent="-1319213">
              <a:lnSpc>
                <a:spcPct val="100000"/>
              </a:lnSpc>
              <a:spcBef>
                <a:spcPts val="0"/>
              </a:spcBef>
              <a:spcAft>
                <a:spcPts val="600"/>
              </a:spcAft>
              <a:buNone/>
              <a:tabLst>
                <a:tab pos="52388" algn="l"/>
              </a:tabLst>
            </a:pPr>
            <a:r>
              <a:rPr lang="en-US" sz="1800" dirty="0"/>
              <a:t>	</a:t>
            </a:r>
            <a:r>
              <a:rPr lang="en-US" sz="1800" dirty="0" smtClean="0"/>
              <a:t>         Appendix </a:t>
            </a:r>
            <a:r>
              <a:rPr lang="en-US" sz="1800" dirty="0"/>
              <a:t>A: Atmospheric Composition </a:t>
            </a:r>
            <a:r>
              <a:rPr lang="en-US" sz="1800" dirty="0" smtClean="0"/>
              <a:t>STM </a:t>
            </a:r>
          </a:p>
          <a:p>
            <a:pPr marL="1319213" indent="-1319213">
              <a:lnSpc>
                <a:spcPct val="100000"/>
              </a:lnSpc>
              <a:spcBef>
                <a:spcPts val="0"/>
              </a:spcBef>
              <a:spcAft>
                <a:spcPts val="600"/>
              </a:spcAft>
              <a:buNone/>
              <a:tabLst>
                <a:tab pos="52388" algn="l"/>
              </a:tabLst>
            </a:pPr>
            <a:r>
              <a:rPr lang="en-US" sz="1800" dirty="0" smtClean="0"/>
              <a:t>	         Appendix </a:t>
            </a:r>
            <a:r>
              <a:rPr lang="en-US" sz="1800" dirty="0"/>
              <a:t>B: Coastal Ocean Color STM</a:t>
            </a:r>
          </a:p>
          <a:p>
            <a:pPr marL="1319213" indent="-1319213">
              <a:lnSpc>
                <a:spcPct val="100000"/>
              </a:lnSpc>
              <a:spcBef>
                <a:spcPts val="0"/>
              </a:spcBef>
              <a:spcAft>
                <a:spcPts val="600"/>
              </a:spcAft>
              <a:buNone/>
              <a:tabLst>
                <a:tab pos="52388" algn="l"/>
              </a:tabLst>
            </a:pPr>
            <a:r>
              <a:rPr lang="en-US" sz="1800" dirty="0" smtClean="0"/>
              <a:t>	         Appendix </a:t>
            </a:r>
            <a:r>
              <a:rPr lang="en-US" sz="1800" dirty="0"/>
              <a:t>C: Detailed Pointing Study</a:t>
            </a:r>
          </a:p>
          <a:p>
            <a:pPr marL="457200" indent="-457200">
              <a:lnSpc>
                <a:spcPct val="100000"/>
              </a:lnSpc>
              <a:spcBef>
                <a:spcPts val="0"/>
              </a:spcBef>
              <a:spcAft>
                <a:spcPts val="600"/>
              </a:spcAft>
              <a:buFont typeface="+mj-lt"/>
              <a:buAutoNum type="arabicPeriod"/>
            </a:pPr>
            <a:endParaRPr lang="en-US" sz="1800" dirty="0" smtClean="0"/>
          </a:p>
        </p:txBody>
      </p:sp>
      <p:sp>
        <p:nvSpPr>
          <p:cNvPr id="8" name="Text Placeholder 6"/>
          <p:cNvSpPr txBox="1">
            <a:spLocks/>
          </p:cNvSpPr>
          <p:nvPr/>
        </p:nvSpPr>
        <p:spPr>
          <a:xfrm>
            <a:off x="6245525" y="4697578"/>
            <a:ext cx="2603200" cy="473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Helvetica" panose="020B0604020202020204" pitchFamily="34" charset="0"/>
              <a:buChar char="*"/>
            </a:pPr>
            <a:r>
              <a:rPr lang="en-US" sz="1800" dirty="0" smtClean="0">
                <a:solidFill>
                  <a:schemeClr val="accent1">
                    <a:lumMod val="50000"/>
                  </a:schemeClr>
                </a:solidFill>
              </a:rPr>
              <a:t>Sections provided to Science </a:t>
            </a:r>
            <a:r>
              <a:rPr lang="en-US" sz="1800" dirty="0">
                <a:solidFill>
                  <a:schemeClr val="accent1">
                    <a:lumMod val="50000"/>
                  </a:schemeClr>
                </a:solidFill>
              </a:rPr>
              <a:t>T</a:t>
            </a:r>
            <a:r>
              <a:rPr lang="en-US" sz="1800" dirty="0" smtClean="0">
                <a:solidFill>
                  <a:schemeClr val="accent1">
                    <a:lumMod val="50000"/>
                  </a:schemeClr>
                </a:solidFill>
              </a:rPr>
              <a:t>eam</a:t>
            </a:r>
          </a:p>
        </p:txBody>
      </p:sp>
    </p:spTree>
    <p:extLst>
      <p:ext uri="{BB962C8B-B14F-4D97-AF65-F5344CB8AC3E}">
        <p14:creationId xmlns:p14="http://schemas.microsoft.com/office/powerpoint/2010/main" val="137531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1253</Words>
  <Application>Microsoft Office PowerPoint</Application>
  <PresentationFormat>On-screen Show (4:3)</PresentationFormat>
  <Paragraphs>202</Paragraphs>
  <Slides>12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ＭＳ Ｐゴシック</vt:lpstr>
      <vt:lpstr>Arial</vt:lpstr>
      <vt:lpstr>Calibri</vt:lpstr>
      <vt:lpstr>Calibri Light</vt:lpstr>
      <vt:lpstr>Californian FB</vt:lpstr>
      <vt:lpstr>Franklin Gothic Demi Cond</vt:lpstr>
      <vt:lpstr>Garamond</vt:lpstr>
      <vt:lpstr>Helvetica</vt:lpstr>
      <vt:lpstr>Latha</vt:lpstr>
      <vt:lpstr>Times New Roman</vt:lpstr>
      <vt:lpstr>Verdana</vt:lpstr>
      <vt:lpstr>ヒラギノ角ゴ Pro W3</vt:lpstr>
      <vt:lpstr>Office Theme</vt:lpstr>
      <vt:lpstr>PowerPoint Presentation</vt:lpstr>
      <vt:lpstr>GEO hosted payloads:  How we got here  </vt:lpstr>
      <vt:lpstr>GEO Hosted Payloads:  NASA State of Practice </vt:lpstr>
      <vt:lpstr>GEO Hosted Payloads:  Range of Approaches, Range of Progress,  Range of Requirements  </vt:lpstr>
      <vt:lpstr>GEO Hosted Payloads:  Implementation</vt:lpstr>
      <vt:lpstr>GEO Hosted Payloads:  TEMPO host status</vt:lpstr>
      <vt:lpstr>PowerPoint Presentation</vt:lpstr>
      <vt:lpstr>White Paper: Overview</vt:lpstr>
      <vt:lpstr>White Paper: Organization</vt:lpstr>
      <vt:lpstr>White Paper: Workshop Action</vt:lpstr>
      <vt:lpstr>White Paper: Committee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DOREEN (LARC-E303)</dc:creator>
  <cp:lastModifiedBy>NEIL, DOREEN (LARC-E303)</cp:lastModifiedBy>
  <cp:revision>68</cp:revision>
  <cp:lastPrinted>2015-08-27T16:27:18Z</cp:lastPrinted>
  <dcterms:created xsi:type="dcterms:W3CDTF">2015-08-25T13:09:24Z</dcterms:created>
  <dcterms:modified xsi:type="dcterms:W3CDTF">2015-08-31T12:07:49Z</dcterms:modified>
</cp:coreProperties>
</file>