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56" r:id="rId4"/>
    <p:sldId id="257" r:id="rId5"/>
    <p:sldId id="262" r:id="rId6"/>
    <p:sldId id="263" r:id="rId7"/>
    <p:sldId id="264" r:id="rId8"/>
    <p:sldId id="265" r:id="rId9"/>
    <p:sldId id="266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9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0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8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0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5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14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9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4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D264-5A3F-4640-A9C1-2E9E85EA6FE1}" type="datetimeFigureOut">
              <a:rPr lang="en-US" smtClean="0"/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4833-48D5-BA43-94FC-D6F47AE3A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727" y="381262"/>
            <a:ext cx="72923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Risk reduction measurements for GEO-CAPE:</a:t>
            </a:r>
            <a:endParaRPr lang="en-US" sz="2400" dirty="0"/>
          </a:p>
          <a:p>
            <a:r>
              <a:rPr lang="en-US" sz="2400" b="1" dirty="0"/>
              <a:t>A US-Korea joint field campaign (US-Korea JFC) in the East Sea and Yellow Sea</a:t>
            </a:r>
            <a:endParaRPr lang="en-US" sz="2400" dirty="0"/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US Steering Group: GEO-CAPE Ocean Color Science Working </a:t>
            </a:r>
            <a:r>
              <a:rPr lang="en-US" sz="2400" dirty="0" smtClean="0"/>
              <a:t>Group </a:t>
            </a:r>
            <a:r>
              <a:rPr lang="en-US" sz="2400" i="1" dirty="0" smtClean="0"/>
              <a:t>(</a:t>
            </a:r>
            <a:r>
              <a:rPr lang="en-US" sz="2000" i="1" dirty="0" smtClean="0"/>
              <a:t>ZP Lee first author </a:t>
            </a:r>
            <a:r>
              <a:rPr lang="en-US" sz="2000" i="1" smtClean="0"/>
              <a:t>of Whitepaper</a:t>
            </a:r>
            <a:r>
              <a:rPr lang="en-US" sz="2400" i="1" smtClean="0"/>
              <a:t>)</a:t>
            </a:r>
          </a:p>
          <a:p>
            <a:endParaRPr lang="en-US" sz="2400" i="1" dirty="0" smtClean="0"/>
          </a:p>
          <a:p>
            <a:endParaRPr lang="en-US" sz="2400" dirty="0"/>
          </a:p>
          <a:p>
            <a:r>
              <a:rPr lang="en-US" sz="2400" dirty="0"/>
              <a:t>Korean Steering Group: </a:t>
            </a:r>
            <a:r>
              <a:rPr lang="en-US" sz="2400" dirty="0" err="1"/>
              <a:t>Youngje</a:t>
            </a:r>
            <a:r>
              <a:rPr lang="en-US" sz="2400" dirty="0"/>
              <a:t> Park, Yu-Hwan </a:t>
            </a:r>
            <a:r>
              <a:rPr lang="en-US" sz="2400" dirty="0" err="1"/>
              <a:t>Ahn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70727" y="4538054"/>
            <a:ext cx="7201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 of GEO-</a:t>
            </a:r>
            <a:r>
              <a:rPr lang="en-US" sz="2000" b="1" dirty="0" smtClean="0"/>
              <a:t>CAPE </a:t>
            </a:r>
            <a:r>
              <a:rPr lang="en-US" sz="2000" b="1" dirty="0"/>
              <a:t>this field campaign</a:t>
            </a:r>
            <a:r>
              <a:rPr lang="en-US" sz="2000" b="1" dirty="0" smtClean="0"/>
              <a:t>: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Address the impact of short-term processes on longer and large scale biogeochemical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Obtain unique data for risk reduction analyses for GEO-CAPE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899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825467"/>
              </p:ext>
            </p:extLst>
          </p:nvPr>
        </p:nvGraphicFramePr>
        <p:xfrm>
          <a:off x="1530350" y="127000"/>
          <a:ext cx="6083300" cy="66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4" imgW="6083300" imgH="6604000" progId="Word.Document.12">
                  <p:embed/>
                </p:oleObj>
              </mc:Choice>
              <mc:Fallback>
                <p:oleObj name="Document" r:id="rId4" imgW="6083300" imgH="660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0350" y="127000"/>
                        <a:ext cx="6083300" cy="660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99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984361"/>
              </p:ext>
            </p:extLst>
          </p:nvPr>
        </p:nvGraphicFramePr>
        <p:xfrm>
          <a:off x="18193" y="1343110"/>
          <a:ext cx="9243303" cy="2720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3" imgW="6083300" imgH="1790700" progId="Word.Document.12">
                  <p:embed/>
                </p:oleObj>
              </mc:Choice>
              <mc:Fallback>
                <p:oleObj name="Document" r:id="rId3" imgW="6083300" imgH="179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93" y="1343110"/>
                        <a:ext cx="9243303" cy="2720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1185" y="689351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Tentative budget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601" y="4433906"/>
            <a:ext cx="2531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Discussion……</a:t>
            </a:r>
          </a:p>
          <a:p>
            <a:r>
              <a:rPr lang="en-US" sz="2800" b="1" dirty="0">
                <a:latin typeface="Times New Roman"/>
                <a:cs typeface="Times New Roman"/>
              </a:rPr>
              <a:t>	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b="1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- next steps?  </a:t>
            </a:r>
            <a:endParaRPr lang="en-US" sz="2800" b="1" dirty="0" smtClean="0">
              <a:latin typeface="Times New Roman"/>
              <a:cs typeface="Times New Roman"/>
            </a:endParaRPr>
          </a:p>
          <a:p>
            <a:r>
              <a:rPr lang="en-US" sz="2800" b="1" dirty="0">
                <a:latin typeface="Times New Roman"/>
                <a:cs typeface="Times New Roman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3126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269" y="456264"/>
            <a:ext cx="8271464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Justification/ Logic</a:t>
            </a:r>
            <a:r>
              <a:rPr lang="en-US" sz="2800" b="1" dirty="0" smtClean="0"/>
              <a:t>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Processes/ Features: eddy fields, bloom dynamics, CDOM production and removal, big tides, dynamic particle </a:t>
            </a:r>
            <a:r>
              <a:rPr lang="en-US" sz="2800" dirty="0" smtClean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Leverages financial support by the GOCI team for ship time, logistics and satellite data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GOCI </a:t>
            </a:r>
            <a:r>
              <a:rPr lang="en-US" sz="2800" dirty="0"/>
              <a:t>is the only ocean color sensor in geosynchronous </a:t>
            </a:r>
            <a:r>
              <a:rPr lang="en-US" sz="2800" dirty="0" smtClean="0"/>
              <a:t>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Atmospheric correction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KORUS-AQ Synergy: Plus </a:t>
            </a:r>
            <a:r>
              <a:rPr lang="en-US" sz="2800" dirty="0"/>
              <a:t>l</a:t>
            </a:r>
            <a:r>
              <a:rPr lang="en-US" sz="2800" dirty="0" smtClean="0"/>
              <a:t>egwork, infrastructure, interdisciplinary opportunities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269" y="5349906"/>
            <a:ext cx="743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When?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Tentatively Late Spring- Summer 2016 (??)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899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icle_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068"/>
            <a:ext cx="6817078" cy="506546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16" y="351850"/>
            <a:ext cx="3909284" cy="3557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55933" y="642101"/>
            <a:ext cx="134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48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896" y="234554"/>
            <a:ext cx="8933506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700" b="1" dirty="0" smtClean="0"/>
              <a:t>Motivating  Questions</a:t>
            </a:r>
          </a:p>
          <a:p>
            <a:pPr lvl="0"/>
            <a:endParaRPr lang="en-US" sz="1700" dirty="0" smtClean="0"/>
          </a:p>
          <a:p>
            <a:pPr lvl="0"/>
            <a:r>
              <a:rPr lang="en-US" sz="1700" dirty="0" smtClean="0"/>
              <a:t>Can </a:t>
            </a:r>
            <a:r>
              <a:rPr lang="en-US" sz="1700" dirty="0"/>
              <a:t>the diurnal changes in </a:t>
            </a:r>
            <a:r>
              <a:rPr lang="en-US" sz="1700" b="1" i="1" dirty="0"/>
              <a:t>sediment resuspension </a:t>
            </a:r>
            <a:r>
              <a:rPr lang="en-US" sz="1700" dirty="0"/>
              <a:t>and settling be resolved in the normalized-water leaving radiance (</a:t>
            </a:r>
            <a:r>
              <a:rPr lang="en-US" sz="1700" dirty="0" err="1"/>
              <a:t>nLw</a:t>
            </a:r>
            <a:r>
              <a:rPr lang="en-US" sz="1700" dirty="0"/>
              <a:t>)</a:t>
            </a:r>
            <a:r>
              <a:rPr lang="en-US" sz="1700" dirty="0" smtClean="0"/>
              <a:t>?</a:t>
            </a:r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Can the </a:t>
            </a:r>
            <a:r>
              <a:rPr lang="en-US" sz="1700" b="1" i="1" dirty="0"/>
              <a:t>diurnal dynamics in organic carbon</a:t>
            </a:r>
            <a:r>
              <a:rPr lang="en-US" sz="1700" dirty="0"/>
              <a:t> (dissolved and particulate) due to tidal exchanges at land-ocean interfaces be resolved in </a:t>
            </a:r>
            <a:r>
              <a:rPr lang="en-US" sz="1700" dirty="0" err="1"/>
              <a:t>nLw</a:t>
            </a:r>
            <a:r>
              <a:rPr lang="en-US" sz="1700" dirty="0" smtClean="0"/>
              <a:t>?</a:t>
            </a:r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How do </a:t>
            </a:r>
            <a:r>
              <a:rPr lang="en-US" sz="1700" b="1" i="1" dirty="0"/>
              <a:t>particle size, shape and composition impact the </a:t>
            </a:r>
            <a:r>
              <a:rPr lang="en-US" sz="1700" b="1" i="1" dirty="0" err="1"/>
              <a:t>nLw</a:t>
            </a:r>
            <a:r>
              <a:rPr lang="en-US" sz="1700" b="1" i="1" dirty="0"/>
              <a:t> </a:t>
            </a:r>
            <a:r>
              <a:rPr lang="en-US" sz="1700" dirty="0"/>
              <a:t>signature at different view angles during a diurnal period? </a:t>
            </a:r>
            <a:endParaRPr lang="en-US" sz="1700" dirty="0" smtClean="0"/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Can </a:t>
            </a:r>
            <a:r>
              <a:rPr lang="en-US" sz="1700" b="1" i="1" dirty="0"/>
              <a:t>diurnal change of CDOM </a:t>
            </a:r>
            <a:r>
              <a:rPr lang="en-US" sz="1700" b="1" i="1" dirty="0" err="1"/>
              <a:t>photooxidation</a:t>
            </a:r>
            <a:r>
              <a:rPr lang="en-US" sz="1700" dirty="0"/>
              <a:t> be detected from a geostationary satellite for all viewing geometries</a:t>
            </a:r>
            <a:r>
              <a:rPr lang="en-US" sz="1700" dirty="0" smtClean="0"/>
              <a:t>?</a:t>
            </a:r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How accurate do the </a:t>
            </a:r>
            <a:r>
              <a:rPr lang="en-US" sz="1700" b="1" i="1" dirty="0"/>
              <a:t>atmospheric properties </a:t>
            </a:r>
            <a:r>
              <a:rPr lang="en-US" sz="1700" dirty="0"/>
              <a:t>need to be estimated in order to obtain reliable diurnal </a:t>
            </a:r>
            <a:r>
              <a:rPr lang="en-US" sz="1700" dirty="0" err="1"/>
              <a:t>nLw</a:t>
            </a:r>
            <a:r>
              <a:rPr lang="en-US" sz="1700" dirty="0"/>
              <a:t> from a geostationary satellite?</a:t>
            </a:r>
          </a:p>
          <a:p>
            <a:pPr lvl="0"/>
            <a:endParaRPr lang="en-US" sz="1700" dirty="0" smtClean="0"/>
          </a:p>
          <a:p>
            <a:pPr lvl="0"/>
            <a:r>
              <a:rPr lang="en-US" sz="1700" dirty="0" smtClean="0"/>
              <a:t>How </a:t>
            </a:r>
            <a:r>
              <a:rPr lang="en-US" sz="1700" dirty="0"/>
              <a:t>does </a:t>
            </a:r>
            <a:r>
              <a:rPr lang="en-US" sz="1700" b="1" i="1" dirty="0"/>
              <a:t>BRDF variation </a:t>
            </a:r>
            <a:r>
              <a:rPr lang="en-US" sz="1700" dirty="0"/>
              <a:t>in water-leaving radiance (</a:t>
            </a:r>
            <a:r>
              <a:rPr lang="en-US" sz="1700" dirty="0" err="1"/>
              <a:t>Lw</a:t>
            </a:r>
            <a:r>
              <a:rPr lang="en-US" sz="1700" dirty="0"/>
              <a:t>, w/m</a:t>
            </a:r>
            <a:r>
              <a:rPr lang="en-US" sz="1700" baseline="30000" dirty="0"/>
              <a:t>2</a:t>
            </a:r>
            <a:r>
              <a:rPr lang="en-US" sz="1700" dirty="0"/>
              <a:t>/nm/</a:t>
            </a:r>
            <a:r>
              <a:rPr lang="en-US" sz="1700" dirty="0" err="1"/>
              <a:t>sr</a:t>
            </a:r>
            <a:r>
              <a:rPr lang="en-US" sz="1700" dirty="0"/>
              <a:t>) affect the GOCI retrievals</a:t>
            </a:r>
            <a:r>
              <a:rPr lang="en-US" sz="1700" dirty="0" smtClean="0"/>
              <a:t>?</a:t>
            </a:r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To what extent can the </a:t>
            </a:r>
            <a:r>
              <a:rPr lang="en-US" sz="1700" b="1" i="1" dirty="0"/>
              <a:t>spatial and spectral specifications of GOCI address the diurnal variation </a:t>
            </a:r>
            <a:r>
              <a:rPr lang="en-US" sz="1700" dirty="0"/>
              <a:t>of </a:t>
            </a:r>
            <a:r>
              <a:rPr lang="en-US" sz="1700" dirty="0" smtClean="0"/>
              <a:t>productivity and biogeochemical </a:t>
            </a:r>
            <a:r>
              <a:rPr lang="en-US" sz="1700" dirty="0"/>
              <a:t>properties in the coastal oceans</a:t>
            </a:r>
            <a:r>
              <a:rPr lang="en-US" sz="1700" dirty="0" smtClean="0"/>
              <a:t>?</a:t>
            </a:r>
          </a:p>
          <a:p>
            <a:pPr lvl="0"/>
            <a:endParaRPr lang="en-US" sz="1700" dirty="0"/>
          </a:p>
          <a:p>
            <a:pPr lvl="0"/>
            <a:r>
              <a:rPr lang="en-US" sz="1700" dirty="0"/>
              <a:t>How do </a:t>
            </a:r>
            <a:r>
              <a:rPr lang="en-US" sz="1700" b="1" i="1" dirty="0"/>
              <a:t>geostationary ocean color products compare with both polar-orbiting ocean color satellite </a:t>
            </a:r>
            <a:r>
              <a:rPr lang="en-US" sz="1700" dirty="0"/>
              <a:t>products and with </a:t>
            </a:r>
            <a:r>
              <a:rPr lang="en-US" sz="1700" i="1" dirty="0"/>
              <a:t>in situ</a:t>
            </a:r>
            <a:r>
              <a:rPr lang="en-US" sz="1700" dirty="0"/>
              <a:t> measurements?</a:t>
            </a:r>
          </a:p>
        </p:txBody>
      </p:sp>
    </p:spTree>
    <p:extLst>
      <p:ext uri="{BB962C8B-B14F-4D97-AF65-F5344CB8AC3E}">
        <p14:creationId xmlns:p14="http://schemas.microsoft.com/office/powerpoint/2010/main" val="79114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363" y="897467"/>
            <a:ext cx="75642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Example presented by Bob </a:t>
            </a:r>
            <a:r>
              <a:rPr lang="en-US" sz="4000" b="1" dirty="0" err="1" smtClean="0"/>
              <a:t>Arnone</a:t>
            </a:r>
            <a:endParaRPr lang="en-US" sz="4000" b="1" dirty="0" smtClean="0"/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Diurnal Changes in the  </a:t>
            </a:r>
          </a:p>
          <a:p>
            <a:pPr algn="ctr"/>
            <a:r>
              <a:rPr lang="en-US" sz="4000" b="1" dirty="0" smtClean="0"/>
              <a:t>Yellow and </a:t>
            </a:r>
          </a:p>
          <a:p>
            <a:pPr algn="ctr"/>
            <a:r>
              <a:rPr lang="en-US" sz="4000" b="1" dirty="0"/>
              <a:t> J</a:t>
            </a:r>
            <a:r>
              <a:rPr lang="en-US" sz="4000" b="1" dirty="0" smtClean="0"/>
              <a:t>apan East Sea  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Korean  Cruise Planning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4926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3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4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5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6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7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8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pic>
        <p:nvPicPr>
          <p:cNvPr id="9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442" y="627184"/>
            <a:ext cx="7200054" cy="61069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14010"/>
            <a:ext cx="1676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 </a:t>
            </a:r>
            <a:endParaRPr lang="en-US" sz="1400" dirty="0" smtClean="0"/>
          </a:p>
          <a:p>
            <a:r>
              <a:rPr lang="en-US" sz="1400" dirty="0" smtClean="0"/>
              <a:t>Flow fields</a:t>
            </a:r>
          </a:p>
          <a:p>
            <a:r>
              <a:rPr lang="en-US" sz="1400" dirty="0" smtClean="0"/>
              <a:t>Sources and</a:t>
            </a:r>
          </a:p>
          <a:p>
            <a:r>
              <a:rPr lang="en-US" sz="1400" dirty="0" smtClean="0"/>
              <a:t>     Sinks 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15240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720709"/>
            <a:ext cx="84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Korean</a:t>
            </a:r>
          </a:p>
          <a:p>
            <a:r>
              <a:rPr lang="en-US" dirty="0" smtClean="0"/>
              <a:t> Strait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51321" y="318399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Korea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199" y="1981200"/>
            <a:ext cx="8597320" cy="4654378"/>
            <a:chOff x="76199" y="1981200"/>
            <a:chExt cx="8597320" cy="4654378"/>
          </a:xfrm>
        </p:grpSpPr>
        <p:grpSp>
          <p:nvGrpSpPr>
            <p:cNvPr id="13" name="Group 12"/>
            <p:cNvGrpSpPr/>
            <p:nvPr/>
          </p:nvGrpSpPr>
          <p:grpSpPr>
            <a:xfrm>
              <a:off x="76199" y="1981200"/>
              <a:ext cx="8597320" cy="4654378"/>
              <a:chOff x="76199" y="1981200"/>
              <a:chExt cx="8597320" cy="465437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199" y="1981200"/>
                <a:ext cx="8597320" cy="4654378"/>
                <a:chOff x="76199" y="1981200"/>
                <a:chExt cx="8597320" cy="4654378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4786558" y="4267200"/>
                  <a:ext cx="1538042" cy="1447800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4648200" y="2514600"/>
                  <a:ext cx="1295400" cy="1076712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405828" y="5181600"/>
                  <a:ext cx="7377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Cheju do</a:t>
                  </a:r>
                </a:p>
                <a:p>
                  <a:r>
                    <a:rPr lang="en-US" sz="1200" dirty="0" smtClean="0"/>
                    <a:t>Island    </a:t>
                  </a:r>
                  <a:endParaRPr lang="en-US" sz="12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668116" y="1981200"/>
                  <a:ext cx="100540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Japan </a:t>
                  </a:r>
                </a:p>
                <a:p>
                  <a:r>
                    <a:rPr lang="en-US" dirty="0" smtClean="0"/>
                    <a:t>East Sea </a:t>
                  </a:r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622164" y="2685364"/>
                  <a:ext cx="702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Seoul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659312" y="4315999"/>
                  <a:ext cx="112389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Gageocho</a:t>
                  </a:r>
                  <a:r>
                    <a:rPr lang="en-US" sz="1600" dirty="0" smtClean="0"/>
                    <a:t>_</a:t>
                  </a:r>
                </a:p>
                <a:p>
                  <a:r>
                    <a:rPr lang="en-US" sz="1600" dirty="0" smtClean="0"/>
                    <a:t>stations </a:t>
                  </a:r>
                  <a:endParaRPr lang="en-US" sz="1600" dirty="0"/>
                </a:p>
              </p:txBody>
            </p:sp>
            <p:sp>
              <p:nvSpPr>
                <p:cNvPr id="23" name="Right Arrow 22"/>
                <p:cNvSpPr/>
                <p:nvPr/>
              </p:nvSpPr>
              <p:spPr>
                <a:xfrm>
                  <a:off x="4648200" y="4572000"/>
                  <a:ext cx="304800" cy="129659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76199" y="3727622"/>
                  <a:ext cx="2422187" cy="2907956"/>
                  <a:chOff x="1011677" y="2014240"/>
                  <a:chExt cx="2422187" cy="2907956"/>
                </a:xfrm>
              </p:grpSpPr>
              <p:pic>
                <p:nvPicPr>
                  <p:cNvPr id="2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011677" y="2014240"/>
                    <a:ext cx="2422187" cy="29079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110700" y="2999173"/>
                    <a:ext cx="113140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AERONET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5" name="Right Arrow 14"/>
              <p:cNvSpPr/>
              <p:nvPr/>
            </p:nvSpPr>
            <p:spPr>
              <a:xfrm rot="20226795">
                <a:off x="5982629" y="4653947"/>
                <a:ext cx="533400" cy="24327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7288442">
                <a:off x="6905440" y="3923453"/>
                <a:ext cx="533400" cy="142071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20493" y="2870157"/>
              <a:ext cx="7312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Ullung</a:t>
              </a:r>
              <a:r>
                <a:rPr lang="en-US" sz="1100" dirty="0" smtClean="0"/>
                <a:t> do</a:t>
              </a:r>
            </a:p>
            <a:p>
              <a:r>
                <a:rPr lang="en-US" sz="1100" dirty="0" smtClean="0"/>
                <a:t>Island </a:t>
              </a:r>
              <a:endParaRPr lang="en-US" sz="11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7536441" y="2965639"/>
              <a:ext cx="84052" cy="9248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rved Down Arrow 30"/>
            <p:cNvSpPr/>
            <p:nvPr/>
          </p:nvSpPr>
          <p:spPr>
            <a:xfrm rot="18193020">
              <a:off x="6927964" y="2698725"/>
              <a:ext cx="1057971" cy="371783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8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2996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2998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0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2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4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6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pic>
        <p:nvPicPr>
          <p:cNvPr id="213008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7924800" cy="70416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838200"/>
            <a:ext cx="1676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8 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Tidal </a:t>
            </a:r>
          </a:p>
          <a:p>
            <a:r>
              <a:rPr lang="en-US" sz="2000" dirty="0" smtClean="0"/>
              <a:t>Response 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15240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3062" y="5410200"/>
            <a:ext cx="13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Korea Strait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1828800"/>
            <a:ext cx="831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South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Korea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5594866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Cheju do   </a:t>
            </a:r>
          </a:p>
        </p:txBody>
      </p:sp>
      <p:sp>
        <p:nvSpPr>
          <p:cNvPr id="5" name="Right Arrow 4"/>
          <p:cNvSpPr/>
          <p:nvPr/>
        </p:nvSpPr>
        <p:spPr>
          <a:xfrm rot="20955860">
            <a:off x="3899791" y="5063762"/>
            <a:ext cx="1447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www7331.nrlssc.navy.mil/outgoing/goci/goci.2011133.00.hdf_warp.hdf_chlor_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2996" name="Picture 4" descr="http://www7331.nrlssc.navy.mil/outgoing/goci/goci.2011133.01.hdf_warp.hdf_chlor_a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2998" name="Picture 6" descr="http://www7331.nrlssc.navy.mil/outgoing/goci/goci.2011133.02.hdf_warp.hdf_chlor_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0" name="Picture 8" descr="http://www7331.nrlssc.navy.mil/outgoing/goci/goci.2011133.03.hdf_warp.hdf_chlor_a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2" name="Picture 10" descr="http://www7331.nrlssc.navy.mil/outgoing/goci/goci.2011133.04.hdf_warp.hdf_chlor_a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4" name="Picture 12" descr="http://www7331.nrlssc.navy.mil/outgoing/goci/goci.2011133.05.hdf_warp.hdf_chlor_a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6" name="Picture 14" descr="http://www7331.nrlssc.navy.mil/outgoing/goci/goci.2011133.06.hdf_warp.hdf_chlor_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pic>
        <p:nvPicPr>
          <p:cNvPr id="213008" name="Picture 16" descr="http://www7331.nrlssc.navy.mil/outgoing/goci/goci.2011133.07.hdf_warp.hdf_chlor_a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31591"/>
            <a:ext cx="6933319" cy="652640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838200"/>
            <a:ext cx="1676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Hourly Sequence </a:t>
            </a:r>
          </a:p>
          <a:p>
            <a:r>
              <a:rPr lang="en-US" sz="2000" dirty="0" smtClean="0"/>
              <a:t>Chlorophyll</a:t>
            </a:r>
          </a:p>
          <a:p>
            <a:endParaRPr lang="en-US" sz="2000" dirty="0" smtClean="0"/>
          </a:p>
          <a:p>
            <a:r>
              <a:rPr lang="en-US" sz="2000" dirty="0" smtClean="0"/>
              <a:t>May 13, 2011 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Tidal  response </a:t>
            </a:r>
          </a:p>
          <a:p>
            <a:r>
              <a:rPr lang="en-US" sz="1400" dirty="0" smtClean="0"/>
              <a:t>Along  estuarine 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hannels  </a:t>
            </a: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000" y="0"/>
            <a:ext cx="57631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Ocean Color Imager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5535" y="38862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Seoul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6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8646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582800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Japan East Sea    Eddy Fields    </a:t>
            </a:r>
          </a:p>
          <a:p>
            <a:r>
              <a:rPr lang="en-US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	          Weekly </a:t>
            </a: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Composites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800" y="6493947"/>
            <a:ext cx="410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Upwelling along the   South Korean Coast 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18389386">
            <a:off x="258468" y="4453334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57191" y="4726261"/>
            <a:ext cx="954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Upwelling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435</Words>
  <Application>Microsoft Macintosh PowerPoint</Application>
  <PresentationFormat>On-screen Show (4:3)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Document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Salisbury</dc:creator>
  <cp:lastModifiedBy>Joe Salisbury</cp:lastModifiedBy>
  <cp:revision>21</cp:revision>
  <dcterms:created xsi:type="dcterms:W3CDTF">2015-08-18T18:42:59Z</dcterms:created>
  <dcterms:modified xsi:type="dcterms:W3CDTF">2015-09-01T17:02:33Z</dcterms:modified>
</cp:coreProperties>
</file>