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99" r:id="rId3"/>
    <p:sldId id="264" r:id="rId4"/>
    <p:sldId id="294" r:id="rId5"/>
    <p:sldId id="269" r:id="rId6"/>
    <p:sldId id="265" r:id="rId7"/>
    <p:sldId id="262" r:id="rId8"/>
    <p:sldId id="267" r:id="rId9"/>
    <p:sldId id="298" r:id="rId10"/>
    <p:sldId id="278" r:id="rId11"/>
    <p:sldId id="281" r:id="rId12"/>
    <p:sldId id="266" r:id="rId13"/>
    <p:sldId id="280" r:id="rId14"/>
    <p:sldId id="279" r:id="rId15"/>
    <p:sldId id="273" r:id="rId16"/>
    <p:sldId id="268" r:id="rId17"/>
    <p:sldId id="270" r:id="rId18"/>
    <p:sldId id="271" r:id="rId19"/>
    <p:sldId id="274" r:id="rId20"/>
    <p:sldId id="276" r:id="rId21"/>
    <p:sldId id="285" r:id="rId22"/>
    <p:sldId id="300" r:id="rId23"/>
    <p:sldId id="302" r:id="rId24"/>
    <p:sldId id="304" r:id="rId25"/>
    <p:sldId id="286" r:id="rId26"/>
    <p:sldId id="288" r:id="rId27"/>
    <p:sldId id="287" r:id="rId28"/>
    <p:sldId id="284" r:id="rId29"/>
    <p:sldId id="292" r:id="rId30"/>
    <p:sldId id="277" r:id="rId31"/>
    <p:sldId id="291" r:id="rId32"/>
    <p:sldId id="297" r:id="rId33"/>
    <p:sldId id="307" r:id="rId34"/>
    <p:sldId id="308" r:id="rId35"/>
    <p:sldId id="29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21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58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EB877-CC04-F246-9BC9-69D2D0269CE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5852F-1548-F641-BE95-4AED2FC3B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027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9AC4-58D6-D64D-8958-A00D7054A306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DDC65-CF85-0C49-A84B-E41632F08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982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AE99B1-F3DE-654E-A684-4C504497A103}" type="slidenum">
              <a:rPr lang="en-US" smtClean="0">
                <a:latin typeface="Arial" charset="0"/>
                <a:ea typeface="ＭＳ Ｐゴシック" pitchFamily="33" charset="-128"/>
                <a:cs typeface="ＭＳ Ｐゴシック" pitchFamily="33" charset="-128"/>
              </a:rPr>
              <a:pPr/>
              <a:t>35</a:t>
            </a:fld>
            <a:endParaRPr lang="en-US" smtClean="0">
              <a:latin typeface="Arial" charset="0"/>
              <a:ea typeface="ＭＳ Ｐゴシック" pitchFamily="33" charset="-128"/>
              <a:cs typeface="ＭＳ Ｐゴシック" pitchFamily="3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DDC65-CF85-0C49-A84B-E41632F082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3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Red scenes will not be scheduled</a:t>
            </a:r>
          </a:p>
          <a:p>
            <a:pPr lvl="0">
              <a:defRPr sz="1800"/>
            </a:pPr>
            <a:r>
              <a:rPr sz="2200"/>
              <a:t>Orange scenes will be scheduled</a:t>
            </a:r>
          </a:p>
          <a:p>
            <a:pPr lvl="0">
              <a:defRPr sz="1800"/>
            </a:pPr>
            <a:r>
              <a:rPr sz="2200"/>
              <a:t>They will need to be green when acquired onboard (see discussion later)</a:t>
            </a:r>
          </a:p>
        </p:txBody>
      </p:sp>
    </p:spTree>
    <p:extLst>
      <p:ext uri="{BB962C8B-B14F-4D97-AF65-F5344CB8AC3E}">
        <p14:creationId xmlns:p14="http://schemas.microsoft.com/office/powerpoint/2010/main" val="281449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9AF2-7058-9645-A4D8-1F8757BFB076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0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1F0A-924E-D245-A761-4F1E5FA89DC9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5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2960-9D0D-3E49-97A5-08AF427CD723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4446984" y="6518672"/>
            <a:ext cx="241102" cy="250031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99665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324F-C90E-264C-92F0-AF41663B7C11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5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567-DE7A-414C-BE71-CE87D6A35E94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9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23F8-EB5D-B74B-BE0B-C885C8AA32CD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0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47F48-0618-D14A-8282-E6EBC13D679E}" type="datetime1">
              <a:rPr lang="en-US" smtClean="0"/>
              <a:t>8/31/15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6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1609A-3948-D342-94A8-DB461BF200D1}" type="datetime1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1697-FF36-2C48-B1CF-F7D3D0F673A9}" type="datetime1">
              <a:rPr lang="en-US" smtClean="0"/>
              <a:t>8/31/15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0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C425-A8C3-0646-9C7E-FAB47AA5EBF2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BF59-2ED5-2045-BE35-2D37E59F8B41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F7DA0-821E-E345-B831-7CCB793B191C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0270A-8D73-BB4C-A30A-D2BC066D6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2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hyperlink" Target="http://appliedsciences.nasa.gov/disasters.html" TargetMode="External"/><Relationship Id="rId12" Type="http://schemas.openxmlformats.org/officeDocument/2006/relationships/hyperlink" Target="http://appliedsciences.nasa.gov/water-resources.html" TargetMode="External"/><Relationship Id="rId13" Type="http://schemas.openxmlformats.org/officeDocument/2006/relationships/hyperlink" Target="http://appliedsciences.nasa.gov/oceans.html" TargetMode="External"/><Relationship Id="rId14" Type="http://schemas.openxmlformats.org/officeDocument/2006/relationships/hyperlink" Target="http://appliedsciences.nasa.gov/eco-forecasting.html" TargetMode="External"/><Relationship Id="rId15" Type="http://schemas.openxmlformats.org/officeDocument/2006/relationships/hyperlink" Target="http://appliedsciences.nasa.gov/climate.html" TargetMode="External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jpeg"/><Relationship Id="rId10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586" y="3567975"/>
            <a:ext cx="8197453" cy="26789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3830250" y="-8138"/>
            <a:ext cx="5322094" cy="964406"/>
          </a:xfrm>
          <a:prstGeom prst="rect">
            <a:avLst/>
          </a:prstGeom>
          <a:solidFill>
            <a:srgbClr val="0D221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Ocean Color Science Working Group Highlights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Ocean Science Working Group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Antonio </a:t>
            </a:r>
            <a:r>
              <a:rPr lang="en-US" dirty="0" err="1" smtClean="0">
                <a:solidFill>
                  <a:srgbClr val="800000"/>
                </a:solidFill>
              </a:rPr>
              <a:t>Mannino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sz="2400" dirty="0" smtClean="0">
                <a:solidFill>
                  <a:srgbClr val="800000"/>
                </a:solidFill>
              </a:rPr>
              <a:t>NASA GSFC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015" y="6492430"/>
            <a:ext cx="4207005" cy="365125"/>
          </a:xfrm>
        </p:spPr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75" y="38042"/>
            <a:ext cx="10414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911065" cy="96440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rrowheads="1"/>
          </p:cNvPicPr>
          <p:nvPr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90" y="988472"/>
            <a:ext cx="5236473" cy="58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313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>
                    <a:alpha val="23137"/>
                  </a:schemeClr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56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0518"/>
            <a:ext cx="9144000" cy="5758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2014 Instrument </a:t>
            </a:r>
            <a:r>
              <a:rPr lang="en-US" dirty="0">
                <a:solidFill>
                  <a:schemeClr val="bg1"/>
                </a:solidFill>
              </a:rPr>
              <a:t>capability </a:t>
            </a:r>
            <a:r>
              <a:rPr lang="en-US" dirty="0" err="1">
                <a:solidFill>
                  <a:schemeClr val="bg1"/>
                </a:solidFill>
              </a:rPr>
              <a:t>vs</a:t>
            </a:r>
            <a:r>
              <a:rPr lang="en-US" dirty="0">
                <a:solidFill>
                  <a:schemeClr val="bg1"/>
                </a:solidFill>
              </a:rPr>
              <a:t> cost </a:t>
            </a:r>
            <a:r>
              <a:rPr lang="en-US" dirty="0" smtClean="0">
                <a:solidFill>
                  <a:schemeClr val="bg1"/>
                </a:solidFill>
              </a:rPr>
              <a:t>study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0650"/>
            <a:ext cx="2895600" cy="365125"/>
          </a:xfrm>
        </p:spPr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7073" y="860035"/>
            <a:ext cx="86264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IDL </a:t>
            </a:r>
            <a:r>
              <a:rPr lang="en-US" sz="2800" dirty="0"/>
              <a:t>pre-costing </a:t>
            </a:r>
            <a:r>
              <a:rPr lang="en-US" sz="2800" dirty="0" smtClean="0"/>
              <a:t>(using NICM - mass, power, telemetry) to </a:t>
            </a:r>
            <a:r>
              <a:rPr lang="en-US" sz="2800" dirty="0"/>
              <a:t>narrow instrument design </a:t>
            </a:r>
            <a:r>
              <a:rPr lang="en-US" sz="2800" dirty="0" smtClean="0"/>
              <a:t>options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Select </a:t>
            </a:r>
            <a:r>
              <a:rPr lang="en-US" sz="2400" dirty="0"/>
              <a:t>most viable instrument </a:t>
            </a:r>
            <a:r>
              <a:rPr lang="en-US" sz="2400" dirty="0" smtClean="0"/>
              <a:t>types </a:t>
            </a:r>
            <a:r>
              <a:rPr lang="en-US" sz="2400" dirty="0"/>
              <a:t>for optical design </a:t>
            </a:r>
            <a:r>
              <a:rPr lang="en-US" sz="2400" dirty="0" smtClean="0"/>
              <a:t>lab</a:t>
            </a:r>
          </a:p>
          <a:p>
            <a:r>
              <a:rPr lang="en-US" sz="2800" dirty="0" smtClean="0"/>
              <a:t>2) Optical Design Lab (ODL)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Develop optical </a:t>
            </a:r>
            <a:r>
              <a:rPr lang="en-US" sz="2400" dirty="0"/>
              <a:t>designs for </a:t>
            </a:r>
            <a:r>
              <a:rPr lang="en-US" sz="2400" dirty="0" smtClean="0"/>
              <a:t>new </a:t>
            </a:r>
            <a:r>
              <a:rPr lang="en-US" sz="2400" dirty="0"/>
              <a:t>sensor concepts with a limited set of capability permutations (GSD, etc.).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Select </a:t>
            </a:r>
            <a:r>
              <a:rPr lang="en-US" sz="2400" dirty="0"/>
              <a:t>most viable designs for IDL </a:t>
            </a:r>
            <a:r>
              <a:rPr lang="en-US" sz="2400" dirty="0" smtClean="0"/>
              <a:t>study</a:t>
            </a:r>
          </a:p>
          <a:p>
            <a:r>
              <a:rPr lang="en-US" sz="2800" dirty="0"/>
              <a:t>3</a:t>
            </a:r>
            <a:r>
              <a:rPr lang="en-US" sz="2800" dirty="0" smtClean="0"/>
              <a:t>) Extended IDL study on Wide-Angle Spectrometer (WAS)</a:t>
            </a:r>
          </a:p>
          <a:p>
            <a:r>
              <a:rPr lang="en-US" sz="2800" dirty="0" smtClean="0"/>
              <a:t>4) IDL study on Filter-wheel Radiometer (FR)</a:t>
            </a:r>
          </a:p>
          <a:p>
            <a:r>
              <a:rPr lang="en-US" sz="2800" dirty="0"/>
              <a:t>5) </a:t>
            </a:r>
            <a:r>
              <a:rPr lang="en-US" sz="2800" dirty="0" smtClean="0"/>
              <a:t>IRAD </a:t>
            </a:r>
            <a:r>
              <a:rPr lang="en-US" sz="2800" dirty="0"/>
              <a:t>supported 2-day IDL re-fresh of </a:t>
            </a:r>
            <a:r>
              <a:rPr lang="en-US" sz="2800" dirty="0" smtClean="0"/>
              <a:t>GSFC concept</a:t>
            </a:r>
          </a:p>
          <a:p>
            <a:r>
              <a:rPr lang="en-US" sz="2800" dirty="0" smtClean="0"/>
              <a:t>6) Architecture Scaling Study 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Scale IDL designs by capability trade space and cost these alternate designs using NICM.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112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0518"/>
            <a:ext cx="9144000" cy="5758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Input to Pre-costing - 2011 Informal RFI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0650"/>
            <a:ext cx="2895600" cy="365125"/>
          </a:xfrm>
        </p:spPr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240696"/>
              </p:ext>
            </p:extLst>
          </p:nvPr>
        </p:nvGraphicFramePr>
        <p:xfrm>
          <a:off x="158749" y="889000"/>
          <a:ext cx="8997951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4" imgW="8369300" imgH="4927600" progId="Word.Document.12">
                  <p:embed/>
                </p:oleObj>
              </mc:Choice>
              <mc:Fallback>
                <p:oleObj name="Document" r:id="rId4" imgW="8369300" imgH="4927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49" y="889000"/>
                        <a:ext cx="8997951" cy="529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5600" y="6101318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Thanks to Jeff </a:t>
            </a:r>
            <a:r>
              <a:rPr lang="en-US" dirty="0" err="1" smtClean="0">
                <a:solidFill>
                  <a:srgbClr val="0000FF"/>
                </a:solidFill>
              </a:rPr>
              <a:t>Puschell</a:t>
            </a:r>
            <a:r>
              <a:rPr lang="en-US" dirty="0" smtClean="0">
                <a:solidFill>
                  <a:srgbClr val="0000FF"/>
                </a:solidFill>
              </a:rPr>
              <a:t> (Raytheon), Tim Valle &amp; Paula </a:t>
            </a:r>
            <a:r>
              <a:rPr lang="en-US" dirty="0" err="1" smtClean="0">
                <a:solidFill>
                  <a:srgbClr val="0000FF"/>
                </a:solidFill>
              </a:rPr>
              <a:t>Wamsley</a:t>
            </a:r>
            <a:r>
              <a:rPr lang="en-US" dirty="0" smtClean="0">
                <a:solidFill>
                  <a:srgbClr val="0000FF"/>
                </a:solidFill>
              </a:rPr>
              <a:t> (Ball), Richard Key (JPL)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64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0518"/>
            <a:ext cx="9144000" cy="5758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2014 Instrument </a:t>
            </a:r>
            <a:r>
              <a:rPr lang="en-US" dirty="0">
                <a:solidFill>
                  <a:schemeClr val="bg1"/>
                </a:solidFill>
              </a:rPr>
              <a:t>capability </a:t>
            </a:r>
            <a:r>
              <a:rPr lang="en-US" dirty="0" err="1">
                <a:solidFill>
                  <a:schemeClr val="bg1"/>
                </a:solidFill>
              </a:rPr>
              <a:t>vs</a:t>
            </a:r>
            <a:r>
              <a:rPr lang="en-US" dirty="0">
                <a:solidFill>
                  <a:schemeClr val="bg1"/>
                </a:solidFill>
              </a:rPr>
              <a:t> cost </a:t>
            </a:r>
            <a:r>
              <a:rPr lang="en-US" dirty="0" smtClean="0">
                <a:solidFill>
                  <a:schemeClr val="bg1"/>
                </a:solidFill>
              </a:rPr>
              <a:t>study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0650"/>
            <a:ext cx="2895600" cy="365125"/>
          </a:xfrm>
        </p:spPr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11621"/>
              </p:ext>
            </p:extLst>
          </p:nvPr>
        </p:nvGraphicFramePr>
        <p:xfrm>
          <a:off x="194394" y="844641"/>
          <a:ext cx="8746407" cy="569322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510706"/>
                <a:gridCol w="3162300"/>
                <a:gridCol w="3073401"/>
              </a:tblGrid>
              <a:tr h="924819"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Hyperspectral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Spectrometers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Multi-spectral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Filter Radiometer</a:t>
                      </a:r>
                      <a:endParaRPr lang="en-US" sz="2400" dirty="0" smtClean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894077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Instrument</a:t>
                      </a:r>
                      <a:r>
                        <a:rPr lang="en-US" sz="2400" b="1" baseline="0" dirty="0" smtClean="0">
                          <a:latin typeface="Arial"/>
                          <a:cs typeface="Arial"/>
                        </a:rPr>
                        <a:t> Type</a:t>
                      </a:r>
                      <a:endParaRPr lang="en-US" sz="2400" b="1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Single Slit,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Multi-slit, Wide-Angle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5080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Filter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Wheel Instrument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963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Spatial Resolution</a:t>
                      </a:r>
                      <a:endParaRPr lang="en-US" sz="2400" b="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250, 375 &amp; 500 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5080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250, 375 &amp; 500 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28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Spectral</a:t>
                      </a:r>
                      <a:r>
                        <a:rPr lang="en-US" sz="2400" b="1" baseline="0" dirty="0" smtClean="0">
                          <a:latin typeface="Arial"/>
                          <a:cs typeface="Arial"/>
                        </a:rPr>
                        <a:t> Resolution</a:t>
                      </a:r>
                      <a:endParaRPr lang="en-US" sz="2400" b="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 and 2 nm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nm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609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Spectral Range </a:t>
                      </a:r>
                      <a:endParaRPr lang="en-US" sz="2400" b="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340-1050</a:t>
                      </a:r>
                      <a:r>
                        <a:rPr lang="fr-FR" sz="2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nm</a:t>
                      </a:r>
                      <a:endParaRPr lang="fr-FR" sz="24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lang="fr-FR" sz="2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bands:  </a:t>
                      </a:r>
                      <a:r>
                        <a:rPr lang="fr-FR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340-1050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39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SWIR Bands</a:t>
                      </a:r>
                      <a:endParaRPr lang="en-US" sz="24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5080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1245, 1640, 2135 nm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1245, 1640, 2135 nm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077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SNR </a:t>
                      </a:r>
                      <a:r>
                        <a:rPr lang="en-US" sz="2400" b="0" dirty="0" smtClean="0">
                          <a:latin typeface="Arial"/>
                          <a:cs typeface="Arial"/>
                        </a:rPr>
                        <a:t>(UV-Vis; </a:t>
                      </a:r>
                    </a:p>
                    <a:p>
                      <a:pPr algn="r"/>
                      <a:r>
                        <a:rPr lang="en-US" sz="2400" b="0" baseline="0" dirty="0" smtClean="0">
                          <a:latin typeface="Arial"/>
                          <a:cs typeface="Arial"/>
                        </a:rPr>
                        <a:t>10 nm bands)</a:t>
                      </a:r>
                      <a:endParaRPr lang="en-US" sz="24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5080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37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062" y="127000"/>
            <a:ext cx="6371637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84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0518"/>
            <a:ext cx="9144000" cy="5758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2014 Instrument Study Cost Assumptions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0650"/>
            <a:ext cx="2895600" cy="365125"/>
          </a:xfrm>
        </p:spPr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500" y="783835"/>
            <a:ext cx="8763001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1 Flight Unit and Engineering Development Unit through PRICE-H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Engineering </a:t>
            </a:r>
            <a:r>
              <a:rPr lang="en-US" sz="2200" dirty="0"/>
              <a:t>Test </a:t>
            </a:r>
            <a:r>
              <a:rPr lang="en-US" sz="2200" dirty="0" smtClean="0"/>
              <a:t>Units (ETUs) (10% of FU cost) and </a:t>
            </a:r>
            <a:r>
              <a:rPr lang="en-US" sz="2200" dirty="0"/>
              <a:t>Component Spares covered by wrap factors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Class C Mission (selective redundancy</a:t>
            </a:r>
            <a:r>
              <a:rPr lang="en-US" sz="2200" dirty="0" smtClean="0"/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/>
              <a:t>(</a:t>
            </a:r>
            <a:r>
              <a:rPr lang="en-US" sz="2200" dirty="0"/>
              <a:t>Class B Parts – up-screening not included in cost estimate</a:t>
            </a:r>
            <a:r>
              <a:rPr lang="en-US" sz="22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3 year design life (5-yr goal</a:t>
            </a:r>
            <a:r>
              <a:rPr lang="en-US" sz="2200" dirty="0" smtClean="0"/>
              <a:t>)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Costs reported in FY2016 constant year dollars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Instrument built by contractor 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Flight Software (FSW) Estimated </a:t>
            </a:r>
            <a:r>
              <a:rPr lang="en-US" sz="2200" dirty="0"/>
              <a:t>using GSFC in-House bid </a:t>
            </a:r>
            <a:r>
              <a:rPr lang="en-US" sz="2200" dirty="0" smtClean="0"/>
              <a:t>rates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SEER-H cost estimates for </a:t>
            </a:r>
            <a:r>
              <a:rPr lang="en-US" sz="2200" dirty="0" smtClean="0"/>
              <a:t>Detectors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Schedule </a:t>
            </a:r>
            <a:r>
              <a:rPr lang="en-US" sz="2200" dirty="0"/>
              <a:t>used: ATP: 12/17, CDR: 12/18, PER: 5/</a:t>
            </a:r>
            <a:r>
              <a:rPr lang="en-US" sz="2200" dirty="0" smtClean="0"/>
              <a:t>21; </a:t>
            </a:r>
            <a:r>
              <a:rPr lang="en-US" sz="2200" dirty="0" smtClean="0">
                <a:solidFill>
                  <a:srgbClr val="0000FF"/>
                </a:solidFill>
              </a:rPr>
              <a:t>Launch 12/2023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IDL study costs included HW and firmware to compensate for jitter and roll (star tracker, gyro, </a:t>
            </a:r>
            <a:r>
              <a:rPr lang="en-US" sz="2200" dirty="0"/>
              <a:t>fast-steering mirror, </a:t>
            </a:r>
            <a:r>
              <a:rPr lang="en-US" sz="2200" dirty="0" smtClean="0"/>
              <a:t>passive struts, actuators and roll camera)</a:t>
            </a:r>
          </a:p>
          <a:p>
            <a:pPr marL="342900" indent="-342900">
              <a:buFont typeface="Arial"/>
              <a:buChar char="•"/>
            </a:pPr>
            <a:r>
              <a:rPr lang="en-US" sz="2200" b="1" dirty="0" smtClean="0"/>
              <a:t>IDL provides instrument point design concepts with cost confidence level of 20-30% (rule of thumb to multiply by 1.5 to increase CL to 70%)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b="1" dirty="0" smtClean="0"/>
              <a:t>NICM system and sub-system versions provide 50% CL</a:t>
            </a:r>
          </a:p>
        </p:txBody>
      </p:sp>
    </p:spTree>
    <p:extLst>
      <p:ext uri="{BB962C8B-B14F-4D97-AF65-F5344CB8AC3E}">
        <p14:creationId xmlns:p14="http://schemas.microsoft.com/office/powerpoint/2010/main" val="26630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" y="644216"/>
            <a:ext cx="5325630" cy="3502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665" y="3975100"/>
            <a:ext cx="3492500" cy="2794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9"/>
          <p:cNvSpPr txBox="1">
            <a:spLocks noChangeAspect="1"/>
          </p:cNvSpPr>
          <p:nvPr/>
        </p:nvSpPr>
        <p:spPr>
          <a:xfrm>
            <a:off x="-2" y="-6659"/>
            <a:ext cx="9144002" cy="6381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Arial"/>
                <a:ea typeface="ヒラギノ角ゴ Pro W3"/>
              </a:rPr>
              <a:t>Instrument Relative Size</a:t>
            </a:r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24" y="1791034"/>
            <a:ext cx="3241169" cy="2743200"/>
          </a:xfrm>
        </p:spPr>
      </p:pic>
      <p:sp>
        <p:nvSpPr>
          <p:cNvPr id="12" name="TextBox 11"/>
          <p:cNvSpPr txBox="1"/>
          <p:nvPr/>
        </p:nvSpPr>
        <p:spPr>
          <a:xfrm>
            <a:off x="13582" y="666234"/>
            <a:ext cx="5829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Wide-Angle Spectrometer (WAS) - 375m GSD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9700" y="4083734"/>
            <a:ext cx="5434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Coastal Ecosystems Dynamics Imager </a:t>
            </a:r>
          </a:p>
          <a:p>
            <a:r>
              <a:rPr lang="en-US" sz="2400" dirty="0" smtClean="0"/>
              <a:t>(COEDI) - 375m GSD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365500" y="5657165"/>
            <a:ext cx="13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GSFC</a:t>
            </a:r>
          </a:p>
          <a:p>
            <a:pPr algn="ctr"/>
            <a:r>
              <a:rPr lang="en-US" dirty="0" smtClean="0"/>
              <a:t> Proprietary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04332" y="1471136"/>
            <a:ext cx="4478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Filter Radiometer (FR) - 250m GSD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0761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796536"/>
            <a:ext cx="4604715" cy="37119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91525" y="6551613"/>
            <a:ext cx="481013" cy="306387"/>
          </a:xfrm>
          <a:prstGeom prst="rect">
            <a:avLst/>
          </a:prstGeom>
        </p:spPr>
        <p:txBody>
          <a:bodyPr/>
          <a:lstStyle/>
          <a:p>
            <a:fld id="{E2444AC2-C0A1-4E7E-A1D9-466D1AC84E3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10211" y="944383"/>
            <a:ext cx="42331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Spectral resolution:  0.4, 2, 5 nm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Nadir GSD:  250, 375, 500 m</a:t>
            </a:r>
          </a:p>
          <a:p>
            <a:r>
              <a:rPr lang="en-US" sz="2400" dirty="0">
                <a:solidFill>
                  <a:srgbClr val="0000FF"/>
                </a:solidFill>
              </a:rPr>
              <a:t>SWIR:  3 bands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0" y="70518"/>
            <a:ext cx="9144000" cy="575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Instrument capability vs cost study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804781"/>
            <a:ext cx="4758144" cy="3834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330" y="4648875"/>
            <a:ext cx="49192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WAS = Wide Angle Spectrometer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FR = Filter Radiometer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SSS = single-slit spectrometer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COEDI = dual slit spectrometer (GSFC)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GLIMR = wide angle spectrometer (Raytheon)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MOS = 4-slit spectrometer (Ball)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GOCI = Korean/</a:t>
            </a:r>
            <a:r>
              <a:rPr lang="en-US" dirty="0" err="1" smtClean="0">
                <a:solidFill>
                  <a:srgbClr val="800000"/>
                </a:solidFill>
              </a:rPr>
              <a:t>Astrium</a:t>
            </a:r>
            <a:r>
              <a:rPr lang="en-US" dirty="0" smtClean="0">
                <a:solidFill>
                  <a:srgbClr val="800000"/>
                </a:solidFill>
              </a:rPr>
              <a:t> filter radiometer (360m)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 noChangeAspect="1"/>
          </p:cNvSpPr>
          <p:nvPr>
            <p:ph type="title"/>
          </p:nvPr>
        </p:nvSpPr>
        <p:spPr>
          <a:xfrm>
            <a:off x="-2" y="-6659"/>
            <a:ext cx="9144002" cy="63817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"/>
                <a:ea typeface="ヒラギノ角ゴ Pro W3"/>
              </a:rPr>
              <a:t>Instrument Capability </a:t>
            </a:r>
            <a:r>
              <a:rPr lang="en-US" sz="3200" dirty="0" err="1" smtClean="0">
                <a:solidFill>
                  <a:srgbClr val="FFFFFF"/>
                </a:solidFill>
                <a:latin typeface="Arial"/>
                <a:ea typeface="ヒラギノ角ゴ Pro W3"/>
              </a:rPr>
              <a:t>vs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ea typeface="ヒラギノ角ゴ Pro W3"/>
              </a:rPr>
              <a:t> Cost</a:t>
            </a:r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17259"/>
              </p:ext>
            </p:extLst>
          </p:nvPr>
        </p:nvGraphicFramePr>
        <p:xfrm>
          <a:off x="38100" y="731629"/>
          <a:ext cx="9069508" cy="572160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32000"/>
                <a:gridCol w="1477611"/>
                <a:gridCol w="1450911"/>
                <a:gridCol w="1465678"/>
                <a:gridCol w="1313799"/>
                <a:gridCol w="1329509"/>
              </a:tblGrid>
              <a:tr h="7747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Instrument</a:t>
                      </a:r>
                      <a:r>
                        <a:rPr lang="en-US" sz="1600" baseline="0" dirty="0" smtClean="0"/>
                        <a:t> Type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Filter Radiometer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FR</a:t>
                      </a:r>
                      <a:endParaRPr lang="en-US" sz="1600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Wide Angle Spectrometer </a:t>
                      </a:r>
                    </a:p>
                    <a:p>
                      <a:pPr algn="ctr"/>
                      <a:r>
                        <a:rPr lang="en-US" sz="1600" dirty="0" smtClean="0"/>
                        <a:t>WAS</a:t>
                      </a:r>
                      <a:endParaRPr lang="en-US" sz="1600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Multi-Slit Spectrometer </a:t>
                      </a:r>
                    </a:p>
                    <a:p>
                      <a:pPr algn="ctr"/>
                      <a:r>
                        <a:rPr lang="en-US" sz="1600" dirty="0" smtClean="0"/>
                        <a:t>COEDI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CC"/>
                    </a:solidFill>
                  </a:tcPr>
                </a:tc>
              </a:tr>
              <a:tr h="37846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Spatial Resolution</a:t>
                      </a:r>
                      <a:endParaRPr lang="en-US" sz="1400" b="0" dirty="0" smtClean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250 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375 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375 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375 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250 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Spectral</a:t>
                      </a:r>
                      <a:r>
                        <a:rPr lang="en-US" sz="1400" b="1" baseline="0" dirty="0" smtClean="0"/>
                        <a:t> Resolution</a:t>
                      </a:r>
                      <a:endParaRPr lang="en-US" sz="1400" b="0" dirty="0" smtClean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 nm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 nm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0.4 nm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0.4 nm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0.4 nm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3935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Spectral Range </a:t>
                      </a:r>
                      <a:r>
                        <a:rPr lang="en-US" sz="1400" b="0" dirty="0" smtClean="0"/>
                        <a:t>(nm)</a:t>
                      </a:r>
                    </a:p>
                    <a:p>
                      <a:pPr algn="r"/>
                      <a:r>
                        <a:rPr lang="en-US" sz="1400" b="0" dirty="0" smtClean="0"/>
                        <a:t>(2135 not </a:t>
                      </a:r>
                      <a:r>
                        <a:rPr lang="en-US" sz="1400" b="0" dirty="0" err="1" smtClean="0"/>
                        <a:t>req</a:t>
                      </a:r>
                      <a:r>
                        <a:rPr lang="en-US" sz="1400" b="0" dirty="0" smtClean="0"/>
                        <a:t>)</a:t>
                      </a:r>
                      <a:endParaRPr lang="en-US" sz="1400" b="0" dirty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solidFill>
                            <a:schemeClr val="tx1"/>
                          </a:solidFill>
                        </a:rPr>
                        <a:t>Multispectral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 (50) 340-1050;</a:t>
                      </a:r>
                    </a:p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1245, 1640, 2135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solidFill>
                            <a:schemeClr val="tx1"/>
                          </a:solidFill>
                        </a:rPr>
                        <a:t>Multispectral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 (50) 340-1050;</a:t>
                      </a:r>
                    </a:p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1245, 1640, 2135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340-1050;</a:t>
                      </a:r>
                    </a:p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1245, 1640, 2135 nm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340-1050</a:t>
                      </a:r>
                    </a:p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1245,1640 nm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340-1050</a:t>
                      </a:r>
                    </a:p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1245,1640 nm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0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Scan Rate </a:t>
                      </a:r>
                      <a:r>
                        <a:rPr lang="en-US" sz="1400" b="0" dirty="0" smtClean="0"/>
                        <a:t>(km</a:t>
                      </a:r>
                      <a:r>
                        <a:rPr lang="en-US" sz="1400" b="0" baseline="30000" dirty="0" smtClean="0"/>
                        <a:t>2</a:t>
                      </a:r>
                      <a:r>
                        <a:rPr lang="en-US" sz="1400" b="0" dirty="0" smtClean="0"/>
                        <a:t>/min)</a:t>
                      </a:r>
                      <a:endParaRPr lang="en-US" sz="1400" b="0" dirty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100,105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100,105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48,200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43,200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28,800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762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Mass CBE </a:t>
                      </a:r>
                      <a:r>
                        <a:rPr lang="en-US" sz="1400" b="0" dirty="0" smtClean="0"/>
                        <a:t>(kg)</a:t>
                      </a:r>
                      <a:endParaRPr lang="en-US" sz="1400" b="0" dirty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190.4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126.3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309.4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202.8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358.6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63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Power CBE </a:t>
                      </a:r>
                      <a:r>
                        <a:rPr lang="en-US" sz="1400" b="0" dirty="0" smtClean="0"/>
                        <a:t>(W)</a:t>
                      </a:r>
                      <a:endParaRPr lang="en-US" sz="1400" b="0" dirty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200.1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161.2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341.3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192.5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257.7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699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Volume </a:t>
                      </a:r>
                    </a:p>
                    <a:p>
                      <a:pPr algn="r"/>
                      <a:r>
                        <a:rPr lang="en-US" sz="1400" b="0" dirty="0" smtClean="0"/>
                        <a:t>(m x m x m)</a:t>
                      </a:r>
                      <a:endParaRPr lang="en-US" sz="1400" b="0" dirty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1.5 x 1.46 x 1.02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1.0 x 0.97 x 0.68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2.6 x 1.8 x 1.5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1.5 x 1.7 x 1.1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2.2 x 2.5 x 1.7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063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Telemetry CBE </a:t>
                      </a:r>
                      <a:r>
                        <a:rPr lang="en-US" sz="1400" b="0" dirty="0" smtClean="0"/>
                        <a:t>(kbps</a:t>
                      </a:r>
                      <a:r>
                        <a:rPr lang="en-US" sz="1400" b="1" dirty="0" smtClean="0"/>
                        <a:t>)</a:t>
                      </a:r>
                      <a:endParaRPr lang="en-US" sz="1400" b="1" dirty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15,900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10,600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23,832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23,854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35,765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04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NICM</a:t>
                      </a:r>
                      <a:r>
                        <a:rPr lang="en-US" sz="1400" b="1" baseline="0" dirty="0" smtClean="0"/>
                        <a:t> Cost ($M)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$213.4</a:t>
                      </a:r>
                      <a:endParaRPr lang="en-US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$172.9</a:t>
                      </a:r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$325.2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$238.8</a:t>
                      </a:r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$308.0</a:t>
                      </a:r>
                      <a:endParaRPr lang="en-US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19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Parametric Cost  ($M)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$131.7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$107.7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165.2</a:t>
                      </a:r>
                    </a:p>
                  </a:txBody>
                  <a:tcPr marL="7620" marR="762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$136.2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$200.1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46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NICM Sub-System Cost ($M)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$128.7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$179.3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5016500" y="716274"/>
            <a:ext cx="12700" cy="5669280"/>
          </a:xfrm>
          <a:prstGeom prst="line">
            <a:avLst/>
          </a:prstGeom>
          <a:ln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 noChangeAspect="1"/>
          </p:cNvCxnSpPr>
          <p:nvPr/>
        </p:nvCxnSpPr>
        <p:spPr>
          <a:xfrm>
            <a:off x="6438900" y="716274"/>
            <a:ext cx="0" cy="5669280"/>
          </a:xfrm>
          <a:prstGeom prst="line">
            <a:avLst/>
          </a:prstGeom>
          <a:ln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 bwMode="auto">
          <a:xfrm>
            <a:off x="3788229" y="5448126"/>
            <a:ext cx="1088571" cy="423334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557129" y="5435426"/>
            <a:ext cx="1088571" cy="423334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236920" y="5448126"/>
            <a:ext cx="1088571" cy="423334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240925" y="33482164"/>
            <a:ext cx="9388583" cy="4137637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/>
                <a:ea typeface="ヒラギノ角ゴ Pro W3" charset="0"/>
                <a:cs typeface="Arial"/>
              </a:rPr>
              <a:t>Instrument:  </a:t>
            </a:r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					$200M</a:t>
            </a:r>
            <a:endParaRPr lang="en-US" sz="2800" dirty="0">
              <a:latin typeface="Arial"/>
              <a:ea typeface="ヒラギノ角ゴ Pro W3" charset="0"/>
              <a:cs typeface="Arial"/>
            </a:endParaRPr>
          </a:p>
          <a:p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Project </a:t>
            </a:r>
            <a:r>
              <a:rPr lang="en-US" sz="2800" dirty="0" err="1" smtClean="0">
                <a:latin typeface="Arial"/>
                <a:ea typeface="ヒラギノ角ゴ Pro W3" charset="0"/>
                <a:cs typeface="Arial"/>
              </a:rPr>
              <a:t>Mngmt</a:t>
            </a:r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, S&amp;E, &amp; SMA (10%)	  $45M</a:t>
            </a:r>
          </a:p>
          <a:p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Ground Sys., Mission Ops (13%): 	 </a:t>
            </a:r>
            <a:r>
              <a:rPr lang="en-US" sz="2800" dirty="0">
                <a:latin typeface="Arial"/>
                <a:ea typeface="ヒラギノ角ゴ Pro W3" charset="0"/>
                <a:cs typeface="Arial"/>
              </a:rPr>
              <a:t>	</a:t>
            </a:r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  $60M</a:t>
            </a:r>
          </a:p>
          <a:p>
            <a:r>
              <a:rPr lang="en-US" sz="2800" dirty="0">
                <a:latin typeface="Arial"/>
                <a:ea typeface="ヒラギノ角ゴ Pro W3" charset="0"/>
                <a:cs typeface="Arial"/>
              </a:rPr>
              <a:t>Host fees (launch, I&amp;</a:t>
            </a:r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T, data):		  $80M  (TBD)</a:t>
            </a:r>
            <a:endParaRPr lang="en-US" sz="2800" dirty="0">
              <a:latin typeface="Arial"/>
              <a:ea typeface="ヒラギノ角ゴ Pro W3" charset="0"/>
              <a:cs typeface="Arial"/>
            </a:endParaRPr>
          </a:p>
          <a:p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Science &amp; Applications:  	      		  $65M</a:t>
            </a:r>
          </a:p>
          <a:p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- - - - - - - - - - - - - - - - - - - - - - - - - - - - - - - - - - - - - - - - </a:t>
            </a:r>
            <a:endParaRPr lang="en-US" sz="2800" dirty="0">
              <a:latin typeface="Arial"/>
              <a:ea typeface="ヒラギノ角ゴ Pro W3" charset="0"/>
              <a:cs typeface="Arial"/>
            </a:endParaRPr>
          </a:p>
          <a:p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Reserves (10%):		  			</a:t>
            </a:r>
            <a:r>
              <a:rPr lang="en-US" sz="2800" dirty="0">
                <a:latin typeface="Arial"/>
                <a:ea typeface="ヒラギノ角ゴ Pro W3" charset="0"/>
                <a:cs typeface="Arial"/>
              </a:rPr>
              <a:t> </a:t>
            </a:r>
            <a:r>
              <a:rPr lang="en-US" sz="2800" dirty="0" smtClean="0">
                <a:latin typeface="Arial"/>
                <a:ea typeface="ヒラギノ角ゴ Pro W3" charset="0"/>
                <a:cs typeface="Arial"/>
              </a:rPr>
              <a:t> $45M </a:t>
            </a:r>
            <a:r>
              <a:rPr lang="en-US" sz="1200" b="1" dirty="0" smtClean="0">
                <a:latin typeface="Arial"/>
                <a:ea typeface="ヒラギノ角ゴ Pro W3" charset="0"/>
                <a:cs typeface="Arial"/>
              </a:rPr>
              <a:t>_______________________________________________________________________________________________________</a:t>
            </a:r>
          </a:p>
          <a:p>
            <a:r>
              <a:rPr lang="en-US" sz="2800" b="1" dirty="0" smtClean="0">
                <a:latin typeface="Arial"/>
                <a:ea typeface="ヒラギノ角ゴ Pro W3" charset="0"/>
                <a:cs typeface="Arial"/>
              </a:rPr>
              <a:t>TOTAL</a:t>
            </a:r>
            <a:r>
              <a:rPr lang="en-US" sz="2800" b="1" dirty="0">
                <a:latin typeface="Arial"/>
                <a:ea typeface="ヒラギノ角ゴ Pro W3" charset="0"/>
                <a:cs typeface="Arial"/>
              </a:rPr>
              <a:t>: </a:t>
            </a:r>
            <a:r>
              <a:rPr lang="en-US" sz="2800" b="1" dirty="0" smtClean="0">
                <a:latin typeface="Arial"/>
                <a:ea typeface="ヒラギノ角ゴ Pro W3" charset="0"/>
                <a:cs typeface="Arial"/>
              </a:rPr>
              <a:t>						$495M</a:t>
            </a:r>
            <a:endParaRPr lang="en-US" sz="2800" b="1" dirty="0">
              <a:latin typeface="Arial"/>
              <a:ea typeface="ヒラギノ角ゴ Pro W3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02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57950"/>
            <a:ext cx="2895600" cy="365125"/>
          </a:xfrm>
        </p:spPr>
        <p:txBody>
          <a:bodyPr/>
          <a:lstStyle/>
          <a:p>
            <a:r>
              <a:rPr lang="en-US" dirty="0" smtClean="0"/>
              <a:t>GEO-CAPE Workshop Aug. 31-Sept. 2,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9"/>
          <p:cNvSpPr txBox="1">
            <a:spLocks noChangeAspect="1"/>
          </p:cNvSpPr>
          <p:nvPr/>
        </p:nvSpPr>
        <p:spPr>
          <a:xfrm>
            <a:off x="-2" y="-6659"/>
            <a:ext cx="9144002" cy="6381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Arial"/>
                <a:ea typeface="ヒラギノ角ゴ Pro W3"/>
              </a:rPr>
              <a:t>Cost Estimate for Ocean Color GEO-CAPE</a:t>
            </a:r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259347"/>
              </p:ext>
            </p:extLst>
          </p:nvPr>
        </p:nvGraphicFramePr>
        <p:xfrm>
          <a:off x="177800" y="698498"/>
          <a:ext cx="8746407" cy="523168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295900"/>
                <a:gridCol w="1841500"/>
                <a:gridCol w="1609007"/>
              </a:tblGrid>
              <a:tr h="69641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WBS Element</a:t>
                      </a:r>
                      <a:endParaRPr lang="en-US" sz="2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Cost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Cost ($M)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6182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j-lt"/>
                        </a:rPr>
                        <a:t>Instrument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$133M * 1.5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5080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98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j-lt"/>
                        </a:rPr>
                        <a:t>Project </a:t>
                      </a:r>
                      <a:r>
                        <a:rPr lang="en-US" sz="2800" dirty="0" err="1" smtClean="0">
                          <a:latin typeface="+mj-lt"/>
                        </a:rPr>
                        <a:t>Mngmt</a:t>
                      </a:r>
                      <a:r>
                        <a:rPr lang="en-US" sz="2800" dirty="0" smtClean="0">
                          <a:latin typeface="+mj-lt"/>
                        </a:rPr>
                        <a:t>,</a:t>
                      </a:r>
                      <a:r>
                        <a:rPr lang="en-US" sz="2800" baseline="0" dirty="0" smtClean="0">
                          <a:latin typeface="+mj-lt"/>
                        </a:rPr>
                        <a:t> Sys. Engr., &amp; SMA*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10%*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60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635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j-lt"/>
                        </a:rPr>
                        <a:t>Ground Sys.</a:t>
                      </a:r>
                      <a:r>
                        <a:rPr lang="en-US" sz="2800" baseline="0" dirty="0" smtClean="0">
                          <a:latin typeface="+mj-lt"/>
                        </a:rPr>
                        <a:t> &amp; Mission Ops.*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13%*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35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j-lt"/>
                        </a:rPr>
                        <a:t>Host Fees (I&amp;T,</a:t>
                      </a:r>
                      <a:r>
                        <a:rPr lang="en-US" sz="2800" baseline="0" dirty="0" smtClean="0">
                          <a:latin typeface="+mj-lt"/>
                        </a:rPr>
                        <a:t> Launch, Data)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TBD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80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30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+mj-lt"/>
                        </a:rPr>
                        <a:t>Science</a:t>
                      </a:r>
                      <a:endParaRPr lang="en-US" sz="28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65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93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latin typeface="+mj-lt"/>
                          <a:cs typeface="Arial"/>
                        </a:rPr>
                        <a:t>Reserves</a:t>
                      </a:r>
                      <a:endParaRPr lang="en-US" sz="2800" b="0" dirty="0">
                        <a:latin typeface="+mj-lt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5080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10%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45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93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>
                          <a:latin typeface="+mj-lt"/>
                          <a:cs typeface="Arial"/>
                        </a:rPr>
                        <a:t>TOTAL</a:t>
                      </a:r>
                      <a:endParaRPr lang="en-US" sz="2800" b="1" dirty="0">
                        <a:latin typeface="+mj-lt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5080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$495M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F497D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1913" y="5961618"/>
            <a:ext cx="84005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800000"/>
                </a:solidFill>
              </a:rPr>
              <a:t>* Cost % from recent LEO missions (should be lower for hosted mission)</a:t>
            </a:r>
            <a:endParaRPr lang="en-US" sz="2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4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9"/>
          <p:cNvSpPr txBox="1">
            <a:spLocks noChangeAspect="1"/>
          </p:cNvSpPr>
          <p:nvPr/>
        </p:nvSpPr>
        <p:spPr>
          <a:xfrm>
            <a:off x="-2" y="-6659"/>
            <a:ext cx="9144002" cy="6381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Arial"/>
                <a:ea typeface="ヒラギノ角ゴ Pro W3"/>
              </a:rPr>
              <a:t>Filter Wheel Breadboard Mechanism</a:t>
            </a:r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6502" y="736600"/>
            <a:ext cx="405749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86502" y="4788179"/>
            <a:ext cx="40765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Filter:  82 </a:t>
            </a:r>
            <a:r>
              <a:rPr lang="en-US" sz="2200" dirty="0"/>
              <a:t>mm x 6 </a:t>
            </a:r>
            <a:r>
              <a:rPr lang="en-US" sz="2200" dirty="0" smtClean="0"/>
              <a:t>mm; 72 g; 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94 mm radius</a:t>
            </a:r>
            <a:endParaRPr lang="en-US" sz="2200" dirty="0"/>
          </a:p>
          <a:p>
            <a:r>
              <a:rPr lang="en-US" sz="2200" dirty="0" smtClean="0"/>
              <a:t>Wheel:  290 </a:t>
            </a:r>
            <a:r>
              <a:rPr lang="en-US" sz="2200" dirty="0"/>
              <a:t>mm x 10 </a:t>
            </a:r>
            <a:r>
              <a:rPr lang="en-US" sz="2200" dirty="0" smtClean="0"/>
              <a:t>mm; 0.82 kg</a:t>
            </a:r>
            <a:endParaRPr lang="en-US" sz="220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400" y="749300"/>
            <a:ext cx="5086502" cy="5211763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50 filters into 10 wheels with 5 filters each.  Each wheel has an open spot</a:t>
            </a:r>
          </a:p>
          <a:p>
            <a:r>
              <a:rPr lang="en-US" sz="2400" dirty="0"/>
              <a:t>Each wheel is independently actuated but their positions are coordinated via </a:t>
            </a:r>
            <a:r>
              <a:rPr lang="en-US" sz="2400" dirty="0" smtClean="0"/>
              <a:t>computer</a:t>
            </a:r>
          </a:p>
          <a:p>
            <a:r>
              <a:rPr lang="en-US" sz="2400" dirty="0" smtClean="0"/>
              <a:t>Design should be modular, expandable and use commercial solutions if practical</a:t>
            </a:r>
          </a:p>
          <a:p>
            <a:r>
              <a:rPr lang="en-US" sz="2400" dirty="0" smtClean="0"/>
              <a:t>Not considered a high precision optical mechanism however the transition speed is fast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ilter replicas made of glass are preferred </a:t>
            </a:r>
          </a:p>
          <a:p>
            <a:r>
              <a:rPr lang="en-US" sz="2400" dirty="0" smtClean="0"/>
              <a:t>Prototype “proof of concept” model is intended to operate in a shirt sleeve environment at STP conditions</a:t>
            </a:r>
          </a:p>
          <a:p>
            <a:r>
              <a:rPr lang="en-US" sz="2400" dirty="0"/>
              <a:t>Index: 60° in 0.2 seconds, still for 2.0 seconds</a:t>
            </a:r>
          </a:p>
          <a:p>
            <a:r>
              <a:rPr lang="en-US" sz="2400" dirty="0"/>
              <a:t>Life: 3 years operating 17 hours/24 hours</a:t>
            </a:r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86502" y="4298890"/>
            <a:ext cx="2596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Courtesy of Walt Smith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2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B106-9B78-43E7-9216-5A30474DFC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9"/>
          <p:cNvSpPr>
            <a:spLocks noGrp="1" noChangeAspect="1"/>
          </p:cNvSpPr>
          <p:nvPr>
            <p:ph type="title"/>
          </p:nvPr>
        </p:nvSpPr>
        <p:spPr>
          <a:xfrm>
            <a:off x="-2" y="-6659"/>
            <a:ext cx="6606419" cy="63817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GEO-CAPE </a:t>
            </a:r>
            <a:r>
              <a:rPr lang="en-US" sz="3200" dirty="0" smtClean="0">
                <a:solidFill>
                  <a:schemeClr val="bg1"/>
                </a:solidFill>
              </a:rPr>
              <a:t>Oceans Activities</a:t>
            </a:r>
            <a:endParaRPr lang="en-US" sz="3200" dirty="0" smtClean="0">
              <a:solidFill>
                <a:schemeClr val="bg1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3633" y="-2"/>
            <a:ext cx="2575095" cy="6349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" name="Content Placeholder 6"/>
          <p:cNvSpPr>
            <a:spLocks noGrp="1"/>
          </p:cNvSpPr>
          <p:nvPr/>
        </p:nvSpPr>
        <p:spPr bwMode="auto">
          <a:xfrm>
            <a:off x="68791" y="649040"/>
            <a:ext cx="8879417" cy="620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A40303"/>
              </a:buClr>
              <a:buSzPct val="60000"/>
              <a:buFont typeface="Wingdings" charset="0"/>
              <a:buChar char="u"/>
              <a:defRPr sz="2000" b="1">
                <a:solidFill>
                  <a:schemeClr val="tx1"/>
                </a:solidFill>
                <a:latin typeface="+mn-lt"/>
                <a:ea typeface="ヒラギノ角ゴ Pro W3" pitchFamily="-108" charset="-128"/>
                <a:cs typeface="ヒラギノ角ゴ Pro W3" pitchFamily="-108" charset="-128"/>
              </a:defRPr>
            </a:lvl1pPr>
            <a:lvl2pPr marL="5016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108" charset="-128"/>
              </a:defRPr>
            </a:lvl2pPr>
            <a:lvl3pPr marL="776288" indent="-182563" algn="l" rtl="0" eaLnBrk="0" fontAlgn="base" hangingPunct="0">
              <a:spcBef>
                <a:spcPts val="100"/>
              </a:spcBef>
              <a:spcAft>
                <a:spcPct val="0"/>
              </a:spcAft>
              <a:buClr>
                <a:srgbClr val="008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108" charset="-128"/>
              </a:defRPr>
            </a:lvl3pPr>
            <a:lvl4pPr marL="1050925" indent="-182563" algn="l" rtl="0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Courier New" charset="0"/>
              <a:buChar char="o"/>
              <a:defRPr i="1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108" charset="-128"/>
              </a:defRPr>
            </a:lvl4pPr>
            <a:lvl5pPr marL="1325563" indent="-182563" algn="l" rtl="0" eaLnBrk="0" fontAlgn="base" hangingPunct="0">
              <a:spcBef>
                <a:spcPts val="13"/>
              </a:spcBef>
              <a:spcAft>
                <a:spcPct val="0"/>
              </a:spcAft>
              <a:buSzPct val="75000"/>
              <a:buFont typeface="Wingdings" charset="0"/>
              <a:buChar char="Ø"/>
              <a:defRPr sz="160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108" charset="-128"/>
              </a:defRPr>
            </a:lvl5pPr>
            <a:lvl6pPr marL="2743200" indent="-342900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3200400" indent="-342900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657600" indent="-342900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4114800" indent="-342900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2400" dirty="0" smtClean="0"/>
              <a:t>Science Working Group Activities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Science Traceability Matrix 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Applications Traceability Matrix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Science Value Matrix Development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White Papers 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PI-led scientific investigations</a:t>
            </a:r>
          </a:p>
          <a:p>
            <a:pPr lvl="1">
              <a:spcBef>
                <a:spcPts val="200"/>
              </a:spcBef>
            </a:pPr>
            <a:r>
              <a:rPr lang="en-US" sz="2200" dirty="0"/>
              <a:t>Field Campaigns</a:t>
            </a:r>
          </a:p>
          <a:p>
            <a:pPr lvl="2">
              <a:spcBef>
                <a:spcPts val="200"/>
              </a:spcBef>
            </a:pPr>
            <a:r>
              <a:rPr lang="en-US" sz="2200" dirty="0"/>
              <a:t> </a:t>
            </a:r>
            <a:r>
              <a:rPr lang="en-US" sz="2000" dirty="0" smtClean="0"/>
              <a:t>Chesapeake </a:t>
            </a:r>
            <a:r>
              <a:rPr lang="en-US" sz="2000" dirty="0"/>
              <a:t>Bay - July 2011 (CBODAQ)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 Gulf of </a:t>
            </a:r>
            <a:r>
              <a:rPr lang="en-US" sz="2000" dirty="0" smtClean="0"/>
              <a:t>Mexico Experiment </a:t>
            </a:r>
            <a:r>
              <a:rPr lang="en-US" sz="2000" dirty="0"/>
              <a:t>- September 2013 (</a:t>
            </a:r>
            <a:r>
              <a:rPr lang="en-US" sz="2000" dirty="0" err="1"/>
              <a:t>GoMEX</a:t>
            </a:r>
            <a:r>
              <a:rPr lang="en-US" sz="2000" dirty="0"/>
              <a:t>)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Korean coastal waters - May-June 2016 (KORUS-OC) - joint w/ KIOST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200"/>
              </a:spcBef>
            </a:pPr>
            <a:r>
              <a:rPr lang="en-US" sz="2400" dirty="0" smtClean="0"/>
              <a:t>Recent Engineering </a:t>
            </a:r>
            <a:r>
              <a:rPr lang="en-US" sz="2400" dirty="0"/>
              <a:t>Studies</a:t>
            </a:r>
          </a:p>
          <a:p>
            <a:pPr marL="411162" lvl="1" indent="-169863">
              <a:spcBef>
                <a:spcPts val="200"/>
              </a:spcBef>
            </a:pPr>
            <a:r>
              <a:rPr lang="en-US" sz="2200" dirty="0" smtClean="0"/>
              <a:t> 2011 Pointing Study </a:t>
            </a:r>
          </a:p>
          <a:p>
            <a:pPr marL="411162" lvl="1" indent="-169863">
              <a:spcBef>
                <a:spcPts val="200"/>
              </a:spcBef>
            </a:pPr>
            <a:r>
              <a:rPr lang="en-US" sz="2200" dirty="0" smtClean="0"/>
              <a:t> 2014 </a:t>
            </a:r>
            <a:r>
              <a:rPr lang="en-US" sz="2200" dirty="0"/>
              <a:t>Instrument Cost </a:t>
            </a:r>
            <a:r>
              <a:rPr lang="en-US" sz="2200" dirty="0" err="1"/>
              <a:t>vs</a:t>
            </a:r>
            <a:r>
              <a:rPr lang="en-US" sz="2200" dirty="0"/>
              <a:t> Capability study</a:t>
            </a:r>
          </a:p>
          <a:p>
            <a:pPr marL="411162" lvl="1" indent="-169863">
              <a:spcBef>
                <a:spcPts val="200"/>
              </a:spcBef>
            </a:pPr>
            <a:r>
              <a:rPr lang="en-US" sz="2200" dirty="0"/>
              <a:t> </a:t>
            </a:r>
            <a:r>
              <a:rPr lang="en-US" sz="2200" dirty="0" smtClean="0"/>
              <a:t>2015-2016 </a:t>
            </a:r>
            <a:r>
              <a:rPr lang="en-US" sz="2200" dirty="0"/>
              <a:t>Functional 50-band filter wheel </a:t>
            </a:r>
            <a:r>
              <a:rPr lang="en-US" sz="2200" dirty="0" smtClean="0"/>
              <a:t>breadboard</a:t>
            </a:r>
          </a:p>
          <a:p>
            <a:pPr marL="411162" lvl="1" indent="-169863">
              <a:spcBef>
                <a:spcPts val="200"/>
              </a:spcBef>
            </a:pPr>
            <a:r>
              <a:rPr lang="en-US" sz="2200" dirty="0" smtClean="0"/>
              <a:t> 2015 Scheduling Study</a:t>
            </a:r>
          </a:p>
          <a:p>
            <a:pPr>
              <a:spcBef>
                <a:spcPts val="200"/>
              </a:spcBef>
            </a:pPr>
            <a:r>
              <a:rPr lang="en-US" sz="2400" dirty="0" smtClean="0"/>
              <a:t>Outreach</a:t>
            </a:r>
          </a:p>
          <a:p>
            <a:pPr marL="0" indent="0">
              <a:spcBef>
                <a:spcPts val="200"/>
              </a:spcBef>
              <a:buNone/>
            </a:pPr>
            <a:endParaRPr lang="en-US" sz="2400" b="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ts val="200"/>
              </a:spcBef>
            </a:pPr>
            <a:endParaRPr lang="en-US" sz="2400" b="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1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1" y="749301"/>
            <a:ext cx="4381499" cy="2844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Spacecraft attitude control rejects </a:t>
            </a:r>
            <a:r>
              <a:rPr lang="en-US" sz="2400" dirty="0" smtClean="0">
                <a:solidFill>
                  <a:srgbClr val="800000"/>
                </a:solidFill>
              </a:rPr>
              <a:t>low-frequency </a:t>
            </a:r>
            <a:r>
              <a:rPr lang="en-US" sz="2400" dirty="0" smtClean="0"/>
              <a:t>disturbances (≤ 0.1 Hz)</a:t>
            </a:r>
          </a:p>
          <a:p>
            <a:r>
              <a:rPr lang="en-US" sz="2400" dirty="0" smtClean="0"/>
              <a:t>Jitter suppression system on instrument mount rejects </a:t>
            </a:r>
            <a:r>
              <a:rPr lang="en-US" sz="2400" dirty="0" smtClean="0">
                <a:solidFill>
                  <a:srgbClr val="0000FF"/>
                </a:solidFill>
              </a:rPr>
              <a:t>high-frequency</a:t>
            </a:r>
            <a:r>
              <a:rPr lang="en-US" sz="2400" dirty="0" smtClean="0"/>
              <a:t> disturbances (1.5 Hz and above)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338" y="650389"/>
            <a:ext cx="4958761" cy="2829411"/>
          </a:xfrm>
          <a:prstGeom prst="rect">
            <a:avLst/>
          </a:prstGeom>
        </p:spPr>
      </p:pic>
      <p:sp>
        <p:nvSpPr>
          <p:cNvPr id="18" name="Title 9"/>
          <p:cNvSpPr txBox="1">
            <a:spLocks noChangeAspect="1"/>
          </p:cNvSpPr>
          <p:nvPr/>
        </p:nvSpPr>
        <p:spPr>
          <a:xfrm>
            <a:off x="-2" y="-6659"/>
            <a:ext cx="9144002" cy="6381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Arial"/>
                <a:ea typeface="ヒラギノ角ゴ Pro W3"/>
              </a:rPr>
              <a:t>Disturbance Rejection Apportioned by Frequency</a:t>
            </a:r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2701" y="3392320"/>
            <a:ext cx="9016999" cy="3427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/>
            <a:r>
              <a:rPr lang="en-US" dirty="0"/>
              <a:t>Active elements, plus passive </a:t>
            </a:r>
            <a:r>
              <a:rPr lang="en-US" dirty="0" err="1"/>
              <a:t>rolloff</a:t>
            </a:r>
            <a:r>
              <a:rPr lang="en-US" dirty="0"/>
              <a:t> due to inertia</a:t>
            </a:r>
          </a:p>
          <a:p>
            <a:r>
              <a:rPr lang="en-US" sz="2400" dirty="0"/>
              <a:t>Active “fast steering loop” rejects </a:t>
            </a:r>
            <a:r>
              <a:rPr lang="en-US" sz="2400" dirty="0">
                <a:solidFill>
                  <a:srgbClr val="008000"/>
                </a:solidFill>
              </a:rPr>
              <a:t>mid-frequency </a:t>
            </a:r>
            <a:r>
              <a:rPr lang="en-US" sz="2400" dirty="0"/>
              <a:t>disturbances (0.1 to 1.5 Hz)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Needs IMU sampled at &gt;15 Hz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Actuation by either:</a:t>
            </a:r>
          </a:p>
          <a:p>
            <a:pPr marL="1257300" lvl="2" indent="-342900"/>
            <a:r>
              <a:rPr lang="en-US" sz="2000" dirty="0"/>
              <a:t>A fast steering mirror (baseline), or </a:t>
            </a:r>
          </a:p>
          <a:p>
            <a:pPr marL="1257300" lvl="2" indent="-342900"/>
            <a:r>
              <a:rPr lang="en-US" sz="2000" dirty="0"/>
              <a:t>By steering the scanning mirror, or</a:t>
            </a:r>
          </a:p>
          <a:p>
            <a:pPr marL="1257300" lvl="2" indent="-342900"/>
            <a:r>
              <a:rPr lang="en-US" sz="2000" dirty="0"/>
              <a:t>Active portion of the jitter suppression system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28310" y="6524703"/>
            <a:ext cx="2139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Courtesy of Eric </a:t>
            </a:r>
            <a:r>
              <a:rPr lang="en-US" sz="1400" dirty="0" err="1" smtClean="0">
                <a:solidFill>
                  <a:srgbClr val="800000"/>
                </a:solidFill>
              </a:rPr>
              <a:t>Stoneking</a:t>
            </a:r>
            <a:endParaRPr lang="en-US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6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0518"/>
            <a:ext cx="9144000" cy="5758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FY15 Scheduling Study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9550"/>
            <a:ext cx="2895600" cy="365125"/>
          </a:xfrm>
        </p:spPr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1600" y="720335"/>
            <a:ext cx="88265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Study Aims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Optimize </a:t>
            </a:r>
            <a:r>
              <a:rPr lang="en-US" sz="2400" dirty="0"/>
              <a:t>Acquisition of  “Cloud Free” Scenes </a:t>
            </a:r>
            <a:r>
              <a:rPr lang="en-US" sz="2400" dirty="0" smtClean="0"/>
              <a:t>at </a:t>
            </a:r>
            <a:r>
              <a:rPr lang="en-US" sz="2400" dirty="0"/>
              <a:t>Lowest Cost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Scheduling of observations based on science priorities and cloud cover</a:t>
            </a:r>
          </a:p>
          <a:p>
            <a:r>
              <a:rPr lang="en-US" sz="2400" b="1" dirty="0" smtClean="0"/>
              <a:t>NASA Ames Activities</a:t>
            </a:r>
            <a:endParaRPr lang="en-US" sz="2400" dirty="0"/>
          </a:p>
          <a:p>
            <a:r>
              <a:rPr lang="en-US" sz="2400" dirty="0" smtClean="0"/>
              <a:t>	</a:t>
            </a:r>
            <a:r>
              <a:rPr lang="en-US" sz="2000" dirty="0" smtClean="0"/>
              <a:t> Jeremy Frank et al.</a:t>
            </a:r>
            <a:endParaRPr lang="en-US" sz="2000" dirty="0"/>
          </a:p>
          <a:p>
            <a:pPr marL="342900" indent="-182880">
              <a:buFont typeface="Arial"/>
              <a:buChar char="•"/>
            </a:pPr>
            <a:r>
              <a:rPr lang="en-US" sz="2400" dirty="0" smtClean="0"/>
              <a:t>Scene Layouts for FR and COEDI sensors (STK analysis)</a:t>
            </a:r>
          </a:p>
          <a:p>
            <a:pPr marL="800100" lvl="1" indent="-182880">
              <a:buFont typeface="Arial"/>
              <a:buChar char="•"/>
            </a:pPr>
            <a:r>
              <a:rPr lang="en-US" sz="2400" dirty="0" smtClean="0"/>
              <a:t>GSD determination across sensor view angles</a:t>
            </a:r>
          </a:p>
          <a:p>
            <a:pPr marL="342900" indent="-182880">
              <a:buFont typeface="Arial"/>
              <a:buChar char="•"/>
            </a:pPr>
            <a:r>
              <a:rPr lang="en-US" sz="2400" dirty="0"/>
              <a:t>Automated scheduler </a:t>
            </a:r>
          </a:p>
          <a:p>
            <a:pPr marL="800100" lvl="1" indent="-182880">
              <a:buFont typeface="Arial"/>
              <a:buChar char="•"/>
            </a:pPr>
            <a:r>
              <a:rPr lang="en-US" sz="2400" dirty="0"/>
              <a:t>Requires cloudiness </a:t>
            </a:r>
            <a:r>
              <a:rPr lang="en-US" sz="2400" dirty="0" smtClean="0"/>
              <a:t>predictions</a:t>
            </a:r>
            <a:r>
              <a:rPr lang="en-US" sz="2400" dirty="0"/>
              <a:t>, cloudiness </a:t>
            </a:r>
            <a:r>
              <a:rPr lang="en-US" sz="2400" dirty="0" smtClean="0"/>
              <a:t>thresholds</a:t>
            </a:r>
            <a:r>
              <a:rPr lang="en-US" sz="2400" dirty="0"/>
              <a:t>, </a:t>
            </a:r>
            <a:r>
              <a:rPr lang="en-US" sz="2400" dirty="0" smtClean="0"/>
              <a:t>scenes</a:t>
            </a:r>
            <a:endParaRPr lang="en-US" sz="2400" dirty="0"/>
          </a:p>
          <a:p>
            <a:pPr marL="800100" lvl="1" indent="-182880">
              <a:buFont typeface="Arial"/>
              <a:buChar char="•"/>
            </a:pPr>
            <a:r>
              <a:rPr lang="en-US" sz="2400" dirty="0"/>
              <a:t>Evaluation of automation </a:t>
            </a:r>
            <a:r>
              <a:rPr lang="en-US" sz="2400" dirty="0" smtClean="0"/>
              <a:t>technologies</a:t>
            </a:r>
          </a:p>
          <a:p>
            <a:pPr marL="0" lvl="1"/>
            <a:r>
              <a:rPr lang="en-US" sz="2400" b="1" dirty="0" smtClean="0"/>
              <a:t>GSFC </a:t>
            </a:r>
            <a:r>
              <a:rPr lang="en-US" sz="2400" b="1" dirty="0"/>
              <a:t>study </a:t>
            </a:r>
            <a:r>
              <a:rPr lang="en-US" sz="2400" b="1" dirty="0" smtClean="0"/>
              <a:t>Elements - </a:t>
            </a:r>
            <a:r>
              <a:rPr lang="en-US" sz="2400" dirty="0">
                <a:solidFill>
                  <a:srgbClr val="535353"/>
                </a:solidFill>
              </a:rPr>
              <a:t>http://</a:t>
            </a:r>
            <a:r>
              <a:rPr lang="en-US" sz="2400" dirty="0" err="1" smtClean="0">
                <a:solidFill>
                  <a:srgbClr val="535353"/>
                </a:solidFill>
              </a:rPr>
              <a:t>geocape.herokuapp.com</a:t>
            </a:r>
            <a:endParaRPr lang="en-US" sz="2400" b="1" dirty="0" smtClean="0"/>
          </a:p>
          <a:p>
            <a:pPr marL="0" lvl="1"/>
            <a:r>
              <a:rPr lang="en-US" sz="2400" b="1" dirty="0"/>
              <a:t>	</a:t>
            </a:r>
            <a:r>
              <a:rPr lang="en-US" sz="2000" dirty="0" smtClean="0"/>
              <a:t>Karen Moe, Dan </a:t>
            </a:r>
            <a:r>
              <a:rPr lang="en-US" sz="2000" dirty="0" err="1" smtClean="0"/>
              <a:t>Mandl</a:t>
            </a:r>
            <a:r>
              <a:rPr lang="en-US" sz="2000" dirty="0" smtClean="0"/>
              <a:t>, Jacqueline </a:t>
            </a:r>
            <a:r>
              <a:rPr lang="en-US" sz="2000" dirty="0" err="1" smtClean="0"/>
              <a:t>LeMoigne</a:t>
            </a:r>
            <a:r>
              <a:rPr lang="en-US" sz="2000" dirty="0" smtClean="0"/>
              <a:t>, Stuart Fry &amp; Pat </a:t>
            </a:r>
            <a:r>
              <a:rPr lang="en-US" sz="2000" dirty="0" err="1" smtClean="0"/>
              <a:t>Cappelaere</a:t>
            </a:r>
            <a:r>
              <a:rPr lang="en-US" sz="2000" dirty="0" smtClean="0"/>
              <a:t> </a:t>
            </a:r>
          </a:p>
          <a:p>
            <a:pPr marL="342900" indent="-182880">
              <a:buFont typeface="Arial"/>
              <a:buChar char="•"/>
            </a:pPr>
            <a:r>
              <a:rPr lang="en-US" sz="2400" dirty="0" smtClean="0"/>
              <a:t>Smart cloud forecasting</a:t>
            </a:r>
          </a:p>
          <a:p>
            <a:pPr marL="342900" indent="-182880">
              <a:buFont typeface="Arial"/>
              <a:buChar char="•"/>
            </a:pPr>
            <a:r>
              <a:rPr lang="en-US" sz="2400" dirty="0" smtClean="0"/>
              <a:t>On-board cloud detection</a:t>
            </a:r>
          </a:p>
          <a:p>
            <a:pPr marL="342900" indent="-182880">
              <a:buFont typeface="Arial"/>
              <a:buChar char="•"/>
            </a:pPr>
            <a:r>
              <a:rPr lang="en-US" sz="2400" dirty="0" smtClean="0"/>
              <a:t>Ground/on-board scheduling with Robust Executive</a:t>
            </a:r>
            <a:endParaRPr lang="en-US" sz="2400" dirty="0"/>
          </a:p>
          <a:p>
            <a:pPr marL="342900" indent="-18288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6553200" y="66167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6B0CD3-5143-194E-AA1D-BF93A9AE596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Helvetica"/>
              </a:rPr>
              <a:pPr/>
              <a:t>21</a:t>
            </a:fld>
            <a:endParaRPr lang="en-US">
              <a:solidFill>
                <a:srgbClr val="000000">
                  <a:tint val="75000"/>
                </a:srgbClr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67466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5122" y="71921"/>
            <a:ext cx="9080715" cy="5030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2800" b="1" dirty="0" err="1">
                <a:solidFill>
                  <a:srgbClr val="535353"/>
                </a:solidFill>
                <a:sym typeface="Gill Sans Light"/>
              </a:rPr>
              <a:t>Strawman</a:t>
            </a:r>
            <a:r>
              <a:rPr lang="en-US" sz="2800" b="1" dirty="0">
                <a:solidFill>
                  <a:srgbClr val="535353"/>
                </a:solidFill>
                <a:sym typeface="Gill Sans Light"/>
              </a:rPr>
              <a:t> </a:t>
            </a:r>
            <a:r>
              <a:rPr lang="en-US" sz="2800" b="1" dirty="0" smtClean="0">
                <a:solidFill>
                  <a:srgbClr val="535353"/>
                </a:solidFill>
                <a:sym typeface="Gill Sans Light"/>
              </a:rPr>
              <a:t>18 Coastal</a:t>
            </a:r>
            <a:r>
              <a:rPr lang="en-US" sz="2800" b="1" dirty="0">
                <a:solidFill>
                  <a:srgbClr val="535353"/>
                </a:solidFill>
                <a:sym typeface="Gill Sans Light"/>
              </a:rPr>
              <a:t>/Lakes Survey Scenes Using FR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72" y="574940"/>
            <a:ext cx="7146597" cy="5923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272" y="6538605"/>
            <a:ext cx="668131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Source: GSFC analysis via GUI Editor, assuming spherical Earth – Satellite at 95W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3369" y="990600"/>
            <a:ext cx="1615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~45min to scan </a:t>
            </a:r>
          </a:p>
          <a:p>
            <a:r>
              <a:rPr lang="en-US" dirty="0" smtClean="0"/>
              <a:t>CONUS coastal </a:t>
            </a:r>
          </a:p>
          <a:p>
            <a:r>
              <a:rPr lang="en-US" dirty="0" smtClean="0"/>
              <a:t>waters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406879" y="295896"/>
            <a:ext cx="8359330" cy="59915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535353"/>
                </a:solidFill>
              </a:rPr>
              <a:t>SURVEY SCENES &amp; FORECAST</a:t>
            </a:r>
            <a:endParaRPr lang="en-US" sz="3200" b="1" dirty="0">
              <a:solidFill>
                <a:srgbClr val="535353"/>
              </a:solidFill>
            </a:endParaRPr>
          </a:p>
        </p:txBody>
      </p:sp>
      <p:pic>
        <p:nvPicPr>
          <p:cNvPr id="7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127" y="838200"/>
            <a:ext cx="6829486" cy="566277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6860599" y="1445191"/>
            <a:ext cx="2194501" cy="37654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latinLnBrk="1" hangingPunct="0"/>
            <a:r>
              <a:rPr lang="en-US" sz="1600" dirty="0" smtClean="0"/>
              <a:t>Example FR Scene   </a:t>
            </a:r>
          </a:p>
          <a:p>
            <a:pPr defTabSz="410751" latinLnBrk="1" hangingPunct="0"/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Forecast showing:</a:t>
            </a:r>
          </a:p>
          <a:p>
            <a:pPr defTabSz="410751" latinLnBrk="1" hangingPunct="0"/>
            <a:endParaRPr lang="en-US" sz="1600" dirty="0">
              <a:solidFill>
                <a:srgbClr val="535353"/>
              </a:solidFill>
              <a:sym typeface="Gill Sans Light"/>
            </a:endParaRPr>
          </a:p>
          <a:p>
            <a:pPr defTabSz="410751" latinLnBrk="1" hangingPunct="0"/>
            <a:r>
              <a:rPr lang="en-US" sz="1600" dirty="0" smtClean="0">
                <a:solidFill>
                  <a:srgbClr val="FF0000"/>
                </a:solidFill>
                <a:sym typeface="Gill Sans Light"/>
              </a:rPr>
              <a:t>Red</a:t>
            </a:r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 scenes fail cloud </a:t>
            </a:r>
          </a:p>
          <a:p>
            <a:pPr defTabSz="410751" latinLnBrk="1" hangingPunct="0"/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threshold and are not </a:t>
            </a:r>
          </a:p>
          <a:p>
            <a:pPr defTabSz="410751" latinLnBrk="1" hangingPunct="0"/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scheduled</a:t>
            </a:r>
          </a:p>
          <a:p>
            <a:pPr defTabSz="410751" latinLnBrk="1" hangingPunct="0"/>
            <a:endParaRPr lang="en-US" sz="1600" dirty="0">
              <a:solidFill>
                <a:srgbClr val="535353"/>
              </a:solidFill>
              <a:sym typeface="Gill Sans Light"/>
            </a:endParaRPr>
          </a:p>
          <a:p>
            <a:pPr defTabSz="410751" latinLnBrk="1" hangingPunct="0"/>
            <a:r>
              <a:rPr lang="en-US" sz="1600" dirty="0" smtClean="0">
                <a:solidFill>
                  <a:srgbClr val="86AA00"/>
                </a:solidFill>
                <a:sym typeface="Gill Sans Light"/>
              </a:rPr>
              <a:t>Green</a:t>
            </a:r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 scenes pass cloud threshold and are </a:t>
            </a:r>
          </a:p>
          <a:p>
            <a:pPr defTabSz="410751" latinLnBrk="1" hangingPunct="0"/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scheduled</a:t>
            </a:r>
          </a:p>
          <a:p>
            <a:pPr defTabSz="410751" latinLnBrk="1" hangingPunct="0"/>
            <a:endParaRPr lang="en-US" sz="1600" dirty="0">
              <a:solidFill>
                <a:srgbClr val="535353"/>
              </a:solidFill>
              <a:sym typeface="Gill Sans Light"/>
            </a:endParaRPr>
          </a:p>
          <a:p>
            <a:pPr defTabSz="410751" latinLnBrk="1" hangingPunct="0"/>
            <a:r>
              <a:rPr lang="en-US" sz="1600" dirty="0" smtClean="0">
                <a:solidFill>
                  <a:srgbClr val="E7B800"/>
                </a:solidFill>
                <a:sym typeface="Gill Sans Light"/>
              </a:rPr>
              <a:t>Orange</a:t>
            </a:r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 scenes are </a:t>
            </a:r>
          </a:p>
          <a:p>
            <a:pPr defTabSz="410751" latinLnBrk="1" hangingPunct="0"/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marginal and are  </a:t>
            </a:r>
          </a:p>
          <a:p>
            <a:pPr defTabSz="410751" latinLnBrk="1" hangingPunct="0"/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scheduled for more  </a:t>
            </a:r>
          </a:p>
          <a:p>
            <a:pPr defTabSz="410751" latinLnBrk="1" hangingPunct="0"/>
            <a:r>
              <a:rPr lang="en-US" sz="1600" dirty="0" smtClean="0">
                <a:solidFill>
                  <a:srgbClr val="535353"/>
                </a:solidFill>
                <a:sym typeface="Gill Sans Light"/>
              </a:rPr>
              <a:t>evaluation onboard</a:t>
            </a:r>
            <a:endParaRPr lang="en-US" sz="1600" dirty="0">
              <a:solidFill>
                <a:srgbClr val="535353"/>
              </a:solidFill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51799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40" y="828675"/>
            <a:ext cx="6673813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r>
              <a:rPr lang="en-US" sz="2800" dirty="0" smtClean="0">
                <a:solidFill>
                  <a:schemeClr val="bg1"/>
                </a:solidFill>
                <a:latin typeface="Arial"/>
                <a:ea typeface="ヒラギノ角ゴ ProN W3" pitchFamily="1" charset="-128"/>
                <a:cs typeface="Arial"/>
                <a:sym typeface="Gill Sans" pitchFamily="1" charset="0"/>
              </a:rPr>
              <a:t>GSFC Scheduling Website - COEDI scene forecast</a:t>
            </a:r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4422" y="828675"/>
            <a:ext cx="557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Cloud coverage thresholds at 60% and 80%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2300" y="6336010"/>
            <a:ext cx="4126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2400" dirty="0">
                <a:solidFill>
                  <a:srgbClr val="535353"/>
                </a:solidFill>
              </a:rPr>
              <a:t>http://</a:t>
            </a:r>
            <a:r>
              <a:rPr lang="en-US" sz="2400" dirty="0" err="1">
                <a:solidFill>
                  <a:srgbClr val="535353"/>
                </a:solidFill>
              </a:rPr>
              <a:t>geocape.herokuapp.com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2795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r>
              <a:rPr lang="en-US" sz="4000" dirty="0">
                <a:solidFill>
                  <a:srgbClr val="FFFFFF"/>
                </a:solidFill>
              </a:rPr>
              <a:t>COEDI - </a:t>
            </a:r>
            <a:r>
              <a:rPr lang="en-US" sz="4000" dirty="0" smtClean="0">
                <a:solidFill>
                  <a:srgbClr val="FFFFFF"/>
                </a:solidFill>
              </a:rPr>
              <a:t>375m GSD, 500km coverage</a:t>
            </a:r>
            <a:endParaRPr lang="en-US" sz="4000" dirty="0">
              <a:solidFill>
                <a:srgbClr val="FFFFFF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5532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6B0CD3-5143-194E-AA1D-BF93A9AE596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Helvetica"/>
              </a:rPr>
              <a:pPr/>
              <a:t>25</a:t>
            </a:fld>
            <a:endParaRPr lang="en-US">
              <a:solidFill>
                <a:srgbClr val="000000">
                  <a:tint val="75000"/>
                </a:srgbClr>
              </a:solidFill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500" y="6521606"/>
            <a:ext cx="2437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Courtesy of Jeremy Frank et al.</a:t>
            </a:r>
            <a:endParaRPr lang="en-US" sz="1400" dirty="0">
              <a:solidFill>
                <a:srgbClr val="800000"/>
              </a:solidFill>
            </a:endParaRPr>
          </a:p>
        </p:txBody>
      </p:sp>
      <p:pic>
        <p:nvPicPr>
          <p:cNvPr id="2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666" r="477"/>
          <a:stretch>
            <a:fillRect/>
          </a:stretch>
        </p:blipFill>
        <p:spPr bwMode="auto">
          <a:xfrm>
            <a:off x="50799" y="809235"/>
            <a:ext cx="9046525" cy="393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98" y="4769027"/>
            <a:ext cx="7962902" cy="178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76198" y="3581400"/>
            <a:ext cx="23876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# Scenes: 43</a:t>
            </a:r>
          </a:p>
          <a:p>
            <a:r>
              <a:rPr lang="en-US" sz="2400" b="1" dirty="0" smtClean="0">
                <a:solidFill>
                  <a:srgbClr val="FFFFFF"/>
                </a:solidFill>
              </a:rPr>
              <a:t>Min. GSD: 399 m</a:t>
            </a:r>
          </a:p>
          <a:p>
            <a:r>
              <a:rPr lang="en-US" sz="2400" b="1" dirty="0" smtClean="0">
                <a:solidFill>
                  <a:srgbClr val="FFFFFF"/>
                </a:solidFill>
              </a:rPr>
              <a:t>Max GSD: 687 m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82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r>
              <a:rPr lang="en-US" sz="4000" dirty="0" smtClean="0">
                <a:solidFill>
                  <a:srgbClr val="FFFFFF"/>
                </a:solidFill>
              </a:rPr>
              <a:t>FR </a:t>
            </a:r>
            <a:r>
              <a:rPr lang="en-US" sz="4000" dirty="0">
                <a:solidFill>
                  <a:srgbClr val="FFFFFF"/>
                </a:solidFill>
              </a:rPr>
              <a:t>- </a:t>
            </a:r>
            <a:r>
              <a:rPr lang="en-US" sz="4000" dirty="0" smtClean="0">
                <a:solidFill>
                  <a:srgbClr val="FFFFFF"/>
                </a:solidFill>
              </a:rPr>
              <a:t>250 m GSD</a:t>
            </a:r>
            <a:endParaRPr lang="en-US" sz="4000" dirty="0">
              <a:solidFill>
                <a:srgbClr val="FFFFFF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5532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6B0CD3-5143-194E-AA1D-BF93A9AE596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Helvetica"/>
              </a:rPr>
              <a:pPr/>
              <a:t>26</a:t>
            </a:fld>
            <a:endParaRPr lang="en-US">
              <a:solidFill>
                <a:srgbClr val="000000">
                  <a:tint val="75000"/>
                </a:srgbClr>
              </a:solidFill>
              <a:latin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" y="4041277"/>
            <a:ext cx="209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# Scenes: 38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Min. GSD: 399 m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Max GSD: 701 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500" y="6521606"/>
            <a:ext cx="2437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Courtesy of Jeremy Frank et al.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8950" y="4775200"/>
            <a:ext cx="2948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Min. GSD: 262 m</a:t>
            </a:r>
          </a:p>
          <a:p>
            <a:r>
              <a:rPr lang="en-US" sz="2800" b="1" dirty="0" smtClean="0"/>
              <a:t>Max GSD: 295 m</a:t>
            </a:r>
            <a:endParaRPr lang="en-US" sz="2800" b="1" dirty="0"/>
          </a:p>
        </p:txBody>
      </p:sp>
      <p:pic>
        <p:nvPicPr>
          <p:cNvPr id="1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1041400"/>
            <a:ext cx="593257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8950" y="1026550"/>
            <a:ext cx="28956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546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B0CD3-5143-194E-AA1D-BF93A9AE596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Helvetica"/>
              </a:rPr>
              <a:pPr/>
              <a:t>27</a:t>
            </a:fld>
            <a:endParaRPr lang="en-US">
              <a:solidFill>
                <a:srgbClr val="000000">
                  <a:tint val="75000"/>
                </a:srgbClr>
              </a:solidFill>
              <a:latin typeface="Helvetica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2800"/>
            <a:ext cx="9045372" cy="326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9" y="4103898"/>
            <a:ext cx="8826501" cy="211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37200" y="10287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Min. GSD: 413 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Max GSD: 5885 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r>
              <a:rPr lang="en-US" sz="2800" dirty="0" smtClean="0">
                <a:solidFill>
                  <a:schemeClr val="bg1"/>
                </a:solidFill>
                <a:latin typeface="Arial"/>
                <a:ea typeface="ヒラギノ角ゴ ProN W3" pitchFamily="1" charset="-128"/>
                <a:cs typeface="Arial"/>
                <a:sym typeface="Gill Sans" pitchFamily="1" charset="0"/>
              </a:rPr>
              <a:t>FR Scenes over Hawaii</a:t>
            </a:r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6521606"/>
            <a:ext cx="2437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Courtesy of Jeremy Frank et al.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6149" y="6234756"/>
            <a:ext cx="557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Air Mass of 4 to 5; OC retrievals feasible from 95W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60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0518"/>
            <a:ext cx="9144000" cy="5758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Gulf of Mexico Experiment - Sept. 2013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0650"/>
            <a:ext cx="2895600" cy="365125"/>
          </a:xfrm>
        </p:spPr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342901" y="939800"/>
            <a:ext cx="85979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>
              <a:buSzPct val="125000"/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14-day oceanographic &amp; atmospheric properties</a:t>
            </a:r>
          </a:p>
          <a:p>
            <a:pPr marL="39688">
              <a:buSzPct val="125000"/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Transects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along gradients</a:t>
            </a:r>
          </a:p>
          <a:p>
            <a:pPr marL="496888" lvl="1">
              <a:buSzPct val="125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nearshore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to offshore, river plumes, algal bloom patches</a:t>
            </a:r>
          </a:p>
          <a:p>
            <a:pPr marL="496888" lvl="1">
              <a:buSzPct val="125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addresses aquatic &amp; atmospheric spatial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variability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9688">
              <a:buSzPct val="125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Tracking water masses (follow instrumented drogue)</a:t>
            </a:r>
          </a:p>
          <a:p>
            <a:pPr marL="496888" lvl="1">
              <a:buSzPct val="125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diurnal evolution of biology &amp;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biogeochemistry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9688">
              <a:buSzPct val="125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Small boat operations (more optically complex waters)</a:t>
            </a:r>
          </a:p>
          <a:p>
            <a:pPr marL="496888" lvl="1">
              <a:buSzPct val="125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Marsh Island area; Galveston &amp; Trinity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Bay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4089351"/>
            <a:ext cx="8022044" cy="27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4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9"/>
          <p:cNvSpPr txBox="1">
            <a:spLocks noChangeAspect="1"/>
          </p:cNvSpPr>
          <p:nvPr/>
        </p:nvSpPr>
        <p:spPr>
          <a:xfrm>
            <a:off x="0" y="-6660"/>
            <a:ext cx="9156700" cy="54005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7391400" y="121920"/>
            <a:ext cx="1676400" cy="182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GEOCAPE Applied Sciences</a:t>
            </a:r>
            <a:endParaRPr lang="en-US" sz="3600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7391400" y="350520"/>
            <a:ext cx="1676400" cy="182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February 2015, NASA HQs</a:t>
            </a:r>
            <a:endParaRPr lang="en-US" sz="3600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06234"/>
            <a:ext cx="685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en-US" sz="2000" b="1" kern="0" dirty="0" smtClean="0">
                <a:solidFill>
                  <a:schemeClr val="bg1"/>
                </a:solidFill>
              </a:rPr>
              <a:t>GEO-CAPE APPLICATIONS Objectives in Coastal Areas</a:t>
            </a:r>
            <a:endParaRPr lang="en-US" sz="2000" b="1" kern="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58000" y="76200"/>
            <a:ext cx="457200" cy="45720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4648200"/>
            <a:ext cx="914400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  <a:buSzPct val="125000"/>
            </a:pPr>
            <a:r>
              <a:rPr lang="en-US" sz="1500" dirty="0" smtClean="0">
                <a:ea typeface="Arial" pitchFamily="1" charset="0"/>
                <a:cs typeface="Arial" pitchFamily="1" charset="0"/>
                <a:sym typeface="Wingdings"/>
              </a:rPr>
              <a:t> </a:t>
            </a:r>
            <a:r>
              <a:rPr lang="en-US" sz="1500" dirty="0" smtClean="0">
                <a:ea typeface="Arial" pitchFamily="1" charset="0"/>
                <a:cs typeface="Arial" pitchFamily="1" charset="0"/>
                <a:sym typeface="Arial" pitchFamily="1" charset="0"/>
              </a:rPr>
              <a:t>Post-storm Assessments (e.g., flood detection); sediment transport (navigation) </a:t>
            </a:r>
          </a:p>
          <a:p>
            <a:pPr>
              <a:spcBef>
                <a:spcPts val="200"/>
              </a:spcBef>
              <a:buClr>
                <a:srgbClr val="000000"/>
              </a:buClr>
              <a:buSzPct val="125000"/>
            </a:pPr>
            <a:r>
              <a:rPr lang="en-US" sz="1500" dirty="0" smtClean="0">
                <a:ea typeface="Arial" pitchFamily="1" charset="0"/>
                <a:cs typeface="Arial" pitchFamily="1" charset="0"/>
                <a:sym typeface="Wingdings"/>
              </a:rPr>
              <a:t> </a:t>
            </a:r>
            <a:r>
              <a:rPr lang="en-US" sz="1500" dirty="0" smtClean="0">
                <a:ea typeface="Arial" pitchFamily="1" charset="0"/>
                <a:cs typeface="Arial" pitchFamily="1" charset="0"/>
                <a:sym typeface="Arial" pitchFamily="1" charset="0"/>
              </a:rPr>
              <a:t>Detection and tracking of oil spills, and other disasters  </a:t>
            </a:r>
            <a:endParaRPr lang="en-US" sz="1500" dirty="0" smtClean="0">
              <a:ea typeface="Arial" pitchFamily="1" charset="0"/>
              <a:cs typeface="Arial" pitchFamily="1" charset="0"/>
              <a:sym typeface="Wingdings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SzPct val="125000"/>
            </a:pPr>
            <a:r>
              <a:rPr lang="en-US" sz="1500" dirty="0" smtClean="0">
                <a:ea typeface="Arial" pitchFamily="1" charset="0"/>
                <a:cs typeface="Arial" pitchFamily="1" charset="0"/>
                <a:sym typeface="Wingdings"/>
              </a:rPr>
              <a:t> </a:t>
            </a:r>
            <a:r>
              <a:rPr lang="en-US" sz="1500" dirty="0" smtClean="0">
                <a:solidFill>
                  <a:schemeClr val="tx1"/>
                </a:solidFill>
                <a:ea typeface="Arial" pitchFamily="1" charset="0"/>
                <a:cs typeface="Arial" pitchFamily="1" charset="0"/>
                <a:sym typeface="Arial" pitchFamily="1" charset="0"/>
              </a:rPr>
              <a:t>Water Quality  Indicators and management of water resources in lakes and coastal waters </a:t>
            </a:r>
          </a:p>
          <a:p>
            <a:pPr>
              <a:spcBef>
                <a:spcPts val="200"/>
              </a:spcBef>
              <a:buClr>
                <a:srgbClr val="000000"/>
              </a:buClr>
              <a:buSzPct val="125000"/>
            </a:pPr>
            <a:r>
              <a:rPr lang="en-US" sz="1500" dirty="0" smtClean="0">
                <a:ea typeface="Arial" pitchFamily="1" charset="0"/>
                <a:cs typeface="Arial" pitchFamily="1" charset="0"/>
                <a:sym typeface="Wingdings"/>
              </a:rPr>
              <a:t> Better monitoring, predictions and  early-warnings for </a:t>
            </a:r>
            <a:r>
              <a:rPr lang="en-US" sz="1500" dirty="0" smtClean="0">
                <a:ea typeface="Arial" pitchFamily="1" charset="0"/>
                <a:cs typeface="Arial" pitchFamily="1" charset="0"/>
                <a:sym typeface="Arial" pitchFamily="1" charset="0"/>
              </a:rPr>
              <a:t>HABs ; fisheries management </a:t>
            </a:r>
          </a:p>
          <a:p>
            <a:pPr>
              <a:spcBef>
                <a:spcPts val="200"/>
              </a:spcBef>
              <a:buClr>
                <a:srgbClr val="000000"/>
              </a:buClr>
              <a:buSzPct val="125000"/>
            </a:pPr>
            <a:r>
              <a:rPr lang="en-US" sz="1500" dirty="0" smtClean="0">
                <a:ea typeface="Arial" pitchFamily="1" charset="0"/>
                <a:cs typeface="Arial" pitchFamily="1" charset="0"/>
                <a:sym typeface="Wingdings"/>
              </a:rPr>
              <a:t> Air Quality in Coastal Cities, and impacts of anthropogenic air pollution on human health</a:t>
            </a:r>
            <a:endParaRPr lang="en-US" sz="1500" dirty="0" smtClean="0"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SzPct val="125000"/>
            </a:pPr>
            <a:r>
              <a:rPr lang="en-US" sz="1500" dirty="0" smtClean="0">
                <a:ea typeface="Arial" pitchFamily="1" charset="0"/>
                <a:cs typeface="Arial" pitchFamily="1" charset="0"/>
                <a:sym typeface="Wingdings"/>
              </a:rPr>
              <a:t> Mapping and assessment of carbon dynamics, sources and fluxes &amp; integration into climate models  </a:t>
            </a:r>
            <a:endParaRPr lang="en-US" sz="1500" dirty="0" smtClean="0">
              <a:ea typeface="Arial" pitchFamily="1" charset="0"/>
              <a:cs typeface="Arial" pitchFamily="1" charset="0"/>
              <a:sym typeface="Arial" pitchFamily="1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SzPct val="125000"/>
            </a:pPr>
            <a:r>
              <a:rPr lang="en-US" sz="1500" dirty="0" smtClean="0">
                <a:ea typeface="Arial" pitchFamily="1" charset="0"/>
                <a:cs typeface="Arial" pitchFamily="1" charset="0"/>
                <a:sym typeface="Wingdings"/>
              </a:rPr>
              <a:t>Overall:  Improve </a:t>
            </a:r>
            <a:r>
              <a:rPr lang="en-US" sz="1500" dirty="0" smtClean="0">
                <a:ea typeface="Arial" pitchFamily="1" charset="0"/>
                <a:cs typeface="Arial" pitchFamily="1" charset="0"/>
                <a:sym typeface="Arial" pitchFamily="1" charset="0"/>
              </a:rPr>
              <a:t>a</a:t>
            </a:r>
            <a:r>
              <a:rPr lang="en-US" sz="1500" dirty="0" smtClean="0">
                <a:solidFill>
                  <a:schemeClr val="tx1"/>
                </a:solidFill>
                <a:ea typeface="Arial" pitchFamily="1" charset="0"/>
                <a:cs typeface="Arial" pitchFamily="1" charset="0"/>
                <a:sym typeface="Arial" pitchFamily="1" charset="0"/>
              </a:rPr>
              <a:t>ssimilation of satellite data into operational models to (</a:t>
            </a:r>
            <a:r>
              <a:rPr lang="en-US" sz="1500" dirty="0" err="1" smtClean="0">
                <a:solidFill>
                  <a:schemeClr val="tx1"/>
                </a:solidFill>
                <a:ea typeface="Arial" pitchFamily="1" charset="0"/>
                <a:cs typeface="Arial" pitchFamily="1" charset="0"/>
                <a:sym typeface="Arial" pitchFamily="1" charset="0"/>
              </a:rPr>
              <a:t>i</a:t>
            </a:r>
            <a:r>
              <a:rPr lang="en-US" sz="1500" dirty="0" smtClean="0">
                <a:solidFill>
                  <a:schemeClr val="tx1"/>
                </a:solidFill>
                <a:ea typeface="Arial" pitchFamily="1" charset="0"/>
                <a:cs typeface="Arial" pitchFamily="1" charset="0"/>
                <a:sym typeface="Arial" pitchFamily="1" charset="0"/>
              </a:rPr>
              <a:t>) assess/improve </a:t>
            </a:r>
            <a:r>
              <a:rPr lang="en-US" sz="1500" dirty="0" smtClean="0">
                <a:ea typeface="Arial" pitchFamily="1" charset="0"/>
                <a:cs typeface="Arial" pitchFamily="1" charset="0"/>
                <a:sym typeface="Arial" pitchFamily="1" charset="0"/>
              </a:rPr>
              <a:t>management of coastal resources , and (ii) improve </a:t>
            </a:r>
            <a:r>
              <a:rPr lang="en-US" sz="1500" dirty="0" smtClean="0">
                <a:solidFill>
                  <a:schemeClr val="tx1"/>
                </a:solidFill>
                <a:ea typeface="Arial" pitchFamily="1" charset="0"/>
                <a:cs typeface="Arial" pitchFamily="1" charset="0"/>
                <a:sym typeface="Arial" pitchFamily="1" charset="0"/>
              </a:rPr>
              <a:t>forecasting/predictions. </a:t>
            </a:r>
            <a:endParaRPr lang="en-US" sz="1300" dirty="0" smtClean="0">
              <a:solidFill>
                <a:schemeClr val="tx1"/>
              </a:solidFill>
              <a:ea typeface="Arial" pitchFamily="1" charset="0"/>
              <a:cs typeface="Arial" pitchFamily="1" charset="0"/>
              <a:sym typeface="Arial" pitchFamily="1" charset="0"/>
            </a:endParaRPr>
          </a:p>
        </p:txBody>
      </p:sp>
      <p:grpSp>
        <p:nvGrpSpPr>
          <p:cNvPr id="2" name="Group 45"/>
          <p:cNvGrpSpPr/>
          <p:nvPr/>
        </p:nvGrpSpPr>
        <p:grpSpPr>
          <a:xfrm>
            <a:off x="112776" y="609600"/>
            <a:ext cx="8869680" cy="3657600"/>
            <a:chOff x="-8305800" y="-3124200"/>
            <a:chExt cx="8869680" cy="3840480"/>
          </a:xfrm>
        </p:grpSpPr>
        <p:pic>
          <p:nvPicPr>
            <p:cNvPr id="39" name="Picture 38" descr="MER_FRS_1PNMAP20051001_130739_000001552041_00167_18758_0001b.jpg"/>
            <p:cNvPicPr preferRelativeResize="0"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305800" y="-3124200"/>
              <a:ext cx="8869680" cy="384048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-3733800" y="304800"/>
              <a:ext cx="4191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MERIS: Amazon Delta, Northern Brazil 01. October 2005, orbit: 18758</a:t>
              </a:r>
              <a:endParaRPr lang="en-US" sz="1100" dirty="0"/>
            </a:p>
          </p:txBody>
        </p:sp>
      </p:grpSp>
      <p:grpSp>
        <p:nvGrpSpPr>
          <p:cNvPr id="6" name="Group 52"/>
          <p:cNvGrpSpPr/>
          <p:nvPr/>
        </p:nvGrpSpPr>
        <p:grpSpPr>
          <a:xfrm>
            <a:off x="121920" y="609600"/>
            <a:ext cx="8869680" cy="3657600"/>
            <a:chOff x="2743200" y="2057400"/>
            <a:chExt cx="8878824" cy="3840480"/>
          </a:xfrm>
        </p:grpSpPr>
        <p:pic>
          <p:nvPicPr>
            <p:cNvPr id="51" name="Picture 50" descr="MER_FRS_1PNMAP20051001_130739_000001552041_00167_18758_0001_c2r_R6G5B2b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3200" y="2057400"/>
              <a:ext cx="8878824" cy="3840480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7315200" y="5502312"/>
              <a:ext cx="4191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MERIS: Sediments , Amazon Delta, Northern Brazil 01. October 2005</a:t>
              </a:r>
              <a:endParaRPr lang="en-US" sz="11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12776" y="609600"/>
            <a:ext cx="8878824" cy="3657600"/>
            <a:chOff x="152400" y="913104"/>
            <a:chExt cx="8878824" cy="3840480"/>
          </a:xfrm>
        </p:grpSpPr>
        <p:pic>
          <p:nvPicPr>
            <p:cNvPr id="18435" name="Picture 3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913104"/>
              <a:ext cx="8878824" cy="384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Rectangle 68"/>
            <p:cNvSpPr/>
            <p:nvPr/>
          </p:nvSpPr>
          <p:spPr>
            <a:xfrm>
              <a:off x="4038600" y="4339574"/>
              <a:ext cx="485674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Bangladesh coastline, flooding-Ganges transports sediments, MERIS, March 2005 </a:t>
              </a:r>
              <a:endParaRPr lang="en-US" sz="1100" dirty="0"/>
            </a:p>
          </p:txBody>
        </p:sp>
      </p:grpSp>
      <p:grpSp>
        <p:nvGrpSpPr>
          <p:cNvPr id="58" name="Group 29"/>
          <p:cNvGrpSpPr/>
          <p:nvPr/>
        </p:nvGrpSpPr>
        <p:grpSpPr>
          <a:xfrm>
            <a:off x="103632" y="609600"/>
            <a:ext cx="8887968" cy="3657600"/>
            <a:chOff x="-2953870" y="3017520"/>
            <a:chExt cx="8887968" cy="3840480"/>
          </a:xfrm>
        </p:grpSpPr>
        <p:pic>
          <p:nvPicPr>
            <p:cNvPr id="59" name="Picture 2" descr="http://www.nasa.gov/images/content/458079main_gulf_tmo_2010144_lrg_full.jp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953870" y="3017520"/>
              <a:ext cx="8887968" cy="3840480"/>
            </a:xfrm>
            <a:prstGeom prst="rect">
              <a:avLst/>
            </a:prstGeom>
            <a:noFill/>
          </p:spPr>
        </p:pic>
        <p:sp>
          <p:nvSpPr>
            <p:cNvPr id="60" name="Rectangle 59"/>
            <p:cNvSpPr/>
            <p:nvPr/>
          </p:nvSpPr>
          <p:spPr>
            <a:xfrm>
              <a:off x="2362200" y="6477000"/>
              <a:ext cx="3429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Oil Spill, Mississippi Delta, MODIS-Terra, March 24, 2010</a:t>
              </a:r>
              <a:endParaRPr lang="en-US" sz="1100" dirty="0"/>
            </a:p>
          </p:txBody>
        </p:sp>
      </p:grpSp>
      <p:grpSp>
        <p:nvGrpSpPr>
          <p:cNvPr id="80" name="Group 85"/>
          <p:cNvGrpSpPr/>
          <p:nvPr/>
        </p:nvGrpSpPr>
        <p:grpSpPr>
          <a:xfrm>
            <a:off x="0" y="609600"/>
            <a:ext cx="9117495" cy="3666744"/>
            <a:chOff x="106680" y="1447800"/>
            <a:chExt cx="8961120" cy="3756177"/>
          </a:xfrm>
        </p:grpSpPr>
        <p:grpSp>
          <p:nvGrpSpPr>
            <p:cNvPr id="81" name="Group 75"/>
            <p:cNvGrpSpPr/>
            <p:nvPr/>
          </p:nvGrpSpPr>
          <p:grpSpPr>
            <a:xfrm>
              <a:off x="106680" y="1447800"/>
              <a:ext cx="8961120" cy="3756177"/>
              <a:chOff x="30480" y="1447800"/>
              <a:chExt cx="8961120" cy="375617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30480" y="1447800"/>
                <a:ext cx="8961120" cy="37561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" name="Group 45"/>
              <p:cNvGrpSpPr>
                <a:grpSpLocks/>
              </p:cNvGrpSpPr>
              <p:nvPr/>
            </p:nvGrpSpPr>
            <p:grpSpPr bwMode="auto">
              <a:xfrm>
                <a:off x="90862" y="1524000"/>
                <a:ext cx="8763000" cy="3657600"/>
                <a:chOff x="0" y="0"/>
                <a:chExt cx="58958" cy="18560"/>
              </a:xfrm>
            </p:grpSpPr>
            <p:pic>
              <p:nvPicPr>
                <p:cNvPr id="85" name="Picture 33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13322" t="18314" r="10114" b="8194"/>
                <a:stretch>
                  <a:fillRect/>
                </a:stretch>
              </p:blipFill>
              <p:spPr bwMode="auto">
                <a:xfrm>
                  <a:off x="29956" y="0"/>
                  <a:ext cx="29002" cy="185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6" name="Picture 37"/>
                <p:cNvPicPr>
                  <a:picLocks noChangeAspect="1"/>
                </p:cNvPicPr>
                <p:nvPr/>
              </p:nvPicPr>
              <p:blipFill>
                <a:blip r:embed="rId8" cstate="print"/>
                <a:srcRect l="13322" t="18314" r="10114" b="8194"/>
                <a:stretch>
                  <a:fillRect/>
                </a:stretch>
              </p:blipFill>
              <p:spPr bwMode="auto">
                <a:xfrm>
                  <a:off x="477" y="0"/>
                  <a:ext cx="29002" cy="18560"/>
                </a:xfrm>
                <a:prstGeom prst="rect">
                  <a:avLst/>
                </a:prstGeom>
                <a:noFill/>
              </p:spPr>
            </p:pic>
            <p:sp>
              <p:nvSpPr>
                <p:cNvPr id="8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2828" y="203"/>
                  <a:ext cx="16581" cy="4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MODIS/Terra,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4/29/2010, 16:55 GMT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2377" y="203"/>
                  <a:ext cx="16581" cy="4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MODIS/Aqua,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4/29/2010, 18:30 GMT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" name="Text Box 2"/>
                <p:cNvSpPr txBox="1">
                  <a:spLocks noChangeArrowheads="1"/>
                </p:cNvSpPr>
                <p:nvPr/>
              </p:nvSpPr>
              <p:spPr bwMode="auto">
                <a:xfrm rot="2237397">
                  <a:off x="0" y="5183"/>
                  <a:ext cx="6897" cy="23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M</a:t>
                  </a:r>
                  <a:r>
                    <a: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.</a:t>
                  </a:r>
                  <a:r>
                    <a: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 River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" name="Text Box 2"/>
                <p:cNvSpPr txBox="1">
                  <a:spLocks noChangeArrowheads="1"/>
                </p:cNvSpPr>
                <p:nvPr/>
              </p:nvSpPr>
              <p:spPr bwMode="auto">
                <a:xfrm rot="2237397">
                  <a:off x="29409" y="5050"/>
                  <a:ext cx="7094" cy="2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M</a:t>
                  </a:r>
                  <a:r>
                    <a: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.</a:t>
                  </a:r>
                  <a:r>
                    <a:rPr kumimoji="0" lang="en-U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 River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2" name="Rectangle 81"/>
            <p:cNvSpPr/>
            <p:nvPr/>
          </p:nvSpPr>
          <p:spPr>
            <a:xfrm>
              <a:off x="1752600" y="4800600"/>
              <a:ext cx="701503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MODIS images just 1.5 hours apart, yet showing changes in the oil appearance and location (from Fishman et al. (2012).</a:t>
              </a:r>
              <a:endParaRPr lang="en-US" sz="1100" dirty="0"/>
            </a:p>
          </p:txBody>
        </p:sp>
      </p:grpSp>
      <p:grpSp>
        <p:nvGrpSpPr>
          <p:cNvPr id="97" name="Group 34"/>
          <p:cNvGrpSpPr/>
          <p:nvPr/>
        </p:nvGrpSpPr>
        <p:grpSpPr>
          <a:xfrm>
            <a:off x="121920" y="609600"/>
            <a:ext cx="8869680" cy="3657600"/>
            <a:chOff x="3200400" y="5257800"/>
            <a:chExt cx="8869680" cy="3840480"/>
          </a:xfrm>
        </p:grpSpPr>
        <p:pic>
          <p:nvPicPr>
            <p:cNvPr id="98" name="Picture 3"/>
            <p:cNvPicPr preferRelativeResize="0">
              <a:picLocks noChangeArrowheads="1"/>
            </p:cNvPicPr>
            <p:nvPr/>
          </p:nvPicPr>
          <p:blipFill>
            <a:blip cstate="print"/>
            <a:srcRect/>
            <a:stretch>
              <a:fillRect/>
            </a:stretch>
          </p:blipFill>
          <p:spPr bwMode="auto">
            <a:xfrm>
              <a:off x="3200400" y="5257800"/>
              <a:ext cx="8869680" cy="384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" name="Rectangle 98"/>
            <p:cNvSpPr/>
            <p:nvPr/>
          </p:nvSpPr>
          <p:spPr>
            <a:xfrm>
              <a:off x="7848600" y="8686800"/>
              <a:ext cx="409474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Algae in Lake Erie, MODIS-Terra, Rapid Response, March 21, 2012</a:t>
              </a:r>
              <a:endParaRPr lang="en-US" sz="1100" dirty="0"/>
            </a:p>
          </p:txBody>
        </p:sp>
      </p:grpSp>
      <p:grpSp>
        <p:nvGrpSpPr>
          <p:cNvPr id="65" name="Group 37"/>
          <p:cNvGrpSpPr/>
          <p:nvPr/>
        </p:nvGrpSpPr>
        <p:grpSpPr>
          <a:xfrm>
            <a:off x="121920" y="609600"/>
            <a:ext cx="8869680" cy="3657600"/>
            <a:chOff x="121920" y="762000"/>
            <a:chExt cx="8860545" cy="3840480"/>
          </a:xfrm>
        </p:grpSpPr>
        <p:pic>
          <p:nvPicPr>
            <p:cNvPr id="66" name="Picture 5" descr="http://www.esa.int/var/esa/storage/images/esa_multimedia/images/2011/02/red_tides_in_benguela_upwelling/9868172-3-eng-GB/Red_tides_in_Benguela_upwelling_node_full_image.jpg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920" y="762000"/>
              <a:ext cx="8860545" cy="3840480"/>
            </a:xfrm>
            <a:prstGeom prst="rect">
              <a:avLst/>
            </a:prstGeom>
            <a:noFill/>
          </p:spPr>
        </p:pic>
        <p:sp>
          <p:nvSpPr>
            <p:cNvPr id="67" name="Rectangle 66"/>
            <p:cNvSpPr/>
            <p:nvPr/>
          </p:nvSpPr>
          <p:spPr>
            <a:xfrm>
              <a:off x="4419600" y="4267200"/>
              <a:ext cx="4495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sv-SE" sz="1100" dirty="0" smtClean="0"/>
                <a:t>Red tides in Benguela upwelling, </a:t>
              </a:r>
              <a:r>
                <a:rPr lang="en-US" sz="1100" dirty="0" smtClean="0"/>
                <a:t>Aerial photo Pitcher et al., </a:t>
              </a:r>
              <a:r>
                <a:rPr lang="en-US" sz="1100" dirty="0" err="1" smtClean="0"/>
                <a:t>Oceanogr</a:t>
              </a:r>
              <a:r>
                <a:rPr lang="en-US" sz="1100" dirty="0" smtClean="0"/>
                <a:t>. 2008 </a:t>
              </a:r>
              <a:endParaRPr lang="en-US" sz="11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06680" y="609600"/>
            <a:ext cx="8961120" cy="3657600"/>
            <a:chOff x="-762000" y="1143000"/>
            <a:chExt cx="8961120" cy="3789571"/>
          </a:xfrm>
        </p:grpSpPr>
        <p:pic>
          <p:nvPicPr>
            <p:cNvPr id="71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762000" y="1143000"/>
              <a:ext cx="8961120" cy="3789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Rectangle 71"/>
            <p:cNvSpPr/>
            <p:nvPr/>
          </p:nvSpPr>
          <p:spPr>
            <a:xfrm>
              <a:off x="-233235" y="4462790"/>
              <a:ext cx="838663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100" b="1" dirty="0" smtClean="0"/>
                <a:t>GOCI-observed diurnal changes of a harmful algal bloom of </a:t>
              </a:r>
              <a:r>
                <a:rPr lang="en-US" sz="1100" b="1" i="1" dirty="0" smtClean="0"/>
                <a:t>Prorocentrum donghaiense </a:t>
              </a:r>
              <a:r>
                <a:rPr lang="en-US" sz="1100" b="1" dirty="0" smtClean="0"/>
                <a:t>along the East China’s coast. From Lou and Hu (2014).</a:t>
              </a:r>
            </a:p>
          </p:txBody>
        </p:sp>
      </p:grpSp>
      <p:sp>
        <p:nvSpPr>
          <p:cNvPr id="74" name="Rounded Rectangle 73">
            <a:hlinkClick r:id="rId11"/>
          </p:cNvPr>
          <p:cNvSpPr>
            <a:spLocks noChangeAspect="1"/>
          </p:cNvSpPr>
          <p:nvPr/>
        </p:nvSpPr>
        <p:spPr>
          <a:xfrm>
            <a:off x="76200" y="4343400"/>
            <a:ext cx="1447800" cy="2743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Hazards/Disasters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ounded Rectangle 74">
            <a:hlinkClick r:id="rId12"/>
          </p:cNvPr>
          <p:cNvSpPr>
            <a:spLocks noChangeAspect="1"/>
          </p:cNvSpPr>
          <p:nvPr/>
        </p:nvSpPr>
        <p:spPr>
          <a:xfrm>
            <a:off x="1604482" y="4347326"/>
            <a:ext cx="1309956" cy="2743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Resources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Rounded Rectangle 75">
            <a:hlinkClick r:id="rId13"/>
          </p:cNvPr>
          <p:cNvSpPr>
            <a:spLocks noChangeAspect="1"/>
          </p:cNvSpPr>
          <p:nvPr/>
        </p:nvSpPr>
        <p:spPr>
          <a:xfrm>
            <a:off x="3037726" y="4343400"/>
            <a:ext cx="1077074" cy="2743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Oceans/Lakes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Rounded Rectangle 93">
            <a:hlinkClick r:id="rId14"/>
          </p:cNvPr>
          <p:cNvSpPr>
            <a:spLocks noChangeAspect="1"/>
          </p:cNvSpPr>
          <p:nvPr/>
        </p:nvSpPr>
        <p:spPr>
          <a:xfrm>
            <a:off x="4267201" y="4349289"/>
            <a:ext cx="1752599" cy="2743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Forecasting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Rounded Rectangle 94">
            <a:hlinkClick r:id="rId15"/>
          </p:cNvPr>
          <p:cNvSpPr>
            <a:spLocks noChangeAspect="1"/>
          </p:cNvSpPr>
          <p:nvPr/>
        </p:nvSpPr>
        <p:spPr>
          <a:xfrm>
            <a:off x="8343900" y="4349289"/>
            <a:ext cx="723900" cy="2743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Rounded Rectangle 45">
            <a:hlinkClick r:id="rId15"/>
          </p:cNvPr>
          <p:cNvSpPr>
            <a:spLocks noChangeAspect="1"/>
          </p:cNvSpPr>
          <p:nvPr/>
        </p:nvSpPr>
        <p:spPr>
          <a:xfrm>
            <a:off x="6096000" y="4343400"/>
            <a:ext cx="2133600" cy="2743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Quality/Human Health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/>
          <p:cNvPicPr preferRelativeResize="0"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" y="609600"/>
            <a:ext cx="9070848" cy="373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68453" y="719865"/>
            <a:ext cx="9507748" cy="34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7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67400" y="3810000"/>
            <a:ext cx="3025775" cy="2954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822" y="599326"/>
            <a:ext cx="9067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Rectangle 78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584200" y="-203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94" grpId="0" animBg="1"/>
      <p:bldP spid="9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0518"/>
            <a:ext cx="9144000" cy="5758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3804" y="829527"/>
            <a:ext cx="8229600" cy="57903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Activities to develop a Science </a:t>
            </a:r>
            <a:r>
              <a:rPr lang="en-US" sz="2400" dirty="0"/>
              <a:t>Value </a:t>
            </a:r>
            <a:r>
              <a:rPr lang="en-US" sz="2400" dirty="0" smtClean="0"/>
              <a:t>Matrix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Recent </a:t>
            </a:r>
            <a:r>
              <a:rPr lang="en-US" sz="2400" dirty="0"/>
              <a:t>updates </a:t>
            </a:r>
            <a:r>
              <a:rPr lang="en-US" sz="2400" dirty="0" smtClean="0"/>
              <a:t>to Science Traceability Matrix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Instrument capability </a:t>
            </a:r>
            <a:r>
              <a:rPr lang="en-US" sz="2400" dirty="0" err="1" smtClean="0"/>
              <a:t>vs</a:t>
            </a:r>
            <a:r>
              <a:rPr lang="en-US" sz="2400" dirty="0" smtClean="0"/>
              <a:t> cost study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Filter wheel mechanism breadboard study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Pointing study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Scheduling study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Gulf of Mexico field campaign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Other Science Studies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NASA Earth Science Applied Sciences Program discussion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Applications Science Matrix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Outreach</a:t>
            </a:r>
            <a:r>
              <a:rPr lang="en-US" sz="2400" dirty="0"/>
              <a:t>:  Ocean Optics Town Hall, update at OCRT, IOCS breakout session and poster, CERF 2015 town hall </a:t>
            </a:r>
            <a:r>
              <a:rPr lang="en-US" sz="2400" dirty="0" smtClean="0"/>
              <a:t>planned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Pre-Decadal </a:t>
            </a:r>
            <a:r>
              <a:rPr lang="en-US" sz="2400" smtClean="0"/>
              <a:t>Survey Activities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/>
              <a:t>How to sell the mission?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809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78739" y="6494115"/>
            <a:ext cx="400678" cy="223242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F5CDA067-0365-A940-A1EF-3F3A3E744E5B}" type="slidenum">
              <a:rPr lang="en-US"/>
              <a:pPr/>
              <a:t>30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0086"/>
              </p:ext>
            </p:extLst>
          </p:nvPr>
        </p:nvGraphicFramePr>
        <p:xfrm>
          <a:off x="50801" y="610984"/>
          <a:ext cx="9017000" cy="611299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366517"/>
                <a:gridCol w="2566292"/>
                <a:gridCol w="2125090"/>
                <a:gridCol w="1435100"/>
                <a:gridCol w="1524001"/>
              </a:tblGrid>
              <a:tr h="6033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Agency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Applications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Satellite products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Spatial </a:t>
                      </a:r>
                      <a:r>
                        <a:rPr lang="en-US" sz="1800" dirty="0" smtClean="0">
                          <a:effectLst/>
                        </a:rPr>
                        <a:t>requirements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Temporal </a:t>
                      </a:r>
                      <a:r>
                        <a:rPr lang="en-US" sz="1800" dirty="0" smtClean="0">
                          <a:effectLst/>
                        </a:rPr>
                        <a:t>requirements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086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NOAA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Habitat assessment, fisheries </a:t>
                      </a:r>
                      <a:r>
                        <a:rPr lang="en-US" sz="1400" dirty="0" smtClean="0">
                          <a:effectLst/>
                        </a:rPr>
                        <a:t>management, </a:t>
                      </a:r>
                      <a:r>
                        <a:rPr lang="en-US" sz="1400" dirty="0">
                          <a:effectLst/>
                        </a:rPr>
                        <a:t>water quality, HABS, ecological forecasting, pollution monitoring, coral health, acidification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Chlorophyll, </a:t>
                      </a:r>
                      <a:r>
                        <a:rPr lang="en-US" sz="1400" dirty="0" err="1">
                          <a:effectLst/>
                        </a:rPr>
                        <a:t>Rrs</a:t>
                      </a: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 err="1" smtClean="0">
                          <a:effectLst/>
                        </a:rPr>
                        <a:t>λ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r>
                        <a:rPr lang="en-US" sz="1400" dirty="0">
                          <a:effectLst/>
                        </a:rPr>
                        <a:t>, abs</a:t>
                      </a: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 err="1" smtClean="0">
                          <a:effectLst/>
                        </a:rPr>
                        <a:t>λ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smtClean="0">
                          <a:effectLst/>
                        </a:rPr>
                        <a:t>HABs, </a:t>
                      </a:r>
                      <a:r>
                        <a:rPr lang="en-US" sz="1400" dirty="0">
                          <a:effectLst/>
                        </a:rPr>
                        <a:t>K</a:t>
                      </a:r>
                      <a:r>
                        <a:rPr lang="en-US" sz="1400" baseline="-25000" dirty="0">
                          <a:effectLst/>
                        </a:rPr>
                        <a:t>490</a:t>
                      </a:r>
                      <a:r>
                        <a:rPr lang="en-US" sz="1400" dirty="0">
                          <a:effectLst/>
                        </a:rPr>
                        <a:t>, K</a:t>
                      </a:r>
                      <a:r>
                        <a:rPr lang="en-US" sz="1400" baseline="-25000" dirty="0">
                          <a:effectLst/>
                        </a:rPr>
                        <a:t>PAR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100m </a:t>
                      </a:r>
                      <a:r>
                        <a:rPr lang="en-US" sz="2000" dirty="0">
                          <a:effectLst/>
                        </a:rPr>
                        <a:t>– </a:t>
                      </a:r>
                      <a:r>
                        <a:rPr lang="en-US" sz="2000" dirty="0" smtClean="0">
                          <a:effectLst/>
                        </a:rPr>
                        <a:t>4km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3hrs - daily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993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EPA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Sustainable coastal resources; air, climate and energy research; healthy and sustainable coastal communities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Chlorophyll, </a:t>
                      </a:r>
                      <a:r>
                        <a:rPr lang="en-US" sz="1400" dirty="0" err="1">
                          <a:effectLst/>
                        </a:rPr>
                        <a:t>Rrs</a:t>
                      </a: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 err="1" smtClean="0">
                          <a:effectLst/>
                        </a:rPr>
                        <a:t>λ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r>
                        <a:rPr lang="en-US" sz="1400" dirty="0">
                          <a:effectLst/>
                        </a:rPr>
                        <a:t>, abs</a:t>
                      </a: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 err="1" smtClean="0">
                          <a:effectLst/>
                        </a:rPr>
                        <a:t>λ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r>
                        <a:rPr lang="en-US" sz="1400" dirty="0">
                          <a:effectLst/>
                        </a:rPr>
                        <a:t>, abs(</a:t>
                      </a:r>
                      <a:r>
                        <a:rPr lang="en-US" sz="1400" dirty="0" err="1">
                          <a:effectLst/>
                        </a:rPr>
                        <a:t>cdom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phy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det</a:t>
                      </a:r>
                      <a:r>
                        <a:rPr lang="en-US" sz="1400" dirty="0">
                          <a:effectLst/>
                        </a:rPr>
                        <a:t>), </a:t>
                      </a:r>
                      <a:r>
                        <a:rPr lang="en-US" sz="1400" dirty="0" smtClean="0">
                          <a:effectLst/>
                        </a:rPr>
                        <a:t>HABs, </a:t>
                      </a:r>
                      <a:r>
                        <a:rPr lang="en-US" sz="1400" dirty="0">
                          <a:effectLst/>
                        </a:rPr>
                        <a:t>SPM, K</a:t>
                      </a:r>
                      <a:r>
                        <a:rPr lang="en-US" sz="1400" baseline="-25000" dirty="0">
                          <a:effectLst/>
                        </a:rPr>
                        <a:t>490</a:t>
                      </a:r>
                      <a:r>
                        <a:rPr lang="en-US" sz="1400" dirty="0">
                          <a:effectLst/>
                        </a:rPr>
                        <a:t>, K</a:t>
                      </a:r>
                      <a:r>
                        <a:rPr lang="en-US" sz="1400" baseline="-25000" dirty="0">
                          <a:effectLst/>
                        </a:rPr>
                        <a:t>PAR</a:t>
                      </a:r>
                      <a:r>
                        <a:rPr lang="en-US" sz="1400" dirty="0">
                          <a:effectLst/>
                        </a:rPr>
                        <a:t> and more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&lt;250m </a:t>
                      </a:r>
                      <a:r>
                        <a:rPr lang="en-US" sz="2000" dirty="0" smtClean="0">
                          <a:effectLst/>
                        </a:rPr>
                        <a:t>to 500m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0.5 </a:t>
                      </a:r>
                      <a:r>
                        <a:rPr lang="en-US" sz="2000" dirty="0" err="1">
                          <a:effectLst/>
                        </a:rPr>
                        <a:t>hrs</a:t>
                      </a:r>
                      <a:r>
                        <a:rPr lang="en-US" sz="2000" dirty="0">
                          <a:effectLst/>
                        </a:rPr>
                        <a:t> – 3hrs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07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US Navy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Surface currents, instrument assessments, bathymetry, visibility, coastal oceanography, navigation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Chlorophyll, </a:t>
                      </a:r>
                      <a:r>
                        <a:rPr lang="en-US" sz="1400" dirty="0" err="1">
                          <a:effectLst/>
                        </a:rPr>
                        <a:t>Rrs</a:t>
                      </a: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 err="1" smtClean="0">
                          <a:effectLst/>
                        </a:rPr>
                        <a:t>λ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r>
                        <a:rPr lang="en-US" sz="1400" dirty="0">
                          <a:effectLst/>
                        </a:rPr>
                        <a:t>, abs</a:t>
                      </a: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 err="1" smtClean="0">
                          <a:effectLst/>
                        </a:rPr>
                        <a:t>λ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r>
                        <a:rPr lang="en-US" sz="1400" dirty="0">
                          <a:effectLst/>
                        </a:rPr>
                        <a:t>, abs(</a:t>
                      </a:r>
                      <a:r>
                        <a:rPr lang="en-US" sz="1400" dirty="0" err="1">
                          <a:effectLst/>
                        </a:rPr>
                        <a:t>cdom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phy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det</a:t>
                      </a:r>
                      <a:r>
                        <a:rPr lang="en-US" sz="1400" dirty="0">
                          <a:effectLst/>
                        </a:rPr>
                        <a:t>), </a:t>
                      </a:r>
                      <a:r>
                        <a:rPr lang="en-US" sz="1400" dirty="0" err="1">
                          <a:effectLst/>
                        </a:rPr>
                        <a:t>bbp</a:t>
                      </a: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 err="1" smtClean="0">
                          <a:effectLst/>
                        </a:rPr>
                        <a:t>λ</a:t>
                      </a:r>
                      <a:r>
                        <a:rPr lang="en-US" sz="1400" dirty="0" smtClean="0">
                          <a:effectLst/>
                        </a:rPr>
                        <a:t>), HABs, </a:t>
                      </a:r>
                      <a:r>
                        <a:rPr lang="en-US" sz="1400" dirty="0">
                          <a:effectLst/>
                        </a:rPr>
                        <a:t>SPM, K</a:t>
                      </a:r>
                      <a:r>
                        <a:rPr lang="en-US" sz="1400" baseline="-25000" dirty="0">
                          <a:effectLst/>
                        </a:rPr>
                        <a:t>490</a:t>
                      </a:r>
                      <a:r>
                        <a:rPr lang="en-US" sz="1400" dirty="0">
                          <a:effectLst/>
                        </a:rPr>
                        <a:t>, K</a:t>
                      </a:r>
                      <a:r>
                        <a:rPr lang="en-US" sz="1400" baseline="-25000" dirty="0">
                          <a:effectLst/>
                        </a:rPr>
                        <a:t>PAR</a:t>
                      </a:r>
                      <a:r>
                        <a:rPr lang="en-US" sz="1400" dirty="0">
                          <a:effectLst/>
                        </a:rPr>
                        <a:t> currents, </a:t>
                      </a:r>
                      <a:r>
                        <a:rPr lang="en-US" sz="1400" dirty="0" smtClean="0">
                          <a:effectLst/>
                        </a:rPr>
                        <a:t>etc. 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250m – 1km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1hr - daily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39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Gulf of Mexico </a:t>
                      </a:r>
                      <a:r>
                        <a:rPr lang="en-US" sz="1400" dirty="0" smtClean="0">
                          <a:effectLst/>
                        </a:rPr>
                        <a:t>Fishery </a:t>
                      </a:r>
                      <a:r>
                        <a:rPr lang="en-US" sz="1400" dirty="0" err="1" smtClean="0">
                          <a:effectLst/>
                        </a:rPr>
                        <a:t>Mgmt</a:t>
                      </a:r>
                      <a:r>
                        <a:rPr lang="en-US" sz="1400" dirty="0" smtClean="0">
                          <a:effectLst/>
                        </a:rPr>
                        <a:t> Council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Habitat quality, fisheries conservation, coral conservation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Chlorophyll, NPP, currents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Not specified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Not specified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600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BOEM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Ecological models, sediment transport, current trajectory, oil detection and thickness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Chlorophyll, NPP, currents, cdom, SPM</a:t>
                      </a:r>
                      <a:endParaRPr lang="en-US" sz="1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Not specified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Not specified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3157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U.S. Army Corps of Engineers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Coastal &amp; Inland Water Quality Monitoring and Forecasting (including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HAB</a:t>
                      </a:r>
                      <a:r>
                        <a:rPr lang="en-US" sz="1400" baseline="0" dirty="0" smtClean="0"/>
                        <a:t> detection and monitoring), </a:t>
                      </a:r>
                      <a:r>
                        <a:rPr lang="en-US" sz="1400" dirty="0" err="1" smtClean="0"/>
                        <a:t>Nearshore</a:t>
                      </a:r>
                      <a:r>
                        <a:rPr lang="en-US" sz="1400" baseline="0" dirty="0" smtClean="0"/>
                        <a:t> Benthic Habitat Mapping to Support Coastal Operations and Planning</a:t>
                      </a:r>
                      <a:endParaRPr lang="en-US" sz="1400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Chl</a:t>
                      </a:r>
                      <a:r>
                        <a:rPr lang="en-US" sz="1400" dirty="0" smtClean="0"/>
                        <a:t>-a,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phycocyanin</a:t>
                      </a:r>
                      <a:r>
                        <a:rPr lang="en-US" sz="1400" baseline="0" dirty="0" smtClean="0"/>
                        <a:t>, CDOM, turbidity, CDOM</a:t>
                      </a:r>
                      <a:r>
                        <a:rPr lang="en-US" sz="1400" baseline="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1400" dirty="0" smtClean="0"/>
                        <a:t>green laser reflectance, </a:t>
                      </a:r>
                      <a:r>
                        <a:rPr lang="en-US" sz="1400" dirty="0" err="1" smtClean="0"/>
                        <a:t>hyperspectral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Rrs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dirty="0" smtClean="0"/>
                        <a:t>bottom type</a:t>
                      </a:r>
                      <a:r>
                        <a:rPr lang="en-US" sz="1400" baseline="0" dirty="0" smtClean="0"/>
                        <a:t> characterization, habitat change detection </a:t>
                      </a:r>
                      <a:endParaRPr lang="en-US" sz="1400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5</a:t>
                      </a:r>
                      <a:r>
                        <a:rPr lang="en-US" sz="2000" baseline="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to 50 m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daily</a:t>
                      </a:r>
                      <a:r>
                        <a:rPr lang="en-US" sz="2000" baseline="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 (WQ), monthly-seasonal (mapping)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itle 9"/>
          <p:cNvSpPr txBox="1">
            <a:spLocks noChangeAspect="1"/>
          </p:cNvSpPr>
          <p:nvPr/>
        </p:nvSpPr>
        <p:spPr>
          <a:xfrm>
            <a:off x="0" y="-6660"/>
            <a:ext cx="9156700" cy="54005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Applications Traceability Matrix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Content Placeholder 4"/>
          <p:cNvSpPr>
            <a:spLocks noGrp="1"/>
          </p:cNvSpPr>
          <p:nvPr/>
        </p:nvSpPr>
        <p:spPr>
          <a:xfrm>
            <a:off x="76201" y="1051719"/>
            <a:ext cx="8229600" cy="5730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kern="1200" dirty="0" smtClean="0"/>
              <a:t>Applications Identified</a:t>
            </a:r>
          </a:p>
          <a:p>
            <a:r>
              <a:rPr lang="en-US" sz="2200" kern="1200" dirty="0" smtClean="0"/>
              <a:t>Habitat Quality/Assessment/Mapping</a:t>
            </a:r>
          </a:p>
          <a:p>
            <a:r>
              <a:rPr lang="en-US" sz="2200" kern="1200" dirty="0" smtClean="0"/>
              <a:t>Water Quality</a:t>
            </a:r>
          </a:p>
          <a:p>
            <a:r>
              <a:rPr lang="en-US" sz="2200" kern="1200" dirty="0" smtClean="0"/>
              <a:t>Fisheries Management</a:t>
            </a:r>
          </a:p>
          <a:p>
            <a:r>
              <a:rPr lang="en-US" sz="2200" kern="1200" dirty="0" smtClean="0"/>
              <a:t>Ecological Models</a:t>
            </a:r>
          </a:p>
          <a:p>
            <a:r>
              <a:rPr lang="en-US" sz="2200" kern="1200" dirty="0" smtClean="0"/>
              <a:t>Ecological Forecasting</a:t>
            </a:r>
          </a:p>
          <a:p>
            <a:r>
              <a:rPr lang="en-US" sz="2200" kern="1200" dirty="0" smtClean="0"/>
              <a:t>Sustainability</a:t>
            </a:r>
          </a:p>
          <a:p>
            <a:r>
              <a:rPr lang="en-US" sz="2200" kern="1200" dirty="0" smtClean="0"/>
              <a:t>Research</a:t>
            </a:r>
          </a:p>
          <a:p>
            <a:r>
              <a:rPr lang="en-US" sz="2200" kern="1200" dirty="0" smtClean="0"/>
              <a:t>Human Health</a:t>
            </a:r>
          </a:p>
          <a:p>
            <a:r>
              <a:rPr lang="en-US" sz="2200" kern="1200" dirty="0" smtClean="0"/>
              <a:t>Pollution Tracking</a:t>
            </a:r>
          </a:p>
          <a:p>
            <a:r>
              <a:rPr lang="en-US" sz="2200" kern="1200" dirty="0" smtClean="0"/>
              <a:t>HABs</a:t>
            </a:r>
          </a:p>
          <a:p>
            <a:r>
              <a:rPr lang="en-US" sz="2200" kern="1200" dirty="0" smtClean="0"/>
              <a:t>Current Trajectory</a:t>
            </a:r>
          </a:p>
          <a:p>
            <a:r>
              <a:rPr lang="en-US" sz="2200" kern="1200" dirty="0" smtClean="0"/>
              <a:t>Visibility</a:t>
            </a:r>
          </a:p>
          <a:p>
            <a:r>
              <a:rPr lang="en-US" sz="2200" kern="1200" dirty="0" smtClean="0"/>
              <a:t>Sustainability</a:t>
            </a:r>
            <a:endParaRPr lang="en-US" sz="2200" kern="1200" dirty="0"/>
          </a:p>
        </p:txBody>
      </p:sp>
    </p:spTree>
    <p:extLst>
      <p:ext uri="{BB962C8B-B14F-4D97-AF65-F5344CB8AC3E}">
        <p14:creationId xmlns:p14="http://schemas.microsoft.com/office/powerpoint/2010/main" val="12905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78739" y="6494115"/>
            <a:ext cx="400678" cy="223242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F5CDA067-0365-A940-A1EF-3F3A3E744E5B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6" name="Title 9"/>
          <p:cNvSpPr txBox="1">
            <a:spLocks noChangeAspect="1"/>
          </p:cNvSpPr>
          <p:nvPr/>
        </p:nvSpPr>
        <p:spPr>
          <a:xfrm>
            <a:off x="0" y="-6660"/>
            <a:ext cx="9156700" cy="54005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FY14 &amp; FY15 Science Studies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1" y="508000"/>
            <a:ext cx="89281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22 unique funded studies (&gt;$1.7M in science study grants)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Temporal resolution 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err="1" smtClean="0"/>
              <a:t>Arnone</a:t>
            </a:r>
            <a:r>
              <a:rPr lang="en-US" sz="2400" dirty="0" smtClean="0"/>
              <a:t>, Lee, Hu, </a:t>
            </a:r>
            <a:r>
              <a:rPr lang="en-US" sz="2400" dirty="0" smtClean="0">
                <a:solidFill>
                  <a:srgbClr val="0000FF"/>
                </a:solidFill>
              </a:rPr>
              <a:t>Laney/</a:t>
            </a:r>
            <a:r>
              <a:rPr lang="en-US" sz="2400" dirty="0" err="1" smtClean="0">
                <a:solidFill>
                  <a:srgbClr val="0000FF"/>
                </a:solidFill>
              </a:rPr>
              <a:t>Sosik</a:t>
            </a:r>
            <a:r>
              <a:rPr lang="en-US" sz="2400" dirty="0" smtClean="0"/>
              <a:t>, Muller</a:t>
            </a:r>
            <a:r>
              <a:rPr lang="en-US" sz="2400" dirty="0"/>
              <a:t>-</a:t>
            </a:r>
            <a:r>
              <a:rPr lang="en-US" sz="2400" dirty="0" err="1"/>
              <a:t>Karger</a:t>
            </a:r>
            <a:r>
              <a:rPr lang="en-US" sz="2400" dirty="0"/>
              <a:t>/Toro-Farmer, </a:t>
            </a:r>
            <a:r>
              <a:rPr lang="en-US" sz="2400" dirty="0" smtClean="0">
                <a:solidFill>
                  <a:srgbClr val="0000FF"/>
                </a:solidFill>
              </a:rPr>
              <a:t>Salisbury</a:t>
            </a:r>
            <a:r>
              <a:rPr lang="en-US" sz="2400" dirty="0" smtClean="0"/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Sosik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Lohrenz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Tufillaro</a:t>
            </a:r>
            <a:r>
              <a:rPr lang="en-US" sz="2400" dirty="0" smtClean="0">
                <a:solidFill>
                  <a:srgbClr val="0000FF"/>
                </a:solidFill>
              </a:rPr>
              <a:t>/Davis</a:t>
            </a:r>
            <a:r>
              <a:rPr lang="en-US" sz="2400" dirty="0" smtClean="0"/>
              <a:t>,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Spatial resolution 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err="1" smtClean="0"/>
              <a:t>Arnone</a:t>
            </a:r>
            <a:r>
              <a:rPr lang="en-US" sz="2400" dirty="0" smtClean="0"/>
              <a:t>, </a:t>
            </a:r>
            <a:r>
              <a:rPr lang="en-US" sz="2400" dirty="0" err="1" smtClean="0"/>
              <a:t>Ackleson</a:t>
            </a:r>
            <a:r>
              <a:rPr lang="en-US" sz="2400" dirty="0" smtClean="0"/>
              <a:t>, </a:t>
            </a:r>
            <a:r>
              <a:rPr lang="en-US" sz="2400" dirty="0">
                <a:solidFill>
                  <a:srgbClr val="0000FF"/>
                </a:solidFill>
              </a:rPr>
              <a:t>Laney/</a:t>
            </a:r>
            <a:r>
              <a:rPr lang="en-US" sz="2400" dirty="0" err="1" smtClean="0">
                <a:solidFill>
                  <a:srgbClr val="0000FF"/>
                </a:solidFill>
              </a:rPr>
              <a:t>Sosik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/>
              <a:t>Mannino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Salisbury</a:t>
            </a:r>
            <a:r>
              <a:rPr lang="en-US" sz="2400" dirty="0" smtClean="0"/>
              <a:t>, </a:t>
            </a:r>
            <a:r>
              <a:rPr lang="en-US" sz="2400" dirty="0" err="1">
                <a:solidFill>
                  <a:srgbClr val="0000FF"/>
                </a:solidFill>
              </a:rPr>
              <a:t>Tufillaro</a:t>
            </a:r>
            <a:r>
              <a:rPr lang="en-US" sz="2400" dirty="0">
                <a:solidFill>
                  <a:srgbClr val="0000FF"/>
                </a:solidFill>
              </a:rPr>
              <a:t>/Davis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Atmospheric correction, BRDF, Sun-sensor geometry, clouds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/>
              <a:t>Ahmad, </a:t>
            </a:r>
            <a:r>
              <a:rPr lang="en-US" sz="2400" dirty="0" err="1" smtClean="0"/>
              <a:t>Arnone</a:t>
            </a:r>
            <a:r>
              <a:rPr lang="en-US" sz="2400" dirty="0" smtClean="0"/>
              <a:t>, </a:t>
            </a:r>
            <a:r>
              <a:rPr lang="en-US" sz="2400" dirty="0" err="1" smtClean="0"/>
              <a:t>Gatebe</a:t>
            </a:r>
            <a:r>
              <a:rPr lang="en-US" sz="2400" dirty="0" smtClean="0"/>
              <a:t>, Hu, Lee, Muller</a:t>
            </a:r>
            <a:r>
              <a:rPr lang="en-US" sz="2400" dirty="0"/>
              <a:t>-</a:t>
            </a:r>
            <a:r>
              <a:rPr lang="en-US" sz="2400" dirty="0" err="1"/>
              <a:t>Karger</a:t>
            </a:r>
            <a:r>
              <a:rPr lang="en-US" sz="2400" dirty="0"/>
              <a:t>/Toro-</a:t>
            </a:r>
            <a:r>
              <a:rPr lang="en-US" sz="2400" dirty="0" smtClean="0"/>
              <a:t>Farmer, </a:t>
            </a:r>
            <a:r>
              <a:rPr lang="en-US" sz="2400" dirty="0" err="1" smtClean="0"/>
              <a:t>Pahlevan</a:t>
            </a:r>
            <a:r>
              <a:rPr lang="en-US" sz="2400" dirty="0" smtClean="0"/>
              <a:t>, </a:t>
            </a:r>
            <a:r>
              <a:rPr lang="en-US" sz="2400" dirty="0" err="1" smtClean="0"/>
              <a:t>Tzortziou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Algorithms using UV, </a:t>
            </a:r>
            <a:r>
              <a:rPr lang="en-US" sz="2400" dirty="0" err="1" smtClean="0"/>
              <a:t>hyperspectral</a:t>
            </a:r>
            <a:r>
              <a:rPr lang="en-US" sz="2400" dirty="0" smtClean="0"/>
              <a:t> and/or high spectral resolution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/>
              <a:t>Hu, </a:t>
            </a:r>
            <a:r>
              <a:rPr lang="en-US" sz="2400" dirty="0" err="1" smtClean="0"/>
              <a:t>Mannino</a:t>
            </a:r>
            <a:r>
              <a:rPr lang="en-US" sz="2400" dirty="0" smtClean="0"/>
              <a:t>/</a:t>
            </a:r>
            <a:r>
              <a:rPr lang="en-US" sz="2400" dirty="0" err="1" smtClean="0"/>
              <a:t>Tzortziou</a:t>
            </a:r>
            <a:r>
              <a:rPr lang="en-US" sz="2400" dirty="0" smtClean="0"/>
              <a:t>, </a:t>
            </a:r>
            <a:r>
              <a:rPr lang="en-US" sz="2400" dirty="0" err="1">
                <a:solidFill>
                  <a:srgbClr val="0000FF"/>
                </a:solidFill>
              </a:rPr>
              <a:t>Sosik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Lohrenz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Tufillaro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smtClean="0">
                <a:solidFill>
                  <a:srgbClr val="0000FF"/>
                </a:solidFill>
              </a:rPr>
              <a:t>Davis</a:t>
            </a:r>
            <a:r>
              <a:rPr lang="en-US" sz="2400" dirty="0" smtClean="0"/>
              <a:t>,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Interdisciplinary white paper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/>
              <a:t>Jordan/</a:t>
            </a:r>
            <a:r>
              <a:rPr lang="en-US" sz="2400" dirty="0" err="1" smtClean="0"/>
              <a:t>Tzortziou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Airborne data analysis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/>
              <a:t>Davis, Hu</a:t>
            </a:r>
          </a:p>
        </p:txBody>
      </p:sp>
    </p:spTree>
    <p:extLst>
      <p:ext uri="{BB962C8B-B14F-4D97-AF65-F5344CB8AC3E}">
        <p14:creationId xmlns:p14="http://schemas.microsoft.com/office/powerpoint/2010/main" val="16249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22" y="2616200"/>
            <a:ext cx="4724849" cy="194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9"/>
          <p:cNvSpPr txBox="1">
            <a:spLocks noChangeAspect="1"/>
          </p:cNvSpPr>
          <p:nvPr/>
        </p:nvSpPr>
        <p:spPr>
          <a:xfrm>
            <a:off x="0" y="-6660"/>
            <a:ext cx="9156700" cy="72136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4" y="714968"/>
            <a:ext cx="4483100" cy="1917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190" y="714968"/>
            <a:ext cx="4508500" cy="1917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874" y="2637483"/>
            <a:ext cx="4483100" cy="191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1" y="4555183"/>
            <a:ext cx="4483100" cy="1917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043" y="4549453"/>
            <a:ext cx="4483100" cy="1917700"/>
          </a:xfrm>
          <a:prstGeom prst="rect">
            <a:avLst/>
          </a:prstGeom>
        </p:spPr>
      </p:pic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0" y="22574"/>
            <a:ext cx="8604250" cy="638175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Beyond PACE: 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Future Measurements for Coastal and Applications Research</a:t>
            </a:r>
            <a:endParaRPr lang="en-US" sz="2400" b="1" dirty="0">
              <a:solidFill>
                <a:schemeClr val="bg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36" y="714707"/>
            <a:ext cx="3208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Detection and tracking of red tides in coastal waters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4787" y="691191"/>
            <a:ext cx="3685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Coastal Phytoplankton Dynamics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0" y="262949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Biogeochemical processes in </a:t>
            </a:r>
            <a:r>
              <a:rPr lang="en-US" sz="2000" b="1" dirty="0" smtClean="0">
                <a:solidFill>
                  <a:srgbClr val="FFFFFF"/>
                </a:solidFill>
              </a:rPr>
              <a:t>coastal waters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0583" y="2639842"/>
            <a:ext cx="3560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Detection &amp; Tracking of Oil Spill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51" y="44844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Harmful Algal blooms  &amp; water quality in inland waters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22554" y="4558095"/>
            <a:ext cx="2351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Sediment transport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792" y="6093853"/>
            <a:ext cx="9108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Link data to models and decision-support tools and processes (e.g., predict hypoxic regions, fisheries </a:t>
            </a:r>
            <a:r>
              <a:rPr lang="en-US" sz="2000" b="1" dirty="0" err="1" smtClean="0">
                <a:solidFill>
                  <a:srgbClr val="000090"/>
                </a:solidFill>
              </a:rPr>
              <a:t>mngmt</a:t>
            </a:r>
            <a:r>
              <a:rPr lang="en-US" sz="2000" b="1" dirty="0" smtClean="0">
                <a:solidFill>
                  <a:srgbClr val="000090"/>
                </a:solidFill>
              </a:rPr>
              <a:t>, </a:t>
            </a:r>
            <a:r>
              <a:rPr lang="en-US" sz="2000" b="1" dirty="0">
                <a:solidFill>
                  <a:srgbClr val="000090"/>
                </a:solidFill>
              </a:rPr>
              <a:t>ocean acidification, water-quality forecasting) </a:t>
            </a:r>
          </a:p>
        </p:txBody>
      </p:sp>
    </p:spTree>
    <p:extLst>
      <p:ext uri="{BB962C8B-B14F-4D97-AF65-F5344CB8AC3E}">
        <p14:creationId xmlns:p14="http://schemas.microsoft.com/office/powerpoint/2010/main" val="309898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78739" y="6494115"/>
            <a:ext cx="400678" cy="223242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F5CDA067-0365-A940-A1EF-3F3A3E744E5B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6" name="Title 9"/>
          <p:cNvSpPr txBox="1">
            <a:spLocks noChangeAspect="1"/>
          </p:cNvSpPr>
          <p:nvPr/>
        </p:nvSpPr>
        <p:spPr>
          <a:xfrm>
            <a:off x="0" y="-6660"/>
            <a:ext cx="9156700" cy="54005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Outreach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601" y="571500"/>
            <a:ext cx="8928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Splinter session on geo ocean color &amp; presentation on GEO-CAPE at International Ocean Color Science Meeting (May 2013)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NASA Ocean Color Research Team Meeting  (May 2014)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Ocean Optics Conference Town Hall (Nov. 2014)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HyspIRI</a:t>
            </a:r>
            <a:r>
              <a:rPr lang="en-US" sz="2400" dirty="0" smtClean="0"/>
              <a:t> Meeting (June 2015)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NASA OCRT update (June 2015)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International Ocean Color Science Meeting (June 2015)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Breakout </a:t>
            </a:r>
            <a:r>
              <a:rPr lang="en-US" sz="2400" dirty="0"/>
              <a:t>session on geo ocean color &amp; presentation on GEO-CAPE 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Planned Town Hall at CERF (Nov. 2015)</a:t>
            </a:r>
          </a:p>
        </p:txBody>
      </p:sp>
    </p:spTree>
    <p:extLst>
      <p:ext uri="{BB962C8B-B14F-4D97-AF65-F5344CB8AC3E}">
        <p14:creationId xmlns:p14="http://schemas.microsoft.com/office/powerpoint/2010/main" val="31020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78739" y="6494115"/>
            <a:ext cx="400678" cy="223242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F5CDA067-0365-A940-A1EF-3F3A3E744E5B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6" name="Title 9"/>
          <p:cNvSpPr txBox="1">
            <a:spLocks noChangeAspect="1"/>
          </p:cNvSpPr>
          <p:nvPr/>
        </p:nvSpPr>
        <p:spPr>
          <a:xfrm>
            <a:off x="0" y="-6660"/>
            <a:ext cx="9156700" cy="54005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>
              <a:solidFill>
                <a:srgbClr val="FFFFFF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How to sell the mission to stakeholders?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01" y="800100"/>
            <a:ext cx="8928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Ecosystem Health Index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Global constellation of Geo ocean color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Synergy with PACE and other OC missions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Synergy with TEMPO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86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53155" y="577672"/>
            <a:ext cx="4213045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Steve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Lohrenz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Umass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Darmouth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 </a:t>
            </a: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Ramon Lopez-Rosado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East Carolina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U </a:t>
            </a:r>
            <a:endParaRPr lang="en-US" b="1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Rick Miller,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East Carolina U</a:t>
            </a: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John </a:t>
            </a:r>
            <a:r>
              <a:rPr lang="en-US" b="1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Moisan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NASA GSFC</a:t>
            </a: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Colleen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Mouw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Michigan Tech U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Frank Muller-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Karger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U South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Florida </a:t>
            </a: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Chris </a:t>
            </a:r>
            <a:r>
              <a:rPr lang="en-US" b="1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Osburn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NC State U</a:t>
            </a:r>
          </a:p>
          <a:p>
            <a:r>
              <a:rPr lang="en-US" b="1" dirty="0" smtClean="0">
                <a:solidFill>
                  <a:srgbClr val="FF0000"/>
                </a:solidFill>
                <a:ea typeface="Geneva" charset="0"/>
                <a:cs typeface="Geneva" charset="0"/>
              </a:rPr>
              <a:t>*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Nima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Pahlevan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, Sigma 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Space/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GSFC </a:t>
            </a:r>
          </a:p>
          <a:p>
            <a:r>
              <a:rPr lang="en-US" b="1" dirty="0" smtClean="0">
                <a:solidFill>
                  <a:srgbClr val="FF0000"/>
                </a:solidFill>
                <a:ea typeface="Geneva" charset="0"/>
                <a:cs typeface="Geneva" charset="0"/>
              </a:rPr>
              <a:t>* </a:t>
            </a:r>
            <a:r>
              <a:rPr lang="en-US" b="1" dirty="0" smtClean="0">
                <a:ea typeface="Geneva" charset="0"/>
                <a:cs typeface="Geneva" charset="0"/>
              </a:rPr>
              <a:t>Molly </a:t>
            </a:r>
            <a:r>
              <a:rPr lang="en-US" b="1" dirty="0" err="1" smtClean="0">
                <a:ea typeface="Geneva" charset="0"/>
                <a:cs typeface="Geneva" charset="0"/>
              </a:rPr>
              <a:t>Reif</a:t>
            </a:r>
            <a:r>
              <a:rPr lang="en-US" b="1" dirty="0" smtClean="0">
                <a:ea typeface="Geneva" charset="0"/>
                <a:cs typeface="Geneva" charset="0"/>
              </a:rPr>
              <a:t>,</a:t>
            </a:r>
            <a:r>
              <a:rPr lang="en-US" dirty="0" smtClean="0">
                <a:ea typeface="Geneva" charset="0"/>
                <a:cs typeface="Geneva" charset="0"/>
              </a:rPr>
              <a:t> U.S. Army Corps. </a:t>
            </a:r>
            <a:r>
              <a:rPr lang="en-US" dirty="0">
                <a:ea typeface="Geneva" charset="0"/>
                <a:cs typeface="Geneva" charset="0"/>
              </a:rPr>
              <a:t>o</a:t>
            </a:r>
            <a:r>
              <a:rPr lang="en-US" dirty="0" smtClean="0">
                <a:ea typeface="Geneva" charset="0"/>
                <a:cs typeface="Geneva" charset="0"/>
              </a:rPr>
              <a:t>f Engineers</a:t>
            </a:r>
            <a:endParaRPr lang="en-US" dirty="0" smtClean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ea typeface="Geneva" charset="0"/>
                <a:cs typeface="Geneva" charset="0"/>
              </a:rPr>
              <a:t>*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 Crystal </a:t>
            </a:r>
            <a:r>
              <a:rPr lang="en-US" b="1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Schaaf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UMass Boston</a:t>
            </a:r>
            <a:endParaRPr lang="en-US" b="1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Blake </a:t>
            </a:r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Schaeffer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EPA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Heidi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Sosik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WHOI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Rick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Stumpf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NOAA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Ajit</a:t>
            </a:r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Subramaniam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Columbia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U</a:t>
            </a:r>
          </a:p>
          <a:p>
            <a:r>
              <a:rPr lang="en-US" b="1" dirty="0" smtClean="0">
                <a:ea typeface="Geneva" charset="0"/>
                <a:cs typeface="Geneva" charset="0"/>
              </a:rPr>
              <a:t>Gerardo Toro-Farmer</a:t>
            </a:r>
            <a:r>
              <a:rPr lang="en-US" dirty="0" smtClean="0">
                <a:ea typeface="Geneva" charset="0"/>
                <a:cs typeface="Geneva" charset="0"/>
              </a:rPr>
              <a:t>, U South Florida </a:t>
            </a:r>
          </a:p>
          <a:p>
            <a:r>
              <a:rPr lang="en-US" b="1" dirty="0"/>
              <a:t>Omar Torres,</a:t>
            </a:r>
            <a:r>
              <a:rPr lang="en-US" b="1" dirty="0" smtClean="0"/>
              <a:t> </a:t>
            </a:r>
            <a:r>
              <a:rPr lang="en-US" dirty="0" smtClean="0"/>
              <a:t>NASA GSFC</a:t>
            </a: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Maria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Tzortziou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CCNY </a:t>
            </a:r>
          </a:p>
          <a:p>
            <a:r>
              <a:rPr lang="en-US" b="1" dirty="0" smtClean="0">
                <a:solidFill>
                  <a:srgbClr val="FF0000"/>
                </a:solidFill>
                <a:ea typeface="Geneva" charset="0"/>
                <a:cs typeface="Geneva" charset="0"/>
              </a:rPr>
              <a:t>* 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Nick </a:t>
            </a:r>
            <a:r>
              <a:rPr lang="en-US" b="1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Tufillaro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,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 Oregon State U </a:t>
            </a:r>
            <a:endParaRPr lang="en-US" b="1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Menghua</a:t>
            </a:r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 Wang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NOAA </a:t>
            </a:r>
            <a:endParaRPr lang="en-US" dirty="0" smtClean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Jeremy </a:t>
            </a:r>
            <a:r>
              <a:rPr lang="en-US" b="1" dirty="0" err="1" smtClean="0">
                <a:solidFill>
                  <a:srgbClr val="000000"/>
                </a:solidFill>
                <a:ea typeface="Geneva" charset="0"/>
                <a:cs typeface="Geneva" charset="0"/>
              </a:rPr>
              <a:t>Werdell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, NASA GSFC</a:t>
            </a: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Cara Wilson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, NOAA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</p:txBody>
      </p:sp>
      <p:sp>
        <p:nvSpPr>
          <p:cNvPr id="9" name="Title 9"/>
          <p:cNvSpPr txBox="1">
            <a:spLocks noChangeAspect="1"/>
          </p:cNvSpPr>
          <p:nvPr/>
        </p:nvSpPr>
        <p:spPr>
          <a:xfrm>
            <a:off x="0" y="-6660"/>
            <a:ext cx="9156700" cy="54005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+mn-lt"/>
                <a:ea typeface="ヒラギノ角ゴ Pro W3" charset="-128"/>
                <a:cs typeface="ヒラギノ角ゴ Pro W3" charset="-128"/>
              </a:rPr>
              <a:t>Ocean Science Working Group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" y="542836"/>
            <a:ext cx="3949700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Leadership</a:t>
            </a:r>
          </a:p>
          <a:p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Antonio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Mannino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NASA GSFC</a:t>
            </a: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Joe Salisbury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U New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Hampshire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/>
              <a:t>Paula </a:t>
            </a:r>
            <a:r>
              <a:rPr lang="en-US" b="1" dirty="0" err="1"/>
              <a:t>Bontempi</a:t>
            </a:r>
            <a:r>
              <a:rPr lang="en-US" dirty="0"/>
              <a:t>, NASA HQ</a:t>
            </a:r>
          </a:p>
          <a:p>
            <a:r>
              <a:rPr lang="en-US" b="1" dirty="0"/>
              <a:t>Laura </a:t>
            </a:r>
            <a:r>
              <a:rPr lang="en-US" b="1" dirty="0" err="1"/>
              <a:t>Iraci</a:t>
            </a:r>
            <a:r>
              <a:rPr lang="en-US" dirty="0"/>
              <a:t>, NASA </a:t>
            </a:r>
            <a:r>
              <a:rPr lang="en-US" dirty="0" smtClean="0"/>
              <a:t>ARC</a:t>
            </a:r>
          </a:p>
          <a:p>
            <a:endParaRPr lang="en-US" dirty="0" smtClean="0"/>
          </a:p>
          <a:p>
            <a:r>
              <a:rPr lang="en-US" b="1" u="sng" dirty="0" smtClean="0"/>
              <a:t>Members</a:t>
            </a:r>
            <a:endParaRPr lang="en-US" b="1" u="sng" dirty="0"/>
          </a:p>
          <a:p>
            <a:r>
              <a:rPr lang="en-US" b="1" dirty="0" smtClean="0">
                <a:solidFill>
                  <a:srgbClr val="FF0000"/>
                </a:solidFill>
                <a:ea typeface="Geneva" charset="0"/>
                <a:cs typeface="Geneva" charset="0"/>
              </a:rPr>
              <a:t>* 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Steve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Ackleson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Naval Res.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Lab </a:t>
            </a:r>
            <a:endParaRPr lang="en-US" b="1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Bob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Arnone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U Southern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Mississippi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ea typeface="Geneva" charset="0"/>
                <a:cs typeface="Geneva" charset="0"/>
              </a:rPr>
              <a:t>Barney Balch</a:t>
            </a:r>
            <a:r>
              <a:rPr lang="en-US" dirty="0">
                <a:ea typeface="Geneva" charset="0"/>
                <a:cs typeface="Geneva" charset="0"/>
              </a:rPr>
              <a:t>, Bigelow Laboratory</a:t>
            </a: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Francisco Chavez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/>
              <a:t>MBARI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Curt Davis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Oregon State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U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Carlos Del Castillo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NASA GSFC</a:t>
            </a: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Paul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DiGiacomo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NOAA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ea typeface="Geneva" charset="0"/>
                <a:cs typeface="Geneva" charset="0"/>
              </a:rPr>
              <a:t>* </a:t>
            </a:r>
            <a:r>
              <a:rPr lang="en-US" b="1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Charles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Gatebe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USRA/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GSFC </a:t>
            </a:r>
            <a:endParaRPr lang="en-US" b="1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Joachim Goes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LDEO/Columbia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U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Jay Herman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U Maryland </a:t>
            </a:r>
          </a:p>
          <a:p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Chuanmin</a:t>
            </a:r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 Hu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U South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Florida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Carolyn Jordan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U New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Hampshire </a:t>
            </a:r>
            <a:endParaRPr lang="en-US" dirty="0">
              <a:solidFill>
                <a:srgbClr val="000000"/>
              </a:solidFill>
              <a:ea typeface="Geneva" charset="0"/>
              <a:cs typeface="Geneva" charset="0"/>
            </a:endParaRPr>
          </a:p>
          <a:p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Kirk </a:t>
            </a:r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Knobelpiesse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NASA ARC</a:t>
            </a:r>
          </a:p>
          <a:p>
            <a:r>
              <a:rPr lang="en-US" b="1" dirty="0" err="1">
                <a:solidFill>
                  <a:srgbClr val="000000"/>
                </a:solidFill>
                <a:ea typeface="Geneva" charset="0"/>
                <a:cs typeface="Geneva" charset="0"/>
              </a:rPr>
              <a:t>Zhongping</a:t>
            </a:r>
            <a:r>
              <a:rPr lang="en-US" b="1" dirty="0">
                <a:solidFill>
                  <a:srgbClr val="000000"/>
                </a:solidFill>
                <a:ea typeface="Geneva" charset="0"/>
                <a:cs typeface="Geneva" charset="0"/>
              </a:rPr>
              <a:t> Lee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a typeface="Geneva" charset="0"/>
                <a:cs typeface="Geneva" charset="0"/>
              </a:rPr>
              <a:t>Umass</a:t>
            </a:r>
            <a:r>
              <a:rPr lang="en-US" dirty="0">
                <a:solidFill>
                  <a:srgbClr val="000000"/>
                </a:solidFill>
                <a:ea typeface="Geneva" charset="0"/>
                <a:cs typeface="Geneva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Geneva" charset="0"/>
                <a:cs typeface="Geneva" charset="0"/>
              </a:rPr>
              <a:t>Boston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7992" y="6494502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a typeface="Geneva" charset="0"/>
                <a:cs typeface="Geneva" charset="0"/>
              </a:rPr>
              <a:t>* New Members since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73025"/>
            <a:ext cx="8604250" cy="63817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Science Value Matrix</a:t>
            </a:r>
            <a:endParaRPr lang="en-US" sz="3200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4820" y="846718"/>
            <a:ext cx="6540503" cy="5101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" y="1510920"/>
            <a:ext cx="3854838" cy="506292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 smtClean="0">
                <a:solidFill>
                  <a:schemeClr val="accent1"/>
                </a:solidFill>
              </a:rPr>
              <a:t>Based on these Median scores it is recommended that the GEO-CAPE ocean color instrument be designed to address applications with a score of 8 or higher.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 smtClean="0">
                <a:solidFill>
                  <a:schemeClr val="accent1"/>
                </a:solidFill>
              </a:rPr>
              <a:t>Applications that scored 7 should be adequately addressed by this same instrument.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 smtClean="0">
                <a:solidFill>
                  <a:schemeClr val="accent1"/>
                </a:solidFill>
              </a:rPr>
              <a:t>Dust transport will also be measured for the areas sampled.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 smtClean="0">
                <a:solidFill>
                  <a:schemeClr val="accent1"/>
                </a:solidFill>
              </a:rPr>
              <a:t>Open ocean OC requires additional area sampling and duplicates sampling with other instruments.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 smtClean="0">
                <a:solidFill>
                  <a:schemeClr val="accent1"/>
                </a:solidFill>
              </a:rPr>
              <a:t>This instrument will not have adequate spatial resolution for small inland water bodies.</a:t>
            </a:r>
            <a:endParaRPr lang="en-US" sz="1900" b="1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88900" y="768673"/>
            <a:ext cx="4813300" cy="717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Science Application Priorities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010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73025"/>
            <a:ext cx="8604250" cy="63817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Science Value Activity Recommendations</a:t>
            </a:r>
            <a:endParaRPr lang="en-US" sz="3600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00" y="772904"/>
            <a:ext cx="90424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Spatial </a:t>
            </a:r>
            <a:r>
              <a:rPr lang="en-US" sz="2000" dirty="0" smtClean="0"/>
              <a:t>resolution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continue </a:t>
            </a:r>
            <a:r>
              <a:rPr lang="en-US" sz="2000" dirty="0"/>
              <a:t>trade between 375 m (Threshold) and 250 m GSD (Baseline) at Nadir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Temporal </a:t>
            </a:r>
            <a:r>
              <a:rPr lang="en-US" sz="2000" dirty="0" smtClean="0"/>
              <a:t>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Hourly </a:t>
            </a:r>
            <a:r>
              <a:rPr lang="en-US" sz="2000" dirty="0"/>
              <a:t>for Targets and US coastal waters (including Great Lakes)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UV Radiometry 340-400 nm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SWIR bands 1245 and 1640 nm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Alternate SWIR bands are very low priority and no longer considered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Spectral capability - NO CONSENSUS YET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Proposed: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Hyperspectral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340-1050 nm (2-5 nm) (New Baseline) vs. 50 band Multispectral (5 nm bands) (New Threshold)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Spectral sampling 2-5 nm plus 0.4 to 0.8 nm over 400-450 nm for NO2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Coastal </a:t>
            </a:r>
            <a:r>
              <a:rPr lang="en-US" sz="2000" dirty="0"/>
              <a:t>coverage 375 km from inland to offshore for US coastal waters survey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SNR &gt;1000:1 for 350- 800 nm binned to 10 nm FWHM (combines UV and visible)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C00000"/>
                </a:solidFill>
              </a:rPr>
              <a:t>Recommend updating STM to reflect these </a:t>
            </a:r>
            <a:r>
              <a:rPr lang="en-US" sz="2000" b="1" dirty="0" smtClean="0">
                <a:solidFill>
                  <a:srgbClr val="C00000"/>
                </a:solidFill>
              </a:rPr>
              <a:t>priorities and </a:t>
            </a:r>
            <a:r>
              <a:rPr lang="en-US" sz="2000" b="1" dirty="0">
                <a:solidFill>
                  <a:srgbClr val="C00000"/>
                </a:solidFill>
              </a:rPr>
              <a:t>the remaining trades and then review current instrument designs in light of these new requirements.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0000FF"/>
                </a:solidFill>
              </a:rPr>
              <a:t>SWG should discuss whether to update STM to reflect results and then review current instrument designs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70518"/>
            <a:ext cx="9144000" cy="5758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Modifications to STM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8062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Survey Threshold:  &lt;2 hours</a:t>
            </a:r>
          </a:p>
          <a:p>
            <a:r>
              <a:rPr lang="en-US" dirty="0"/>
              <a:t>Geostationary orbit Threshold: 94°±2° W longitude; Baseline:  94°±1° W </a:t>
            </a:r>
            <a:endParaRPr lang="en-US" dirty="0" smtClean="0"/>
          </a:p>
          <a:p>
            <a:r>
              <a:rPr lang="en-US" dirty="0" smtClean="0"/>
              <a:t>Threshold pointing stability &lt;25% of pixel</a:t>
            </a:r>
          </a:p>
          <a:p>
            <a:r>
              <a:rPr lang="en-US" dirty="0" smtClean="0"/>
              <a:t>Threshold </a:t>
            </a:r>
            <a:r>
              <a:rPr lang="en-US" dirty="0" err="1" smtClean="0"/>
              <a:t>geolocation</a:t>
            </a:r>
            <a:r>
              <a:rPr lang="en-US" dirty="0" smtClean="0"/>
              <a:t> &lt;50% of pixel</a:t>
            </a:r>
          </a:p>
          <a:p>
            <a:r>
              <a:rPr lang="en-US" dirty="0" smtClean="0"/>
              <a:t>Scanning Priority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Survey of U.S. Coastal Waters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Other coastal and large inland bodies of water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Open </a:t>
            </a:r>
            <a:r>
              <a:rPr lang="en-US" dirty="0"/>
              <a:t>ocean waters within </a:t>
            </a:r>
            <a:r>
              <a:rPr lang="en-US" dirty="0" smtClean="0"/>
              <a:t>FOR</a:t>
            </a:r>
            <a:endParaRPr lang="en-US" dirty="0"/>
          </a:p>
          <a:p>
            <a:r>
              <a:rPr lang="en-US" dirty="0" smtClean="0"/>
              <a:t>No consensus on spectral capability</a:t>
            </a:r>
          </a:p>
        </p:txBody>
      </p:sp>
    </p:spTree>
    <p:extLst>
      <p:ext uri="{BB962C8B-B14F-4D97-AF65-F5344CB8AC3E}">
        <p14:creationId xmlns:p14="http://schemas.microsoft.com/office/powerpoint/2010/main" val="343397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48626" cy="68580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GEO-CAPE Workshop Aug. 31-Sept. 2,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270A-8D73-BB4C-A30A-D2BC066D63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2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446052"/>
              </p:ext>
            </p:extLst>
          </p:nvPr>
        </p:nvGraphicFramePr>
        <p:xfrm>
          <a:off x="114314" y="809757"/>
          <a:ext cx="8732118" cy="6008961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3225208"/>
                <a:gridCol w="3140659"/>
                <a:gridCol w="2366251"/>
              </a:tblGrid>
              <a:tr h="487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Threshold (minimum)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Baseline (goal)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767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 Temporal Resolution</a:t>
                      </a:r>
                    </a:p>
                    <a:p>
                      <a:pPr marL="460375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1225" algn="l"/>
                        </a:tabLst>
                      </a:pPr>
                      <a:r>
                        <a:rPr lang="en-US" sz="2000" b="0" dirty="0" smtClean="0"/>
                        <a:t>Targeted </a:t>
                      </a:r>
                      <a:r>
                        <a:rPr lang="en-US" sz="2000" b="0" dirty="0"/>
                        <a:t>Events</a:t>
                      </a:r>
                      <a:endParaRPr lang="en-US" sz="2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 smtClean="0"/>
                    </a:p>
                    <a:p>
                      <a:pPr algn="ctr"/>
                      <a:r>
                        <a:rPr lang="en-US" sz="2400" b="0" dirty="0" smtClean="0"/>
                        <a:t>&lt;1 </a:t>
                      </a:r>
                      <a:r>
                        <a:rPr lang="en-US" sz="2400" b="0" dirty="0"/>
                        <a:t>hour</a:t>
                      </a:r>
                      <a:endParaRPr lang="en-US" sz="2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 smtClean="0"/>
                    </a:p>
                    <a:p>
                      <a:pPr algn="ctr"/>
                      <a:r>
                        <a:rPr lang="en-US" sz="2400" b="0" dirty="0" smtClean="0"/>
                        <a:t>&lt;0.5 </a:t>
                      </a:r>
                      <a:r>
                        <a:rPr lang="en-US" sz="2400" b="0" dirty="0"/>
                        <a:t>hour</a:t>
                      </a:r>
                      <a:endParaRPr lang="en-US" sz="2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426">
                <a:tc>
                  <a:txBody>
                    <a:bodyPr/>
                    <a:lstStyle/>
                    <a:p>
                      <a:pPr marL="460375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/>
                        <a:t>Survey </a:t>
                      </a:r>
                      <a:r>
                        <a:rPr lang="en-US" sz="2000" b="0" dirty="0"/>
                        <a:t>Coastal U.S.</a:t>
                      </a:r>
                      <a:endParaRPr lang="en-US" sz="2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&lt;2 </a:t>
                      </a:r>
                      <a:r>
                        <a:rPr lang="en-US" sz="2400" b="0" dirty="0"/>
                        <a:t>hours</a:t>
                      </a:r>
                      <a:endParaRPr lang="en-US" sz="2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&lt;1 hour</a:t>
                      </a:r>
                      <a:endParaRPr lang="en-US" sz="2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 Spatial Resolution (nadir)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375 </a:t>
                      </a:r>
                      <a:r>
                        <a:rPr lang="en-US" sz="2400" b="0" dirty="0" err="1"/>
                        <a:t>m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x</a:t>
                      </a:r>
                      <a:r>
                        <a:rPr lang="en-US" sz="2400" b="0" dirty="0"/>
                        <a:t> 375 </a:t>
                      </a:r>
                      <a:r>
                        <a:rPr lang="en-US" sz="2400" b="0" dirty="0" err="1" smtClean="0"/>
                        <a:t>m</a:t>
                      </a:r>
                      <a:endParaRPr lang="en-US" sz="2400" b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250 </a:t>
                      </a:r>
                      <a:r>
                        <a:rPr lang="en-US" sz="2400" b="0" dirty="0" err="1"/>
                        <a:t>m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x</a:t>
                      </a:r>
                      <a:r>
                        <a:rPr lang="en-US" sz="2400" b="0" dirty="0"/>
                        <a:t> 250 </a:t>
                      </a:r>
                      <a:r>
                        <a:rPr lang="en-US" sz="2400" b="0" dirty="0" err="1"/>
                        <a:t>m</a:t>
                      </a:r>
                      <a:endParaRPr lang="en-US" sz="2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8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 Spectral Range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345-</a:t>
                      </a:r>
                      <a:r>
                        <a:rPr lang="en-US" sz="2000" b="0" dirty="0" smtClean="0"/>
                        <a:t>1050 nm; 2 SWIR </a:t>
                      </a:r>
                    </a:p>
                    <a:p>
                      <a:pPr algn="ctr"/>
                      <a:r>
                        <a:rPr lang="en-US" sz="2000" b="0" dirty="0" smtClean="0"/>
                        <a:t>bands 1245 &amp; </a:t>
                      </a:r>
                      <a:r>
                        <a:rPr lang="en-US" sz="2000" b="0" dirty="0"/>
                        <a:t>1640 nm</a:t>
                      </a:r>
                      <a:endParaRPr lang="en-US" sz="2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340-1100 nm; 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1800" dirty="0" smtClean="0"/>
                        <a:t>3 </a:t>
                      </a:r>
                      <a:r>
                        <a:rPr lang="en-US" sz="1800" dirty="0"/>
                        <a:t>SWIR bands 1245, 1640, 2135 nm</a:t>
                      </a:r>
                      <a:endParaRPr lang="en-US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 Scan Rate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&gt;25,000 km</a:t>
                      </a:r>
                      <a:r>
                        <a:rPr lang="en-US" sz="2000" b="0" baseline="30000" dirty="0" smtClean="0"/>
                        <a:t>2</a:t>
                      </a:r>
                      <a:r>
                        <a:rPr lang="en-US" sz="2000" b="0" baseline="0" dirty="0" smtClean="0"/>
                        <a:t>/min</a:t>
                      </a:r>
                      <a:endParaRPr lang="en-US" sz="2000" b="0" baseline="30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&gt;50,000 km</a:t>
                      </a:r>
                      <a:r>
                        <a:rPr lang="en-US" sz="2000" b="0" baseline="30000" dirty="0" smtClean="0"/>
                        <a:t>2</a:t>
                      </a:r>
                      <a:r>
                        <a:rPr lang="en-US" sz="2000" b="0" baseline="0" dirty="0" smtClean="0"/>
                        <a:t>/min</a:t>
                      </a:r>
                      <a:endParaRPr lang="en-US" sz="2000" b="0" baseline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4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 Spectral Resolution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/>
                        <a:t>UV-VIS-NIR: ≤5 nm; </a:t>
                      </a:r>
                    </a:p>
                    <a:p>
                      <a:pPr algn="ctr"/>
                      <a:r>
                        <a:rPr lang="en-US" sz="1800" b="0" kern="1200" dirty="0" smtClean="0"/>
                        <a:t>400-450nm: ≤0.8nm (NO</a:t>
                      </a:r>
                      <a:r>
                        <a:rPr lang="en-US" sz="1800" b="0" kern="1200" baseline="-25000" dirty="0" smtClean="0"/>
                        <a:t>2</a:t>
                      </a:r>
                      <a:r>
                        <a:rPr lang="en-US" sz="1800" b="0" kern="1200" dirty="0" smtClean="0"/>
                        <a:t>); </a:t>
                      </a:r>
                    </a:p>
                    <a:p>
                      <a:pPr algn="ctr"/>
                      <a:r>
                        <a:rPr lang="en-US" sz="1800" kern="1200" dirty="0" smtClean="0"/>
                        <a:t>SWIR: ≤20-40 nm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UV-VIS: ≤0.75 nm; </a:t>
                      </a:r>
                    </a:p>
                    <a:p>
                      <a:pPr algn="ctr"/>
                      <a:r>
                        <a:rPr lang="en-US" sz="1800" dirty="0" smtClean="0"/>
                        <a:t>SWIR: ≤20-50 nm</a:t>
                      </a:r>
                      <a:endParaRPr lang="en-US" sz="1800" b="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3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 Signal</a:t>
                      </a:r>
                      <a:r>
                        <a:rPr lang="en-US" sz="2000" dirty="0"/>
                        <a:t>-to-Noise Ratio (SNR</a:t>
                      </a:r>
                      <a:r>
                        <a:rPr lang="en-US" sz="2000" dirty="0" smtClean="0"/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@</a:t>
                      </a:r>
                      <a:r>
                        <a:rPr lang="en-US" sz="18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Ltyp</a:t>
                      </a:r>
                      <a:r>
                        <a:rPr lang="en-US" sz="18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for 70° solar zenith angle</a:t>
                      </a:r>
                      <a:endParaRPr lang="en-US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1000:1 for</a:t>
                      </a:r>
                      <a:r>
                        <a:rPr lang="en-US" sz="2000" b="0" dirty="0" smtClean="0"/>
                        <a:t> 350</a:t>
                      </a:r>
                      <a:r>
                        <a:rPr lang="en-US" sz="2000" b="0" dirty="0"/>
                        <a:t>-800 </a:t>
                      </a:r>
                      <a:r>
                        <a:rPr lang="en-US" sz="2000" b="0" dirty="0" smtClean="0"/>
                        <a:t>nm (10nm FWHM)</a:t>
                      </a:r>
                      <a:r>
                        <a:rPr lang="en-US" sz="2000" b="0" dirty="0"/>
                        <a:t>;</a:t>
                      </a:r>
                      <a:r>
                        <a:rPr lang="en-US" sz="2000" b="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600</a:t>
                      </a:r>
                      <a:r>
                        <a:rPr lang="en-US" sz="1400" dirty="0"/>
                        <a:t>:1 for</a:t>
                      </a:r>
                      <a:r>
                        <a:rPr lang="en-US" sz="1400" dirty="0" smtClean="0"/>
                        <a:t> NIR (40nm FWHM); </a:t>
                      </a:r>
                    </a:p>
                    <a:p>
                      <a:pPr algn="ctr"/>
                      <a:r>
                        <a:rPr lang="en-US" sz="1400" dirty="0" smtClean="0"/>
                        <a:t>250</a:t>
                      </a:r>
                      <a:r>
                        <a:rPr lang="en-US" sz="1400" dirty="0"/>
                        <a:t>:1</a:t>
                      </a:r>
                      <a:r>
                        <a:rPr lang="en-US" sz="1400" dirty="0" smtClean="0"/>
                        <a:t> &amp; 180</a:t>
                      </a:r>
                      <a:r>
                        <a:rPr lang="en-US" sz="1400" dirty="0"/>
                        <a:t>:1 for </a:t>
                      </a:r>
                      <a:r>
                        <a:rPr lang="en-US" sz="1400" dirty="0" smtClean="0"/>
                        <a:t>1245 &amp; 1640 nm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smtClean="0"/>
                        <a:t>20 &amp; 40nm </a:t>
                      </a:r>
                      <a:r>
                        <a:rPr lang="en-US" sz="1400" dirty="0"/>
                        <a:t>FWHM); ≥500:1 NO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 </a:t>
                      </a:r>
                      <a:endParaRPr lang="en-US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1500:</a:t>
                      </a:r>
                      <a:r>
                        <a:rPr lang="en-US" sz="2000" dirty="0" smtClean="0"/>
                        <a:t>1</a:t>
                      </a:r>
                      <a:r>
                        <a:rPr lang="en-US" sz="2000" baseline="0" dirty="0" smtClean="0"/>
                        <a:t> for </a:t>
                      </a:r>
                      <a:r>
                        <a:rPr lang="en-US" sz="2000" dirty="0" smtClean="0"/>
                        <a:t>350</a:t>
                      </a:r>
                      <a:r>
                        <a:rPr lang="en-US" sz="2000" dirty="0"/>
                        <a:t>-800 </a:t>
                      </a:r>
                      <a:r>
                        <a:rPr lang="en-US" sz="2000" dirty="0" smtClean="0"/>
                        <a:t>nm; </a:t>
                      </a:r>
                    </a:p>
                    <a:p>
                      <a:pPr algn="ctr"/>
                      <a:r>
                        <a:rPr lang="en-US" sz="1400" dirty="0" smtClean="0"/>
                        <a:t>100:1 for 2135nm (50nm FWHM); </a:t>
                      </a:r>
                      <a:r>
                        <a:rPr lang="en-US" sz="1400" baseline="0" dirty="0" smtClean="0"/>
                        <a:t> NIR, SWIR and </a:t>
                      </a:r>
                      <a:r>
                        <a:rPr lang="en-US" sz="1400" dirty="0" smtClean="0"/>
                        <a:t>NO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same </a:t>
                      </a:r>
                      <a:r>
                        <a:rPr lang="en-US" sz="1400" dirty="0"/>
                        <a:t>as threshold</a:t>
                      </a:r>
                      <a:endParaRPr lang="en-US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-8344" y="-8138"/>
            <a:ext cx="9152344" cy="77927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42915"/>
            <a:endParaRPr lang="en-US" sz="2800" dirty="0">
              <a:solidFill>
                <a:schemeClr val="bg1"/>
              </a:solidFill>
              <a:latin typeface="Arial"/>
              <a:ea typeface="ヒラギノ角ゴ ProN W3" pitchFamily="1" charset="-128"/>
              <a:cs typeface="Arial"/>
              <a:sym typeface="Gill Sans" pitchFamily="1" charset="0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0" y="70518"/>
            <a:ext cx="9144000" cy="575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Measurement &amp; Instrument </a:t>
            </a:r>
            <a:r>
              <a:rPr lang="en-US" dirty="0" smtClean="0">
                <a:solidFill>
                  <a:schemeClr val="bg1"/>
                </a:solidFill>
              </a:rPr>
              <a:t>Requirements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1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994" y="1181637"/>
            <a:ext cx="5608791" cy="55968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B106-9B78-43E7-9216-5A30474DFC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9"/>
          <p:cNvSpPr>
            <a:spLocks noGrp="1" noChangeAspect="1"/>
          </p:cNvSpPr>
          <p:nvPr>
            <p:ph type="title"/>
          </p:nvPr>
        </p:nvSpPr>
        <p:spPr>
          <a:xfrm>
            <a:off x="-2" y="-6659"/>
            <a:ext cx="6606419" cy="63817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"/>
                <a:ea typeface="ヒラギノ角ゴ Pro W3"/>
              </a:rPr>
              <a:t>Competing Technical Challenges</a:t>
            </a:r>
            <a:endParaRPr lang="en-US" sz="3200" dirty="0" smtClean="0">
              <a:solidFill>
                <a:schemeClr val="bg1"/>
              </a:solidFill>
              <a:latin typeface="+mn-lt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3633" y="-2"/>
            <a:ext cx="2575095" cy="6349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725695"/>
            <a:ext cx="901147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Challenge:  </a:t>
            </a:r>
            <a:r>
              <a:rPr lang="en-US" sz="2400" dirty="0" smtClean="0"/>
              <a:t>achieving an engineering solution for requirements that are in opposition to each other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Spatial resolution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Temporal resolution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Spectral resolution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Hyperspectral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 smtClean="0"/>
              <a:t>Instrument concepts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Filter radiometer (GOCI)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Single slit spectrometer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Multi-slit spectrometer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Wide Field-of-View </a:t>
            </a:r>
          </a:p>
          <a:p>
            <a:r>
              <a:rPr lang="en-US" sz="2400" dirty="0" smtClean="0"/>
              <a:t>spectrometer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072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8393</TotalTime>
  <Words>3608</Words>
  <Application>Microsoft Macintosh PowerPoint</Application>
  <PresentationFormat>On-screen Show (4:3)</PresentationFormat>
  <Paragraphs>587</Paragraphs>
  <Slides>35</Slides>
  <Notes>11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Document</vt:lpstr>
      <vt:lpstr>Ocean Color Science Working Group Highlights</vt:lpstr>
      <vt:lpstr>GEO-CAPE Oceans Activities</vt:lpstr>
      <vt:lpstr>Outline</vt:lpstr>
      <vt:lpstr>Science Value Matrix</vt:lpstr>
      <vt:lpstr>Science Value Activity Recommendations</vt:lpstr>
      <vt:lpstr>Modifications to STM</vt:lpstr>
      <vt:lpstr>PowerPoint Presentation</vt:lpstr>
      <vt:lpstr>PowerPoint Presentation</vt:lpstr>
      <vt:lpstr>Competing Technical Challenges</vt:lpstr>
      <vt:lpstr>2014 Instrument capability vs cost study</vt:lpstr>
      <vt:lpstr>Input to Pre-costing - 2011 Informal RFI</vt:lpstr>
      <vt:lpstr>2014 Instrument capability vs cost study</vt:lpstr>
      <vt:lpstr>PowerPoint Presentation</vt:lpstr>
      <vt:lpstr>2014 Instrument Study Cost Assumptions</vt:lpstr>
      <vt:lpstr>PowerPoint Presentation</vt:lpstr>
      <vt:lpstr>PowerPoint Presentation</vt:lpstr>
      <vt:lpstr>Instrument Capability vs Cost</vt:lpstr>
      <vt:lpstr>PowerPoint Presentation</vt:lpstr>
      <vt:lpstr>PowerPoint Presentation</vt:lpstr>
      <vt:lpstr>PowerPoint Presentation</vt:lpstr>
      <vt:lpstr>FY15 Scheduling Study</vt:lpstr>
      <vt:lpstr>PowerPoint Presentation</vt:lpstr>
      <vt:lpstr>SURVEY SCENES &amp; FORECAST</vt:lpstr>
      <vt:lpstr>PowerPoint Presentation</vt:lpstr>
      <vt:lpstr>PowerPoint Presentation</vt:lpstr>
      <vt:lpstr>PowerPoint Presentation</vt:lpstr>
      <vt:lpstr>PowerPoint Presentation</vt:lpstr>
      <vt:lpstr>Gulf of Mexico Experiment - Sept. 2013</vt:lpstr>
      <vt:lpstr>PowerPoint Presentation</vt:lpstr>
      <vt:lpstr>Applications Traceability Matrix</vt:lpstr>
      <vt:lpstr>FY14 &amp; FY15 Science Studies</vt:lpstr>
      <vt:lpstr>Beyond PACE:  Future Measurements for Coastal and Applications Research</vt:lpstr>
      <vt:lpstr>Outreach</vt:lpstr>
      <vt:lpstr>How to sell the mission to stakeholders?</vt:lpstr>
      <vt:lpstr>PowerPoint Presentation</vt:lpstr>
    </vt:vector>
  </TitlesOfParts>
  <Company>NASA-GSFC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Science Working Group Highlights</dc:title>
  <dc:creator>Antonio</dc:creator>
  <cp:lastModifiedBy>Antonio</cp:lastModifiedBy>
  <cp:revision>65</cp:revision>
  <dcterms:created xsi:type="dcterms:W3CDTF">2015-08-24T19:52:05Z</dcterms:created>
  <dcterms:modified xsi:type="dcterms:W3CDTF">2015-08-31T12:25:30Z</dcterms:modified>
</cp:coreProperties>
</file>