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17" r:id="rId2"/>
    <p:sldId id="318" r:id="rId3"/>
    <p:sldId id="337" r:id="rId4"/>
    <p:sldId id="321" r:id="rId5"/>
    <p:sldId id="319" r:id="rId6"/>
    <p:sldId id="330" r:id="rId7"/>
    <p:sldId id="334" r:id="rId8"/>
    <p:sldId id="335" r:id="rId9"/>
    <p:sldId id="323" r:id="rId10"/>
    <p:sldId id="336" r:id="rId11"/>
    <p:sldId id="331" r:id="rId12"/>
    <p:sldId id="327" r:id="rId13"/>
  </p:sldIdLst>
  <p:sldSz cx="109728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231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9" autoAdjust="0"/>
    <p:restoredTop sz="90047" autoAdjust="0"/>
  </p:normalViewPr>
  <p:slideViewPr>
    <p:cSldViewPr snapToGrid="0" snapToObjects="1">
      <p:cViewPr>
        <p:scale>
          <a:sx n="100" d="100"/>
          <a:sy n="100" d="100"/>
        </p:scale>
        <p:origin x="-1408" y="-15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E2D8F-3898-5E48-956E-18D6D333DB67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43E02-F1FB-714D-9E74-983B0284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NURADS stands for Netted Universal Radar System (upwelling radiance distribution camera</a:t>
            </a:r>
            <a:r>
              <a:rPr lang="en-US" baseline="0" dirty="0" smtClean="0"/>
              <a:t> system)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43E02-F1FB-714D-9E74-983B0284B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0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9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0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4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3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3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5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7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5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5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43510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2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3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5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5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F4FC4-E0F3-FD45-888D-B5600A3FB7F0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5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5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C3132-023A-7C4A-8C91-56FF3837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9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wmf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95417"/>
            <a:ext cx="932688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GEO-CAPE/Oceans</a:t>
            </a:r>
            <a:r>
              <a:rPr lang="en-US" dirty="0">
                <a:solidFill>
                  <a:srgbClr val="0000FF"/>
                </a:solidFill>
              </a:rPr>
              <a:t>: Spectral, atmospheric correction, BRDF, interdisciplinary studies capability-focused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49" y="3649026"/>
            <a:ext cx="8276566" cy="13652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Z. </a:t>
            </a:r>
            <a:r>
              <a:rPr lang="en-US" dirty="0" smtClean="0">
                <a:solidFill>
                  <a:srgbClr val="800000"/>
                </a:solidFill>
              </a:rPr>
              <a:t>Ahmad, R. </a:t>
            </a:r>
            <a:r>
              <a:rPr lang="en-US" dirty="0" err="1" smtClean="0">
                <a:solidFill>
                  <a:srgbClr val="800000"/>
                </a:solidFill>
              </a:rPr>
              <a:t>Arnone</a:t>
            </a:r>
            <a:r>
              <a:rPr lang="en-US" dirty="0">
                <a:solidFill>
                  <a:srgbClr val="800000"/>
                </a:solidFill>
              </a:rPr>
              <a:t>, C. </a:t>
            </a:r>
            <a:r>
              <a:rPr lang="en-US" dirty="0" smtClean="0">
                <a:solidFill>
                  <a:srgbClr val="800000"/>
                </a:solidFill>
              </a:rPr>
              <a:t>Davis, </a:t>
            </a:r>
            <a:r>
              <a:rPr lang="en-US" u="sng" dirty="0">
                <a:solidFill>
                  <a:srgbClr val="800000"/>
                </a:solidFill>
              </a:rPr>
              <a:t>C. </a:t>
            </a:r>
            <a:r>
              <a:rPr lang="en-US" u="sng" dirty="0" smtClean="0">
                <a:solidFill>
                  <a:srgbClr val="800000"/>
                </a:solidFill>
              </a:rPr>
              <a:t>Gatebe</a:t>
            </a:r>
            <a:r>
              <a:rPr lang="en-US" dirty="0" smtClean="0">
                <a:solidFill>
                  <a:srgbClr val="800000"/>
                </a:solidFill>
              </a:rPr>
              <a:t>, </a:t>
            </a:r>
            <a:r>
              <a:rPr lang="en-US" dirty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. -</a:t>
            </a:r>
            <a:r>
              <a:rPr lang="en-US" dirty="0">
                <a:solidFill>
                  <a:srgbClr val="800000"/>
                </a:solidFill>
              </a:rPr>
              <a:t>F. </a:t>
            </a:r>
            <a:r>
              <a:rPr lang="en-US" dirty="0" smtClean="0">
                <a:solidFill>
                  <a:srgbClr val="800000"/>
                </a:solidFill>
              </a:rPr>
              <a:t>Gerardo, J</a:t>
            </a:r>
            <a:r>
              <a:rPr lang="en-US" dirty="0">
                <a:solidFill>
                  <a:srgbClr val="800000"/>
                </a:solidFill>
              </a:rPr>
              <a:t>. </a:t>
            </a:r>
            <a:r>
              <a:rPr lang="en-US" dirty="0" smtClean="0">
                <a:solidFill>
                  <a:srgbClr val="800000"/>
                </a:solidFill>
              </a:rPr>
              <a:t>Herman, C</a:t>
            </a:r>
            <a:r>
              <a:rPr lang="en-US" dirty="0">
                <a:solidFill>
                  <a:srgbClr val="800000"/>
                </a:solidFill>
              </a:rPr>
              <a:t>. </a:t>
            </a:r>
            <a:r>
              <a:rPr lang="en-US" dirty="0" smtClean="0">
                <a:solidFill>
                  <a:srgbClr val="800000"/>
                </a:solidFill>
              </a:rPr>
              <a:t>Jordan,</a:t>
            </a:r>
            <a:r>
              <a:rPr lang="en-US" dirty="0">
                <a:solidFill>
                  <a:srgbClr val="800000"/>
                </a:solidFill>
              </a:rPr>
              <a:t> M</a:t>
            </a:r>
            <a:r>
              <a:rPr lang="en-US" dirty="0" smtClean="0">
                <a:solidFill>
                  <a:srgbClr val="800000"/>
                </a:solidFill>
              </a:rPr>
              <a:t>. -</a:t>
            </a:r>
            <a:r>
              <a:rPr lang="en-US" dirty="0">
                <a:solidFill>
                  <a:srgbClr val="800000"/>
                </a:solidFill>
              </a:rPr>
              <a:t>K. </a:t>
            </a:r>
            <a:r>
              <a:rPr lang="en-US" dirty="0" err="1" smtClean="0">
                <a:solidFill>
                  <a:srgbClr val="800000"/>
                </a:solidFill>
              </a:rPr>
              <a:t>Karger</a:t>
            </a:r>
            <a:r>
              <a:rPr lang="en-US" dirty="0" smtClean="0">
                <a:solidFill>
                  <a:srgbClr val="800000"/>
                </a:solidFill>
              </a:rPr>
              <a:t>,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Z. P. Lee, W. Li, K</a:t>
            </a:r>
            <a:r>
              <a:rPr lang="en-US" dirty="0">
                <a:solidFill>
                  <a:srgbClr val="800000"/>
                </a:solidFill>
              </a:rPr>
              <a:t>. </a:t>
            </a:r>
            <a:r>
              <a:rPr lang="en-US" dirty="0" smtClean="0">
                <a:solidFill>
                  <a:srgbClr val="800000"/>
                </a:solidFill>
              </a:rPr>
              <a:t>Stamnes, N. </a:t>
            </a:r>
            <a:r>
              <a:rPr lang="en-US" dirty="0" err="1" smtClean="0">
                <a:solidFill>
                  <a:srgbClr val="800000"/>
                </a:solidFill>
              </a:rPr>
              <a:t>Tullifaro</a:t>
            </a:r>
            <a:r>
              <a:rPr lang="en-US" dirty="0" smtClean="0">
                <a:solidFill>
                  <a:srgbClr val="800000"/>
                </a:solidFill>
              </a:rPr>
              <a:t> &amp; M. </a:t>
            </a:r>
            <a:r>
              <a:rPr lang="en-US" dirty="0" err="1" smtClean="0">
                <a:solidFill>
                  <a:srgbClr val="800000"/>
                </a:solidFill>
              </a:rPr>
              <a:t>Tzortziou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1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944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Interdisciplinary Science: </a:t>
            </a:r>
            <a:br>
              <a:rPr lang="en-US" sz="2400" dirty="0" smtClean="0"/>
            </a:br>
            <a:r>
              <a:rPr lang="en-US" sz="2400" dirty="0" smtClean="0"/>
              <a:t>Implications of Spectral Range and Resolution Choices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003305"/>
            <a:ext cx="9875520" cy="313689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Draft white paper is available for comments from the OC SWG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Examines the trade-offs among the current STM baseline and threshold spectral range and resolution choices on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Atmospheric correction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/>
                <a:cs typeface="Arial"/>
              </a:rPr>
              <a:t>I</a:t>
            </a:r>
            <a:r>
              <a:rPr lang="en-US" sz="1600" dirty="0" smtClean="0">
                <a:latin typeface="Arial"/>
                <a:cs typeface="Arial"/>
              </a:rPr>
              <a:t>nterdisciplinary </a:t>
            </a:r>
            <a:r>
              <a:rPr lang="en-US" sz="1600" dirty="0">
                <a:latin typeface="Arial"/>
                <a:cs typeface="Arial"/>
              </a:rPr>
              <a:t>contributions </a:t>
            </a:r>
            <a:r>
              <a:rPr lang="en-US" sz="1600" dirty="0" smtClean="0">
                <a:latin typeface="Arial"/>
                <a:cs typeface="Arial"/>
              </a:rPr>
              <a:t>to the </a:t>
            </a:r>
            <a:r>
              <a:rPr lang="en-US" sz="1600" dirty="0">
                <a:latin typeface="Arial"/>
                <a:cs typeface="Arial"/>
              </a:rPr>
              <a:t>broader scientific, applications, management, &amp; policy communities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Key trade-off involves NO</a:t>
            </a:r>
            <a:r>
              <a:rPr lang="en-US" sz="1800" baseline="-25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 correction (baseline) v. threshold or </a:t>
            </a:r>
            <a:r>
              <a:rPr lang="en-US" sz="1800" dirty="0" err="1" smtClean="0">
                <a:latin typeface="Arial"/>
                <a:cs typeface="Arial"/>
              </a:rPr>
              <a:t>descope</a:t>
            </a:r>
            <a:r>
              <a:rPr lang="en-US" sz="1800" dirty="0" smtClean="0">
                <a:latin typeface="Arial"/>
                <a:cs typeface="Arial"/>
              </a:rPr>
              <a:t> that might afford launch opportunities on shorter time horizons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Leveraging other NASA assets and resources from other agencies and international resources will be important to maximize interdisciplinary scientific benefit</a:t>
            </a:r>
          </a:p>
        </p:txBody>
      </p:sp>
      <p:pic>
        <p:nvPicPr>
          <p:cNvPr id="4" name="Picture 3" descr="Screen Shot 2015-08-27 at 10.3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4140201"/>
            <a:ext cx="9296400" cy="2476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8849" y="6555085"/>
            <a:ext cx="3933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Carolyn Jordan, Charles 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  <a:cs typeface="Arial"/>
              </a:rPr>
              <a:t>Gatebe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&amp; Maria 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  <a:cs typeface="Arial"/>
              </a:rPr>
              <a:t>Tzortziou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44562"/>
            <a:ext cx="10972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985471"/>
            <a:ext cx="10972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85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8640" y="35717"/>
            <a:ext cx="10134600" cy="685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Spectral shapes of various floating materials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8640" y="5867400"/>
            <a:ext cx="10149840" cy="6636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From Hu et al. (2015, RSE, Spectral and spatial requirements of remote measurements of pelagic </a:t>
            </a:r>
            <a:r>
              <a:rPr lang="en-US" i="1" dirty="0" err="1" smtClean="0">
                <a:latin typeface="+mj-lt"/>
                <a:ea typeface="+mj-ea"/>
                <a:cs typeface="+mj-cs"/>
              </a:rPr>
              <a:t>Sargassum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en-US" dirty="0" err="1" smtClean="0">
                <a:latin typeface="+mj-lt"/>
                <a:ea typeface="+mj-ea"/>
                <a:cs typeface="+mj-cs"/>
              </a:rPr>
              <a:t>macroalgae</a:t>
            </a:r>
            <a:r>
              <a:rPr lang="en-US" dirty="0" smtClean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447800"/>
            <a:ext cx="10263161" cy="44081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0080" y="609600"/>
            <a:ext cx="9601200" cy="685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Due to </a:t>
            </a:r>
            <a:r>
              <a:rPr lang="en-US" dirty="0" err="1" smtClean="0">
                <a:latin typeface="+mj-lt"/>
                <a:ea typeface="+mj-ea"/>
                <a:cs typeface="+mj-cs"/>
              </a:rPr>
              <a:t>chl</a:t>
            </a:r>
            <a:r>
              <a:rPr lang="en-US" dirty="0" smtClean="0">
                <a:latin typeface="+mj-lt"/>
                <a:ea typeface="+mj-ea"/>
                <a:cs typeface="+mj-cs"/>
              </a:rPr>
              <a:t>-c pigment and red-edge reflectance, </a:t>
            </a:r>
            <a:r>
              <a:rPr lang="en-US" dirty="0" err="1" smtClean="0">
                <a:latin typeface="+mj-lt"/>
                <a:ea typeface="+mj-ea"/>
                <a:cs typeface="+mj-cs"/>
              </a:rPr>
              <a:t>Sargassum</a:t>
            </a:r>
            <a:r>
              <a:rPr lang="en-US" dirty="0" smtClean="0">
                <a:latin typeface="+mj-lt"/>
                <a:ea typeface="+mj-ea"/>
                <a:cs typeface="+mj-cs"/>
              </a:rPr>
              <a:t> can be distinguished from others using the following 10-nm bands: 555, 605, 625, 645, 685, 755 nm.</a:t>
            </a:r>
          </a:p>
        </p:txBody>
      </p:sp>
    </p:spTree>
    <p:extLst>
      <p:ext uri="{BB962C8B-B14F-4D97-AF65-F5344CB8AC3E}">
        <p14:creationId xmlns:p14="http://schemas.microsoft.com/office/powerpoint/2010/main" val="388317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-83266"/>
            <a:ext cx="9875520" cy="70961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Critical number of spectral bands for independent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80" y="619077"/>
            <a:ext cx="9875520" cy="51122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xx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xx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96114" y="6468342"/>
            <a:ext cx="1427932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  <a:cs typeface="Arial"/>
              </a:rPr>
              <a:t>Zhongping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 Lee)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25440" y="6773867"/>
            <a:ext cx="10361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48343" y="1405963"/>
            <a:ext cx="10361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10161" y="1437537"/>
            <a:ext cx="398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err="1" smtClean="0">
                <a:solidFill>
                  <a:srgbClr val="00B050"/>
                </a:solidFill>
              </a:rPr>
              <a:t>Hyperspectral</a:t>
            </a:r>
            <a:r>
              <a:rPr lang="en-US" b="1" kern="1200" dirty="0" smtClean="0">
                <a:solidFill>
                  <a:srgbClr val="00B050"/>
                </a:solidFill>
              </a:rPr>
              <a:t> </a:t>
            </a:r>
            <a:r>
              <a:rPr lang="en-US" b="1" kern="1200" dirty="0" err="1" smtClean="0">
                <a:solidFill>
                  <a:srgbClr val="00B050"/>
                </a:solidFill>
              </a:rPr>
              <a:t>Rrs</a:t>
            </a:r>
            <a:r>
              <a:rPr lang="en-US" b="1" kern="1200" dirty="0" smtClean="0">
                <a:solidFill>
                  <a:srgbClr val="00B050"/>
                </a:solidFill>
              </a:rPr>
              <a:t> (from a total of ~900)</a:t>
            </a:r>
            <a:endParaRPr lang="en-US" b="1" kern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8844" y="1429385"/>
            <a:ext cx="429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Locations of field measurement of in situ </a:t>
            </a: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err="1" smtClean="0">
                <a:solidFill>
                  <a:srgbClr val="00B0F0"/>
                </a:solidFill>
              </a:rPr>
              <a:t>hyperspectral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Rrs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9" name="Picture 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7814" r="1141" b="3512"/>
          <a:stretch/>
        </p:blipFill>
        <p:spPr bwMode="auto">
          <a:xfrm>
            <a:off x="5647252" y="4040721"/>
            <a:ext cx="3858377" cy="24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114300" y="2178340"/>
            <a:ext cx="5016995" cy="2565759"/>
            <a:chOff x="621791" y="1143002"/>
            <a:chExt cx="7836409" cy="4571999"/>
          </a:xfrm>
        </p:grpSpPr>
        <p:grpSp>
          <p:nvGrpSpPr>
            <p:cNvPr id="71" name="Group 70"/>
            <p:cNvGrpSpPr/>
            <p:nvPr/>
          </p:nvGrpSpPr>
          <p:grpSpPr>
            <a:xfrm>
              <a:off x="621791" y="1143002"/>
              <a:ext cx="7760208" cy="4571999"/>
              <a:chOff x="797443" y="2057400"/>
              <a:chExt cx="6392933" cy="3295651"/>
            </a:xfrm>
          </p:grpSpPr>
          <p:pic>
            <p:nvPicPr>
              <p:cNvPr id="87" name="Picture 86" descr="http://eoimages.gsfc.nasa.gov/images/news/NasaNews/ReleaseImages/LCC/Images/lcc_global_2048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545"/>
              <a:stretch/>
            </p:blipFill>
            <p:spPr bwMode="auto">
              <a:xfrm>
                <a:off x="3469277" y="2057400"/>
                <a:ext cx="3721099" cy="3295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87" descr="http://eoimages.gsfc.nasa.gov/images/news/NasaNews/ReleaseImages/LCC/Images/lcc_global_2048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55"/>
              <a:stretch/>
            </p:blipFill>
            <p:spPr bwMode="auto">
              <a:xfrm>
                <a:off x="797443" y="2057400"/>
                <a:ext cx="2870200" cy="3295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Oval 71"/>
            <p:cNvSpPr/>
            <p:nvPr/>
          </p:nvSpPr>
          <p:spPr>
            <a:xfrm>
              <a:off x="4572000" y="28194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3" name="Oval 72"/>
            <p:cNvSpPr/>
            <p:nvPr/>
          </p:nvSpPr>
          <p:spPr>
            <a:xfrm>
              <a:off x="6172200" y="2667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4" name="Oval 73"/>
            <p:cNvSpPr/>
            <p:nvPr/>
          </p:nvSpPr>
          <p:spPr>
            <a:xfrm>
              <a:off x="6400800" y="23622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5" name="Oval 74"/>
            <p:cNvSpPr/>
            <p:nvPr/>
          </p:nvSpPr>
          <p:spPr>
            <a:xfrm>
              <a:off x="6324600" y="2667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6" name="Oval 75"/>
            <p:cNvSpPr/>
            <p:nvPr/>
          </p:nvSpPr>
          <p:spPr>
            <a:xfrm>
              <a:off x="6096000" y="2667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7" name="Oval 76"/>
            <p:cNvSpPr/>
            <p:nvPr/>
          </p:nvSpPr>
          <p:spPr>
            <a:xfrm>
              <a:off x="2819400" y="25908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8" name="Oval 77"/>
            <p:cNvSpPr/>
            <p:nvPr/>
          </p:nvSpPr>
          <p:spPr>
            <a:xfrm>
              <a:off x="2743200" y="2667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9" name="Oval 78"/>
            <p:cNvSpPr/>
            <p:nvPr/>
          </p:nvSpPr>
          <p:spPr>
            <a:xfrm>
              <a:off x="5303520" y="2286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0" name="Oval 79"/>
            <p:cNvSpPr/>
            <p:nvPr/>
          </p:nvSpPr>
          <p:spPr>
            <a:xfrm>
              <a:off x="1447800" y="28194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1" name="Oval 80"/>
            <p:cNvSpPr/>
            <p:nvPr/>
          </p:nvSpPr>
          <p:spPr>
            <a:xfrm>
              <a:off x="2667000" y="28194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2" name="Oval 81"/>
            <p:cNvSpPr/>
            <p:nvPr/>
          </p:nvSpPr>
          <p:spPr>
            <a:xfrm>
              <a:off x="5562600" y="2667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3" name="Oval 82"/>
            <p:cNvSpPr/>
            <p:nvPr/>
          </p:nvSpPr>
          <p:spPr>
            <a:xfrm>
              <a:off x="7543800" y="18288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4" name="Oval 83"/>
            <p:cNvSpPr/>
            <p:nvPr/>
          </p:nvSpPr>
          <p:spPr>
            <a:xfrm>
              <a:off x="7162800" y="45720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5" name="Oval 84"/>
            <p:cNvSpPr/>
            <p:nvPr/>
          </p:nvSpPr>
          <p:spPr>
            <a:xfrm>
              <a:off x="25908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6" name="Oval 85"/>
            <p:cNvSpPr/>
            <p:nvPr/>
          </p:nvSpPr>
          <p:spPr>
            <a:xfrm>
              <a:off x="8382000" y="2209800"/>
              <a:ext cx="762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pic>
        <p:nvPicPr>
          <p:cNvPr id="89" name="Picture 88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2410"/>
          <a:stretch/>
        </p:blipFill>
        <p:spPr bwMode="auto">
          <a:xfrm>
            <a:off x="5362129" y="1823701"/>
            <a:ext cx="5301236" cy="221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9505629" y="4388618"/>
            <a:ext cx="14412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Correlation coefficient between neighboring </a:t>
            </a:r>
            <a:r>
              <a:rPr lang="en-US" b="1" dirty="0" err="1">
                <a:solidFill>
                  <a:srgbClr val="00B050"/>
                </a:solidFill>
              </a:rPr>
              <a:t>Rrs</a:t>
            </a:r>
            <a:endParaRPr lang="en-US" b="1" dirty="0">
              <a:solidFill>
                <a:srgbClr val="00B050"/>
              </a:solidFill>
            </a:endParaRPr>
          </a:p>
          <a:p>
            <a:endParaRPr lang="en-US" b="1" kern="1200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46348" y="6569909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727428" y="2702908"/>
            <a:ext cx="126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Rrs</a:t>
            </a:r>
            <a:r>
              <a:rPr lang="en-US" dirty="0" smtClean="0"/>
              <a:t>(</a:t>
            </a:r>
            <a:r>
              <a:rPr lang="el-GR" dirty="0" smtClean="0"/>
              <a:t>λ</a:t>
            </a:r>
            <a:r>
              <a:rPr lang="en-US" dirty="0" smtClean="0"/>
              <a:t>)  [sr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4958667" y="5070507"/>
            <a:ext cx="102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r</a:t>
            </a:r>
            <a:r>
              <a:rPr lang="en-US" b="1" baseline="-25000" dirty="0" err="1"/>
              <a:t>Δλ</a:t>
            </a:r>
            <a:r>
              <a:rPr lang="en-US" b="1" dirty="0"/>
              <a:t>(</a:t>
            </a:r>
            <a:r>
              <a:rPr lang="en-US" b="1" dirty="0" err="1"/>
              <a:t>λ</a:t>
            </a:r>
            <a:r>
              <a:rPr lang="en-US" b="1" baseline="-25000" dirty="0" err="1"/>
              <a:t>k</a:t>
            </a:r>
            <a:r>
              <a:rPr lang="en-US" b="1" dirty="0"/>
              <a:t>, </a:t>
            </a:r>
            <a:r>
              <a:rPr lang="en-US" b="1" dirty="0" err="1"/>
              <a:t>λ</a:t>
            </a:r>
            <a:r>
              <a:rPr lang="en-US" b="1" baseline="-25000" dirty="0" err="1"/>
              <a:t>l</a:t>
            </a:r>
            <a:r>
              <a:rPr lang="en-US" b="1" dirty="0"/>
              <a:t>)</a:t>
            </a:r>
          </a:p>
        </p:txBody>
      </p:sp>
      <p:pic>
        <p:nvPicPr>
          <p:cNvPr id="4" name="Picture 3" descr="Screen Shot 2015-08-27 at 10.37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1392"/>
            <a:ext cx="5016995" cy="21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86536"/>
            <a:ext cx="9875520" cy="1143000"/>
          </a:xfrm>
        </p:spPr>
        <p:txBody>
          <a:bodyPr/>
          <a:lstStyle/>
          <a:p>
            <a:r>
              <a:rPr lang="en-US" dirty="0" smtClean="0"/>
              <a:t>Tasks – FY15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382132"/>
            <a:ext cx="9875520" cy="474979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Characterizing the uncertainty of BRDF to support a GEOCAPE sensor </a:t>
            </a:r>
            <a:r>
              <a:rPr lang="en-US" dirty="0" smtClean="0">
                <a:latin typeface="Arial"/>
                <a:cs typeface="Arial"/>
              </a:rPr>
              <a:t>design (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Robert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Arnone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 smtClean="0">
              <a:latin typeface="Arial"/>
              <a:cs typeface="Arial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Analysis of spatial, spectral, and temporal scales of coastal biogeochemical product fields for the GEO-CAPE mission (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Nick 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Tufillaro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&amp; Curt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Davis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Assessment of the need for corrections of remote sensing </a:t>
            </a:r>
            <a:r>
              <a:rPr lang="en-US" dirty="0" err="1">
                <a:latin typeface="Arial"/>
                <a:cs typeface="Arial"/>
              </a:rPr>
              <a:t>reflectances</a:t>
            </a:r>
            <a:r>
              <a:rPr lang="en-US" dirty="0">
                <a:latin typeface="Arial"/>
                <a:cs typeface="Arial"/>
              </a:rPr>
              <a:t> due to BRDF effects in coastal </a:t>
            </a:r>
            <a:r>
              <a:rPr lang="en-US" dirty="0" smtClean="0">
                <a:latin typeface="Arial"/>
                <a:cs typeface="Arial"/>
              </a:rPr>
              <a:t>waters (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Charles Gatebe, Knut Stamnes &amp; Wei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Li</a:t>
            </a:r>
            <a:r>
              <a:rPr lang="en-US" dirty="0" smtClean="0">
                <a:latin typeface="Arial"/>
                <a:cs typeface="Arial"/>
              </a:rPr>
              <a:t>) </a:t>
            </a:r>
            <a:endParaRPr lang="en-US" dirty="0" smtClean="0">
              <a:latin typeface="Arial"/>
              <a:cs typeface="Arial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Towards addressing the interdisciplinary dimension of coastal oceans (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Carolyn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Jordan 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&amp; Maria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Tzortziou</a:t>
            </a:r>
            <a:r>
              <a:rPr lang="en-US" dirty="0" smtClean="0">
                <a:latin typeface="Arial"/>
                <a:cs typeface="Arial"/>
              </a:rPr>
              <a:t>) 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38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86536"/>
            <a:ext cx="9875520" cy="1143000"/>
          </a:xfrm>
        </p:spPr>
        <p:txBody>
          <a:bodyPr/>
          <a:lstStyle/>
          <a:p>
            <a:r>
              <a:rPr lang="en-US" dirty="0" smtClean="0"/>
              <a:t>Tasks – </a:t>
            </a:r>
            <a:r>
              <a:rPr lang="en-US" dirty="0" smtClean="0"/>
              <a:t>FY14/13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054100"/>
            <a:ext cx="10157460" cy="56515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Development of coastal aerosol models and generation of hyper- spectral lookup tables for atmospheric correction of GEO-CAPE ocean color data (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Zia Ahmad</a:t>
            </a:r>
            <a:r>
              <a:rPr lang="en-US" dirty="0">
                <a:latin typeface="Arial"/>
                <a:cs typeface="Arial"/>
              </a:rPr>
              <a:t>, FY14)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Improve understanding of remote sensing reflectance in the coastal zone for the GEO-CAPE mission (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Zhongping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Lee</a:t>
            </a:r>
            <a:r>
              <a:rPr lang="en-US" dirty="0">
                <a:latin typeface="Arial"/>
                <a:cs typeface="Arial"/>
              </a:rPr>
              <a:t>, FY-14)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Effects of GEO-CAPE viewing geometry and solar zenith angle on pigment concentration retrievals: calibration with international time series programs and analyses of uncertainty at different latitudes, times of day, and season (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Frank Muller-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Karger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&amp; Gerardo Toro-Farmer</a:t>
            </a:r>
            <a:r>
              <a:rPr lang="en-US" dirty="0">
                <a:latin typeface="Arial"/>
                <a:cs typeface="Arial"/>
              </a:rPr>
              <a:t>, FY14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Refining requirements for aerosol and trace gas retrievals necessary for ocean color atmospheric corrections from GEO-CAPE(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Maria 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Tzortziou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&amp; Jay Herman</a:t>
            </a:r>
            <a:r>
              <a:rPr lang="en-US" dirty="0">
                <a:latin typeface="Arial"/>
                <a:cs typeface="Arial"/>
              </a:rPr>
              <a:t>, FY13) 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2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1" y="-98845"/>
            <a:ext cx="10608802" cy="10271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Development of coastal aerosol models and generation of hyper-spectral lookup tables for atmospheric correction of GEO-CAPE ocean color data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9270" y="1621548"/>
            <a:ext cx="4849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Large solar and sensor zenith </a:t>
            </a:r>
            <a:r>
              <a:rPr lang="en-US" sz="1600" dirty="0" smtClean="0">
                <a:latin typeface="Arial"/>
                <a:cs typeface="Arial"/>
              </a:rPr>
              <a:t>angles (compare plane parallel </a:t>
            </a:r>
            <a:r>
              <a:rPr lang="en-US" sz="1600" dirty="0" err="1" smtClean="0">
                <a:latin typeface="Arial"/>
                <a:cs typeface="Arial"/>
              </a:rPr>
              <a:t>vs</a:t>
            </a:r>
            <a:r>
              <a:rPr lang="en-US" sz="1600" dirty="0" smtClean="0">
                <a:latin typeface="Arial"/>
                <a:cs typeface="Arial"/>
              </a:rPr>
              <a:t> spherical atmosphere) 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Trace </a:t>
            </a:r>
            <a:r>
              <a:rPr lang="en-US" sz="1600" dirty="0" smtClean="0">
                <a:latin typeface="Arial"/>
                <a:cs typeface="Arial"/>
              </a:rPr>
              <a:t>gases (NO2, O3, O2, H20)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 Absorbing aerosols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 Atmospheric correction algorithms (heritage vs. spectral matching and Bayesian methods)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0261" y="6542373"/>
            <a:ext cx="1106179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(Zia Ahmad)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628" y="4024085"/>
            <a:ext cx="58847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Perform sensitivity studies to examine the accuracy of retrievals at large sensor and solar zenith angles.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Optimize OBPG aerosol models for coastal regions.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 Develop methods to detect different types of absorbing </a:t>
            </a:r>
            <a:r>
              <a:rPr lang="en-US" sz="1600" dirty="0" smtClean="0">
                <a:latin typeface="Arial"/>
                <a:cs typeface="Arial"/>
              </a:rPr>
              <a:t>aerosols</a:t>
            </a:r>
            <a:r>
              <a:rPr lang="en-US" sz="1600" dirty="0">
                <a:latin typeface="Arial"/>
                <a:cs typeface="Arial"/>
              </a:rPr>
              <a:t>: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Saharan </a:t>
            </a:r>
            <a:r>
              <a:rPr lang="en-US" sz="1600" dirty="0" smtClean="0">
                <a:latin typeface="Arial"/>
                <a:cs typeface="Arial"/>
              </a:rPr>
              <a:t>dust, Black Carbon, </a:t>
            </a:r>
            <a:r>
              <a:rPr lang="en-US" sz="1600" dirty="0">
                <a:latin typeface="Arial"/>
                <a:cs typeface="Arial"/>
              </a:rPr>
              <a:t>Industrial pollution (Brown </a:t>
            </a:r>
            <a:r>
              <a:rPr lang="en-US" sz="1600" dirty="0" smtClean="0">
                <a:latin typeface="Arial"/>
                <a:cs typeface="Arial"/>
              </a:rPr>
              <a:t>Carbon, </a:t>
            </a:r>
            <a:r>
              <a:rPr lang="en-US" sz="1600" dirty="0" smtClean="0">
                <a:latin typeface="Arial"/>
                <a:cs typeface="Arial"/>
              </a:rPr>
              <a:t>Continental aerosols).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 Explore the possibility of using transport models like GOCART to identify and correct for different types of aerosols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428" y="360557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Future Directions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28" y="1252215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GEO-CAPE Atmospheric Correction issues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 descr="Screen Shot 2015-08-26 at 5.0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51" y="764753"/>
            <a:ext cx="3095446" cy="20215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333" r="8333" b="5556"/>
          <a:stretch>
            <a:fillRect/>
          </a:stretch>
        </p:blipFill>
        <p:spPr bwMode="auto">
          <a:xfrm>
            <a:off x="6568616" y="2835062"/>
            <a:ext cx="2674696" cy="18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0" r="4808" b="51434"/>
          <a:stretch>
            <a:fillRect/>
          </a:stretch>
        </p:blipFill>
        <p:spPr bwMode="auto">
          <a:xfrm>
            <a:off x="6619927" y="4789859"/>
            <a:ext cx="2748650" cy="206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602496" y="1238011"/>
            <a:ext cx="1217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1. Effect of large </a:t>
            </a:r>
            <a:r>
              <a:rPr lang="en-US" sz="1600" dirty="0">
                <a:solidFill>
                  <a:srgbClr val="C00000"/>
                </a:solidFill>
              </a:rPr>
              <a:t>v</a:t>
            </a:r>
            <a:r>
              <a:rPr lang="en-US" sz="1600" dirty="0" smtClean="0">
                <a:solidFill>
                  <a:srgbClr val="C00000"/>
                </a:solidFill>
              </a:rPr>
              <a:t>iew </a:t>
            </a:r>
            <a:r>
              <a:rPr lang="en-US" sz="1600" dirty="0">
                <a:solidFill>
                  <a:srgbClr val="C00000"/>
                </a:solidFill>
              </a:rPr>
              <a:t>a</a:t>
            </a:r>
            <a:r>
              <a:rPr lang="en-US" sz="1600" dirty="0" smtClean="0">
                <a:solidFill>
                  <a:srgbClr val="C00000"/>
                </a:solidFill>
              </a:rPr>
              <a:t>ngle </a:t>
            </a:r>
            <a:r>
              <a:rPr lang="en-US" sz="1600" dirty="0">
                <a:solidFill>
                  <a:srgbClr val="C00000"/>
                </a:solidFill>
              </a:rPr>
              <a:t>on TOA Reflectance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9554671" y="2877098"/>
            <a:ext cx="1391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2. Trace gases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9554670" y="4892369"/>
            <a:ext cx="12174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3. Absorbing aerosols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20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47640"/>
            <a:ext cx="9875520" cy="70961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Characterizing the uncertainty of BRDF to support a GEOCAPE sensor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80" y="781109"/>
            <a:ext cx="9875520" cy="7682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cs typeface="Arial"/>
              </a:rPr>
              <a:t>Elevated chlorophyll – decreases BRDF response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cs typeface="Arial"/>
              </a:rPr>
              <a:t>Low </a:t>
            </a:r>
            <a:r>
              <a:rPr lang="en-US" sz="1800" dirty="0" err="1" smtClean="0">
                <a:latin typeface="Arial"/>
                <a:cs typeface="Arial"/>
              </a:rPr>
              <a:t>Chl</a:t>
            </a:r>
            <a:r>
              <a:rPr lang="en-US" sz="1800" dirty="0" smtClean="0">
                <a:latin typeface="Arial"/>
                <a:cs typeface="Arial"/>
              </a:rPr>
              <a:t> has less effect on BRDF response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15466" y="6484342"/>
            <a:ext cx="1396749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Robert 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  <a:cs typeface="Arial"/>
              </a:rPr>
              <a:t>Arnone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25440" y="6773867"/>
            <a:ext cx="10361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6443" y="1623271"/>
            <a:ext cx="10361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539994" y="1622203"/>
            <a:ext cx="185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rgbClr val="00B050"/>
                </a:solidFill>
              </a:rPr>
              <a:t>Green water case</a:t>
            </a:r>
            <a:endParaRPr lang="en-US" b="1" kern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06605" y="1658313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rgbClr val="00B0F0"/>
                </a:solidFill>
              </a:rPr>
              <a:t>Blue water case</a:t>
            </a:r>
            <a:endParaRPr lang="en-US" b="1" kern="1200" dirty="0">
              <a:solidFill>
                <a:srgbClr val="00B0F0"/>
              </a:solidFill>
            </a:endParaRPr>
          </a:p>
        </p:txBody>
      </p:sp>
      <p:pic>
        <p:nvPicPr>
          <p:cNvPr id="95" name="Picture 94" descr="C:\Users\arnone\AppData\Local\Temp\npp.2015122.0502.182132.D.L3.viirs.GOV.v01.750m_chlor_a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7153" y="2404518"/>
            <a:ext cx="4249433" cy="16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Straight Connector 95"/>
          <p:cNvCxnSpPr>
            <a:stCxn id="98" idx="3"/>
          </p:cNvCxnSpPr>
          <p:nvPr/>
        </p:nvCxnSpPr>
        <p:spPr>
          <a:xfrm flipV="1">
            <a:off x="5920499" y="3273170"/>
            <a:ext cx="4639913" cy="2527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791267" y="2520099"/>
            <a:ext cx="191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200" dirty="0" smtClean="0">
                <a:solidFill>
                  <a:schemeClr val="bg1"/>
                </a:solidFill>
              </a:rPr>
              <a:t>Orbit 1  1800</a:t>
            </a:r>
            <a:endParaRPr lang="en-US" sz="1600" b="1" kern="1200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433801" y="3106836"/>
            <a:ext cx="486698" cy="3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70</a:t>
            </a:r>
            <a:r>
              <a:rPr lang="en-US" sz="1600" kern="1200" baseline="30000" dirty="0" smtClean="0"/>
              <a:t>o</a:t>
            </a:r>
            <a:endParaRPr lang="en-US" sz="1600" kern="1200" baseline="30000" dirty="0"/>
          </a:p>
        </p:txBody>
      </p:sp>
      <p:sp>
        <p:nvSpPr>
          <p:cNvPr id="99" name="TextBox 98"/>
          <p:cNvSpPr txBox="1"/>
          <p:nvPr/>
        </p:nvSpPr>
        <p:spPr>
          <a:xfrm>
            <a:off x="9643977" y="2916275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>
                <a:solidFill>
                  <a:schemeClr val="bg1"/>
                </a:solidFill>
              </a:rPr>
              <a:t>35</a:t>
            </a:r>
            <a:r>
              <a:rPr lang="en-US" sz="1600" kern="1200" baseline="30000" dirty="0" smtClean="0">
                <a:solidFill>
                  <a:schemeClr val="bg1"/>
                </a:solidFill>
              </a:rPr>
              <a:t>o</a:t>
            </a:r>
            <a:endParaRPr lang="en-US" sz="1600" kern="1200" baseline="30000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4905219" y="3094149"/>
            <a:ext cx="1350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kern="1200" dirty="0" smtClean="0"/>
              <a:t>Edge           of Swath</a:t>
            </a:r>
            <a:endParaRPr lang="en-US" sz="1100" kern="1200" dirty="0"/>
          </a:p>
        </p:txBody>
      </p:sp>
      <p:pic>
        <p:nvPicPr>
          <p:cNvPr id="101" name="Picture 100" descr="C:\Users\arnone\AppData\Local\Temp\npp.2015122.0502.182132.D.L3.viirs.GOV.v01.750m_chlor_a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6366" y="3812523"/>
            <a:ext cx="3251477" cy="2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1175239" y="6041144"/>
            <a:ext cx="39787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kern="1200" dirty="0"/>
              <a:t> </a:t>
            </a:r>
            <a:r>
              <a:rPr lang="en-US" kern="1200" dirty="0" smtClean="0"/>
              <a:t>Requires  validation of BRDF  processing</a:t>
            </a:r>
          </a:p>
          <a:p>
            <a:r>
              <a:rPr lang="en-US" kern="1200" dirty="0" smtClean="0"/>
              <a:t> adjustment  for Coastal  IOP’s  </a:t>
            </a:r>
            <a:endParaRPr lang="en-US" kern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364081" y="5416582"/>
            <a:ext cx="387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Solar zenith Changes  across scene and </a:t>
            </a:r>
            <a:endParaRPr lang="en-US" kern="1200" dirty="0"/>
          </a:p>
          <a:p>
            <a:r>
              <a:rPr lang="en-US" kern="1200" dirty="0" smtClean="0"/>
              <a:t>From orbit to orbit.  15 – 20 degrees   </a:t>
            </a:r>
          </a:p>
        </p:txBody>
      </p:sp>
      <p:pic>
        <p:nvPicPr>
          <p:cNvPr id="105" name="Picture 10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67" y="4319654"/>
            <a:ext cx="4600094" cy="1093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grpSp>
        <p:nvGrpSpPr>
          <p:cNvPr id="106" name="Group 105"/>
          <p:cNvGrpSpPr/>
          <p:nvPr/>
        </p:nvGrpSpPr>
        <p:grpSpPr>
          <a:xfrm>
            <a:off x="1081128" y="1711610"/>
            <a:ext cx="9239991" cy="5070184"/>
            <a:chOff x="39500" y="1809760"/>
            <a:chExt cx="9239991" cy="5070184"/>
          </a:xfrm>
        </p:grpSpPr>
        <p:pic>
          <p:nvPicPr>
            <p:cNvPr id="108" name="Picture 107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01" y="5151886"/>
              <a:ext cx="4305299" cy="100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9" name="TextBox 108"/>
            <p:cNvSpPr txBox="1"/>
            <p:nvPr/>
          </p:nvSpPr>
          <p:spPr>
            <a:xfrm>
              <a:off x="226266" y="5142785"/>
              <a:ext cx="255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kern="1200" dirty="0" smtClean="0">
                  <a:solidFill>
                    <a:schemeClr val="bg1"/>
                  </a:solidFill>
                </a:rPr>
                <a:t>Standard  BRDF  -  </a:t>
              </a:r>
            </a:p>
            <a:p>
              <a:r>
                <a:rPr lang="en-US" kern="1200" dirty="0" smtClean="0">
                  <a:solidFill>
                    <a:schemeClr val="bg1"/>
                  </a:solidFill>
                </a:rPr>
                <a:t> Response to Chlorophyll 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4046208" y="4871868"/>
              <a:ext cx="632447" cy="2008076"/>
              <a:chOff x="4298449" y="4316946"/>
              <a:chExt cx="632447" cy="2008076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4389057" y="4316946"/>
                <a:ext cx="541839" cy="2008076"/>
                <a:chOff x="519936" y="2548482"/>
                <a:chExt cx="541839" cy="2008076"/>
              </a:xfrm>
            </p:grpSpPr>
            <p:pic>
              <p:nvPicPr>
                <p:cNvPr id="124" name="Picture 123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-13573" y="3420386"/>
                  <a:ext cx="1436351" cy="24495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25" name="TextBox 124"/>
                <p:cNvSpPr txBox="1"/>
                <p:nvPr/>
              </p:nvSpPr>
              <p:spPr>
                <a:xfrm rot="16200000">
                  <a:off x="209302" y="3358198"/>
                  <a:ext cx="990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kern="1200" dirty="0" smtClean="0">
                      <a:solidFill>
                        <a:srgbClr val="FFFF00"/>
                      </a:solidFill>
                    </a:rPr>
                    <a:t>BRDF</a:t>
                  </a:r>
                  <a:endParaRPr lang="en-US" kern="12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 rot="16200000">
                  <a:off x="-73068" y="3421715"/>
                  <a:ext cx="200807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kern="1200" dirty="0" smtClean="0"/>
                    <a:t>0.8                             1.0   </a:t>
                  </a:r>
                  <a:endParaRPr lang="en-US" sz="1100" kern="1200" dirty="0"/>
                </a:p>
              </p:txBody>
            </p:sp>
          </p:grpSp>
          <p:cxnSp>
            <p:nvCxnSpPr>
              <p:cNvPr id="123" name="Straight Connector 122"/>
              <p:cNvCxnSpPr/>
              <p:nvPr/>
            </p:nvCxnSpPr>
            <p:spPr>
              <a:xfrm>
                <a:off x="4298449" y="4810738"/>
                <a:ext cx="3708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39500" y="1809760"/>
              <a:ext cx="9239991" cy="3327192"/>
              <a:chOff x="39500" y="1809760"/>
              <a:chExt cx="9239991" cy="3327192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9500" y="2525669"/>
                <a:ext cx="4301840" cy="1631663"/>
                <a:chOff x="530532" y="377095"/>
                <a:chExt cx="8126292" cy="3342506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993242" y="1600603"/>
                  <a:ext cx="1343516" cy="736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kern="1200" dirty="0" smtClean="0">
                      <a:solidFill>
                        <a:schemeClr val="bg1"/>
                      </a:solidFill>
                    </a:rPr>
                    <a:t>30</a:t>
                  </a:r>
                  <a:r>
                    <a:rPr lang="en-US" sz="2000" kern="1200" baseline="30000" dirty="0" smtClean="0">
                      <a:solidFill>
                        <a:schemeClr val="bg1"/>
                      </a:solidFill>
                    </a:rPr>
                    <a:t>o</a:t>
                  </a:r>
                  <a:endParaRPr lang="en-US" sz="2000" kern="1200" baseline="30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883337" y="457200"/>
                  <a:ext cx="1016626" cy="707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kern="1200" dirty="0" smtClean="0">
                      <a:solidFill>
                        <a:schemeClr val="bg1"/>
                      </a:solidFill>
                    </a:rPr>
                    <a:t>Orbit 2 </a:t>
                  </a:r>
                </a:p>
                <a:p>
                  <a:r>
                    <a:rPr lang="en-US" sz="2000" kern="1200" dirty="0" smtClean="0">
                      <a:solidFill>
                        <a:schemeClr val="bg1"/>
                      </a:solidFill>
                    </a:rPr>
                    <a:t>T 19000</a:t>
                  </a:r>
                  <a:endParaRPr lang="en-US" sz="2000" kern="12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0" name="Picture 119" descr="C:\Users\arnone\AppData\Local\Temp\npp.2015122.0502.182132.D.L3.viirs.GOV.v01.750m_chlor_a.pn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301846" y="2971025"/>
                  <a:ext cx="3278210" cy="3086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120" descr="C:\Users\arnone\AppData\Local\Temp\npp.2015122.0502.195934.D.L3.viirs.GOV.v01.750m_chlor_a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30532" y="377095"/>
                  <a:ext cx="8126292" cy="334250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113" name="TextBox 112"/>
              <p:cNvSpPr txBox="1"/>
              <p:nvPr/>
            </p:nvSpPr>
            <p:spPr>
              <a:xfrm>
                <a:off x="4655088" y="1816938"/>
                <a:ext cx="462440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kern="1200" dirty="0" smtClean="0"/>
                  <a:t>Current processing uses Chlorophyll  for BRDF response </a:t>
                </a:r>
              </a:p>
              <a:p>
                <a:r>
                  <a:rPr lang="en-US" sz="1400" kern="1200" dirty="0" smtClean="0"/>
                  <a:t>Coastal  IOPS significantly   influences  the BRDF </a:t>
                </a:r>
                <a:endParaRPr lang="en-US" sz="1400" kern="1200" dirty="0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802626" y="3396591"/>
                <a:ext cx="3429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5" name="Picture 114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"/>
              <a:stretch/>
            </p:blipFill>
            <p:spPr bwMode="auto">
              <a:xfrm>
                <a:off x="39501" y="4185067"/>
                <a:ext cx="4368309" cy="9518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</p:pic>
          <p:cxnSp>
            <p:nvCxnSpPr>
              <p:cNvPr id="116" name="Straight Connector 115"/>
              <p:cNvCxnSpPr/>
              <p:nvPr/>
            </p:nvCxnSpPr>
            <p:spPr>
              <a:xfrm flipH="1" flipV="1">
                <a:off x="228600" y="3360157"/>
                <a:ext cx="4112738" cy="26958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/>
              <p:cNvSpPr txBox="1"/>
              <p:nvPr/>
            </p:nvSpPr>
            <p:spPr>
              <a:xfrm>
                <a:off x="201452" y="1809760"/>
                <a:ext cx="4464932" cy="830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kern="1200" dirty="0" smtClean="0">
                    <a:solidFill>
                      <a:schemeClr val="bg1"/>
                    </a:solidFill>
                  </a:rPr>
                  <a:t>Apply VIIRS orbital overlaps  for BRDF calculation </a:t>
                </a:r>
              </a:p>
              <a:p>
                <a:r>
                  <a:rPr lang="en-US" sz="1600" kern="1200" dirty="0" smtClean="0">
                    <a:solidFill>
                      <a:schemeClr val="bg1"/>
                    </a:solidFill>
                  </a:rPr>
                  <a:t> Changing Sensor  and Solar angles  within  100 minutes   </a:t>
                </a:r>
                <a:endParaRPr lang="en-US" sz="1600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7" name="TextBox 106"/>
          <p:cNvSpPr txBox="1"/>
          <p:nvPr/>
        </p:nvSpPr>
        <p:spPr>
          <a:xfrm>
            <a:off x="1326075" y="2551569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chemeClr val="bg1"/>
                </a:solidFill>
              </a:rPr>
              <a:t>Orbit 2  1900 </a:t>
            </a:r>
            <a:endParaRPr lang="en-US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7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rrowheads="1"/>
          </p:cNvPicPr>
          <p:nvPr/>
        </p:nvPicPr>
        <p:blipFill>
          <a:blip r:embed="rId3" cstate="print"/>
          <a:srcRect l="7005" t="6459" r="462" b="8200"/>
          <a:stretch>
            <a:fillRect/>
          </a:stretch>
        </p:blipFill>
        <p:spPr bwMode="auto">
          <a:xfrm>
            <a:off x="282144" y="3900863"/>
            <a:ext cx="2556286" cy="20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7940"/>
            <a:ext cx="10985500" cy="70961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Improve understanding of remote sensing reflectance in the coastal zone for the GEO-CAPE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80" y="666753"/>
            <a:ext cx="9875520" cy="105833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D</a:t>
            </a:r>
            <a:r>
              <a:rPr lang="en-US" dirty="0" smtClean="0">
                <a:latin typeface="Arial"/>
                <a:cs typeface="Arial"/>
              </a:rPr>
              <a:t>eveloped a new IOP</a:t>
            </a:r>
            <a:r>
              <a:rPr lang="en-US" dirty="0">
                <a:latin typeface="Arial"/>
                <a:cs typeface="Arial"/>
              </a:rPr>
              <a:t>-centered </a:t>
            </a:r>
            <a:r>
              <a:rPr lang="en-US" dirty="0" smtClean="0">
                <a:latin typeface="Arial"/>
                <a:cs typeface="Arial"/>
              </a:rPr>
              <a:t>system to correct biases in water leaving radiances due to BRDF effects.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Compared measured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 err="1">
                <a:latin typeface="Arial"/>
                <a:cs typeface="Arial"/>
              </a:rPr>
              <a:t>Rrs</a:t>
            </a:r>
            <a:r>
              <a:rPr lang="en-US" dirty="0">
                <a:latin typeface="Arial"/>
                <a:cs typeface="Arial"/>
              </a:rPr>
              <a:t>-derived angular variation of water-leaving radiance of the </a:t>
            </a:r>
            <a:r>
              <a:rPr lang="en-US" dirty="0" smtClean="0">
                <a:latin typeface="Arial"/>
                <a:cs typeface="Arial"/>
              </a:rPr>
              <a:t>blue/green </a:t>
            </a:r>
            <a:r>
              <a:rPr lang="en-US" dirty="0">
                <a:latin typeface="Arial"/>
                <a:cs typeface="Arial"/>
              </a:rPr>
              <a:t>water</a:t>
            </a:r>
            <a:r>
              <a:rPr lang="en-US" dirty="0" smtClean="0">
                <a:latin typeface="Arial"/>
                <a:cs typeface="Arial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The </a:t>
            </a:r>
            <a:r>
              <a:rPr lang="en-US" dirty="0" err="1">
                <a:latin typeface="Arial"/>
                <a:cs typeface="Arial"/>
              </a:rPr>
              <a:t>Chl</a:t>
            </a:r>
            <a:r>
              <a:rPr lang="en-US" dirty="0">
                <a:latin typeface="Arial"/>
                <a:cs typeface="Arial"/>
              </a:rPr>
              <a:t>-based system is not applicable to the green water.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7418" y="4503553"/>
            <a:ext cx="65912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>
                <a:latin typeface="Arial"/>
                <a:cs typeface="Arial"/>
              </a:rPr>
              <a:t>Rrs</a:t>
            </a:r>
            <a:r>
              <a:rPr lang="en-US" sz="900" dirty="0" smtClean="0">
                <a:latin typeface="Arial"/>
                <a:cs typeface="Arial"/>
              </a:rPr>
              <a:t> [sr-1]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3635" y="4239150"/>
            <a:ext cx="972266" cy="32624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r"/>
            <a:r>
              <a:rPr lang="en-US" sz="1000" dirty="0" smtClean="0">
                <a:latin typeface="Arial"/>
                <a:cs typeface="Arial"/>
              </a:rPr>
              <a:t>A(44)=0.9m-1</a:t>
            </a:r>
          </a:p>
          <a:p>
            <a:pPr algn="r"/>
            <a:r>
              <a:rPr lang="en-US" sz="1000" dirty="0" err="1" smtClean="0">
                <a:latin typeface="Arial"/>
                <a:cs typeface="Arial"/>
              </a:rPr>
              <a:t>Zeu</a:t>
            </a:r>
            <a:r>
              <a:rPr lang="en-US" sz="1000" dirty="0" smtClean="0">
                <a:latin typeface="Arial"/>
                <a:cs typeface="Arial"/>
              </a:rPr>
              <a:t>=7.2 m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02241" y="6125941"/>
            <a:ext cx="1967205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Measurements (from NURADs)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19056" y="6545869"/>
            <a:ext cx="1427932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  <a:cs typeface="Arial"/>
              </a:rPr>
              <a:t>Zhongping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 Lee)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48343" y="1534371"/>
            <a:ext cx="1036158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rrowheads="1"/>
          </p:cNvPicPr>
          <p:nvPr/>
        </p:nvPicPr>
        <p:blipFill>
          <a:blip r:embed="rId4" cstate="print"/>
          <a:srcRect l="1863" t="7768" r="1834" b="2220"/>
          <a:stretch>
            <a:fillRect/>
          </a:stretch>
        </p:blipFill>
        <p:spPr bwMode="auto">
          <a:xfrm>
            <a:off x="328098" y="2101180"/>
            <a:ext cx="2427802" cy="1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197679" y="2478001"/>
            <a:ext cx="1120820" cy="32624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r"/>
            <a:r>
              <a:rPr lang="en-US" sz="1000" dirty="0" smtClean="0">
                <a:latin typeface="Arial"/>
                <a:cs typeface="Arial"/>
              </a:rPr>
              <a:t>A(44)=0.025m-1</a:t>
            </a:r>
          </a:p>
          <a:p>
            <a:pPr algn="r"/>
            <a:r>
              <a:rPr lang="en-US" sz="1000" dirty="0" err="1" smtClean="0">
                <a:latin typeface="Arial"/>
                <a:cs typeface="Arial"/>
              </a:rPr>
              <a:t>Zeu</a:t>
            </a:r>
            <a:r>
              <a:rPr lang="en-US" sz="1000" dirty="0" smtClean="0">
                <a:latin typeface="Arial"/>
                <a:cs typeface="Arial"/>
              </a:rPr>
              <a:t>=108 m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1149" y="6047456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/>
          <p:cNvPicPr>
            <a:picLocks noChangeArrowheads="1"/>
          </p:cNvPicPr>
          <p:nvPr/>
        </p:nvPicPr>
        <p:blipFill>
          <a:blip r:embed="rId5" cstate="print"/>
          <a:srcRect l="1831" t="9940" r="3218" b="2657"/>
          <a:stretch>
            <a:fillRect/>
          </a:stretch>
        </p:blipFill>
        <p:spPr bwMode="auto">
          <a:xfrm>
            <a:off x="3694809" y="2101182"/>
            <a:ext cx="2816226" cy="184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rrowheads="1"/>
          </p:cNvPicPr>
          <p:nvPr/>
        </p:nvPicPr>
        <p:blipFill>
          <a:blip r:embed="rId6" cstate="print"/>
          <a:srcRect l="1831" t="9940" r="3218" b="2657"/>
          <a:stretch>
            <a:fillRect/>
          </a:stretch>
        </p:blipFill>
        <p:spPr bwMode="auto">
          <a:xfrm>
            <a:off x="3685031" y="3815794"/>
            <a:ext cx="2826004" cy="216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 rot="16200000">
            <a:off x="-162834" y="2732835"/>
            <a:ext cx="65912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 smtClean="0">
                <a:latin typeface="Arial"/>
                <a:cs typeface="Arial"/>
              </a:rPr>
              <a:t>Rrs</a:t>
            </a:r>
            <a:r>
              <a:rPr lang="en-US" sz="900" dirty="0" smtClean="0">
                <a:latin typeface="Arial"/>
                <a:cs typeface="Arial"/>
              </a:rPr>
              <a:t> [sr-1]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192026" y="2062042"/>
            <a:ext cx="3268650" cy="2177793"/>
            <a:chOff x="533400" y="3408363"/>
            <a:chExt cx="3886200" cy="3092132"/>
          </a:xfrm>
        </p:grpSpPr>
        <p:pic>
          <p:nvPicPr>
            <p:cNvPr id="42" name="Picture 41"/>
            <p:cNvPicPr>
              <a:picLocks noChangeArrowheads="1"/>
            </p:cNvPicPr>
            <p:nvPr/>
          </p:nvPicPr>
          <p:blipFill>
            <a:blip r:embed="rId7" cstate="print"/>
            <a:srcRect l="1486" t="7768" r="1486" b="2220"/>
            <a:stretch>
              <a:fillRect/>
            </a:stretch>
          </p:blipFill>
          <p:spPr bwMode="auto">
            <a:xfrm>
              <a:off x="533400" y="3408363"/>
              <a:ext cx="3886200" cy="268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3378200" y="5486401"/>
              <a:ext cx="875037" cy="436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kern="1200" dirty="0"/>
                <a:t>440 nm</a:t>
              </a:r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1339848" y="6019800"/>
              <a:ext cx="2506825" cy="48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kern="1200"/>
                <a:t>L</a:t>
              </a:r>
              <a:r>
                <a:rPr lang="en-US" sz="1600" kern="1200" baseline="-25000"/>
                <a:t>w</a:t>
              </a:r>
              <a:r>
                <a:rPr lang="en-US" sz="1600" kern="1200"/>
                <a:t>/L</a:t>
              </a:r>
              <a:r>
                <a:rPr lang="en-US" sz="1600" kern="1200" baseline="-25000"/>
                <a:t>w</a:t>
              </a:r>
              <a:r>
                <a:rPr lang="en-US" sz="1600" kern="1200"/>
                <a:t>(0</a:t>
              </a:r>
              <a:r>
                <a:rPr lang="en-US" sz="1600" kern="1200" baseline="30000"/>
                <a:t>o</a:t>
              </a:r>
              <a:r>
                <a:rPr lang="en-US" sz="1600" kern="1200"/>
                <a:t>) from NuRADs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19613" y="3802370"/>
            <a:ext cx="3230332" cy="2137840"/>
            <a:chOff x="4953000" y="3429000"/>
            <a:chExt cx="3886200" cy="2687638"/>
          </a:xfrm>
        </p:grpSpPr>
        <p:pic>
          <p:nvPicPr>
            <p:cNvPr id="47" name="Picture 46"/>
            <p:cNvPicPr>
              <a:picLocks noChangeArrowheads="1"/>
            </p:cNvPicPr>
            <p:nvPr/>
          </p:nvPicPr>
          <p:blipFill>
            <a:blip r:embed="rId8" cstate="print"/>
            <a:srcRect l="1486" t="7768" r="1486" b="2220"/>
            <a:stretch>
              <a:fillRect/>
            </a:stretch>
          </p:blipFill>
          <p:spPr bwMode="auto">
            <a:xfrm>
              <a:off x="4953000" y="3429000"/>
              <a:ext cx="3886200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7905750" y="5465764"/>
              <a:ext cx="885416" cy="38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kern="1200"/>
                <a:t>550 nm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539994" y="1749203"/>
            <a:ext cx="185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rgbClr val="00B050"/>
                </a:solidFill>
              </a:rPr>
              <a:t>Green water case</a:t>
            </a:r>
            <a:endParaRPr lang="en-US" b="1" kern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98706" y="1785313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rgbClr val="00B0F0"/>
                </a:solidFill>
              </a:rPr>
              <a:t>Blue water case</a:t>
            </a:r>
            <a:endParaRPr lang="en-US" b="1" kern="1200" dirty="0">
              <a:solidFill>
                <a:srgbClr val="00B0F0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860561" y="1814238"/>
            <a:ext cx="887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kern="1200" dirty="0" err="1"/>
              <a:t>L</a:t>
            </a:r>
            <a:r>
              <a:rPr lang="en-US" sz="1400" kern="1200" baseline="-25000" dirty="0" err="1"/>
              <a:t>w</a:t>
            </a:r>
            <a:r>
              <a:rPr lang="en-US" sz="1400" kern="1200" dirty="0"/>
              <a:t>/</a:t>
            </a:r>
            <a:r>
              <a:rPr lang="en-US" sz="1400" kern="1200" dirty="0" err="1"/>
              <a:t>L</a:t>
            </a:r>
            <a:r>
              <a:rPr lang="en-US" sz="1400" kern="1200" baseline="-25000" dirty="0" err="1"/>
              <a:t>w</a:t>
            </a:r>
            <a:r>
              <a:rPr lang="en-US" sz="1400" kern="1200" dirty="0"/>
              <a:t>(0</a:t>
            </a:r>
            <a:r>
              <a:rPr lang="en-US" sz="1400" kern="1200" baseline="30000" dirty="0"/>
              <a:t>o</a:t>
            </a:r>
            <a:r>
              <a:rPr lang="en-US" sz="1400" kern="1200" dirty="0" smtClean="0"/>
              <a:t>):</a:t>
            </a:r>
            <a:endParaRPr lang="en-US" sz="1400" kern="1200" baseline="-25000" dirty="0"/>
          </a:p>
        </p:txBody>
      </p:sp>
      <p:sp>
        <p:nvSpPr>
          <p:cNvPr id="56" name="TextBox 55"/>
          <p:cNvSpPr txBox="1"/>
          <p:nvPr/>
        </p:nvSpPr>
        <p:spPr>
          <a:xfrm>
            <a:off x="4266904" y="5942669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6737043" y="4703701"/>
            <a:ext cx="718917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From </a:t>
            </a:r>
            <a:r>
              <a:rPr lang="en-US" sz="1000" dirty="0" err="1" smtClean="0">
                <a:latin typeface="Arial"/>
                <a:cs typeface="Arial"/>
              </a:rPr>
              <a:t>Rrs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6683186" y="2885668"/>
            <a:ext cx="718917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From </a:t>
            </a:r>
            <a:r>
              <a:rPr lang="en-US" sz="1000" dirty="0" err="1" smtClean="0">
                <a:latin typeface="Arial"/>
                <a:cs typeface="Arial"/>
              </a:rPr>
              <a:t>Rrs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3101063" y="4809466"/>
            <a:ext cx="114653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Model (from </a:t>
            </a:r>
            <a:r>
              <a:rPr lang="en-US" sz="1000" dirty="0" err="1" smtClean="0">
                <a:latin typeface="Arial"/>
                <a:cs typeface="Arial"/>
              </a:rPr>
              <a:t>Rrs</a:t>
            </a:r>
            <a:r>
              <a:rPr lang="en-US" sz="1000" dirty="0" smtClean="0">
                <a:latin typeface="Arial"/>
                <a:cs typeface="Arial"/>
              </a:rPr>
              <a:t>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 rot="16200000">
            <a:off x="2998439" y="2860767"/>
            <a:ext cx="114653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Model (from </a:t>
            </a:r>
            <a:r>
              <a:rPr lang="en-US" sz="1000" dirty="0" err="1" smtClean="0">
                <a:latin typeface="Arial"/>
                <a:cs typeface="Arial"/>
              </a:rPr>
              <a:t>Rrs</a:t>
            </a:r>
            <a:r>
              <a:rPr lang="en-US" sz="1000" dirty="0" smtClean="0">
                <a:latin typeface="Arial"/>
                <a:cs typeface="Arial"/>
              </a:rPr>
              <a:t>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552822" y="2264552"/>
            <a:ext cx="155610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kern="1200" dirty="0">
                <a:solidFill>
                  <a:srgbClr val="00B050"/>
                </a:solidFill>
                <a:latin typeface="Calibri" pitchFamily="34" charset="0"/>
              </a:rPr>
              <a:t>550 nm, </a:t>
            </a:r>
            <a:r>
              <a:rPr lang="en-US" sz="1600" kern="1200" dirty="0">
                <a:latin typeface="Calibri" pitchFamily="34" charset="0"/>
                <a:sym typeface="Symbol" pitchFamily="18" charset="2"/>
              </a:rPr>
              <a:t></a:t>
            </a:r>
            <a:r>
              <a:rPr lang="en-US" sz="1600" kern="1200" baseline="-25000" dirty="0">
                <a:latin typeface="Calibri" pitchFamily="34" charset="0"/>
              </a:rPr>
              <a:t>v</a:t>
            </a:r>
            <a:r>
              <a:rPr lang="en-US" sz="1600" kern="1200" dirty="0">
                <a:latin typeface="Calibri" pitchFamily="34" charset="0"/>
              </a:rPr>
              <a:t> = </a:t>
            </a:r>
            <a:r>
              <a:rPr lang="en-US" sz="1600" kern="1200" dirty="0">
                <a:solidFill>
                  <a:srgbClr val="00B050"/>
                </a:solidFill>
                <a:latin typeface="Calibri" pitchFamily="34" charset="0"/>
              </a:rPr>
              <a:t>60</a:t>
            </a:r>
            <a:r>
              <a:rPr lang="en-US" sz="1600" kern="1200" baseline="30000" dirty="0">
                <a:solidFill>
                  <a:srgbClr val="00B050"/>
                </a:solidFill>
                <a:latin typeface="Calibri" pitchFamily="34" charset="0"/>
              </a:rPr>
              <a:t>o</a:t>
            </a:r>
            <a:endParaRPr lang="en-US" sz="1600" kern="12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689360" y="3461158"/>
            <a:ext cx="735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kern="1200" dirty="0" smtClean="0"/>
              <a:t>412 </a:t>
            </a:r>
            <a:r>
              <a:rPr lang="en-US" sz="1400" kern="1200" dirty="0"/>
              <a:t>nm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5681602" y="5366395"/>
            <a:ext cx="735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512</a:t>
            </a:r>
            <a:r>
              <a:rPr lang="en-US" sz="1400" kern="1200" dirty="0" smtClean="0"/>
              <a:t> </a:t>
            </a:r>
            <a:r>
              <a:rPr lang="en-US" sz="1400" kern="1200" dirty="0"/>
              <a:t>nm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58777" y="6159377"/>
            <a:ext cx="1967205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Measurements (from NURADs)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38364" y="5929663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586" y="1846148"/>
            <a:ext cx="221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1200" dirty="0" smtClean="0">
                <a:solidFill>
                  <a:srgbClr val="00B0F0"/>
                </a:solidFill>
              </a:rPr>
              <a:t>Two extreme  waters</a:t>
            </a:r>
            <a:endParaRPr lang="en-US" b="1" kern="1200" dirty="0">
              <a:solidFill>
                <a:srgbClr val="00B0F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312" y="1839636"/>
            <a:ext cx="2933188" cy="4591360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32203" y="1829192"/>
            <a:ext cx="7254821" cy="4576404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02115" y="6405897"/>
            <a:ext cx="4929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Correcting BRDF with an IOP-centered system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0093" y="1432882"/>
            <a:ext cx="4010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scatter plot of all remote-sensing 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3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9307"/>
            <a:ext cx="10959138" cy="1027112"/>
          </a:xfrm>
        </p:spPr>
        <p:txBody>
          <a:bodyPr>
            <a:normAutofit/>
          </a:bodyPr>
          <a:lstStyle/>
          <a:p>
            <a:r>
              <a:rPr lang="en-US" sz="2000" dirty="0"/>
              <a:t>E</a:t>
            </a:r>
            <a:r>
              <a:rPr lang="en-US" sz="1800" dirty="0"/>
              <a:t>ffects of GEO-CAPE viewing geometry and solar zenith angle on pigment concentration retrievals: calibration with international time series programs and analyses of uncertainty at different latitudes, times of day, and season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020" y="1114332"/>
            <a:ext cx="7126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Approach: </a:t>
            </a:r>
            <a:r>
              <a:rPr lang="en-US" sz="1600" dirty="0" smtClean="0">
                <a:latin typeface="Arial"/>
                <a:cs typeface="Arial"/>
              </a:rPr>
              <a:t>Analyzed </a:t>
            </a:r>
            <a:r>
              <a:rPr lang="en-US" sz="1600" dirty="0">
                <a:latin typeface="Arial"/>
                <a:cs typeface="Arial"/>
              </a:rPr>
              <a:t>coincident GEO-TASSO and GOMEX field data from the D-AQ Sept. 2013/Gulf of Mexico.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B</a:t>
            </a:r>
            <a:r>
              <a:rPr lang="en-US" sz="1600" dirty="0" smtClean="0">
                <a:latin typeface="Arial"/>
                <a:cs typeface="Arial"/>
              </a:rPr>
              <a:t>uild </a:t>
            </a:r>
            <a:r>
              <a:rPr lang="en-US" sz="1600" dirty="0">
                <a:latin typeface="Arial"/>
                <a:cs typeface="Arial"/>
              </a:rPr>
              <a:t>a ‘library’ of typical ‘patches’ for product uncertainty estimations: </a:t>
            </a:r>
            <a:r>
              <a:rPr lang="en-US" sz="1600" dirty="0" smtClean="0">
                <a:latin typeface="Arial"/>
                <a:cs typeface="Arial"/>
              </a:rPr>
              <a:t>different spectral resolutions</a:t>
            </a:r>
            <a:r>
              <a:rPr lang="en-US" sz="1600" dirty="0">
                <a:latin typeface="Arial"/>
                <a:cs typeface="Arial"/>
              </a:rPr>
              <a:t>: GEO-TASO RGB ~ 100 </a:t>
            </a:r>
            <a:r>
              <a:rPr lang="en-US" sz="1600" dirty="0" smtClean="0">
                <a:latin typeface="Arial"/>
                <a:cs typeface="Arial"/>
              </a:rPr>
              <a:t>m.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Good </a:t>
            </a:r>
            <a:r>
              <a:rPr lang="en-US" sz="1600" dirty="0">
                <a:latin typeface="Arial"/>
                <a:cs typeface="Arial"/>
              </a:rPr>
              <a:t>SNR for </a:t>
            </a:r>
            <a:r>
              <a:rPr lang="en-US" sz="1600" dirty="0" smtClean="0">
                <a:latin typeface="Arial"/>
                <a:cs typeface="Arial"/>
              </a:rPr>
              <a:t>GEO-TASSO ocean </a:t>
            </a:r>
            <a:r>
              <a:rPr lang="en-US" sz="1600" dirty="0">
                <a:latin typeface="Arial"/>
                <a:cs typeface="Arial"/>
              </a:rPr>
              <a:t>measurements when binned to 10 nm spectral sampling and </a:t>
            </a:r>
            <a:r>
              <a:rPr lang="en-US" sz="1600" dirty="0" smtClean="0">
                <a:latin typeface="Arial"/>
                <a:cs typeface="Arial"/>
              </a:rPr>
              <a:t>100-500 </a:t>
            </a:r>
            <a:r>
              <a:rPr lang="en-US" sz="1600" dirty="0">
                <a:latin typeface="Arial"/>
                <a:cs typeface="Arial"/>
              </a:rPr>
              <a:t>m spatial </a:t>
            </a:r>
            <a:r>
              <a:rPr lang="en-US" sz="1600" dirty="0" smtClean="0">
                <a:latin typeface="Arial"/>
                <a:cs typeface="Arial"/>
              </a:rPr>
              <a:t>sampling.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9758" y="6642302"/>
            <a:ext cx="2853803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Nicholas 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  <a:cs typeface="Arial"/>
              </a:rPr>
              <a:t>Tufillaro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 and Curtiss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Davis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569" y="763498"/>
            <a:ext cx="517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GEO-CAPE assessment using GEO-TASO &amp; in situ data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5245" y="2936321"/>
            <a:ext cx="3035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Spatial </a:t>
            </a:r>
            <a:r>
              <a:rPr lang="en-US" sz="1200" dirty="0" err="1" smtClean="0">
                <a:solidFill>
                  <a:srgbClr val="C00000"/>
                </a:solidFill>
              </a:rPr>
              <a:t>Rrs</a:t>
            </a:r>
            <a:r>
              <a:rPr lang="en-US" sz="1200" dirty="0" smtClean="0">
                <a:solidFill>
                  <a:srgbClr val="C00000"/>
                </a:solidFill>
              </a:rPr>
              <a:t> variability/cloudy scene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5114702" y="2904814"/>
            <a:ext cx="2610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Spectral binning/uncertainty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440347" y="3794232"/>
            <a:ext cx="1531564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Mean ‘clear’ water , </a:t>
            </a:r>
            <a:r>
              <a:rPr lang="en-US" sz="1000" dirty="0" err="1">
                <a:latin typeface="Arial"/>
                <a:cs typeface="Arial"/>
              </a:rPr>
              <a:t>Rrs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2716" y="4719496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63229" y="4732196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 descr="Screen Shot 2015-08-29 at 2.4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71" y="990583"/>
            <a:ext cx="3306829" cy="1540273"/>
          </a:xfrm>
          <a:prstGeom prst="rect">
            <a:avLst/>
          </a:prstGeom>
        </p:spPr>
      </p:pic>
      <p:pic>
        <p:nvPicPr>
          <p:cNvPr id="30" name="Screen Shot 2015-08-28 at 12.37.00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1" y="3213320"/>
            <a:ext cx="2017128" cy="152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Screen Shot 2015-08-27 at 2.25.19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9696" y="3128963"/>
            <a:ext cx="2140285" cy="1612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Screen Shot 2015-08-29 at 2.55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30" y="3128962"/>
            <a:ext cx="2488255" cy="16126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16200000">
            <a:off x="5751850" y="3827301"/>
            <a:ext cx="1582484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/>
                <a:cs typeface="Arial"/>
              </a:rPr>
              <a:t>Fractional </a:t>
            </a:r>
            <a:r>
              <a:rPr lang="en-US" sz="1000" dirty="0" smtClean="0">
                <a:latin typeface="Arial"/>
                <a:cs typeface="Arial"/>
              </a:rPr>
              <a:t>% </a:t>
            </a:r>
            <a:r>
              <a:rPr lang="en-US" sz="1000" dirty="0">
                <a:latin typeface="Arial"/>
                <a:cs typeface="Arial"/>
              </a:rPr>
              <a:t>Uncertainty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6101" y="4861534"/>
            <a:ext cx="8712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Issues: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1. Identification of “homogenous” patches in a turbid/complex water is challenging. So </a:t>
            </a:r>
            <a:r>
              <a:rPr lang="en-US" sz="1600" dirty="0">
                <a:latin typeface="Arial"/>
                <a:cs typeface="Arial"/>
              </a:rPr>
              <a:t>this probably lowers the estimate </a:t>
            </a:r>
            <a:r>
              <a:rPr lang="en-US" sz="1600" dirty="0" smtClean="0">
                <a:latin typeface="Arial"/>
                <a:cs typeface="Arial"/>
              </a:rPr>
              <a:t>of product </a:t>
            </a:r>
            <a:r>
              <a:rPr lang="en-US" sz="1600" dirty="0">
                <a:latin typeface="Arial"/>
                <a:cs typeface="Arial"/>
              </a:rPr>
              <a:t>SNR.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2. </a:t>
            </a:r>
            <a:r>
              <a:rPr lang="en-US" sz="1600" dirty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orking </a:t>
            </a:r>
            <a:r>
              <a:rPr lang="en-US" sz="1600" dirty="0">
                <a:latin typeface="Arial"/>
                <a:cs typeface="Arial"/>
              </a:rPr>
              <a:t>on </a:t>
            </a:r>
            <a:r>
              <a:rPr lang="en-US" sz="1600" dirty="0" smtClean="0">
                <a:latin typeface="Arial"/>
                <a:cs typeface="Arial"/>
              </a:rPr>
              <a:t>automating scene identification for </a:t>
            </a:r>
            <a:r>
              <a:rPr lang="en-US" sz="1600" dirty="0">
                <a:latin typeface="Arial"/>
                <a:cs typeface="Arial"/>
              </a:rPr>
              <a:t>SNR </a:t>
            </a:r>
            <a:r>
              <a:rPr lang="en-US" sz="1600" dirty="0" smtClean="0">
                <a:latin typeface="Arial"/>
                <a:cs typeface="Arial"/>
              </a:rPr>
              <a:t>estimations. But can we modify clear water ‘methodology</a:t>
            </a:r>
            <a:r>
              <a:rPr lang="en-US" sz="1600" dirty="0">
                <a:latin typeface="Arial"/>
                <a:cs typeface="Arial"/>
              </a:rPr>
              <a:t>' to handle complex coastal waters? The </a:t>
            </a:r>
            <a:r>
              <a:rPr lang="en-US" sz="1600" dirty="0" smtClean="0">
                <a:latin typeface="Arial"/>
                <a:cs typeface="Arial"/>
              </a:rPr>
              <a:t>coastal waters </a:t>
            </a:r>
            <a:r>
              <a:rPr lang="en-US" sz="1600" dirty="0">
                <a:latin typeface="Arial"/>
                <a:cs typeface="Arial"/>
              </a:rPr>
              <a:t>on average is ‘bright’; </a:t>
            </a:r>
            <a:r>
              <a:rPr lang="en-US" sz="1600" dirty="0" smtClean="0">
                <a:latin typeface="Arial"/>
                <a:cs typeface="Arial"/>
              </a:rPr>
              <a:t>how can we account</a:t>
            </a:r>
            <a:r>
              <a:rPr lang="en-US" sz="1600" dirty="0">
                <a:latin typeface="Arial"/>
                <a:cs typeface="Arial"/>
              </a:rPr>
              <a:t>/correct for this in estimation of product SNR? 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Future</a:t>
            </a:r>
            <a:r>
              <a:rPr lang="en-US" sz="1600" dirty="0">
                <a:latin typeface="Arial"/>
                <a:cs typeface="Arial"/>
              </a:rPr>
              <a:t>: Incorporate all in situ data for product regressions. Produce L3 </a:t>
            </a:r>
            <a:r>
              <a:rPr lang="en-US" sz="1600" dirty="0" err="1">
                <a:latin typeface="Arial"/>
                <a:cs typeface="Arial"/>
              </a:rPr>
              <a:t>georectified</a:t>
            </a:r>
            <a:r>
              <a:rPr lang="en-US" sz="1600" dirty="0"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258300" y="783504"/>
            <a:ext cx="1714500" cy="5744497"/>
            <a:chOff x="0" y="0"/>
            <a:chExt cx="2673142" cy="6124957"/>
          </a:xfrm>
        </p:grpSpPr>
        <p:pic>
          <p:nvPicPr>
            <p:cNvPr id="35" name="wv2_coastal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73142" cy="612495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6" name="Shape 45"/>
            <p:cNvSpPr/>
            <p:nvPr/>
          </p:nvSpPr>
          <p:spPr>
            <a:xfrm>
              <a:off x="0" y="5451895"/>
              <a:ext cx="2673142" cy="6604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900" dirty="0"/>
                <a:t>Coastal ocean and cloud conditions near Galveston, TX on 17 September 2013. Note both the ‘turbidity’ of the coastal waters as well as the high clouds casting shadows.</a:t>
              </a:r>
            </a:p>
          </p:txBody>
        </p:sp>
      </p:grpSp>
      <p:pic>
        <p:nvPicPr>
          <p:cNvPr id="37" name="Screen Shot 2015-08-28 at 12.45.40 A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56376" y="3213320"/>
            <a:ext cx="1626642" cy="152833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Box 37"/>
          <p:cNvSpPr txBox="1"/>
          <p:nvPr/>
        </p:nvSpPr>
        <p:spPr>
          <a:xfrm>
            <a:off x="7524016" y="4754016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020" y="763498"/>
            <a:ext cx="10872118" cy="216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7015" y="4912334"/>
            <a:ext cx="9231285" cy="3436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707"/>
            <a:ext cx="10959138" cy="1027112"/>
          </a:xfrm>
        </p:spPr>
        <p:txBody>
          <a:bodyPr>
            <a:normAutofit/>
          </a:bodyPr>
          <a:lstStyle/>
          <a:p>
            <a:r>
              <a:rPr lang="en-US" sz="2000" dirty="0"/>
              <a:t>Refining requirements for aerosol and trace gas retrievals necessary for </a:t>
            </a:r>
            <a:r>
              <a:rPr lang="en-US" sz="2000" dirty="0" smtClean="0"/>
              <a:t>Ocean Color atmospheric </a:t>
            </a:r>
            <a:r>
              <a:rPr lang="en-US" sz="2000" dirty="0"/>
              <a:t>corrections from GEO-CAPE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420" y="1392948"/>
            <a:ext cx="7126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TOA spectral radiance is sensitive to NO2 </a:t>
            </a:r>
            <a:r>
              <a:rPr lang="en-US" sz="1600" dirty="0" smtClean="0">
                <a:latin typeface="Arial"/>
                <a:cs typeface="Arial"/>
              </a:rPr>
              <a:t>total column amount, vertical distribution, </a:t>
            </a:r>
            <a:r>
              <a:rPr lang="en-US" sz="1600" dirty="0">
                <a:latin typeface="Arial"/>
                <a:cs typeface="Arial"/>
              </a:rPr>
              <a:t>and solar zenith </a:t>
            </a:r>
            <a:r>
              <a:rPr lang="en-US" sz="1600" dirty="0" smtClean="0">
                <a:latin typeface="Arial"/>
                <a:cs typeface="Arial"/>
              </a:rPr>
              <a:t>and viewing angles.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OMI unable to detect NO2 peaks from industrial and rush hour traffic activities (due to coarse </a:t>
            </a:r>
            <a:r>
              <a:rPr lang="en-US" sz="1600" dirty="0">
                <a:latin typeface="Arial"/>
                <a:cs typeface="Arial"/>
              </a:rPr>
              <a:t>resolution and </a:t>
            </a:r>
            <a:r>
              <a:rPr lang="en-US" sz="1600" dirty="0" smtClean="0">
                <a:latin typeface="Arial"/>
                <a:cs typeface="Arial"/>
              </a:rPr>
              <a:t>overpass timing).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36180" y="6649471"/>
            <a:ext cx="2522958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(Maria 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  <a:cs typeface="Arial"/>
              </a:rPr>
              <a:t>Tzortziou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 &amp; Jay Herman)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628" y="1023615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GEO-CAPE Atmospheric Correction issues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6735" y="2808121"/>
            <a:ext cx="3035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Sensitivity of TOA reflectance to 1DU NO2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4200582" y="2797556"/>
            <a:ext cx="2610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%error in </a:t>
            </a:r>
            <a:r>
              <a:rPr lang="en-US" sz="1200" dirty="0" err="1" smtClean="0">
                <a:solidFill>
                  <a:srgbClr val="C00000"/>
                </a:solidFill>
              </a:rPr>
              <a:t>Rrs</a:t>
            </a:r>
            <a:r>
              <a:rPr lang="en-US" sz="1200" dirty="0" smtClean="0">
                <a:solidFill>
                  <a:srgbClr val="C00000"/>
                </a:solidFill>
              </a:rPr>
              <a:t> due to 1DU error in NO2 </a:t>
            </a:r>
            <a:endParaRPr lang="en-US" sz="1200" dirty="0"/>
          </a:p>
        </p:txBody>
      </p:sp>
      <p:pic>
        <p:nvPicPr>
          <p:cNvPr id="6" name="Picture 5" descr="Screen Shot 2015-08-26 at 6.0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743512"/>
            <a:ext cx="10476538" cy="19295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64895" y="3049156"/>
            <a:ext cx="2264310" cy="1582764"/>
            <a:chOff x="7769396" y="3062072"/>
            <a:chExt cx="2264310" cy="1582764"/>
          </a:xfrm>
        </p:grpSpPr>
        <p:pic>
          <p:nvPicPr>
            <p:cNvPr id="8" name="Picture 7" descr="Screen Shot 2015-08-26 at 6.13.0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018" y="3087471"/>
              <a:ext cx="2046688" cy="1557365"/>
            </a:xfrm>
            <a:prstGeom prst="rect">
              <a:avLst/>
            </a:prstGeom>
          </p:spPr>
        </p:pic>
        <p:pic>
          <p:nvPicPr>
            <p:cNvPr id="9" name="Picture 8" descr="Screen Shot 2015-08-26 at 6.15.3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396" y="3062072"/>
              <a:ext cx="200531" cy="13765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86433" y="3049156"/>
            <a:ext cx="2222246" cy="1630190"/>
            <a:chOff x="5311835" y="3076906"/>
            <a:chExt cx="2222246" cy="1630190"/>
          </a:xfrm>
        </p:grpSpPr>
        <p:pic>
          <p:nvPicPr>
            <p:cNvPr id="7" name="Picture 6" descr="Screen Shot 2015-08-26 at 6.11.39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240" y="3087471"/>
              <a:ext cx="2051841" cy="1619625"/>
            </a:xfrm>
            <a:prstGeom prst="rect">
              <a:avLst/>
            </a:prstGeom>
          </p:spPr>
        </p:pic>
        <p:pic>
          <p:nvPicPr>
            <p:cNvPr id="11" name="Picture 10" descr="Screen Shot 2015-08-26 at 6.18.3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835" y="3076906"/>
              <a:ext cx="170405" cy="139349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 rot="16200000">
            <a:off x="733798" y="3666406"/>
            <a:ext cx="1306267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%change TOA Refl.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52106" y="5354034"/>
            <a:ext cx="925554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TCNO2 (DU)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607520" y="3583271"/>
            <a:ext cx="939956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%error in </a:t>
            </a:r>
            <a:r>
              <a:rPr lang="en-US" sz="1000" dirty="0" err="1" smtClean="0">
                <a:latin typeface="Arial"/>
                <a:cs typeface="Arial"/>
              </a:rPr>
              <a:t>Rrs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6355" y="4638742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9558" y="4679346"/>
            <a:ext cx="1046399" cy="156966"/>
          </a:xfrm>
          <a:prstGeom prst="rect">
            <a:avLst/>
          </a:prstGeom>
          <a:solidFill>
            <a:schemeClr val="bg1"/>
          </a:solidFill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Wavelength [nm]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8351" y="641372"/>
            <a:ext cx="3840788" cy="380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/>
          <p:nvPr/>
        </p:nvPicPr>
        <p:blipFill>
          <a:blip r:embed="rId8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572500" y="942602"/>
            <a:ext cx="2345885" cy="19402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8436180" y="4371212"/>
            <a:ext cx="219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NO2 diurnal variation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4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86256"/>
            <a:ext cx="9875520" cy="1027113"/>
          </a:xfrm>
        </p:spPr>
        <p:txBody>
          <a:bodyPr>
            <a:noAutofit/>
          </a:bodyPr>
          <a:lstStyle/>
          <a:p>
            <a:r>
              <a:rPr lang="en-US" sz="2600" dirty="0"/>
              <a:t>Assessment of the need for corrections of remote sensing </a:t>
            </a:r>
            <a:r>
              <a:rPr lang="en-US" sz="2600" dirty="0" err="1"/>
              <a:t>reflectances</a:t>
            </a:r>
            <a:r>
              <a:rPr lang="en-US" sz="2600" dirty="0"/>
              <a:t> due to BRDF effects in coastal waters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3498" y="6608841"/>
            <a:ext cx="3118824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Charles Gatebe, Knut Stamnes &amp; Wei Li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3556" y="1164167"/>
            <a:ext cx="10691748" cy="93134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Developed </a:t>
            </a:r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dirty="0">
                <a:latin typeface="Arial"/>
                <a:cs typeface="Arial"/>
              </a:rPr>
              <a:t>new neural network method for BRDF correction in Case  2 </a:t>
            </a:r>
            <a:r>
              <a:rPr lang="en-US" dirty="0" smtClean="0">
                <a:latin typeface="Arial"/>
                <a:cs typeface="Arial"/>
              </a:rPr>
              <a:t>waters. Validated </a:t>
            </a:r>
            <a:r>
              <a:rPr lang="en-US" dirty="0">
                <a:latin typeface="Arial"/>
                <a:cs typeface="Arial"/>
              </a:rPr>
              <a:t>with </a:t>
            </a:r>
            <a:r>
              <a:rPr lang="en-US" dirty="0" err="1" smtClean="0">
                <a:latin typeface="Arial"/>
                <a:cs typeface="Arial"/>
              </a:rPr>
              <a:t>NuRADS</a:t>
            </a:r>
            <a:r>
              <a:rPr lang="en-US" dirty="0" smtClean="0">
                <a:latin typeface="Arial"/>
                <a:cs typeface="Arial"/>
              </a:rPr>
              <a:t> measurements. The new method is superior to the standard MAG02 for Case-2 waters. 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Developed a </a:t>
            </a:r>
            <a:r>
              <a:rPr lang="en-US" dirty="0">
                <a:latin typeface="Arial"/>
                <a:cs typeface="Arial"/>
              </a:rPr>
              <a:t>2D Gaussian distribution sun-glint </a:t>
            </a:r>
            <a:r>
              <a:rPr lang="en-US" dirty="0" smtClean="0">
                <a:latin typeface="Arial"/>
                <a:cs typeface="Arial"/>
              </a:rPr>
              <a:t>algorithm, which was validated with CAR airborne BRDF measurements.  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8276" y="2058652"/>
            <a:ext cx="3343008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Neural Network method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556" y="2095507"/>
            <a:ext cx="3474720" cy="4442268"/>
          </a:xfrm>
          <a:prstGeom prst="rect">
            <a:avLst/>
          </a:prstGeom>
          <a:noFill/>
          <a:ln w="190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5268" y="2131878"/>
            <a:ext cx="3343008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 Anisotropy of Case-1 </a:t>
            </a:r>
            <a:r>
              <a:rPr lang="en-US" sz="1100" b="1" dirty="0" err="1" smtClean="0">
                <a:latin typeface="Arial"/>
                <a:cs typeface="Arial"/>
              </a:rPr>
              <a:t>Vs</a:t>
            </a:r>
            <a:r>
              <a:rPr lang="en-US" sz="1100" b="1" dirty="0" smtClean="0">
                <a:latin typeface="Arial"/>
                <a:cs typeface="Arial"/>
              </a:rPr>
              <a:t> Case-2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90968" y="2093780"/>
            <a:ext cx="3474336" cy="4443997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25316" y="2093780"/>
            <a:ext cx="3587328" cy="4443997"/>
          </a:xfrm>
          <a:prstGeom prst="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447931" y="2166141"/>
            <a:ext cx="3343008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2D Gaussian distribution sun-glint model</a:t>
            </a:r>
            <a:endParaRPr lang="en-US" sz="1100" b="1" baseline="-25000" dirty="0">
              <a:latin typeface="Arial"/>
              <a:cs typeface="Arial"/>
            </a:endParaRPr>
          </a:p>
        </p:txBody>
      </p:sp>
      <p:pic>
        <p:nvPicPr>
          <p:cNvPr id="20" name="Picture 19" descr="Screen Shot 2015-08-26 at 10.2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514852"/>
            <a:ext cx="1663700" cy="1905805"/>
          </a:xfrm>
          <a:prstGeom prst="rect">
            <a:avLst/>
          </a:prstGeom>
        </p:spPr>
      </p:pic>
      <p:pic>
        <p:nvPicPr>
          <p:cNvPr id="26" name="Picture 25" descr="Screen Shot 2015-08-26 at 10.20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4" y="2320262"/>
            <a:ext cx="1868412" cy="2120900"/>
          </a:xfrm>
          <a:prstGeom prst="rect">
            <a:avLst/>
          </a:prstGeom>
        </p:spPr>
      </p:pic>
      <p:pic>
        <p:nvPicPr>
          <p:cNvPr id="27" name="Picture 26" descr="Screen Shot 2015-08-26 at 10.20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4" y="2320262"/>
            <a:ext cx="1912376" cy="2127250"/>
          </a:xfrm>
          <a:prstGeom prst="rect">
            <a:avLst/>
          </a:prstGeom>
        </p:spPr>
      </p:pic>
      <p:pic>
        <p:nvPicPr>
          <p:cNvPr id="28" name="Picture 27" descr="Screen Shot 2015-08-26 at 10.32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76" y="2311146"/>
            <a:ext cx="1716004" cy="2881290"/>
          </a:xfrm>
          <a:prstGeom prst="rect">
            <a:avLst/>
          </a:prstGeom>
        </p:spPr>
      </p:pic>
      <p:pic>
        <p:nvPicPr>
          <p:cNvPr id="29" name="Picture 28" descr="Screen Shot 2015-08-26 at 10.34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17" y="2427750"/>
            <a:ext cx="1609525" cy="2764686"/>
          </a:xfrm>
          <a:prstGeom prst="rect">
            <a:avLst/>
          </a:prstGeom>
        </p:spPr>
      </p:pic>
      <p:pic>
        <p:nvPicPr>
          <p:cNvPr id="30" name="Picture 29" descr="Screen Shot 2015-08-26 at 10.38.0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1" y="2455025"/>
            <a:ext cx="1470940" cy="1634377"/>
          </a:xfrm>
          <a:prstGeom prst="rect">
            <a:avLst/>
          </a:prstGeom>
        </p:spPr>
      </p:pic>
      <p:pic>
        <p:nvPicPr>
          <p:cNvPr id="31" name="Picture 30" descr="Screen Shot 2015-08-26 at 10.39.1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68" y="2543925"/>
            <a:ext cx="1403364" cy="1545477"/>
          </a:xfrm>
          <a:prstGeom prst="rect">
            <a:avLst/>
          </a:prstGeom>
        </p:spPr>
      </p:pic>
      <p:pic>
        <p:nvPicPr>
          <p:cNvPr id="32" name="Picture 31" descr="Screen Shot 2015-08-26 at 10.41.0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44" y="4514850"/>
            <a:ext cx="1472842" cy="1696564"/>
          </a:xfrm>
          <a:prstGeom prst="rect">
            <a:avLst/>
          </a:prstGeom>
        </p:spPr>
      </p:pic>
      <p:pic>
        <p:nvPicPr>
          <p:cNvPr id="33" name="Picture 32" descr="Screen Shot 2015-08-26 at 10.49.5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45" y="4634828"/>
            <a:ext cx="2030330" cy="145638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462364" y="6189741"/>
            <a:ext cx="3327115" cy="203133"/>
          </a:xfrm>
          <a:prstGeom prst="rect">
            <a:avLst/>
          </a:prstGeom>
          <a:noFill/>
        </p:spPr>
        <p:txBody>
          <a:bodyPr wrap="none" tIns="9144" bIns="9144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Measurements v. model – good agreement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69881" y="2248392"/>
            <a:ext cx="6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Case-1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5220682" y="3670792"/>
            <a:ext cx="6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Case-2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293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27797</TotalTime>
  <Words>1539</Words>
  <Application>Microsoft Macintosh PowerPoint</Application>
  <PresentationFormat>Custom</PresentationFormat>
  <Paragraphs>153</Paragraphs>
  <Slides>12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GEO-CAPE/Oceans: Spectral, atmospheric correction, BRDF, interdisciplinary studies capability-focused studies</vt:lpstr>
      <vt:lpstr>Tasks – FY15</vt:lpstr>
      <vt:lpstr>Tasks – FY14/13</vt:lpstr>
      <vt:lpstr>Development of coastal aerosol models and generation of hyper-spectral lookup tables for atmospheric correction of GEO-CAPE ocean color data </vt:lpstr>
      <vt:lpstr>Characterizing the uncertainty of BRDF to support a GEOCAPE sensor design </vt:lpstr>
      <vt:lpstr>Improve understanding of remote sensing reflectance in the coastal zone for the GEO-CAPE mission</vt:lpstr>
      <vt:lpstr>Effects of GEO-CAPE viewing geometry and solar zenith angle on pigment concentration retrievals: calibration with international time series programs and analyses of uncertainty at different latitudes, times of day, and season</vt:lpstr>
      <vt:lpstr>Refining requirements for aerosol and trace gas retrievals necessary for Ocean Color atmospheric corrections from GEO-CAPE</vt:lpstr>
      <vt:lpstr>Assessment of the need for corrections of remote sensing reflectances due to BRDF effects in coastal waters </vt:lpstr>
      <vt:lpstr>Interdisciplinary Science:  Implications of Spectral Range and Resolution Choices</vt:lpstr>
      <vt:lpstr>PowerPoint Presentation</vt:lpstr>
      <vt:lpstr>Critical number of spectral bands for independent information?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Mian Chin</dc:creator>
  <cp:lastModifiedBy>Charles Gatebe</cp:lastModifiedBy>
  <cp:revision>342</cp:revision>
  <cp:lastPrinted>2015-07-09T02:02:46Z</cp:lastPrinted>
  <dcterms:created xsi:type="dcterms:W3CDTF">2015-05-25T19:11:40Z</dcterms:created>
  <dcterms:modified xsi:type="dcterms:W3CDTF">2015-08-31T11:11:21Z</dcterms:modified>
</cp:coreProperties>
</file>