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87" r:id="rId3"/>
    <p:sldId id="388" r:id="rId4"/>
    <p:sldId id="390" r:id="rId5"/>
    <p:sldId id="391" r:id="rId6"/>
    <p:sldId id="365" r:id="rId7"/>
    <p:sldId id="416" r:id="rId8"/>
    <p:sldId id="413" r:id="rId9"/>
    <p:sldId id="414" r:id="rId10"/>
    <p:sldId id="41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00CC"/>
    <a:srgbClr val="48BE6F"/>
    <a:srgbClr val="70EB5F"/>
    <a:srgbClr val="FF0000"/>
    <a:srgbClr val="286A7C"/>
    <a:srgbClr val="FF0066"/>
    <a:srgbClr val="3B2F91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93" autoAdjust="0"/>
  </p:normalViewPr>
  <p:slideViewPr>
    <p:cSldViewPr>
      <p:cViewPr varScale="1">
        <p:scale>
          <a:sx n="45" d="100"/>
          <a:sy n="45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8DFA-C227-4A6C-AA64-CDEF3A70129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94BF-9A90-42D5-B691-A8D3D991F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E6C8-7917-804E-BEBC-3A554645A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3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5BE4-8893-4B83-BD85-2EB8C9D7DDD0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97DA-E895-4126-96D9-49D0963C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89"/>
            <a:ext cx="8229600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%09radar.gif%20%20%20%20%20%20%20%20%20%20%20%20%20%20%20%20%20%20%20%20%20%20%20%20%20%20%20%20%20%20%20%20%20%20%20%20%20%20%20%20%20%20%20%20%20%20%20%20%20%20%20%20%20%2000000281%08STAAC%20#1                       B0D01979: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915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Adoption of TEMPO/GEO-CAPE by air quality managers: lessons learned from AQAST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/>
              <a:t>Daniel J. Jacob</a:t>
            </a:r>
            <a:br>
              <a:rPr lang="en-US" dirty="0" smtClean="0"/>
            </a:br>
            <a:r>
              <a:rPr lang="en-US" dirty="0" smtClean="0"/>
              <a:t>AQAST Leader</a:t>
            </a: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endParaRPr lang="en-US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6390"/>
            <a:ext cx="3352800" cy="33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REBUUExQVFhUWFRUVGRYUGBYVFRcdGRgWFxYYFRQZHCgiGBwlHBQcITEiJSktLi8uFx8zODMsNygtLisBCgoKDQwGDg8ODisZExkrKysrKysrKysrKysrKysrKysrKysrKysrKysrKysrKysrKysrKysrKysrKysrKysrK//AABEIALABHgMBIgACEQEDEQH/xAAbAAADAQEBAQEAAAAAAAAAAAAABAUBAwIGB//EAEoQAAIBAwIEAwMGCQgKAwEAAAECAwAREgQhBRMxQSJRYTJxgQYVI0JSkRQzU2Jyc4Kh0SRDY5KTsbLSVIOio7O0wdPh8DSUwgf/xAAUAQEAAAAAAAAAAAAAAAAAAAAA/8QAFBEBAAAAAAAAAAAAAAAAAAAAAP/aAAwDAQACEQMRAD8A/caS4rIyoMWxJeNcrA2DOoOx272+NO1H+VOp5cAtYu0sCxqfrOZUKD3XG/kAT0BNBJ+XHFZ9PopZLMjRjMPEvNjbEE4yAozRi4BJxIAt4huVc+S+kd9DppGaWKV9PC0gBNsiilrxyBgpuTewBPem/lVwYa3Ry6Y4gS4qSwysA6sxUfbAF1J2DBSQRtVVVsLDYDsOgoErahenKk8r5wn4kB7n1AHuFHzlb24pk/Y5v7oSxp+uOsnEcbueiKznvsoJP91By03E4ZDZJUY3IsGBa63DDHrcWNx2saavUT8BUnTQyIrgRvI2YDhmQIpyuLEkzM1/MHzuHTwmMeyHS3QRu6AeXhVsbDytb0oH6KQGlmA8M5J/pERvvwCbfdWh9QOqxP6hnS/7BVsf6xoHqKQ/DZBs0EnqyNG6j72Dn4L7r0Hiijqkw/1Mrf4VNqB+ikF41pybc+IG9sS6hgelipNwb7WIvTK6pCbB1JPYMCaDtRRRQFFFFAUVwXVIZGjDKXUBmUEZAHoSP/e3nXegKKKKAooooCiiigKKKKAooooCiisoNrL1y1uo5cbPYnFS1h1Nh0F+56VL0vDtSIwJNWWkW9nEca5Gx/GqFswubeHHYDvvQWqKX0Oo5kava1wCR5H6yn1BuPhTFAVJ4vpE1EsUbgkITObEqQQCkfiUgqSZGINxvGbdDVU0jwvxhpfyhuvlgNo7HuCPF+3QK6fiC6cyJqJgAJAI3mKoXUqh9qwDkOzLcbgAX8zWSQMLggg7gjcffXukBwXTC/8AJ4fExc/RpuzG7MdtySbk0DxpLjG6Kn5SSNLfaGQZxbuMFa48gaw8Hg+rEqH7UX0T/B0sw++lNfpDG0LrI7YTLaJ2DBsleI2YqXuqyFuu+Bv9oA3xJCMZRc8rJigF8gRY2sL5AEkAddx3BDqOCLg3B3BG4IPQg0MwAJJAA3JOwA8yaR4HGFi2AUsS5UDHEv4guP1diOw8zuTQUKKKKAooooPJW+xqVotHG0mpDRow5qrYqpFuRCbbjpdibfnHzqvSPC+kn66T/Fb/AKfuoPPzHpv9Hg/so/4V6+ao/OX+2n/z09RQI/NUfnL/AG0/+ekeE8MBV82lJE0wF55j4cyVF8h0Btbta1za5uVO0jgamZAR7EMpF97tzI727AiEelwfWg8ycKxdXifBlEgOYMofPC+RZsiRylt4ugtXpG1A3YQt2KqXUn88ObgfoW2v7RtvRrKCdJxqNdmDh9rxhS8ii4GRVL+Hf2unXyrtp+KRSSGNXBkC5lNw4W4F2Q7gbjqN70nxXiaJsZRGouXfa9l6qnXe5GTW8IPYkEdNNqYo0XBWydVcJiwma/QyB9wx3uXINwbnY0FSivnNLqZTqWeV5kRX5SoECwFmtiGYrm3tABxZS2XiN1Va+o4jGhAJZi17CNHkPW1zgDiL7XNhsfKgcoqXFx2EnFnCyZ8sxkgyKcgoyVCbAkjfp4hvvVSgKKKKAoooJoCisvSHzzCb4PzLHE8pWlsbA2PLBt1H3ig8cfvyRa9+dpz4cb2E8RNstul9qpCvnDM82shLq0SRM9on5ZdnaNwkuSswCYcxRY3JvcbVc1mo5UbuQSEVmIFrnEE2FyBc27kUE9dSdNJhIPoXZ2SRc2wuOYwmsmMa3LkOSBYAHfrYqXLFLOCrjlRn2gGDSMCCCjDGyA36qxNvI9KarYADYDaw6D3UCPEGzKw/lFcsfzFxVwPziZFHuyN7gXeHSpWrMo1SGMIw5MmQcspvnHiVYA2HW4t3G4tv3+csfxkckfmbZp+lmlwF73a1h1tQP0Vy0+pSQXR1ceakMPvFdAaDal8Pk5ssjNcNE7w4G1lBCMG26llKtfsDawN70yaR4NvEH7yEy7+1Zzkob1ClRbta3QUD9R40XT6pQFCpMixqFUAZx86W2x6lWY9Pqdd6sUtr9DHOoWVA6hlazdLqbg/+O4uDsaD3qtSsSM7myqCxO52UFjYDc7Amw8qXHF4e8qL6OcCPQhrEH0O9J8U4bEEACL4pIVt2xMiZqAdgCoIsO21WaDxDKHAZSGU9CpBB9xFdKSl4VCzFmijLH6+C5+/O17+t68twiPtzF/QlmT78XF6B41E4XJqMGxiiK87UFS0zqSDNIQbCE9Qb9TTb6IoLjUTKoF7fRvYD8542ZviSa98CiKaWBW6rDEp94RQelBg1ko2bTuT3MbxMn7JdlY/FR/1rRr376eYfGE/uWQ09RQJfh5/Izfcn+eltNqC2q2R1DQnPMDbFxy7WJtfmSdeuO3Q1WpHUi00RGxbJW9QFZgD7juD2ufM0D1K8Q1iwqGYE3ZUVVF2ZmNlAH7yTYAAkkAE01Uz5QQl4lsrPjNp5LKFLWSeNyQG8gpO3isDjvag3hvCkSBUdELFEEpAHjZRuWNrt4rm5868x8LMV+RJgCb4OokS9gCdsXJ8PUvVCCZXUMpuD7wdtiCDuCDsQdwRaulBOedh4Z0Qo/gupLLuDcOjDYWHW59bVx0kTlAYVigR7MByyzEECxZQUCNa2xva1cfljpTLpwgBF5BlItg0KBXMkinrfEFPCLnmW2BJGRwyR6XTxK5WR2jDMQHbvLMAem6hly7XBFzYEEOJaTUyyiNH5sEbIZUlCiVyBzI208qpgGWRUOLb7HdRiTZ4AI0j5KGS8VgyzOZJVuLrkxYkgjpvbb0rvwfhyaaBIY8sY1xBYlmPe5Y9Tc0lJxKOPUOxY47RtirOAygsWYKDiqqwDObAXUE7AALVFYDW0BS+t1IjQtYk9FUXLMbEhQB7vgAT0FedRxGKM4s6huoS93P6MY8TH0ApLUzCdoxGrhklWTKSOWMKBcPbNRkWRmSw+3ftQdxwtGF5VWRz1LAEegCnYAdB9/Uk1mlGOomXbFlikHmWsY2t2sBFH9/qKo1N4u/LMUticXCMFF2Ky+ABR3+kMZPopoFBFlDNKq3k58knhHiYwOY1Ue9Isbd8m6Xr2hbUzuMh+DKseIQ7ysRmcnB/F4snh6Nfc2uDvDeeEI5QS8kzXkcXGcryA4R5Aizj6w3B9CfHC9UmnjdJSylJJGZnWwKvLLy3LKMccV3PRQN7CgtgVtYDW0E7hK5ZTn+eCMo7ogUYKfW5Zj5FyN7XNC1IcDUiLckgvKy+imRyijyAUjbt0qhQTeMaeMRtKY1Z0UlSPC5NtlWQeJcjtt50Q8OdAMZ5LgAHKzqxtu1muy38g1h5da98V8Rij7PIpPoI7y/EEoqkeTmn6CRrk1JidAIXLI6hwWisSCB9GQ+wuN8vhXdOIYizRSpbYXXmbed4i/wC/eqFYaBbT8RikuFkQkdVyGS37MvVT2sRfamqma+FZZ4kZVYKskhyAYDZYwCD0vzDv+YR7va8HiX2AY/SFmiW/mY0IUm21yL7DyFBuuGUsCj7bSN5FURgPjm6H4Gn6k6eDHVWzdgkN7PY48xrDFrXN+S18ibbWtVagytoooFeKShIJXPRY3Y+4KSa96KwjUXBKqqmxuLgAUtx5ctNIn5ReUPIGX6ME+gLi/pXuXhMD7tDE36UaH+8UDhopD5lgHsxrGfOG8LH0LRlSR6XtsPKj5nj+1P8A/Y1H/coKFSuJ6sLPACHJ+kfwIz7BcSfCPORR8a6fNhW/LmlQHrducdu6GbLE9j1Fr7X3pZo5F1cJchl5cyBluhybluAyXIPhhY3/AHUDnzmv2Jv7GX/LR85r9ib+xl/y06K2gi6jWYuJI0lALKJclwjsSFzfOxuFvul+ni2AtZFctXAJEKm4uOotcHqCL9wbEe6p0ernaVoiIUZRkGJZzIuwLrFZcRkbHxGxA6hgSDHHT/J3H2wIh5ZSERrf0ycX9KOJ7NFJ2SUZW6kOrR292Tqx/R9KX4npNRJDImcRyRgAI2vcg2teS3WvPGNbG2l8TqqzgR5McLcwWc+LoVXI2P2bUFmk9NwyOPOyk8xmZs2aS+RJYDMnFbk+EbDyrn88wWuJVYfaU5r7iy3F9+nqKW4rxFXjZEzJeyFhFMVVWNnJYLYELcjfrbp1oGuBTZ6dCGyAyQNfLMIzIHy+tkFvfvenJpVRSzEKqgksxAUAbkknoBSEXF4So5R5mwskQLHceG4AsgPYtYWN72rhyXadFnKsrJK2CgiNSrR4Dc+M4ubltroCAtB34SthI4XBHcyKGABsQCXPlkbtY7jLe3sr0k4pCDjzFZh1VLyOPUolyBuNyLbjzrzHwaAEExhyOjS3lcW6APISQPQG2586dSMKLAAAdhsPuoEZOKhQWKSCNQS0jLiqW6lgxDW9QpA7nY1nHFLQ7Nb6SFsgASAJYySL7dB32p6f2G2v4Tta99ulu/ur5HXcLI0MUcUki8wokrK7MPEpzNnuELSWBJFrscgRcUDfGJYVUoZpJZskAQSeIsWGKGOPFBfyYAFQ2WwY0RfJ19RGqawo0a5gRJkMlLhkWVwdwFVVZBdWK33Gwd4VwQR4tIxd16XZmCmwvudjuAfCqrcXxBqzagALVtZW0Erh8ywu0BIUKV5YNhdZA5VV8yDHIAOuKDr1NSvnONcIE+u0bmwEDSTjK7ZME5eAB2Ht5g9imw3JH0YoEHH8pUtsBEwTyYswMl/UBEt02ZuvahS+u0/MS18WBDK32WG6m3f1HcXHQ0aPUZruLMDiy9cWABIv36gg+RFAxRWXoNAjpzlqJWHRVjj/AGgGkb/ZlT99P3pDhG6u/wBqWQ+/FuWpv38MYt6Wp+gSn4cjSGS7q5AXJJHUWXIi6XxNsj1B60rPDIssaLPIMg7EMI2Hhx3Pgva7AGxHXYg71WpC2WqN/wCbhAHrzXOV/dyFt7z6WDVTUDq8Lf6t0t/vGv8Auo5moB/FwsPPmupPuTln/F91P0UEnXyySIFEEg8cbXLRHZHVzsJOvhpg8QI3aGYAdTirW/ZRix9wBNPVz1DhUYsQAFJJOwAA3JPYUGwyh1DKbhgCD5gi4Ne6i8L1kiwRA6We4jQHfTjcKAdjNTa8Qbvp5lHn9E37kkJ/dQP0hxzwwNJ3iHOFuv0fiIv2yAKn0Y16+cP6Kb+qP414m1gdSrQylWBBBQWIIsQd6B6NwVBHQgEe49K9VA4Wrn6N59QsgBtmIruoIAcHl79VuOoJ8iCaB4YG9uWZvL6QxW8/xOF/jf0tvQPMdqm8KjLgTuQXkjTYCyou7Yrff625J3xGw6UvxThqpHdXlHjiDZSyyLgZE5l1diLY33/81ZVbC37qDam8G06DNsVD82cFrDK3NYgE9bWxPutVK1IcOFpdT6zKfhyIRf3XUj4HyoPfG0J00wUEtynxt1yxJW3re1vWm43DAEEEEAgjcEHoQaGFxSnBT/Jof1aD7lAoHaj8X1LJqNJZbhpHR2v7KmNsbDveXlr8fK9VncAEk2ABJJ6ADqTUmKFdYqSsDyioaNblSwJVxIxU3F8RZb9CcutlCpJIFBZiFAFyWNgB3JJ6UgvH9OzMqSrIyWyWHKZluLjJYgxUEdzSmv4JAr81gFCquWK3k2a6BWALgEswIXc7AdwTg3CiIVYNNCXZ5uXceBpWd7OPECQHxK3K3F7X3oOXHflSNMq/ROZJCVhRjGhlYWNgGcEWBvvb1tRBOksSiNleSaRHc2KY4kM2SHdbLGUA65Df6xHx8Xymj1Dx6mRkC8iWPUhGyZUct+DvLGjsoTll3KnxAgWZl3P2XAN9RJkIiwhiYNG/MI5rSs/iKKQrMgaxvuT0oPoK2sFbQFFFFBM42l+QWNkXURl742OzCLqNvpTGdrHbra4NIVz1UAkRkbowKn4jtXLhsxeJS1svEpI2BKsVLAdgcb27XoGqR1i8t+cOgGMg81FyGHqpJ+DN1IFPUGgwG9ctbOI43c9EVmPf2QSdh7qW0n0LCLopuY/QdTH+zviB9Ufmk0vxfUpIDp73Z3SMr4hcHF5Fy2v9FckA3sfWge4bDy4Y0+xGi+fRQOvwpmkDw4/UmmT9pZL+X41Xt8PjW8vUDpJGfQxML+gIk2+40DppHQtlNOfstHH77RrJf/fWt+b67C6ice1Cv7EuQ/2kXekuFcQIV2eGZcpZfFiJLkOVAIiZ22CWuRaygX6UFyikDxaIblio7l0dAP0iygL8a66biUMl8JY3t1xdWt77Ggaqf8of/iaj9RL/AIGp9WB6G/upPjQvA4PRrKR5hmCsPiCRQO3ooooCisraCbxXKNklQgHmRROGBbJHkVLLuMGBcG+/Qgg7EUqn8c/FL+v03/MRVQoMIvUlGkgmWO2cUshw8RyhURZY4hN0yjO5bbmAdABVeltZps8SGxZTdTYEdCCGHdTfcbHyIoGaQ0H4ycj2TIu/YsI0VsT3AxA27hh1BtwPGVSBpZbAqZhgniZ+U7oeWpsSTje3bLr3rjwzhshiUyPNGxYuY8oxiGctyiY9u9sgSfzrUD2t1ZuEiKc1jtl4lVVZeYzAEHYMABfqy9rkLabgixAcp2jNrMVWL6Te4Mgw3I8xY+vem+G8OjgRURQMVC5WGbW7u1vESbknuSTTlBD4ho3DIXlZo3eMSAjHHEl42Qr7N3Cqetwe1qtip3EtVciFMSzAhicSsSkHxOpO9+gXvc9gaQV4DZE1bFVFuVC6MbbdSgMii47EWvbpYUDSaaOfUPIyqxhKxrexKsv0jHzG7rsfsg+RqvUyLXIqhYo5D5KkTID3PjcKg7ndhf37V7OpmI8MAH62QL/ww+//AL6UHyv/APTtBAscWpkCLhLFG5MSsHikdI5UkmteJOW7Am9rM3hLYla/yDgUaQOEw5jElOyFQEZFNz4Q6sQBsMtr9S5xFJBE5mkUx4kMIoGdyDsQEJfL+qe9RPkrrDDqZIZI50/CWeeIzAblQqSIQihUNlV7AWORszG4AfZUUUUBRRRQYanfgzwj6Ni6KPxTBb2HRYnGNj+nlfbcbmqVZQcdNq0kBKMDbY+Y9CDuD7671O1kBRjOlywUB0G+arkQALXyXNiLdb27gh6GQMoZTcMAQfMEXBoOes0/MW17EEMrDqrDcH+I7gkHY0j8n8mSR3XFnnlvve+DcpSPIYxiw62sTYkgVGYAXJsBuSegqbwIEoZOizHmqm5wDgHck9T7RA2BYgX6kKYooooMZgASdgNyaS4GpGmiy9oorNfrkwyckeZYk/GvXGZCummI3Ijew8zibC3e52pmJMVAHYAfdtQe65TaZH9tVa32gGt7r11ooEX4TAesMR/YX+FQ9Hw1nRrQx4GWYjHUzw5KJX5ZKRx2PhC23O1rGvqTSPABbSaf9TF/gWgRXSMP5rUZDuuqZ19bCSTce9fgK76CLmplnOvikUhnW4KOyH2bjqp+FVqQ4MPoQfNpGPvaR2P7yaD183/0s39Yfwo+b/6Wb+t/4p2igh8a0pSNWzle02mOJYG/08W29h++nvw9/wDR5viYf+5W8aH8mm/Vv/hNNrQKfhkn+jv/AFov89cpuIyLjeAgF0Q5Ol/EwW6hcsiL3I22BN9qpVJ+U/L/AAZ+Zh0xQvjYO/gjsW2ByYC/rQJaOGaWaWUxwBGYxqSXYssTkK8kZWxYlTYhhYEddrUU0Mx3bUuCSdo1hCAXOIAeNm2Frkk3Nzt0rjoNZDDEkaJKAqgWXTahR6kDl7XNz8a7xcVDFgsUpxOJ8IG5VWGzEH2XB+Pneg6fN/8ASy/1h/CvHzRH3MrDyead1Poys5DD0ItQddKdhp5AexdoQv7RWRiB7lPupYS6meEFOXDmqlXDmRhex9lowAfvoPLaSDIpBBAXy8ZCJipta8hHU2FrdenQVQ0ekwLMzF3e12IUWA6IoA2QEkgG58RuTUtoJNOka5xxaaNMTyo7GJVACAu7MAgF7tjtiOguaoDhUJ6oG9XJcn3licvjQPVtIfNi+yHkVPyaNgo9FKgMo9AwHbptXmWRoBdiXiHfcyr8B+N69vF+kTQOamdURmdgigXLMQAo8yTsPjXznAdM87GSVsrCEFwwbmNGS+IURqqIshv4bsx2Y2Wxsae8shdlYIoXAOLEncs9r36EAXAIs3nVCgKKyig2iiigKKKKDy4qZo9PqIkVc4ZAiqtuW8RNgBfPmP5dMaq0UHz3yhmm5OLRxDJls5djErJeVTMeV4YyYwpJ+0B1NfQCtpA6Mx7wkAfkjtGf0SATH8NvSgfopSDXAnBgUffwtbxeqEbOPduLi4HSm6BDi+6IPOaD/ZlRv/zb408KQ1+80C+TtIR2KrGy/E5yIfhftT96DaKy9F6Djrfxb/oN/caNB+Kj/QX+4Utx/fSzKOrROgHmzgqoHqWYD41QoCp0cEsW0ZV038DeFhc32kFwR6Fe/tdqo0UEv57RTaYNAbgATYANdsAQyMy2ysNzsXS/tLfu3FoAHJmjAjuXLOoCAEgliTsAQRf0NOML7GuJ0iHC6J4DdPCPBsVum3h2JG3Ymgna/ikMsMyxyxu3JkNkZWNsT5H1qsnQe4Vw12iSZDHKiujCxVgCOlu/ffrU/QSyq86KpdUlCqXkuQDDC5F2BJ8Tnqe9BYJqaAZdRfokBsLX8TsviuOllDDex3J3FmB7HUTfkR/aD+FLcFJynBsDzr4XyKXRDufzjdh76CtU/hn43U/r1/5fT1Qqfw38Zqf16/8AAgoH6R4WMeZH9iVrX8ntKAPQczEfo27U/SEow1Cv+VAiPvTORD7t3HvK0D9T2Bg3W7RX3QC5S56pbcqL7r2Hs9AtUKygxHBAIIIIuCNwQehBpGW8sqY+zE5LHzblsoVR3tmCT2IA3N7I/g2MjaSM2jZWlYo5EkIdmBVLboGbIoQfDZwLYrVnTwLGoRFCqoACqLAAdABQdRRRRQFFFFAUUUUBRRRQFFFFAUUUUHOaBXXFhcf+2IPYjzFKNw8j2Zpl+KP/AMRWp+iglvo5s1fmocVZQGjPRipJYhxdvAOgA3O1Gl4RYXeSUuWdiwlmC+Ji1ljLlQADYDsALVUooIWs4cElEjmV4yuDNmQ0NiWzV1IYK17NYn2UNrBiHl4Yo6PMPfNI3+Njb4U/UvQwcmZowzGNkDopJbllTi6gndVOSFVuej2sABQe24Zci8spUFWwJUglWDKS2OfUDbK23vqiKKy9BtFFFAUUUUBSGi8M86nq7JKPcUWIgeZBiufLJfOn6natMtTDYkFVlc2OzCypiw7i7hvegoKBqfw0Fmkm3tIQFHbFLhW/aJLX+yU8qoMLi3nSEXDMVCiaYBQABdOg2H1aB80hwo2MyfYmffz5gWc/cZiPhSMmvXRyMr86QSMrJiJJ3FxiwKi5VbrfsDkQBsaV1mqlZ5OVDK8bWMi8tomcYiMpGZWjs9mLZf0diRcXD6a4qNquKwPJBhNExEvRXVj4kdBsD5uB7yK46ThrYJlpdMGCrkXxyZgBl4VjIAJuQciem3anptYuOGpQIGBU5EPC1xuMyB27MFvva9BSrnqJ1RGc9FBY2BY2AubKNydug3qHAIZfHFpkkh2tIMTzAQDlEpFpE363BNjYHa9CPhmmdbiGEgjqET+FBz4XqhLNKwDDwxABldPDZyGs4G+TONriyjfrVWp+oXlSI42S3Ke1rAdY2Popuu35S52Gz4NBtFFFAUUUUBRRRQFFFFAUUUUBRRRQFFFFAUUUUBS+q0+RDKbOt8W69bXVh3U2Fx6A9QKYooJsuqkIMYRlkOwaxaMA7FxIBY23IU2Y26C96DwoAeCWdGtbPmNIR64S5IT641RtW0C2l1FyyNYOoBIHQhrhWX0OJ2PQgj1LNI64YMso6KCH/QO97dypAPuLdzToNBtZevE8yopZ2CqoLMzEBVA3JJOwAHevmtFrNVq9TI0RaHSJ4Fc4EzMjeJkiaHIIblcs98AVG96Cnx3iUsJiEMPOaR8cQ2JAt7ZP1Yx9Zt7XUAMWFevwKZpOY0qp4cVWNQ2O92vI/t5WX6otiLd7uaXSql7XJPVmJZj7ye3XYbC5sBTFBJ10WrMZWJ4Q+2MrKx2uCbxja+Nxe9rm9vq10j1rISkqsSLBWVSRJsD2FgRe29r2JsAKpVhFB8bro3nlTUvpWCQsSqSIDIzKI2SRkVHkUq6lVw643IItX2MZuAbEXANja49DattW0BauGs0ccyFJUSRD1V1DKfeDtXeigKm6qERyJIuQycIyhmxbM2yCXxyBsSbXsGqlUz5Q6R5IfoiVlQlkI7HFkPxxdretqCiyggggEEWIO4I73FJcMkIaSJv5tlCkm7MjKpVmuPtZrfe/L63vZjTTqyjFg3hU9r2PQkdr2PbzpfiS4WmH82Gy/OS12FulwQGHfYi4yNwforAa2gKKKKAooooCiiigKKKKAooooCiiigKKKKAooooCiiigw1M4PEsLSQKFVUYOiIoVVjceEKBsBmkm3p2BFVKU1mgWQhsnRxsGjYqbXBIK+yw2+sDa5tY70En5cm+k5ZAKTSwaeQG2yTSpG5DMbA2Y22NzYAXNXoowoCqAAAAAOgA2AFQvlFw3UajSyw/ROXXEEXiIN7q12zAsQOx7kA+ybsV8Rla9hcjpfvag90UUUBRRRQFFFFAUUUUBWGtooIJ0a6OaXUKGKaiRGmVUeRg2IjV1VAWINlBABtctsAbNca1iDRTSlvAIJWLWOwCMSSOtU6k6vgEcomV3lMUwIeLPGM5KFa1gGW4G4DWuSbXJuFVOg91eqBRQFFFFAUUUU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REBUUExQVFhUWFRUVGRYUGBYVFRcdGRgWFxYYFRQZHCgiGBwlHBQcITEiJSktLi8uFx8zODMsNygtLisBCgoKDQwGDg8ODisZExkrKysrKysrKysrKysrKysrKysrKysrKysrKysrKysrKysrKysrKysrKysrKysrKysrK//AABEIALABHgMBIgACEQEDEQH/xAAbAAADAQEBAQEAAAAAAAAAAAAABAUBAwIGB//EAEoQAAIBAwIEAwMGCQgKAwEAAAECAwAREgQhBRMxQSJRYTJxgQYVI0JSkRQzU2Jyc4Kh0SRDY5KTsbLSVIOio7O0wdPh8DSUwgf/xAAUAQEAAAAAAAAAAAAAAAAAAAAA/8QAFBEBAAAAAAAAAAAAAAAAAAAAAP/aAAwDAQACEQMRAD8A/caS4rIyoMWxJeNcrA2DOoOx272+NO1H+VOp5cAtYu0sCxqfrOZUKD3XG/kAT0BNBJ+XHFZ9PopZLMjRjMPEvNjbEE4yAozRi4BJxIAt4huVc+S+kd9DppGaWKV9PC0gBNsiilrxyBgpuTewBPem/lVwYa3Ry6Y4gS4qSwysA6sxUfbAF1J2DBSQRtVVVsLDYDsOgoErahenKk8r5wn4kB7n1AHuFHzlb24pk/Y5v7oSxp+uOsnEcbueiKznvsoJP91By03E4ZDZJUY3IsGBa63DDHrcWNx2saavUT8BUnTQyIrgRvI2YDhmQIpyuLEkzM1/MHzuHTwmMeyHS3QRu6AeXhVsbDytb0oH6KQGlmA8M5J/pERvvwCbfdWh9QOqxP6hnS/7BVsf6xoHqKQ/DZBs0EnqyNG6j72Dn4L7r0Hiijqkw/1Mrf4VNqB+ikF41pybc+IG9sS6hgelipNwb7WIvTK6pCbB1JPYMCaDtRRRQFFFFAUVwXVIZGjDKXUBmUEZAHoSP/e3nXegKKKKAooooCiiigKKKKAooooCiisoNrL1y1uo5cbPYnFS1h1Nh0F+56VL0vDtSIwJNWWkW9nEca5Gx/GqFswubeHHYDvvQWqKX0Oo5kava1wCR5H6yn1BuPhTFAVJ4vpE1EsUbgkITObEqQQCkfiUgqSZGINxvGbdDVU0jwvxhpfyhuvlgNo7HuCPF+3QK6fiC6cyJqJgAJAI3mKoXUqh9qwDkOzLcbgAX8zWSQMLggg7gjcffXukBwXTC/8AJ4fExc/RpuzG7MdtySbk0DxpLjG6Kn5SSNLfaGQZxbuMFa48gaw8Hg+rEqH7UX0T/B0sw++lNfpDG0LrI7YTLaJ2DBsleI2YqXuqyFuu+Bv9oA3xJCMZRc8rJigF8gRY2sL5AEkAddx3BDqOCLg3B3BG4IPQg0MwAJJAA3JOwA8yaR4HGFi2AUsS5UDHEv4guP1diOw8zuTQUKKKKAooooPJW+xqVotHG0mpDRow5qrYqpFuRCbbjpdibfnHzqvSPC+kn66T/Fb/AKfuoPPzHpv9Hg/so/4V6+ao/OX+2n/z09RQI/NUfnL/AG0/+ekeE8MBV82lJE0wF55j4cyVF8h0Btbta1za5uVO0jgamZAR7EMpF97tzI727AiEelwfWg8ycKxdXifBlEgOYMofPC+RZsiRylt4ugtXpG1A3YQt2KqXUn88ObgfoW2v7RtvRrKCdJxqNdmDh9rxhS8ii4GRVL+Hf2unXyrtp+KRSSGNXBkC5lNw4W4F2Q7gbjqN70nxXiaJsZRGouXfa9l6qnXe5GTW8IPYkEdNNqYo0XBWydVcJiwma/QyB9wx3uXINwbnY0FSivnNLqZTqWeV5kRX5SoECwFmtiGYrm3tABxZS2XiN1Va+o4jGhAJZi17CNHkPW1zgDiL7XNhsfKgcoqXFx2EnFnCyZ8sxkgyKcgoyVCbAkjfp4hvvVSgKKKKAoooJoCisvSHzzCb4PzLHE8pWlsbA2PLBt1H3ig8cfvyRa9+dpz4cb2E8RNstul9qpCvnDM82shLq0SRM9on5ZdnaNwkuSswCYcxRY3JvcbVc1mo5UbuQSEVmIFrnEE2FyBc27kUE9dSdNJhIPoXZ2SRc2wuOYwmsmMa3LkOSBYAHfrYqXLFLOCrjlRn2gGDSMCCCjDGyA36qxNvI9KarYADYDaw6D3UCPEGzKw/lFcsfzFxVwPziZFHuyN7gXeHSpWrMo1SGMIw5MmQcspvnHiVYA2HW4t3G4tv3+csfxkckfmbZp+lmlwF73a1h1tQP0Vy0+pSQXR1ceakMPvFdAaDal8Pk5ssjNcNE7w4G1lBCMG26llKtfsDawN70yaR4NvEH7yEy7+1Zzkob1ClRbta3QUD9R40XT6pQFCpMixqFUAZx86W2x6lWY9Pqdd6sUtr9DHOoWVA6hlazdLqbg/+O4uDsaD3qtSsSM7myqCxO52UFjYDc7Amw8qXHF4e8qL6OcCPQhrEH0O9J8U4bEEACL4pIVt2xMiZqAdgCoIsO21WaDxDKHAZSGU9CpBB9xFdKSl4VCzFmijLH6+C5+/O17+t68twiPtzF/QlmT78XF6B41E4XJqMGxiiK87UFS0zqSDNIQbCE9Qb9TTb6IoLjUTKoF7fRvYD8542ZviSa98CiKaWBW6rDEp94RQelBg1ko2bTuT3MbxMn7JdlY/FR/1rRr376eYfGE/uWQ09RQJfh5/Izfcn+eltNqC2q2R1DQnPMDbFxy7WJtfmSdeuO3Q1WpHUi00RGxbJW9QFZgD7juD2ufM0D1K8Q1iwqGYE3ZUVVF2ZmNlAH7yTYAAkkAE01Uz5QQl4lsrPjNp5LKFLWSeNyQG8gpO3isDjvag3hvCkSBUdELFEEpAHjZRuWNrt4rm5868x8LMV+RJgCb4OokS9gCdsXJ8PUvVCCZXUMpuD7wdtiCDuCDsQdwRaulBOedh4Z0Qo/gupLLuDcOjDYWHW59bVx0kTlAYVigR7MByyzEECxZQUCNa2xva1cfljpTLpwgBF5BlItg0KBXMkinrfEFPCLnmW2BJGRwyR6XTxK5WR2jDMQHbvLMAem6hly7XBFzYEEOJaTUyyiNH5sEbIZUlCiVyBzI208qpgGWRUOLb7HdRiTZ4AI0j5KGS8VgyzOZJVuLrkxYkgjpvbb0rvwfhyaaBIY8sY1xBYlmPe5Y9Tc0lJxKOPUOxY47RtirOAygsWYKDiqqwDObAXUE7AALVFYDW0BS+t1IjQtYk9FUXLMbEhQB7vgAT0FedRxGKM4s6huoS93P6MY8TH0ApLUzCdoxGrhklWTKSOWMKBcPbNRkWRmSw+3ftQdxwtGF5VWRz1LAEegCnYAdB9/Uk1mlGOomXbFlikHmWsY2t2sBFH9/qKo1N4u/LMUticXCMFF2Ky+ABR3+kMZPopoFBFlDNKq3k58knhHiYwOY1Ue9Isbd8m6Xr2hbUzuMh+DKseIQ7ysRmcnB/F4snh6Nfc2uDvDeeEI5QS8kzXkcXGcryA4R5Aizj6w3B9CfHC9UmnjdJSylJJGZnWwKvLLy3LKMccV3PRQN7CgtgVtYDW0E7hK5ZTn+eCMo7ogUYKfW5Zj5FyN7XNC1IcDUiLckgvKy+imRyijyAUjbt0qhQTeMaeMRtKY1Z0UlSPC5NtlWQeJcjtt50Q8OdAMZ5LgAHKzqxtu1muy38g1h5da98V8Rij7PIpPoI7y/EEoqkeTmn6CRrk1JidAIXLI6hwWisSCB9GQ+wuN8vhXdOIYizRSpbYXXmbed4i/wC/eqFYaBbT8RikuFkQkdVyGS37MvVT2sRfamqma+FZZ4kZVYKskhyAYDZYwCD0vzDv+YR7va8HiX2AY/SFmiW/mY0IUm21yL7DyFBuuGUsCj7bSN5FURgPjm6H4Gn6k6eDHVWzdgkN7PY48xrDFrXN+S18ibbWtVagytoooFeKShIJXPRY3Y+4KSa96KwjUXBKqqmxuLgAUtx5ctNIn5ReUPIGX6ME+gLi/pXuXhMD7tDE36UaH+8UDhopD5lgHsxrGfOG8LH0LRlSR6XtsPKj5nj+1P8A/Y1H/coKFSuJ6sLPACHJ+kfwIz7BcSfCPORR8a6fNhW/LmlQHrducdu6GbLE9j1Fr7X3pZo5F1cJchl5cyBluhybluAyXIPhhY3/AHUDnzmv2Jv7GX/LR85r9ib+xl/y06K2gi6jWYuJI0lALKJclwjsSFzfOxuFvul+ni2AtZFctXAJEKm4uOotcHqCL9wbEe6p0ernaVoiIUZRkGJZzIuwLrFZcRkbHxGxA6hgSDHHT/J3H2wIh5ZSERrf0ycX9KOJ7NFJ2SUZW6kOrR292Tqx/R9KX4npNRJDImcRyRgAI2vcg2teS3WvPGNbG2l8TqqzgR5McLcwWc+LoVXI2P2bUFmk9NwyOPOyk8xmZs2aS+RJYDMnFbk+EbDyrn88wWuJVYfaU5r7iy3F9+nqKW4rxFXjZEzJeyFhFMVVWNnJYLYELcjfrbp1oGuBTZ6dCGyAyQNfLMIzIHy+tkFvfvenJpVRSzEKqgksxAUAbkknoBSEXF4So5R5mwskQLHceG4AsgPYtYWN72rhyXadFnKsrJK2CgiNSrR4Dc+M4ubltroCAtB34SthI4XBHcyKGABsQCXPlkbtY7jLe3sr0k4pCDjzFZh1VLyOPUolyBuNyLbjzrzHwaAEExhyOjS3lcW6APISQPQG2586dSMKLAAAdhsPuoEZOKhQWKSCNQS0jLiqW6lgxDW9QpA7nY1nHFLQ7Nb6SFsgASAJYySL7dB32p6f2G2v4Tta99ulu/ur5HXcLI0MUcUki8wokrK7MPEpzNnuELSWBJFrscgRcUDfGJYVUoZpJZskAQSeIsWGKGOPFBfyYAFQ2WwY0RfJ19RGqawo0a5gRJkMlLhkWVwdwFVVZBdWK33Gwd4VwQR4tIxd16XZmCmwvudjuAfCqrcXxBqzagALVtZW0Erh8ywu0BIUKV5YNhdZA5VV8yDHIAOuKDr1NSvnONcIE+u0bmwEDSTjK7ZME5eAB2Ht5g9imw3JH0YoEHH8pUtsBEwTyYswMl/UBEt02ZuvahS+u0/MS18WBDK32WG6m3f1HcXHQ0aPUZruLMDiy9cWABIv36gg+RFAxRWXoNAjpzlqJWHRVjj/AGgGkb/ZlT99P3pDhG6u/wBqWQ+/FuWpv38MYt6Wp+gSn4cjSGS7q5AXJJHUWXIi6XxNsj1B60rPDIssaLPIMg7EMI2Hhx3Pgva7AGxHXYg71WpC2WqN/wCbhAHrzXOV/dyFt7z6WDVTUDq8Lf6t0t/vGv8Auo5moB/FwsPPmupPuTln/F91P0UEnXyySIFEEg8cbXLRHZHVzsJOvhpg8QI3aGYAdTirW/ZRix9wBNPVz1DhUYsQAFJJOwAA3JPYUGwyh1DKbhgCD5gi4Ne6i8L1kiwRA6We4jQHfTjcKAdjNTa8Qbvp5lHn9E37kkJ/dQP0hxzwwNJ3iHOFuv0fiIv2yAKn0Y16+cP6Kb+qP414m1gdSrQylWBBBQWIIsQd6B6NwVBHQgEe49K9VA4Wrn6N59QsgBtmIruoIAcHl79VuOoJ8iCaB4YG9uWZvL6QxW8/xOF/jf0tvQPMdqm8KjLgTuQXkjTYCyou7Yrff625J3xGw6UvxThqpHdXlHjiDZSyyLgZE5l1diLY33/81ZVbC37qDam8G06DNsVD82cFrDK3NYgE9bWxPutVK1IcOFpdT6zKfhyIRf3XUj4HyoPfG0J00wUEtynxt1yxJW3re1vWm43DAEEEEAgjcEHoQaGFxSnBT/Jof1aD7lAoHaj8X1LJqNJZbhpHR2v7KmNsbDveXlr8fK9VncAEk2ABJJ6ADqTUmKFdYqSsDyioaNblSwJVxIxU3F8RZb9CcutlCpJIFBZiFAFyWNgB3JJ6UgvH9OzMqSrIyWyWHKZluLjJYgxUEdzSmv4JAr81gFCquWK3k2a6BWALgEswIXc7AdwTg3CiIVYNNCXZ5uXceBpWd7OPECQHxK3K3F7X3oOXHflSNMq/ROZJCVhRjGhlYWNgGcEWBvvb1tRBOksSiNleSaRHc2KY4kM2SHdbLGUA65Df6xHx8Xymj1Dx6mRkC8iWPUhGyZUct+DvLGjsoTll3KnxAgWZl3P2XAN9RJkIiwhiYNG/MI5rSs/iKKQrMgaxvuT0oPoK2sFbQFFFFBM42l+QWNkXURl742OzCLqNvpTGdrHbra4NIVz1UAkRkbowKn4jtXLhsxeJS1svEpI2BKsVLAdgcb27XoGqR1i8t+cOgGMg81FyGHqpJ+DN1IFPUGgwG9ctbOI43c9EVmPf2QSdh7qW0n0LCLopuY/QdTH+zviB9Ufmk0vxfUpIDp73Z3SMr4hcHF5Fy2v9FckA3sfWge4bDy4Y0+xGi+fRQOvwpmkDw4/UmmT9pZL+X41Xt8PjW8vUDpJGfQxML+gIk2+40DppHQtlNOfstHH77RrJf/fWt+b67C6ice1Cv7EuQ/2kXekuFcQIV2eGZcpZfFiJLkOVAIiZ22CWuRaygX6UFyikDxaIblio7l0dAP0iygL8a66biUMl8JY3t1xdWt77Ggaqf8of/iaj9RL/AIGp9WB6G/upPjQvA4PRrKR5hmCsPiCRQO3ooooCisraCbxXKNklQgHmRROGBbJHkVLLuMGBcG+/Qgg7EUqn8c/FL+v03/MRVQoMIvUlGkgmWO2cUshw8RyhURZY4hN0yjO5bbmAdABVeltZps8SGxZTdTYEdCCGHdTfcbHyIoGaQ0H4ycj2TIu/YsI0VsT3AxA27hh1BtwPGVSBpZbAqZhgniZ+U7oeWpsSTje3bLr3rjwzhshiUyPNGxYuY8oxiGctyiY9u9sgSfzrUD2t1ZuEiKc1jtl4lVVZeYzAEHYMABfqy9rkLabgixAcp2jNrMVWL6Te4Mgw3I8xY+vem+G8OjgRURQMVC5WGbW7u1vESbknuSTTlBD4ho3DIXlZo3eMSAjHHEl42Qr7N3Cqetwe1qtip3EtVciFMSzAhicSsSkHxOpO9+gXvc9gaQV4DZE1bFVFuVC6MbbdSgMii47EWvbpYUDSaaOfUPIyqxhKxrexKsv0jHzG7rsfsg+RqvUyLXIqhYo5D5KkTID3PjcKg7ndhf37V7OpmI8MAH62QL/ww+//AL6UHyv/APTtBAscWpkCLhLFG5MSsHikdI5UkmteJOW7Am9rM3hLYla/yDgUaQOEw5jElOyFQEZFNz4Q6sQBsMtr9S5xFJBE5mkUx4kMIoGdyDsQEJfL+qe9RPkrrDDqZIZI50/CWeeIzAblQqSIQihUNlV7AWORszG4AfZUUUUBRRRQYanfgzwj6Ni6KPxTBb2HRYnGNj+nlfbcbmqVZQcdNq0kBKMDbY+Y9CDuD7671O1kBRjOlywUB0G+arkQALXyXNiLdb27gh6GQMoZTcMAQfMEXBoOes0/MW17EEMrDqrDcH+I7gkHY0j8n8mSR3XFnnlvve+DcpSPIYxiw62sTYkgVGYAXJsBuSegqbwIEoZOizHmqm5wDgHck9T7RA2BYgX6kKYooooMZgASdgNyaS4GpGmiy9oorNfrkwyckeZYk/GvXGZCummI3Ijew8zibC3e52pmJMVAHYAfdtQe65TaZH9tVa32gGt7r11ooEX4TAesMR/YX+FQ9Hw1nRrQx4GWYjHUzw5KJX5ZKRx2PhC23O1rGvqTSPABbSaf9TF/gWgRXSMP5rUZDuuqZ19bCSTce9fgK76CLmplnOvikUhnW4KOyH2bjqp+FVqQ4MPoQfNpGPvaR2P7yaD183/0s39Yfwo+b/6Wb+t/4p2igh8a0pSNWzle02mOJYG/08W29h++nvw9/wDR5viYf+5W8aH8mm/Vv/hNNrQKfhkn+jv/AFov89cpuIyLjeAgF0Q5Ol/EwW6hcsiL3I22BN9qpVJ+U/L/AAZ+Zh0xQvjYO/gjsW2ByYC/rQJaOGaWaWUxwBGYxqSXYssTkK8kZWxYlTYhhYEddrUU0Mx3bUuCSdo1hCAXOIAeNm2Frkk3Nzt0rjoNZDDEkaJKAqgWXTahR6kDl7XNz8a7xcVDFgsUpxOJ8IG5VWGzEH2XB+Pneg6fN/8ASy/1h/CvHzRH3MrDyead1Poys5DD0ItQddKdhp5AexdoQv7RWRiB7lPupYS6meEFOXDmqlXDmRhex9lowAfvoPLaSDIpBBAXy8ZCJipta8hHU2FrdenQVQ0ekwLMzF3e12IUWA6IoA2QEkgG58RuTUtoJNOka5xxaaNMTyo7GJVACAu7MAgF7tjtiOguaoDhUJ6oG9XJcn3licvjQPVtIfNi+yHkVPyaNgo9FKgMo9AwHbptXmWRoBdiXiHfcyr8B+N69vF+kTQOamdURmdgigXLMQAo8yTsPjXznAdM87GSVsrCEFwwbmNGS+IURqqIshv4bsx2Y2Wxsae8shdlYIoXAOLEncs9r36EAXAIs3nVCgKKyig2iiigKKKKDy4qZo9PqIkVc4ZAiqtuW8RNgBfPmP5dMaq0UHz3yhmm5OLRxDJls5djErJeVTMeV4YyYwpJ+0B1NfQCtpA6Mx7wkAfkjtGf0SATH8NvSgfopSDXAnBgUffwtbxeqEbOPduLi4HSm6BDi+6IPOaD/ZlRv/zb408KQ1+80C+TtIR2KrGy/E5yIfhftT96DaKy9F6Djrfxb/oN/caNB+Kj/QX+4Utx/fSzKOrROgHmzgqoHqWYD41QoCp0cEsW0ZV038DeFhc32kFwR6Fe/tdqo0UEv57RTaYNAbgATYANdsAQyMy2ysNzsXS/tLfu3FoAHJmjAjuXLOoCAEgliTsAQRf0NOML7GuJ0iHC6J4DdPCPBsVum3h2JG3Ymgna/ikMsMyxyxu3JkNkZWNsT5H1qsnQe4Vw12iSZDHKiujCxVgCOlu/ffrU/QSyq86KpdUlCqXkuQDDC5F2BJ8Tnqe9BYJqaAZdRfokBsLX8TsviuOllDDex3J3FmB7HUTfkR/aD+FLcFJynBsDzr4XyKXRDufzjdh76CtU/hn43U/r1/5fT1Qqfw38Zqf16/8AAgoH6R4WMeZH9iVrX8ntKAPQczEfo27U/SEow1Cv+VAiPvTORD7t3HvK0D9T2Bg3W7RX3QC5S56pbcqL7r2Hs9AtUKygxHBAIIIIuCNwQehBpGW8sqY+zE5LHzblsoVR3tmCT2IA3N7I/g2MjaSM2jZWlYo5EkIdmBVLboGbIoQfDZwLYrVnTwLGoRFCqoACqLAAdABQdRRRRQFFFFAUUUUBRRRQFFFFAUUUUHOaBXXFhcf+2IPYjzFKNw8j2Zpl+KP/AMRWp+iglvo5s1fmocVZQGjPRipJYhxdvAOgA3O1Gl4RYXeSUuWdiwlmC+Ji1ljLlQADYDsALVUooIWs4cElEjmV4yuDNmQ0NiWzV1IYK17NYn2UNrBiHl4Yo6PMPfNI3+Njb4U/UvQwcmZowzGNkDopJbllTi6gndVOSFVuej2sABQe24Zci8spUFWwJUglWDKS2OfUDbK23vqiKKy9BtFFFAUUUUBSGi8M86nq7JKPcUWIgeZBiufLJfOn6natMtTDYkFVlc2OzCypiw7i7hvegoKBqfw0Fmkm3tIQFHbFLhW/aJLX+yU8qoMLi3nSEXDMVCiaYBQABdOg2H1aB80hwo2MyfYmffz5gWc/cZiPhSMmvXRyMr86QSMrJiJJ3FxiwKi5VbrfsDkQBsaV1mqlZ5OVDK8bWMi8tomcYiMpGZWjs9mLZf0diRcXD6a4qNquKwPJBhNExEvRXVj4kdBsD5uB7yK46ThrYJlpdMGCrkXxyZgBl4VjIAJuQciem3anptYuOGpQIGBU5EPC1xuMyB27MFvva9BSrnqJ1RGc9FBY2BY2AubKNydug3qHAIZfHFpkkh2tIMTzAQDlEpFpE363BNjYHa9CPhmmdbiGEgjqET+FBz4XqhLNKwDDwxABldPDZyGs4G+TONriyjfrVWp+oXlSI42S3Ke1rAdY2Popuu35S52Gz4NBtFFFAUUUUBRRRQFFFFAUUUUBRRRQFFFFAUUUUBS+q0+RDKbOt8W69bXVh3U2Fx6A9QKYooJsuqkIMYRlkOwaxaMA7FxIBY23IU2Y26C96DwoAeCWdGtbPmNIR64S5IT641RtW0C2l1FyyNYOoBIHQhrhWX0OJ2PQgj1LNI64YMso6KCH/QO97dypAPuLdzToNBtZevE8yopZ2CqoLMzEBVA3JJOwAHevmtFrNVq9TI0RaHSJ4Fc4EzMjeJkiaHIIblcs98AVG96Cnx3iUsJiEMPOaR8cQ2JAt7ZP1Yx9Zt7XUAMWFevwKZpOY0qp4cVWNQ2O92vI/t5WX6otiLd7uaXSql7XJPVmJZj7ye3XYbC5sBTFBJ10WrMZWJ4Q+2MrKx2uCbxja+Nxe9rm9vq10j1rISkqsSLBWVSRJsD2FgRe29r2JsAKpVhFB8bro3nlTUvpWCQsSqSIDIzKI2SRkVHkUq6lVw643IItX2MZuAbEXANja49DattW0BauGs0ccyFJUSRD1V1DKfeDtXeigKm6qERyJIuQycIyhmxbM2yCXxyBsSbXsGqlUz5Q6R5IfoiVlQlkI7HFkPxxdretqCiyggggEEWIO4I73FJcMkIaSJv5tlCkm7MjKpVmuPtZrfe/L63vZjTTqyjFg3hU9r2PQkdr2PbzpfiS4WmH82Gy/OS12FulwQGHfYi4yNwforAa2gKKKKAooooCiiigKKKKAooooCiiigKKKKAooooCiiigw1M4PEsLSQKFVUYOiIoVVjceEKBsBmkm3p2BFVKU1mgWQhsnRxsGjYqbXBIK+yw2+sDa5tY70En5cm+k5ZAKTSwaeQG2yTSpG5DMbA2Y22NzYAXNXoowoCqAAAAAOgA2AFQvlFw3UajSyw/ROXXEEXiIN7q12zAsQOx7kA+ybsV8Rla9hcjpfvag90UUUBRRRQFFFFAUUUUBWGtooIJ0a6OaXUKGKaiRGmVUeRg2IjV1VAWINlBABtctsAbNca1iDRTSlvAIJWLWOwCMSSOtU6k6vgEcomV3lMUwIeLPGM5KFa1gGW4G4DWuSbXJuFVOg91eqBRQFFFFAUUUU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3" y="-5090"/>
            <a:ext cx="46482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551" y="2514600"/>
            <a:ext cx="45223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Aura 10</a:t>
            </a:r>
            <a:r>
              <a:rPr lang="en-US" sz="2200" b="1" baseline="30000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b="1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 anniversary media day</a:t>
            </a:r>
          </a:p>
          <a:p>
            <a:r>
              <a:rPr lang="en-US" sz="2200" b="1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(June 22, 2014, NASA/GSFC):</a:t>
            </a:r>
          </a:p>
          <a:p>
            <a:endParaRPr lang="en-US" sz="2200" b="1" dirty="0" smtClean="0">
              <a:solidFill>
                <a:srgbClr val="3B15D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OMI NO</a:t>
            </a:r>
            <a:r>
              <a:rPr lang="en-US" sz="2200" b="1" baseline="-25000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3B15DB"/>
                </a:solidFill>
                <a:latin typeface="Arial" pitchFamily="34" charset="0"/>
                <a:cs typeface="Arial" pitchFamily="34" charset="0"/>
              </a:rPr>
              <a:t> US trends go viral</a:t>
            </a:r>
          </a:p>
          <a:p>
            <a:endParaRPr lang="en-US" sz="2200" b="1" dirty="0" smtClean="0">
              <a:solidFill>
                <a:srgbClr val="3B15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54" y="576735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AQAST members Russ Dickerson, </a:t>
            </a:r>
          </a:p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Anne Thompson, Bryan Duncan</a:t>
            </a:r>
          </a:p>
        </p:txBody>
      </p:sp>
    </p:spTree>
    <p:extLst>
      <p:ext uri="{BB962C8B-B14F-4D97-AF65-F5344CB8AC3E}">
        <p14:creationId xmlns:p14="http://schemas.microsoft.com/office/powerpoint/2010/main" val="9408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2460491"/>
            <a:ext cx="8898228" cy="4066343"/>
            <a:chOff x="228600" y="2012117"/>
            <a:chExt cx="8898228" cy="4700616"/>
          </a:xfrm>
        </p:grpSpPr>
        <p:pic>
          <p:nvPicPr>
            <p:cNvPr id="14" name="Picture 19" descr="bs00925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57400"/>
              <a:ext cx="13716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 descr="in0013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288268"/>
              <a:ext cx="145415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j04247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495800"/>
              <a:ext cx="80486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 radar.gif                                                      00000281STAAC #1                       B0D01979:"/>
            <p:cNvPicPr>
              <a:picLocks noChangeAspect="1" noChangeArrowheads="1"/>
            </p:cNvPicPr>
            <p:nvPr/>
          </p:nvPicPr>
          <p:blipFill>
            <a:blip r:embed="rId5" r:link="rId6" cstate="print">
              <a:lum bright="-24000" contrast="52000"/>
            </a:blip>
            <a:srcRect/>
            <a:stretch>
              <a:fillRect/>
            </a:stretch>
          </p:blipFill>
          <p:spPr bwMode="invGray">
            <a:xfrm>
              <a:off x="1905000" y="3135868"/>
              <a:ext cx="768467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38200" y="2754869"/>
              <a:ext cx="1184940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Geneva"/>
                  <a:cs typeface="Geneva"/>
                </a:rPr>
                <a:t>satellites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" y="4038600"/>
              <a:ext cx="2441694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Geneva"/>
                  <a:cs typeface="Geneva"/>
                </a:rPr>
                <a:t>suborbital platforms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5410200"/>
              <a:ext cx="1012423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Geneva"/>
                  <a:cs typeface="Geneva"/>
                </a:rPr>
                <a:t>models</a:t>
              </a:r>
            </a:p>
          </p:txBody>
        </p:sp>
        <p:sp>
          <p:nvSpPr>
            <p:cNvPr id="21" name="Right Brace 20"/>
            <p:cNvSpPr/>
            <p:nvPr/>
          </p:nvSpPr>
          <p:spPr>
            <a:xfrm>
              <a:off x="2743200" y="2057400"/>
              <a:ext cx="609600" cy="4050268"/>
            </a:xfrm>
            <a:prstGeom prst="rightBrac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505200" y="3733801"/>
              <a:ext cx="1905000" cy="76200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2190" y="3835284"/>
              <a:ext cx="1351652" cy="56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  <a:latin typeface="Geneva"/>
                  <a:cs typeface="Geneva"/>
                </a:rPr>
                <a:t>AQAST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43796" y="2012117"/>
              <a:ext cx="3583032" cy="4205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Pollution monitoring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Exposure assessment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AQ forecasting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Source attribution Quantifying emissions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External influences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AQ processes</a:t>
              </a:r>
            </a:p>
            <a:p>
              <a:pPr>
                <a:lnSpc>
                  <a:spcPct val="120000"/>
                </a:lnSpc>
              </a:pPr>
              <a:r>
                <a:rPr lang="en-US" sz="2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neva"/>
                  <a:cs typeface="Geneva"/>
                </a:rPr>
                <a:t>Climate interactions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6200" y="6285792"/>
              <a:ext cx="1014034" cy="426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Geneva"/>
                  <a:cs typeface="Geneva"/>
                </a:rPr>
                <a:t>AQAST</a:t>
              </a:r>
            </a:p>
          </p:txBody>
        </p:sp>
      </p:grpSp>
      <p:pic>
        <p:nvPicPr>
          <p:cNvPr id="4" name="Picture 3" descr="AQAST Head Banner 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95301"/>
            <a:ext cx="8851900" cy="1282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04156" y="1524000"/>
            <a:ext cx="64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team members appointed in May 2011 for 5-year terms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073398"/>
            <a:ext cx="377859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 Science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6073398"/>
            <a:ext cx="413446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 air quality management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4061"/>
                </a:solidFill>
              </a:rPr>
              <a:t>What makes AQAST unique? </a:t>
            </a:r>
            <a:endParaRPr lang="en-US" sz="2800" dirty="0">
              <a:solidFill>
                <a:srgbClr val="2540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544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AQAST projects connect Earth Science and air quality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Involve active partnerships with air quality managers, have deliverable application outcomes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Expand relationships through meetings, online tools, newsletters, surveys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AQAST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 flexibility in how it allocates its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Members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adjust work plans to </a:t>
            </a:r>
            <a:r>
              <a:rPr lang="en-US" dirty="0">
                <a:latin typeface="Arial" pitchFamily="34" charset="0"/>
                <a:cs typeface="Arial" pitchFamily="34" charset="0"/>
              </a:rPr>
              <a:t>meet evolving air quality needs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Multi-member “Tiger Teams” are organized each year in consultation with air quality management community to address pressing problems requiring coordinated activity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AQAST is </a:t>
            </a:r>
            <a:r>
              <a:rPr lang="en-US" dirty="0">
                <a:latin typeface="Arial" pitchFamily="34" charset="0"/>
                <a:cs typeface="Arial" pitchFamily="34" charset="0"/>
              </a:rPr>
              <a:t>self-organizing and can respond </a:t>
            </a:r>
            <a:r>
              <a:rPr lang="en-US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en-US" dirty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demands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733" y="4906585"/>
            <a:ext cx="4744352" cy="1200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90500">
              <a:schemeClr val="bg1">
                <a:lumMod val="85000"/>
                <a:alpha val="75000"/>
              </a:schemeClr>
            </a:glow>
            <a:softEdge rad="2413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Quick, collaborative, flexible, responsive to the needs of the AQ community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aqast_logo_222x2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82" y="4618847"/>
            <a:ext cx="1081288" cy="1086157"/>
          </a:xfrm>
          <a:prstGeom prst="rect">
            <a:avLst/>
          </a:prstGeom>
        </p:spPr>
      </p:pic>
      <p:pic>
        <p:nvPicPr>
          <p:cNvPr id="7" name="Picture 6" descr="nasa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42" y="4770359"/>
            <a:ext cx="1029299" cy="881235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988874" y="5737115"/>
            <a:ext cx="244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www.aqast.org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58991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-22225"/>
            <a:ext cx="7391400" cy="14700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AQAST projects cover wide range of themes, 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>Earth Science resources, AQ agency partners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8646" y="229901"/>
            <a:ext cx="0" cy="36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78646" y="3887501"/>
            <a:ext cx="533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850" y="3873433"/>
            <a:ext cx="2590800" cy="2209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846" y="306101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AQ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6" y="839501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Local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RAQC, BAAQD, SJVAPCD, CDPHE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States: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California, Colorado, Georgia, Iowa, Maryland, New Hampshire, New York, Oklahoma, Texas, Virginia, Wisconsin, Wyoming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Regional: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LADCO,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CenSARA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MARAMA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National: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EPA, NOAA,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NPS, BLM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7846" y="396370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Theme</a:t>
            </a:r>
          </a:p>
        </p:txBody>
      </p:sp>
      <p:sp>
        <p:nvSpPr>
          <p:cNvPr id="12" name="TextBox 11"/>
          <p:cNvSpPr txBox="1"/>
          <p:nvPr/>
        </p:nvSpPr>
        <p:spPr>
          <a:xfrm rot="17466149">
            <a:off x="4114694" y="357094"/>
            <a:ext cx="3922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SIP Modeling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AQ processes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Monitoring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AQ-Climate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Background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IC/BC for AQ models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Forecasting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Emissions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Future satellites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46" y="5940436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Earth Science resource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046" y="4420901"/>
            <a:ext cx="88323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Satellites: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MODIS, MISR, MOPITT,  AIRS, OMI, TES, GOES, GOME-2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Suborbital: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ARCTAS, DISCOVER-AQ,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ozonesondes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PANDORA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Models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MOZART, CAM, AM-3, GEOS-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RAQMS, STEM, GISS, CMIP</a:t>
            </a:r>
          </a:p>
        </p:txBody>
      </p:sp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2938"/>
            <a:ext cx="990599" cy="9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-76200"/>
            <a:ext cx="10058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Wyoming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Exceptional Event Demonstration</a:t>
            </a:r>
          </a:p>
        </p:txBody>
      </p:sp>
      <p:pic>
        <p:nvPicPr>
          <p:cNvPr id="1026" name="Picture 2" descr="Brad Pierc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46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96034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Wyoming DEQ/AQD used AQAST resources to issue an exceptional event demonstration package for an ozone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exceedance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at Thunder Basin, June 6,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5" y="615644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AQAST PI: Pierce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843580"/>
            <a:ext cx="990599" cy="9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97DA-E895-4126-96D9-49D0963C6A9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6017945"/>
            <a:ext cx="47499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First-ever acceptance by EPA of an ozone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xceptional event!</a:t>
            </a:r>
          </a:p>
        </p:txBody>
      </p:sp>
    </p:spTree>
    <p:extLst>
      <p:ext uri="{BB962C8B-B14F-4D97-AF65-F5344CB8AC3E}">
        <p14:creationId xmlns:p14="http://schemas.microsoft.com/office/powerpoint/2010/main" val="3282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AQ managers’ interest in satellite data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has greatly increased over past 5 years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26364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Top applications of interest:</a:t>
            </a:r>
          </a:p>
          <a:p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Documentation of exceptional events (fires, stratospheric intrusions…)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Constraining emissions for SIP modeling, reporting programs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Demonstration of interstate and international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Monitoring PM</a:t>
            </a:r>
            <a:r>
              <a:rPr lang="en-US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for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Monitoring long-term trends</a:t>
            </a:r>
          </a:p>
          <a:p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15081" r="33959" b="6432"/>
          <a:stretch/>
        </p:blipFill>
        <p:spPr bwMode="auto">
          <a:xfrm>
            <a:off x="457200" y="1143000"/>
            <a:ext cx="29141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AQ managers through AQAST:</a:t>
            </a:r>
            <a:br>
              <a:rPr lang="en-US" dirty="0" smtClean="0"/>
            </a:br>
            <a:r>
              <a:rPr lang="en-US" dirty="0" smtClean="0"/>
              <a:t>a few things that </a:t>
            </a:r>
            <a:r>
              <a:rPr lang="en-US" dirty="0" smtClean="0"/>
              <a:t>worked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196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Engaging prior PI contacts in AQM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2x/year AQAST meetings in different US regions with AQM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Engaging local and state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Participating/sponsoring/co-hosting meetings of AQM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Consulting AQM community through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Outreach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9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think of AQ management needs in the 2020s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120156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Issues of interest to AQ managers have evolved greatly over past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UP:  methane, background ozone, fires, microscales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Major issues in 2020s will evolve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Increased management of climate forcing: CO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, methane, N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O, aerosols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Increased management of agricultural emissions: methane, ammonia, 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Background ozone likely to become an increasing 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Fires and their linkages to land management and climate change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99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541</Words>
  <Application>Microsoft Office PowerPoint</Application>
  <PresentationFormat>On-screen Show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Adoption of TEMPO/GEO-CAPE by air quality managers: lessons learned from AQAST  Daniel J. Jacob AQAST Leader  </vt:lpstr>
      <vt:lpstr>PowerPoint Presentation</vt:lpstr>
      <vt:lpstr>What makes AQAST unique? </vt:lpstr>
      <vt:lpstr>AQAST projects cover wide range of themes,  Earth Science resources, AQ agency partners</vt:lpstr>
      <vt:lpstr>Wyoming Exceptional Event Demonstration</vt:lpstr>
      <vt:lpstr>AQ managers’ interest in satellite data  has greatly increased over past 5 years</vt:lpstr>
      <vt:lpstr>Engaging AQ managers through AQAST: a few things that worked</vt:lpstr>
      <vt:lpstr>Need to think of AQ management needs in the 2020s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Air Quality Applied Sciences Team (AQAST)</dc:title>
  <dc:creator>Daniel Jacob</dc:creator>
  <cp:lastModifiedBy>Daniel Jacob</cp:lastModifiedBy>
  <cp:revision>262</cp:revision>
  <dcterms:created xsi:type="dcterms:W3CDTF">2006-08-16T00:00:00Z</dcterms:created>
  <dcterms:modified xsi:type="dcterms:W3CDTF">2015-08-31T16:25:27Z</dcterms:modified>
</cp:coreProperties>
</file>