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6"/>
  </p:notesMasterIdLst>
  <p:handoutMasterIdLst>
    <p:handoutMasterId r:id="rId27"/>
  </p:handoutMasterIdLst>
  <p:sldIdLst>
    <p:sldId id="256" r:id="rId2"/>
    <p:sldId id="257" r:id="rId3"/>
    <p:sldId id="312" r:id="rId4"/>
    <p:sldId id="265" r:id="rId5"/>
    <p:sldId id="313" r:id="rId6"/>
    <p:sldId id="321" r:id="rId7"/>
    <p:sldId id="315" r:id="rId8"/>
    <p:sldId id="323" r:id="rId9"/>
    <p:sldId id="335" r:id="rId10"/>
    <p:sldId id="336" r:id="rId11"/>
    <p:sldId id="316" r:id="rId12"/>
    <p:sldId id="317" r:id="rId13"/>
    <p:sldId id="329" r:id="rId14"/>
    <p:sldId id="319" r:id="rId15"/>
    <p:sldId id="320" r:id="rId16"/>
    <p:sldId id="330" r:id="rId17"/>
    <p:sldId id="266" r:id="rId18"/>
    <p:sldId id="314" r:id="rId19"/>
    <p:sldId id="322" r:id="rId20"/>
    <p:sldId id="332" r:id="rId21"/>
    <p:sldId id="324" r:id="rId22"/>
    <p:sldId id="325" r:id="rId23"/>
    <p:sldId id="318" r:id="rId24"/>
    <p:sldId id="334" r:id="rId25"/>
  </p:sldIdLst>
  <p:sldSz cx="9144000" cy="6858000" type="screen4x3"/>
  <p:notesSz cx="9144000" cy="6858000"/>
  <p:defaultTextStyle>
    <a:defPPr>
      <a:defRPr lang="en-US"/>
    </a:defPPr>
    <a:lvl1pPr algn="l" defTabSz="457200" rtl="0" fontAlgn="base">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1pPr>
    <a:lvl2pPr marL="457200" algn="l" defTabSz="457200" rtl="0" fontAlgn="base">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2pPr>
    <a:lvl3pPr marL="914400" algn="l" defTabSz="457200" rtl="0" fontAlgn="base">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3pPr>
    <a:lvl4pPr marL="1371600" algn="l" defTabSz="457200" rtl="0" fontAlgn="base">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4pPr>
    <a:lvl5pPr marL="1828800" algn="l" defTabSz="457200" rtl="0" fontAlgn="base">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5pPr>
    <a:lvl6pPr marL="22860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6pPr>
    <a:lvl7pPr marL="27432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7pPr>
    <a:lvl8pPr marL="32004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8pPr>
    <a:lvl9pPr marL="36576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434343"/>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00" d="100"/>
          <a:sy n="100" d="100"/>
        </p:scale>
        <p:origin x="-1936" y="-8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atin typeface="Arial" pitchFamily="-108" charset="0"/>
                <a:ea typeface="ＭＳ Ｐゴシック" pitchFamily="-108" charset="-128"/>
                <a:cs typeface="ＭＳ Ｐゴシック" pitchFamily="-108" charset="-128"/>
              </a:defRPr>
            </a:lvl1pPr>
          </a:lstStyle>
          <a:p>
            <a:pPr>
              <a:defRPr/>
            </a:pPr>
            <a:fld id="{6A1D8077-8C30-6A49-85D7-1DA655D6608B}" type="datetime1">
              <a:rPr lang="en-US" smtClean="0"/>
              <a:pPr>
                <a:defRPr/>
              </a:pPr>
              <a:t>8/30/15</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atin typeface="Arial" pitchFamily="-108" charset="0"/>
                <a:ea typeface="ＭＳ Ｐゴシック" pitchFamily="-108" charset="-128"/>
                <a:cs typeface="ＭＳ Ｐゴシック" pitchFamily="-108" charset="-128"/>
              </a:defRPr>
            </a:lvl1pPr>
          </a:lstStyle>
          <a:p>
            <a:pPr>
              <a:defRPr/>
            </a:pPr>
            <a:r>
              <a:rPr lang="en-US" smtClean="0"/>
              <a:t>(c) 2011. All rights reserved.</a:t>
            </a: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atin typeface="Arial" pitchFamily="-108" charset="0"/>
                <a:ea typeface="ＭＳ Ｐゴシック" pitchFamily="-108" charset="-128"/>
                <a:cs typeface="ＭＳ Ｐゴシック" pitchFamily="-108" charset="-128"/>
              </a:defRPr>
            </a:lvl1pPr>
          </a:lstStyle>
          <a:p>
            <a:pPr>
              <a:defRPr/>
            </a:pPr>
            <a:fld id="{C49FEF7F-A2E7-234E-B162-17BEBBC2C2A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8314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atin typeface="Arial" pitchFamily="-108" charset="0"/>
                <a:ea typeface="ＭＳ Ｐゴシック" pitchFamily="-108" charset="-128"/>
                <a:cs typeface="ＭＳ Ｐゴシック" pitchFamily="-108" charset="-128"/>
              </a:defRPr>
            </a:lvl1pPr>
          </a:lstStyle>
          <a:p>
            <a:pPr>
              <a:defRPr/>
            </a:pPr>
            <a:fld id="{943B61CE-08EC-6540-93B0-D21D57872A73}" type="datetime1">
              <a:rPr lang="en-US" smtClean="0"/>
              <a:pPr>
                <a:defRPr/>
              </a:pPr>
              <a:t>8/30/15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pitchFamily="-108" charset="0"/>
                <a:ea typeface="ＭＳ Ｐゴシック" pitchFamily="-108" charset="-128"/>
                <a:cs typeface="ＭＳ Ｐゴシック" pitchFamily="-108" charset="-128"/>
              </a:defRPr>
            </a:lvl1pPr>
          </a:lstStyle>
          <a:p>
            <a:pPr>
              <a:defRPr/>
            </a:pPr>
            <a:r>
              <a:rPr lang="en-US" smtClean="0"/>
              <a:t>(c) 2011. All rights reserved.</a:t>
            </a: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atin typeface="Arial" pitchFamily="-108" charset="0"/>
                <a:ea typeface="ＭＳ Ｐゴシック" pitchFamily="-108" charset="-128"/>
                <a:cs typeface="ＭＳ Ｐゴシック" pitchFamily="-108" charset="-128"/>
              </a:defRPr>
            </a:lvl1pPr>
          </a:lstStyle>
          <a:p>
            <a:pPr>
              <a:defRPr/>
            </a:pPr>
            <a:fld id="{2F2FA68B-2B4B-3F41-BDEA-EFBC7DD73AA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260263"/>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ＭＳ Ｐゴシック" pitchFamily="3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2FA68B-2B4B-3F41-BDEA-EFBC7DD73AA6}" type="slidenum">
              <a:rPr lang="en-US" smtClean="0"/>
              <a:pPr>
                <a:defRPr/>
              </a:pPr>
              <a:t>1</a:t>
            </a:fld>
            <a:endParaRPr lang="en-US"/>
          </a:p>
        </p:txBody>
      </p:sp>
      <p:sp>
        <p:nvSpPr>
          <p:cNvPr id="5" name="Footer Placeholder 4"/>
          <p:cNvSpPr>
            <a:spLocks noGrp="1"/>
          </p:cNvSpPr>
          <p:nvPr>
            <p:ph type="ftr" sz="quarter" idx="11"/>
          </p:nvPr>
        </p:nvSpPr>
        <p:spPr/>
        <p:txBody>
          <a:bodyPr/>
          <a:lstStyle/>
          <a:p>
            <a:pPr>
              <a:defRPr/>
            </a:pPr>
            <a:r>
              <a:rPr lang="en-US" smtClean="0"/>
              <a:t>(c) 2011. All rights reserved.</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pitchFamily="37" charset="-128"/>
                <a:cs typeface="ＭＳ Ｐゴシック" pitchFamily="37" charset="-128"/>
              </a:rPr>
              <a:t>Our previous runs (which were over a wider wavelength region) required 8hrs per day (15hrs of daylight) </a:t>
            </a:r>
            <a:r>
              <a:rPr lang="en-US" sz="1200" b="1" u="sng" kern="1200" dirty="0" smtClean="0">
                <a:solidFill>
                  <a:schemeClr val="tx1"/>
                </a:solidFill>
                <a:latin typeface="+mn-lt"/>
                <a:ea typeface="ＭＳ Ｐゴシック" pitchFamily="37" charset="-128"/>
                <a:cs typeface="ＭＳ Ｐゴシック" pitchFamily="37" charset="-128"/>
              </a:rPr>
              <a:t>per station</a:t>
            </a:r>
            <a:r>
              <a:rPr lang="en-US" sz="1200" b="0" u="sng" kern="1200" dirty="0" smtClean="0">
                <a:solidFill>
                  <a:schemeClr val="tx1"/>
                </a:solidFill>
                <a:latin typeface="+mn-lt"/>
                <a:ea typeface="ＭＳ Ｐゴシック" pitchFamily="37" charset="-128"/>
                <a:cs typeface="ＭＳ Ｐゴシック" pitchFamily="37" charset="-128"/>
              </a:rPr>
              <a:t> for the O3 UV-VIS using 44 </a:t>
            </a:r>
            <a:r>
              <a:rPr lang="en-US" sz="1200" b="0" u="sng" kern="1200" dirty="0" err="1" smtClean="0">
                <a:solidFill>
                  <a:schemeClr val="tx1"/>
                </a:solidFill>
                <a:latin typeface="+mn-lt"/>
                <a:ea typeface="ＭＳ Ｐゴシック" pitchFamily="37" charset="-128"/>
                <a:cs typeface="ＭＳ Ｐゴシック" pitchFamily="37" charset="-128"/>
              </a:rPr>
              <a:t>cpus</a:t>
            </a:r>
            <a:r>
              <a:rPr lang="en-US" sz="1200" b="0" u="sng" kern="1200" dirty="0" smtClean="0">
                <a:solidFill>
                  <a:schemeClr val="tx1"/>
                </a:solidFill>
                <a:latin typeface="+mn-lt"/>
                <a:ea typeface="ＭＳ Ｐゴシック" pitchFamily="37" charset="-128"/>
                <a:cs typeface="ＭＳ Ｐゴシック" pitchFamily="37" charset="-128"/>
              </a:rPr>
              <a:t>. For NO2, which has significantly larger spatial</a:t>
            </a:r>
            <a:r>
              <a:rPr lang="en-US" sz="1200" b="0" u="sng" kern="1200" baseline="0" dirty="0" smtClean="0">
                <a:solidFill>
                  <a:schemeClr val="tx1"/>
                </a:solidFill>
                <a:latin typeface="+mn-lt"/>
                <a:ea typeface="ＭＳ Ｐゴシック" pitchFamily="37" charset="-128"/>
                <a:cs typeface="ＭＳ Ｐゴシック" pitchFamily="37" charset="-128"/>
              </a:rPr>
              <a:t> variability than O3, AK regression is unlikely to produce good results. Therefore, computational efficiency is critical.</a:t>
            </a:r>
            <a:endParaRPr lang="en-US" dirty="0"/>
          </a:p>
        </p:txBody>
      </p:sp>
      <p:sp>
        <p:nvSpPr>
          <p:cNvPr id="4" name="Footer Placeholder 3"/>
          <p:cNvSpPr>
            <a:spLocks noGrp="1"/>
          </p:cNvSpPr>
          <p:nvPr>
            <p:ph type="ftr" sz="quarter" idx="10"/>
          </p:nvPr>
        </p:nvSpPr>
        <p:spPr/>
        <p:txBody>
          <a:bodyPr/>
          <a:lstStyle/>
          <a:p>
            <a:pPr>
              <a:defRPr/>
            </a:pPr>
            <a:r>
              <a:rPr lang="en-US" smtClean="0"/>
              <a:t>(c) 2011. All rights reserved.</a:t>
            </a:r>
            <a:endParaRPr lang="en-US"/>
          </a:p>
        </p:txBody>
      </p:sp>
      <p:sp>
        <p:nvSpPr>
          <p:cNvPr id="5" name="Slide Number Placeholder 4"/>
          <p:cNvSpPr>
            <a:spLocks noGrp="1"/>
          </p:cNvSpPr>
          <p:nvPr>
            <p:ph type="sldNum" sz="quarter" idx="11"/>
          </p:nvPr>
        </p:nvSpPr>
        <p:spPr/>
        <p:txBody>
          <a:bodyPr/>
          <a:lstStyle/>
          <a:p>
            <a:pPr>
              <a:defRPr/>
            </a:pPr>
            <a:fld id="{2F2FA68B-2B4B-3F41-BDEA-EFBC7DD73AA6}" type="slidenum">
              <a:rPr lang="en-US" smtClean="0"/>
              <a:pPr>
                <a:defRPr/>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481555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(c) 2011. All rights reserved.</a:t>
            </a:r>
            <a:endParaRPr lang="en-US"/>
          </a:p>
        </p:txBody>
      </p:sp>
      <p:sp>
        <p:nvSpPr>
          <p:cNvPr id="5" name="Slide Number Placeholder 4"/>
          <p:cNvSpPr>
            <a:spLocks noGrp="1"/>
          </p:cNvSpPr>
          <p:nvPr>
            <p:ph type="sldNum" sz="quarter" idx="11"/>
          </p:nvPr>
        </p:nvSpPr>
        <p:spPr/>
        <p:txBody>
          <a:bodyPr/>
          <a:lstStyle/>
          <a:p>
            <a:pPr>
              <a:defRPr/>
            </a:pPr>
            <a:fld id="{2F2FA68B-2B4B-3F41-BDEA-EFBC7DD73AA6}" type="slidenum">
              <a:rPr lang="en-US" smtClean="0"/>
              <a:pPr>
                <a:defRPr/>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827768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107" charset="-128"/>
                <a:cs typeface="ＭＳ Ｐゴシック" pitchFamily="-107" charset="-128"/>
              </a:rPr>
              <a:t>These are the outputs – drop this</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18B3E3-E292-4A48-A84F-98F57D266180}" type="slidenum">
              <a:rPr lang="en-US" smtClean="0">
                <a:latin typeface="Arial" pitchFamily="-107" charset="0"/>
                <a:ea typeface="ＭＳ Ｐゴシック" pitchFamily="-107" charset="-128"/>
                <a:cs typeface="ＭＳ Ｐゴシック" pitchFamily="-107" charset="-128"/>
              </a:rPr>
              <a:pPr/>
              <a:t>17</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this with regional multiple regression</a:t>
            </a:r>
            <a:r>
              <a:rPr lang="en-US" baseline="0" dirty="0" smtClean="0"/>
              <a:t> retrievals slide from today. </a:t>
            </a:r>
            <a:r>
              <a:rPr lang="en-US" baseline="0" dirty="0" err="1" smtClean="0"/>
              <a:t>Dofs</a:t>
            </a:r>
            <a:r>
              <a:rPr lang="en-US" baseline="0" dirty="0" smtClean="0"/>
              <a:t> are reflected in actual correlation</a:t>
            </a:r>
            <a:endParaRPr lang="en-US" dirty="0"/>
          </a:p>
        </p:txBody>
      </p:sp>
      <p:sp>
        <p:nvSpPr>
          <p:cNvPr id="4" name="Footer Placeholder 3"/>
          <p:cNvSpPr>
            <a:spLocks noGrp="1"/>
          </p:cNvSpPr>
          <p:nvPr>
            <p:ph type="ftr" sz="quarter" idx="10"/>
          </p:nvPr>
        </p:nvSpPr>
        <p:spPr/>
        <p:txBody>
          <a:bodyPr/>
          <a:lstStyle/>
          <a:p>
            <a:pPr>
              <a:defRPr/>
            </a:pPr>
            <a:r>
              <a:rPr lang="en-US" smtClean="0"/>
              <a:t>(c) 2011. All rights reserved.</a:t>
            </a:r>
            <a:endParaRPr lang="en-US"/>
          </a:p>
        </p:txBody>
      </p:sp>
      <p:sp>
        <p:nvSpPr>
          <p:cNvPr id="5" name="Slide Number Placeholder 4"/>
          <p:cNvSpPr>
            <a:spLocks noGrp="1"/>
          </p:cNvSpPr>
          <p:nvPr>
            <p:ph type="sldNum" sz="quarter" idx="11"/>
          </p:nvPr>
        </p:nvSpPr>
        <p:spPr/>
        <p:txBody>
          <a:bodyPr/>
          <a:lstStyle/>
          <a:p>
            <a:pPr>
              <a:defRPr/>
            </a:pPr>
            <a:fld id="{2F2FA68B-2B4B-3F41-BDEA-EFBC7DD73AA6}" type="slidenum">
              <a:rPr lang="en-US" smtClean="0"/>
              <a:pPr>
                <a:defRPr/>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364632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statistics are based on direct comparisons between the Nature profiles (truth) and retrievals for all of CONUS for all of July 2011 and show the systematic improvement in retrieval sensitivity below 800mb as you go from UV to UV-VIS to UV-VIS-TIR. This is consistent with previous studies based on limited stations and provide a “real-world” context for how much information the retrievals have in the lower troposphere.  </a:t>
            </a:r>
            <a:endParaRPr lang="en-US" dirty="0" smtClean="0"/>
          </a:p>
          <a:p>
            <a:endParaRPr lang="en-US" dirty="0"/>
          </a:p>
        </p:txBody>
      </p:sp>
      <p:sp>
        <p:nvSpPr>
          <p:cNvPr id="4" name="Slide Number Placeholder 3"/>
          <p:cNvSpPr>
            <a:spLocks noGrp="1"/>
          </p:cNvSpPr>
          <p:nvPr>
            <p:ph type="sldNum" sz="quarter" idx="10"/>
          </p:nvPr>
        </p:nvSpPr>
        <p:spPr/>
        <p:txBody>
          <a:bodyPr/>
          <a:lstStyle/>
          <a:p>
            <a:fld id="{AF0C0F30-C5EB-4449-9420-F662524B838E}"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632723"/>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Systematic reduction in surface ozone bias between nature run (</a:t>
            </a:r>
            <a:r>
              <a:rPr lang="en-US" dirty="0" err="1" smtClean="0"/>
              <a:t>obs</a:t>
            </a:r>
            <a:r>
              <a:rPr lang="en-US" dirty="0" smtClean="0"/>
              <a:t>)</a:t>
            </a:r>
            <a:r>
              <a:rPr lang="en-US" baseline="0" dirty="0" smtClean="0"/>
              <a:t> and UV-VIS-TIR analysis (mod) compared to control (mod) </a:t>
            </a:r>
            <a:r>
              <a:rPr lang="en-US" dirty="0" smtClean="0"/>
              <a:t>at US EPA </a:t>
            </a:r>
            <a:r>
              <a:rPr lang="en-US" dirty="0" err="1" smtClean="0"/>
              <a:t>AIRNow</a:t>
            </a:r>
            <a:r>
              <a:rPr lang="en-US" baseline="0" dirty="0" smtClean="0"/>
              <a:t> sites for July 1-5, 2011</a:t>
            </a:r>
            <a:endParaRPr lang="en-US" dirty="0" smtClean="0"/>
          </a:p>
        </p:txBody>
      </p:sp>
      <p:sp>
        <p:nvSpPr>
          <p:cNvPr id="4" name="Footer Placeholder 3"/>
          <p:cNvSpPr>
            <a:spLocks noGrp="1"/>
          </p:cNvSpPr>
          <p:nvPr>
            <p:ph type="ftr" sz="quarter" idx="10"/>
          </p:nvPr>
        </p:nvSpPr>
        <p:spPr/>
        <p:txBody>
          <a:bodyPr/>
          <a:lstStyle/>
          <a:p>
            <a:pPr>
              <a:defRPr/>
            </a:pPr>
            <a:r>
              <a:rPr lang="en-US" smtClean="0"/>
              <a:t>(c) 2011. All rights reserved.</a:t>
            </a:r>
            <a:endParaRPr lang="en-US"/>
          </a:p>
        </p:txBody>
      </p:sp>
      <p:sp>
        <p:nvSpPr>
          <p:cNvPr id="5" name="Slide Number Placeholder 4"/>
          <p:cNvSpPr>
            <a:spLocks noGrp="1"/>
          </p:cNvSpPr>
          <p:nvPr>
            <p:ph type="sldNum" sz="quarter" idx="11"/>
          </p:nvPr>
        </p:nvSpPr>
        <p:spPr/>
        <p:txBody>
          <a:bodyPr/>
          <a:lstStyle/>
          <a:p>
            <a:pPr>
              <a:defRPr/>
            </a:pPr>
            <a:fld id="{2F2FA68B-2B4B-3F41-BDEA-EFBC7DD73AA6}" type="slidenum">
              <a:rPr lang="en-US" smtClean="0"/>
              <a:pPr>
                <a:defRPr/>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0942885"/>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need this slide</a:t>
            </a:r>
            <a:endParaRPr lang="en-US" dirty="0"/>
          </a:p>
        </p:txBody>
      </p:sp>
      <p:sp>
        <p:nvSpPr>
          <p:cNvPr id="4" name="Footer Placeholder 3"/>
          <p:cNvSpPr>
            <a:spLocks noGrp="1"/>
          </p:cNvSpPr>
          <p:nvPr>
            <p:ph type="ftr" sz="quarter" idx="10"/>
          </p:nvPr>
        </p:nvSpPr>
        <p:spPr/>
        <p:txBody>
          <a:bodyPr/>
          <a:lstStyle/>
          <a:p>
            <a:pPr>
              <a:defRPr/>
            </a:pPr>
            <a:r>
              <a:rPr lang="en-US" smtClean="0"/>
              <a:t>(c) 2011. All rights reserved.</a:t>
            </a:r>
            <a:endParaRPr lang="en-US"/>
          </a:p>
        </p:txBody>
      </p:sp>
      <p:sp>
        <p:nvSpPr>
          <p:cNvPr id="5" name="Slide Number Placeholder 4"/>
          <p:cNvSpPr>
            <a:spLocks noGrp="1"/>
          </p:cNvSpPr>
          <p:nvPr>
            <p:ph type="sldNum" sz="quarter" idx="11"/>
          </p:nvPr>
        </p:nvSpPr>
        <p:spPr/>
        <p:txBody>
          <a:bodyPr/>
          <a:lstStyle/>
          <a:p>
            <a:pPr>
              <a:defRPr/>
            </a:pPr>
            <a:fld id="{2F2FA68B-2B4B-3F41-BDEA-EFBC7DD73AA6}" type="slidenum">
              <a:rPr lang="en-US" smtClean="0"/>
              <a:pPr>
                <a:defRPr/>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325504"/>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need this</a:t>
            </a:r>
            <a:r>
              <a:rPr lang="en-US" baseline="0" dirty="0" smtClean="0"/>
              <a:t> slide</a:t>
            </a:r>
            <a:endParaRPr lang="en-US" dirty="0"/>
          </a:p>
        </p:txBody>
      </p:sp>
      <p:sp>
        <p:nvSpPr>
          <p:cNvPr id="4" name="Footer Placeholder 3"/>
          <p:cNvSpPr>
            <a:spLocks noGrp="1"/>
          </p:cNvSpPr>
          <p:nvPr>
            <p:ph type="ftr" sz="quarter" idx="10"/>
          </p:nvPr>
        </p:nvSpPr>
        <p:spPr/>
        <p:txBody>
          <a:bodyPr/>
          <a:lstStyle/>
          <a:p>
            <a:pPr>
              <a:defRPr/>
            </a:pPr>
            <a:r>
              <a:rPr lang="en-US" smtClean="0"/>
              <a:t>(c) 2011. All rights reserved.</a:t>
            </a:r>
            <a:endParaRPr lang="en-US"/>
          </a:p>
        </p:txBody>
      </p:sp>
      <p:sp>
        <p:nvSpPr>
          <p:cNvPr id="5" name="Slide Number Placeholder 4"/>
          <p:cNvSpPr>
            <a:spLocks noGrp="1"/>
          </p:cNvSpPr>
          <p:nvPr>
            <p:ph type="sldNum" sz="quarter" idx="11"/>
          </p:nvPr>
        </p:nvSpPr>
        <p:spPr/>
        <p:txBody>
          <a:bodyPr/>
          <a:lstStyle/>
          <a:p>
            <a:pPr>
              <a:defRPr/>
            </a:pPr>
            <a:fld id="{2F2FA68B-2B4B-3F41-BDEA-EFBC7DD73AA6}" type="slidenum">
              <a:rPr lang="en-US" smtClean="0"/>
              <a:pPr>
                <a:defRPr/>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91693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107" charset="-128"/>
                <a:cs typeface="ＭＳ Ｐゴシック" pitchFamily="-107" charset="-128"/>
              </a:rPr>
              <a:t>These are the group’s goals, as they were in September. </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445D06-9EB0-C341-A1EA-2583CF8D577C}" type="slidenum">
              <a:rPr lang="en-US" smtClean="0">
                <a:latin typeface="Arial" pitchFamily="-107" charset="0"/>
                <a:ea typeface="ＭＳ Ｐゴシック" pitchFamily="-107" charset="-128"/>
                <a:cs typeface="ＭＳ Ｐゴシック" pitchFamily="-107" charset="-128"/>
              </a:rPr>
              <a:pPr/>
              <a:t>2</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a:t>
            </a:r>
            <a:r>
              <a:rPr lang="en-US" baseline="0" dirty="0" smtClean="0"/>
              <a:t> major components of the OSSE framework: Nature run (teal), </a:t>
            </a:r>
            <a:r>
              <a:rPr lang="en-US" baseline="0" dirty="0" err="1" smtClean="0"/>
              <a:t>Radiative</a:t>
            </a:r>
            <a:r>
              <a:rPr lang="en-US" baseline="0" dirty="0" smtClean="0"/>
              <a:t> Transfer/Retrieval System (purple), and Analysis System (orange). </a:t>
            </a:r>
          </a:p>
          <a:p>
            <a:endParaRPr lang="en-US" baseline="0" dirty="0" smtClean="0"/>
          </a:p>
          <a:p>
            <a:r>
              <a:rPr lang="en-US" baseline="0" dirty="0" smtClean="0"/>
              <a:t>We first used a set of representative profiles from 17 sites (hourly, every 3</a:t>
            </a:r>
            <a:r>
              <a:rPr lang="en-US" baseline="30000" dirty="0" smtClean="0"/>
              <a:t>rd</a:t>
            </a:r>
            <a:r>
              <a:rPr lang="en-US" baseline="0" dirty="0" smtClean="0"/>
              <a:t> day of July 2011) and full </a:t>
            </a:r>
            <a:r>
              <a:rPr lang="en-US" baseline="0" dirty="0" err="1" smtClean="0"/>
              <a:t>radiative</a:t>
            </a:r>
            <a:r>
              <a:rPr lang="en-US" baseline="0" dirty="0" smtClean="0"/>
              <a:t> transfer/Optimal Estimation Retrievals (UV, UV-VIS, UV-VIS-TIR) to generate input data for developing a multiple regression estimate of the averaging kernels (AK).</a:t>
            </a:r>
          </a:p>
          <a:p>
            <a:endParaRPr lang="en-US" baseline="0" dirty="0" smtClean="0"/>
          </a:p>
          <a:p>
            <a:r>
              <a:rPr lang="en-US" baseline="0" dirty="0" smtClean="0"/>
              <a:t>We then use the AK regressions, the full Nature atmosphere (CONUS, hourly, every day of July 2011)  to generate the Regional Multiple Regression AK retrievals (UV, UV-VIS, UV-VIS-TIR) </a:t>
            </a:r>
          </a:p>
          <a:p>
            <a:endParaRPr lang="en-US" baseline="0" dirty="0" smtClean="0"/>
          </a:p>
          <a:p>
            <a:r>
              <a:rPr lang="en-US" baseline="0" dirty="0" smtClean="0"/>
              <a:t>We then used observed GOES East and West Sounder cloud masks to identify clear retrievals, these are fed into the WRF-</a:t>
            </a:r>
            <a:r>
              <a:rPr lang="en-US" baseline="0" dirty="0" err="1" smtClean="0"/>
              <a:t>Chem</a:t>
            </a:r>
            <a:r>
              <a:rPr lang="en-US" baseline="0" dirty="0" smtClean="0"/>
              <a:t>/GSI regional assimilation system</a:t>
            </a:r>
            <a:endParaRPr lang="en-US" dirty="0"/>
          </a:p>
        </p:txBody>
      </p:sp>
      <p:sp>
        <p:nvSpPr>
          <p:cNvPr id="4" name="Footer Placeholder 3"/>
          <p:cNvSpPr>
            <a:spLocks noGrp="1"/>
          </p:cNvSpPr>
          <p:nvPr>
            <p:ph type="ftr" sz="quarter" idx="10"/>
          </p:nvPr>
        </p:nvSpPr>
        <p:spPr/>
        <p:txBody>
          <a:bodyPr/>
          <a:lstStyle/>
          <a:p>
            <a:pPr>
              <a:defRPr/>
            </a:pPr>
            <a:r>
              <a:rPr lang="en-US" smtClean="0"/>
              <a:t>(c) 2011. All rights reserved.</a:t>
            </a:r>
            <a:endParaRPr lang="en-US"/>
          </a:p>
        </p:txBody>
      </p:sp>
      <p:sp>
        <p:nvSpPr>
          <p:cNvPr id="5" name="Slide Number Placeholder 4"/>
          <p:cNvSpPr>
            <a:spLocks noGrp="1"/>
          </p:cNvSpPr>
          <p:nvPr>
            <p:ph type="sldNum" sz="quarter" idx="11"/>
          </p:nvPr>
        </p:nvSpPr>
        <p:spPr/>
        <p:txBody>
          <a:bodyPr/>
          <a:lstStyle/>
          <a:p>
            <a:pPr>
              <a:defRPr/>
            </a:pPr>
            <a:fld id="{2F2FA68B-2B4B-3F41-BDEA-EFBC7DD73AA6}" type="slidenum">
              <a:rPr lang="en-US" smtClean="0"/>
              <a:pPr>
                <a:defRPr/>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176740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latin typeface="+mn-lt"/>
                <a:ea typeface="ＭＳ Ｐゴシック" pitchFamily="37" charset="-128"/>
                <a:cs typeface="ＭＳ Ｐゴシック" pitchFamily="37" charset="-128"/>
              </a:rPr>
              <a:t>The CMAQ component of the nature run provides the ozone below 300mb and used lateral boundary conditions from GFS, which doesn't have tropospheric chemistry and therefore doesn't provide realistic variability in the free troposphere. The nature run is a linear blend of CMAQ and GFS above 300mb and GFS captures the dynamically driven variability in the UT/LS.</a:t>
            </a:r>
          </a:p>
          <a:p>
            <a:endParaRPr lang="en-US" sz="1200" b="0" i="0" kern="1200" dirty="0" smtClean="0">
              <a:solidFill>
                <a:schemeClr val="tx1"/>
              </a:solidFill>
              <a:latin typeface="+mn-lt"/>
              <a:ea typeface="ＭＳ Ｐゴシック" pitchFamily="37" charset="-128"/>
              <a:cs typeface="ＭＳ Ｐゴシック" pitchFamily="37" charset="-128"/>
            </a:endParaRPr>
          </a:p>
          <a:p>
            <a:r>
              <a:rPr lang="en-US" sz="1200" b="0" i="0" kern="1200" dirty="0" smtClean="0">
                <a:solidFill>
                  <a:schemeClr val="tx1"/>
                </a:solidFill>
                <a:latin typeface="+mn-lt"/>
                <a:ea typeface="ＭＳ Ｐゴシック" pitchFamily="37" charset="-128"/>
                <a:cs typeface="ＭＳ Ｐゴシック" pitchFamily="37" charset="-128"/>
              </a:rPr>
              <a:t>The surface o3 is low at Trinidad Head because this is a coastal site that is mostly influenced by clean maritime air near the surface.</a:t>
            </a:r>
            <a:endParaRPr lang="en-US" sz="1200" b="0" i="0" dirty="0">
              <a:latin typeface="Times New Roman" panose="02020603050405020304" pitchFamily="18" charset="0"/>
              <a:cs typeface="Times New Roman" panose="02020603050405020304" pitchFamily="18" charset="0"/>
            </a:endParaRP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C349AE-15F9-214D-AA40-BD071EA8E6D0}" type="slidenum">
              <a:rPr lang="en-US" smtClean="0">
                <a:latin typeface="Arial" pitchFamily="-107" charset="0"/>
                <a:ea typeface="ＭＳ Ｐゴシック" pitchFamily="-107" charset="-128"/>
                <a:cs typeface="ＭＳ Ｐゴシック" pitchFamily="-107" charset="-128"/>
              </a:rPr>
              <a:pPr/>
              <a:t>4</a:t>
            </a:fld>
            <a:endParaRPr lang="en-US" smtClean="0">
              <a:latin typeface="Arial" pitchFamily="-107" charset="0"/>
              <a:ea typeface="ＭＳ Ｐゴシック" pitchFamily="-107" charset="-128"/>
              <a:cs typeface="ＭＳ Ｐゴシック" pitchFamily="-107" charset="-128"/>
            </a:endParaRPr>
          </a:p>
        </p:txBody>
      </p:sp>
      <p:sp>
        <p:nvSpPr>
          <p:cNvPr id="5" name="Footer Placeholder 4"/>
          <p:cNvSpPr>
            <a:spLocks noGrp="1"/>
          </p:cNvSpPr>
          <p:nvPr>
            <p:ph type="ftr" sz="quarter" idx="10"/>
          </p:nvPr>
        </p:nvSpPr>
        <p:spPr/>
        <p:txBody>
          <a:bodyPr/>
          <a:lstStyle/>
          <a:p>
            <a:pPr>
              <a:defRPr/>
            </a:pPr>
            <a:r>
              <a:rPr lang="en-US" smtClean="0"/>
              <a:t>(c) 2011. All rights reserved.</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(c) 2011. All rights reserved.</a:t>
            </a:r>
            <a:endParaRPr lang="en-US"/>
          </a:p>
        </p:txBody>
      </p:sp>
      <p:sp>
        <p:nvSpPr>
          <p:cNvPr id="5" name="Slide Number Placeholder 4"/>
          <p:cNvSpPr>
            <a:spLocks noGrp="1"/>
          </p:cNvSpPr>
          <p:nvPr>
            <p:ph type="sldNum" sz="quarter" idx="11"/>
          </p:nvPr>
        </p:nvSpPr>
        <p:spPr/>
        <p:txBody>
          <a:bodyPr/>
          <a:lstStyle/>
          <a:p>
            <a:pPr>
              <a:defRPr/>
            </a:pPr>
            <a:fld id="{2F2FA68B-2B4B-3F41-BDEA-EFBC7DD73AA6}"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679971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statistics are based on direct comparisons between the Nature profiles (truth) and retrievals for all of CONUS for all of July 2011 and show the systematic improvement in retrieval sensitivity below 800mb as you go from UV to UV-VIS to UV-VIS-TIR. This is consistent with previous studies based on limited stations and provide a “real-world” context for how much information the retrievals have in the lower troposphere. </a:t>
            </a:r>
          </a:p>
          <a:p>
            <a:endParaRPr lang="en-US" baseline="0" dirty="0" smtClean="0"/>
          </a:p>
          <a:p>
            <a:r>
              <a:rPr lang="en-US" baseline="0" dirty="0" smtClean="0"/>
              <a:t>The reduced correlation at ~ 40mb is because of the low variability in ozone at these altitudes.</a:t>
            </a:r>
            <a:endParaRPr lang="en-US" dirty="0" smtClean="0"/>
          </a:p>
        </p:txBody>
      </p:sp>
      <p:sp>
        <p:nvSpPr>
          <p:cNvPr id="4" name="Footer Placeholder 3"/>
          <p:cNvSpPr>
            <a:spLocks noGrp="1"/>
          </p:cNvSpPr>
          <p:nvPr>
            <p:ph type="ftr" sz="quarter" idx="10"/>
          </p:nvPr>
        </p:nvSpPr>
        <p:spPr/>
        <p:txBody>
          <a:bodyPr/>
          <a:lstStyle/>
          <a:p>
            <a:pPr>
              <a:defRPr/>
            </a:pPr>
            <a:r>
              <a:rPr lang="en-US" smtClean="0"/>
              <a:t>(c) 2011. All rights reserved.</a:t>
            </a:r>
            <a:endParaRPr lang="en-US"/>
          </a:p>
        </p:txBody>
      </p:sp>
      <p:sp>
        <p:nvSpPr>
          <p:cNvPr id="5" name="Slide Number Placeholder 4"/>
          <p:cNvSpPr>
            <a:spLocks noGrp="1"/>
          </p:cNvSpPr>
          <p:nvPr>
            <p:ph type="sldNum" sz="quarter" idx="11"/>
          </p:nvPr>
        </p:nvSpPr>
        <p:spPr/>
        <p:txBody>
          <a:bodyPr/>
          <a:lstStyle/>
          <a:p>
            <a:pPr>
              <a:defRPr/>
            </a:pPr>
            <a:fld id="{2F2FA68B-2B4B-3F41-BDEA-EFBC7DD73AA6}"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787140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ＭＳ Ｐゴシック" pitchFamily="37" charset="-128"/>
                <a:cs typeface="ＭＳ Ｐゴシック" pitchFamily="37" charset="-128"/>
              </a:rPr>
              <a:t>The large initial adjustments in the lower stratosphere come about because we are simply adding the RAQMS ozone profile to the top of the WRF-</a:t>
            </a:r>
            <a:r>
              <a:rPr lang="en-US" sz="1200" b="0" i="0" kern="1200" dirty="0" err="1" smtClean="0">
                <a:solidFill>
                  <a:schemeClr val="tx1"/>
                </a:solidFill>
                <a:latin typeface="+mn-lt"/>
                <a:ea typeface="ＭＳ Ｐゴシック" pitchFamily="37" charset="-128"/>
                <a:cs typeface="ＭＳ Ｐゴシック" pitchFamily="37" charset="-128"/>
              </a:rPr>
              <a:t>Chem</a:t>
            </a:r>
            <a:r>
              <a:rPr lang="en-US" sz="1200" b="0" i="0" kern="1200" dirty="0" smtClean="0">
                <a:solidFill>
                  <a:schemeClr val="tx1"/>
                </a:solidFill>
                <a:latin typeface="+mn-lt"/>
                <a:ea typeface="ＭＳ Ｐゴシック" pitchFamily="37" charset="-128"/>
                <a:cs typeface="ＭＳ Ｐゴシック" pitchFamily="37" charset="-128"/>
              </a:rPr>
              <a:t> model top (50mb) to construct the full atmosphere profile before applying the AK. WRF-CHEM has coarse vertical resolution at the top and cannot resolve the sharp gradients in ozone in the UT/LS. The Nature run is influenced by GFS at these altitudes and so there are large differences.</a:t>
            </a:r>
          </a:p>
          <a:p>
            <a:endParaRPr lang="en-US" sz="1200" b="0" i="0" kern="1200" dirty="0" smtClean="0">
              <a:solidFill>
                <a:schemeClr val="tx1"/>
              </a:solidFill>
              <a:latin typeface="+mn-lt"/>
              <a:ea typeface="ＭＳ Ｐゴシック" pitchFamily="37" charset="-128"/>
              <a:cs typeface="ＭＳ Ｐゴシック" pitchFamily="37" charset="-128"/>
            </a:endParaRPr>
          </a:p>
          <a:p>
            <a:r>
              <a:rPr lang="en-US" sz="1200" b="0" i="0" kern="1200" dirty="0" smtClean="0">
                <a:solidFill>
                  <a:schemeClr val="tx1"/>
                </a:solidFill>
                <a:latin typeface="+mn-lt"/>
                <a:ea typeface="ＭＳ Ｐゴシック" pitchFamily="37" charset="-128"/>
                <a:cs typeface="ＭＳ Ｐゴシック" pitchFamily="37" charset="-128"/>
              </a:rPr>
              <a:t>We initially assumed 10% observational errors and assimilated the entire GEOCAPE profile. This resulted in propagation of the stratospheric adjustments into the lower troposphere (because of the AK coupling these layers in the analysis). We next tested a 30% observational error and the lower troposphere adjustments were reduced but not eliminated. Our final experiment only assimilated GEOCAPE profiles below 100mb, which largely eliminated the propagation into the lower troposphere although there were still large adjustments in the stratosphere due to the large vertical length scales in the background error estimates at these altitudes.</a:t>
            </a:r>
            <a:endParaRPr lang="en-US" b="0" i="0" dirty="0"/>
          </a:p>
        </p:txBody>
      </p:sp>
      <p:sp>
        <p:nvSpPr>
          <p:cNvPr id="4" name="Footer Placeholder 3"/>
          <p:cNvSpPr>
            <a:spLocks noGrp="1"/>
          </p:cNvSpPr>
          <p:nvPr>
            <p:ph type="ftr" sz="quarter" idx="10"/>
          </p:nvPr>
        </p:nvSpPr>
        <p:spPr/>
        <p:txBody>
          <a:bodyPr/>
          <a:lstStyle/>
          <a:p>
            <a:pPr>
              <a:defRPr/>
            </a:pPr>
            <a:r>
              <a:rPr lang="en-US" smtClean="0"/>
              <a:t>(c) 2011. All rights reserved.</a:t>
            </a:r>
            <a:endParaRPr lang="en-US"/>
          </a:p>
        </p:txBody>
      </p:sp>
      <p:sp>
        <p:nvSpPr>
          <p:cNvPr id="5" name="Slide Number Placeholder 4"/>
          <p:cNvSpPr>
            <a:spLocks noGrp="1"/>
          </p:cNvSpPr>
          <p:nvPr>
            <p:ph type="sldNum" sz="quarter" idx="11"/>
          </p:nvPr>
        </p:nvSpPr>
        <p:spPr/>
        <p:txBody>
          <a:bodyPr/>
          <a:lstStyle/>
          <a:p>
            <a:pPr>
              <a:defRPr/>
            </a:pPr>
            <a:fld id="{2F2FA68B-2B4B-3F41-BDEA-EFBC7DD73AA6}"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131490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ＭＳ Ｐゴシック" pitchFamily="37" charset="-128"/>
                <a:cs typeface="ＭＳ Ｐゴシック" pitchFamily="37" charset="-128"/>
              </a:rPr>
              <a:t>WRF-</a:t>
            </a:r>
            <a:r>
              <a:rPr lang="en-US" sz="1200" b="0" i="0" kern="1200" dirty="0" err="1" smtClean="0">
                <a:solidFill>
                  <a:schemeClr val="tx1"/>
                </a:solidFill>
                <a:latin typeface="+mn-lt"/>
                <a:ea typeface="ＭＳ Ｐゴシック" pitchFamily="37" charset="-128"/>
                <a:cs typeface="ＭＳ Ｐゴシック" pitchFamily="37" charset="-128"/>
              </a:rPr>
              <a:t>Chem</a:t>
            </a:r>
            <a:r>
              <a:rPr lang="en-US" sz="1200" b="0" i="0" kern="1200" dirty="0" smtClean="0">
                <a:solidFill>
                  <a:schemeClr val="tx1"/>
                </a:solidFill>
                <a:latin typeface="+mn-lt"/>
                <a:ea typeface="ＭＳ Ｐゴシック" pitchFamily="37" charset="-128"/>
                <a:cs typeface="ＭＳ Ｐゴシック" pitchFamily="37" charset="-128"/>
              </a:rPr>
              <a:t> has poor vertical resolution in the lower </a:t>
            </a:r>
            <a:r>
              <a:rPr lang="en-US" sz="1200" b="0" i="0" kern="1200" dirty="0" err="1" smtClean="0">
                <a:solidFill>
                  <a:schemeClr val="tx1"/>
                </a:solidFill>
                <a:latin typeface="+mn-lt"/>
                <a:ea typeface="ＭＳ Ｐゴシック" pitchFamily="37" charset="-128"/>
                <a:cs typeface="ＭＳ Ｐゴシック" pitchFamily="37" charset="-128"/>
              </a:rPr>
              <a:t>strat</a:t>
            </a:r>
            <a:r>
              <a:rPr lang="en-US" sz="1200" b="0" i="0" kern="1200" dirty="0" smtClean="0">
                <a:solidFill>
                  <a:schemeClr val="tx1"/>
                </a:solidFill>
                <a:latin typeface="+mn-lt"/>
                <a:ea typeface="ＭＳ Ｐゴシック" pitchFamily="37" charset="-128"/>
                <a:cs typeface="ＭＳ Ｐゴシック" pitchFamily="37" charset="-128"/>
              </a:rPr>
              <a:t> because no one in the regional AQ modeling community cares about the UT/LS. We've been dealing with this issue for a number of years and I thought that since WRF-</a:t>
            </a:r>
            <a:r>
              <a:rPr lang="en-US" sz="1200" b="0" i="0" kern="1200" dirty="0" err="1" smtClean="0">
                <a:solidFill>
                  <a:schemeClr val="tx1"/>
                </a:solidFill>
                <a:latin typeface="+mn-lt"/>
                <a:ea typeface="ＭＳ Ｐゴシック" pitchFamily="37" charset="-128"/>
                <a:cs typeface="ＭＳ Ｐゴシック" pitchFamily="37" charset="-128"/>
              </a:rPr>
              <a:t>Chem</a:t>
            </a:r>
            <a:r>
              <a:rPr lang="en-US" sz="1200" b="0" i="0" kern="1200" dirty="0" smtClean="0">
                <a:solidFill>
                  <a:schemeClr val="tx1"/>
                </a:solidFill>
                <a:latin typeface="+mn-lt"/>
                <a:ea typeface="ＭＳ Ｐゴシック" pitchFamily="37" charset="-128"/>
                <a:cs typeface="ＭＳ Ｐゴシック" pitchFamily="37" charset="-128"/>
              </a:rPr>
              <a:t> is online the resolution would be OK given the need to predict u, v, T, and </a:t>
            </a:r>
            <a:r>
              <a:rPr lang="en-US" sz="1200" b="0" i="0" kern="1200" dirty="0" err="1" smtClean="0">
                <a:solidFill>
                  <a:schemeClr val="tx1"/>
                </a:solidFill>
                <a:latin typeface="+mn-lt"/>
                <a:ea typeface="ＭＳ Ｐゴシック" pitchFamily="37" charset="-128"/>
                <a:cs typeface="ＭＳ Ｐゴシック" pitchFamily="37" charset="-128"/>
              </a:rPr>
              <a:t>wv</a:t>
            </a:r>
            <a:r>
              <a:rPr lang="en-US" sz="1200" b="0" i="0" kern="1200" dirty="0" smtClean="0">
                <a:solidFill>
                  <a:schemeClr val="tx1"/>
                </a:solidFill>
                <a:latin typeface="+mn-lt"/>
                <a:ea typeface="ＭＳ Ｐゴシック" pitchFamily="37" charset="-128"/>
                <a:cs typeface="ＭＳ Ｐゴシック" pitchFamily="37" charset="-128"/>
              </a:rPr>
              <a:t>. We may have to increase the vertical resolution and raise the model top to improve the assimilation results. We'll have to explore this with some sensitivity experiments.</a:t>
            </a:r>
          </a:p>
        </p:txBody>
      </p:sp>
      <p:sp>
        <p:nvSpPr>
          <p:cNvPr id="4" name="Footer Placeholder 3"/>
          <p:cNvSpPr>
            <a:spLocks noGrp="1"/>
          </p:cNvSpPr>
          <p:nvPr>
            <p:ph type="ftr" sz="quarter" idx="10"/>
          </p:nvPr>
        </p:nvSpPr>
        <p:spPr/>
        <p:txBody>
          <a:bodyPr/>
          <a:lstStyle/>
          <a:p>
            <a:pPr>
              <a:defRPr/>
            </a:pPr>
            <a:r>
              <a:rPr lang="en-US" smtClean="0"/>
              <a:t>(c) 2011. All rights reserved.</a:t>
            </a:r>
            <a:endParaRPr lang="en-US"/>
          </a:p>
        </p:txBody>
      </p:sp>
      <p:sp>
        <p:nvSpPr>
          <p:cNvPr id="5" name="Slide Number Placeholder 4"/>
          <p:cNvSpPr>
            <a:spLocks noGrp="1"/>
          </p:cNvSpPr>
          <p:nvPr>
            <p:ph type="sldNum" sz="quarter" idx="11"/>
          </p:nvPr>
        </p:nvSpPr>
        <p:spPr/>
        <p:txBody>
          <a:bodyPr/>
          <a:lstStyle/>
          <a:p>
            <a:pPr>
              <a:defRPr/>
            </a:pPr>
            <a:fld id="{2F2FA68B-2B4B-3F41-BDEA-EFBC7DD73AA6}" type="slidenum">
              <a:rPr lang="en-US" smtClean="0"/>
              <a:pPr>
                <a:defRPr/>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758498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Examples</a:t>
            </a:r>
            <a:r>
              <a:rPr lang="en-US" baseline="0" dirty="0" smtClean="0"/>
              <a:t> of n</a:t>
            </a:r>
            <a:r>
              <a:rPr lang="en-US" dirty="0" smtClean="0"/>
              <a:t>ature</a:t>
            </a:r>
            <a:r>
              <a:rPr lang="en-US" baseline="0" dirty="0" smtClean="0"/>
              <a:t> </a:t>
            </a:r>
            <a:r>
              <a:rPr lang="en-US" baseline="0" dirty="0" err="1" smtClean="0"/>
              <a:t>vs</a:t>
            </a:r>
            <a:r>
              <a:rPr lang="en-US" baseline="0" dirty="0" smtClean="0"/>
              <a:t> control and UV-VIS-TIR assimilation for selected sites (upper left: Bakersfield CA, upper right: Chicago, IL, lower left: Gulfport, MS, lower right </a:t>
            </a:r>
            <a:r>
              <a:rPr lang="en-US" baseline="0" dirty="0" err="1" smtClean="0"/>
              <a:t>Legget</a:t>
            </a:r>
            <a:r>
              <a:rPr lang="en-US" baseline="0" dirty="0" smtClean="0"/>
              <a:t>, NC) showing realistic complexity in OSSE system (independent Nature/Analysis models; systematic improvements for clear sky stations (Bakersfield, CA), episodic improvements for cloud impacted stations (Chicago, </a:t>
            </a:r>
            <a:r>
              <a:rPr lang="en-US" baseline="0" dirty="0" err="1" smtClean="0"/>
              <a:t>Legget</a:t>
            </a:r>
            <a:r>
              <a:rPr lang="en-US" baseline="0" dirty="0" smtClean="0"/>
              <a:t>), and very small changes for stations with good agreement between control and nature runs (Gulfport, MS)</a:t>
            </a:r>
            <a:endParaRPr lang="en-US" dirty="0" smtClean="0"/>
          </a:p>
        </p:txBody>
      </p:sp>
      <p:sp>
        <p:nvSpPr>
          <p:cNvPr id="4" name="Footer Placeholder 3"/>
          <p:cNvSpPr>
            <a:spLocks noGrp="1"/>
          </p:cNvSpPr>
          <p:nvPr>
            <p:ph type="ftr" sz="quarter" idx="10"/>
          </p:nvPr>
        </p:nvSpPr>
        <p:spPr/>
        <p:txBody>
          <a:bodyPr/>
          <a:lstStyle/>
          <a:p>
            <a:pPr>
              <a:defRPr/>
            </a:pPr>
            <a:r>
              <a:rPr lang="en-US" smtClean="0"/>
              <a:t>(c) 2011. All rights reserved.</a:t>
            </a:r>
            <a:endParaRPr lang="en-US"/>
          </a:p>
        </p:txBody>
      </p:sp>
      <p:sp>
        <p:nvSpPr>
          <p:cNvPr id="5" name="Slide Number Placeholder 4"/>
          <p:cNvSpPr>
            <a:spLocks noGrp="1"/>
          </p:cNvSpPr>
          <p:nvPr>
            <p:ph type="sldNum" sz="quarter" idx="11"/>
          </p:nvPr>
        </p:nvSpPr>
        <p:spPr/>
        <p:txBody>
          <a:bodyPr/>
          <a:lstStyle/>
          <a:p>
            <a:pPr>
              <a:defRPr/>
            </a:pPr>
            <a:fld id="{2F2FA68B-2B4B-3F41-BDEA-EFBC7DD73AA6}"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en-US" dirty="0"/>
          </a:p>
        </p:txBody>
      </p:sp>
      <p:sp>
        <p:nvSpPr>
          <p:cNvPr id="16" name="Footer Placeholder 16"/>
          <p:cNvSpPr>
            <a:spLocks noGrp="1"/>
          </p:cNvSpPr>
          <p:nvPr>
            <p:ph type="ftr" sz="quarter" idx="11"/>
          </p:nvPr>
        </p:nvSpPr>
        <p:spPr/>
        <p:txBody>
          <a:bodyPr/>
          <a:lstStyle>
            <a:lvl1pPr>
              <a:defRPr/>
            </a:lvl1pPr>
          </a:lstStyle>
          <a:p>
            <a:pPr>
              <a:defRPr/>
            </a:pPr>
            <a:r>
              <a:rPr lang="en-US" smtClean="0"/>
              <a:t>© 2011. All rights reserved.</a:t>
            </a: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81DBA2F9-E029-664E-BC24-97AF6D1A1E8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2011.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05E6FA71-8E69-8A41-917D-8F8AB2DD2C2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A588E0C8-7E38-1140-9957-5774C9B311EA}"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r>
              <a:rPr lang="en-US" smtClean="0"/>
              <a:t>© 2011. All rights reserved.</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2011. All rights reserved.</a:t>
            </a: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230068A3-3324-3744-BC01-8736F407B02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r>
              <a:rPr lang="en-US" smtClean="0"/>
              <a:t>© 2011. All rights reserved.</a:t>
            </a: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7AE7ACA-8D5E-EE42-8903-485D59DD7D3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smtClean="0"/>
              <a:t>© 2011. All rights reserved.</a:t>
            </a:r>
            <a:endParaRPr lang="en-US"/>
          </a:p>
        </p:txBody>
      </p:sp>
      <p:sp>
        <p:nvSpPr>
          <p:cNvPr id="8" name="Slide Number Placeholder 6"/>
          <p:cNvSpPr>
            <a:spLocks noGrp="1"/>
          </p:cNvSpPr>
          <p:nvPr>
            <p:ph type="sldNum" sz="quarter" idx="12"/>
          </p:nvPr>
        </p:nvSpPr>
        <p:spPr/>
        <p:txBody>
          <a:bodyPr/>
          <a:lstStyle>
            <a:lvl1pPr>
              <a:defRPr/>
            </a:lvl1pPr>
          </a:lstStyle>
          <a:p>
            <a:pPr>
              <a:defRPr/>
            </a:pPr>
            <a:fld id="{FDF79D58-8160-BA4B-AD7C-17F7FAE0CD6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r>
              <a:rPr lang="en-US" smtClean="0"/>
              <a:t>© 2011. All rights reserved.</a:t>
            </a: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131BFC95-C135-6142-AC17-377C1B5C252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 2011. All rights reserved.</a:t>
            </a: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F683A18C-83D6-5546-B247-02B7C9BCC6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r>
              <a:rPr lang="en-US" smtClean="0"/>
              <a:t>© 2011. All rights reserved.</a:t>
            </a: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D76BD39E-72D4-444A-A3FA-A02A5A2786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1C0B863F-2149-1B42-9BB9-6AC6862AB230}"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r>
              <a:rPr lang="en-US" smtClean="0"/>
              <a:t>© 2011. All rights reserved.</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CE1A029F-AF2A-2A41-9744-9BF746D9A6D2}"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r>
              <a:rPr lang="en-US" smtClean="0"/>
              <a:t>© 2011. All rights reserved.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ea typeface="+mn-ea"/>
                <a:cs typeface="+mn-cs"/>
              </a:defRPr>
            </a:lvl1pPr>
          </a:lstStyle>
          <a:p>
            <a:pPr>
              <a:defRPr/>
            </a:pPr>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r>
              <a:rPr lang="en-US" smtClean="0"/>
              <a:t>© 2011. All rights reserved.</a:t>
            </a: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ea typeface="+mn-ea"/>
                <a:cs typeface="+mn-cs"/>
              </a:defRPr>
            </a:lvl1pPr>
          </a:lstStyle>
          <a:p>
            <a:pPr>
              <a:defRPr/>
            </a:pPr>
            <a:fld id="{E9BFD10D-9F49-404F-AD5A-2830AA863910}"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descr="nasa_logo(80x66).jpg"/>
          <p:cNvPicPr>
            <a:picLocks noChangeAspect="1"/>
          </p:cNvPicPr>
          <p:nvPr userDrawn="1"/>
        </p:nvPicPr>
        <p:blipFill>
          <a:blip r:embed="rId13"/>
          <a:stretch>
            <a:fillRect/>
          </a:stretch>
        </p:blipFill>
        <p:spPr>
          <a:xfrm>
            <a:off x="304800" y="187325"/>
            <a:ext cx="1028700" cy="863600"/>
          </a:xfrm>
          <a:prstGeom prst="rect">
            <a:avLst/>
          </a:prstGeom>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5pPr>
      <a:lvl6pPr marL="457200" algn="ctr" rtl="0" fontAlgn="base">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6pPr>
      <a:lvl7pPr marL="914400" algn="ctr" rtl="0" fontAlgn="base">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7pPr>
      <a:lvl8pPr marL="1371600" algn="ctr" rtl="0" fontAlgn="base">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8pPr>
      <a:lvl9pPr marL="1828800" algn="ctr" rtl="0" fontAlgn="base">
        <a:spcBef>
          <a:spcPct val="0"/>
        </a:spcBef>
        <a:spcAft>
          <a:spcPct val="0"/>
        </a:spcAft>
        <a:defRPr sz="3300">
          <a:solidFill>
            <a:srgbClr val="7B9899"/>
          </a:solidFill>
          <a:latin typeface="Georgia" pitchFamily="-108" charset="0"/>
          <a:ea typeface="ＭＳ Ｐゴシック" pitchFamily="-108" charset="-128"/>
          <a:cs typeface="ＭＳ Ｐゴシック" pitchFamily="-108" charset="-128"/>
        </a:defRPr>
      </a:lvl9pPr>
    </p:titleStyle>
    <p:bodyStyle>
      <a:lvl1pPr marL="273050" indent="-273050" algn="l" rtl="0" eaLnBrk="0" fontAlgn="base" hangingPunct="0">
        <a:spcBef>
          <a:spcPct val="20000"/>
        </a:spcBef>
        <a:spcAft>
          <a:spcPct val="0"/>
        </a:spcAft>
        <a:buClr>
          <a:schemeClr val="accent1"/>
        </a:buClr>
        <a:buSzPct val="85000"/>
        <a:buFont typeface="Wingdings 2" pitchFamily="-107" charset="2"/>
        <a:buChar char=""/>
        <a:defRPr sz="2700" kern="1200">
          <a:solidFill>
            <a:schemeClr val="tx1"/>
          </a:solidFill>
          <a:latin typeface="+mn-lt"/>
          <a:ea typeface="ＭＳ Ｐゴシック" pitchFamily="-108" charset="-128"/>
          <a:cs typeface="ＭＳ Ｐゴシック" pitchFamily="-108" charset="-128"/>
        </a:defRPr>
      </a:lvl1pPr>
      <a:lvl2pPr marL="547688" indent="-273050" algn="l" rtl="0" eaLnBrk="0" fontAlgn="base" hangingPunct="0">
        <a:spcBef>
          <a:spcPct val="20000"/>
        </a:spcBef>
        <a:spcAft>
          <a:spcPct val="0"/>
        </a:spcAft>
        <a:buClr>
          <a:schemeClr val="accent2"/>
        </a:buClr>
        <a:buSzPct val="70000"/>
        <a:buFont typeface="Wingdings" pitchFamily="-107" charset="2"/>
        <a:buChar char=""/>
        <a:defRPr sz="2200" kern="1200">
          <a:solidFill>
            <a:schemeClr val="tx2"/>
          </a:solidFill>
          <a:latin typeface="+mn-lt"/>
          <a:ea typeface="ＭＳ Ｐゴシック" pitchFamily="-108" charset="-128"/>
          <a:cs typeface="+mn-cs"/>
        </a:defRPr>
      </a:lvl2pPr>
      <a:lvl3pPr marL="822325" indent="-228600" algn="l" rtl="0" eaLnBrk="0" fontAlgn="base" hangingPunct="0">
        <a:spcBef>
          <a:spcPct val="20000"/>
        </a:spcBef>
        <a:spcAft>
          <a:spcPct val="0"/>
        </a:spcAft>
        <a:buClr>
          <a:srgbClr val="8CADAE"/>
        </a:buClr>
        <a:buSzPct val="75000"/>
        <a:buFont typeface="Wingdings 2" pitchFamily="-107" charset="2"/>
        <a:buChar char=""/>
        <a:defRPr sz="2000" kern="1200">
          <a:solidFill>
            <a:schemeClr val="tx1"/>
          </a:solidFill>
          <a:latin typeface="+mn-lt"/>
          <a:ea typeface="ＭＳ Ｐゴシック" pitchFamily="-108" charset="-128"/>
          <a:cs typeface="+mn-cs"/>
        </a:defRPr>
      </a:lvl3pPr>
      <a:lvl4pPr marL="1096963" indent="-228600" algn="l" rtl="0" eaLnBrk="0" fontAlgn="base" hangingPunct="0">
        <a:spcBef>
          <a:spcPct val="20000"/>
        </a:spcBef>
        <a:spcAft>
          <a:spcPct val="0"/>
        </a:spcAft>
        <a:buClr>
          <a:srgbClr val="8C7B70"/>
        </a:buClr>
        <a:buSzPct val="70000"/>
        <a:buFont typeface="Wingdings" pitchFamily="-107" charset="2"/>
        <a:buChar char=""/>
        <a:defRPr sz="2000" kern="1200">
          <a:solidFill>
            <a:schemeClr val="tx2"/>
          </a:solidFill>
          <a:latin typeface="+mn-lt"/>
          <a:ea typeface="ＭＳ Ｐゴシック" pitchFamily="-108" charset="-128"/>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ＭＳ Ｐゴシック" pitchFamily="-108"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1" y="2777067"/>
            <a:ext cx="8472310" cy="1591733"/>
          </a:xfrm>
        </p:spPr>
        <p:txBody>
          <a:bodyPr>
            <a:normAutofit/>
          </a:bodyPr>
          <a:lstStyle/>
          <a:p>
            <a:pPr eaLnBrk="1" fontAlgn="auto" hangingPunct="1">
              <a:spcAft>
                <a:spcPts val="0"/>
              </a:spcAft>
              <a:buFont typeface="Wingdings 2"/>
              <a:buNone/>
              <a:defRPr/>
            </a:pPr>
            <a:r>
              <a:rPr lang="en-US" dirty="0" smtClean="0">
                <a:solidFill>
                  <a:srgbClr val="434343"/>
                </a:solidFill>
                <a:ea typeface="+mn-ea"/>
                <a:cs typeface="+mn-cs"/>
              </a:rPr>
              <a:t>Geo-cape OPEN COMMUNITY WORKSHOP</a:t>
            </a:r>
          </a:p>
          <a:p>
            <a:pPr eaLnBrk="1" fontAlgn="auto" hangingPunct="1">
              <a:spcAft>
                <a:spcPts val="0"/>
              </a:spcAft>
              <a:buFont typeface="Wingdings 2"/>
              <a:buNone/>
              <a:defRPr/>
            </a:pPr>
            <a:r>
              <a:rPr lang="en-US" dirty="0" smtClean="0">
                <a:solidFill>
                  <a:srgbClr val="434343"/>
                </a:solidFill>
                <a:ea typeface="+mn-ea"/>
                <a:cs typeface="+mn-cs"/>
              </a:rPr>
              <a:t>SEPTEMBER 1 2015</a:t>
            </a:r>
          </a:p>
          <a:p>
            <a:pPr eaLnBrk="1" fontAlgn="auto" hangingPunct="1">
              <a:spcAft>
                <a:spcPts val="0"/>
              </a:spcAft>
              <a:buFont typeface="Wingdings 2"/>
              <a:buNone/>
              <a:defRPr/>
            </a:pPr>
            <a:endParaRPr lang="en-US" dirty="0" smtClean="0">
              <a:solidFill>
                <a:srgbClr val="434343"/>
              </a:solidFill>
              <a:ea typeface="+mn-ea"/>
              <a:cs typeface="+mn-cs"/>
            </a:endParaRPr>
          </a:p>
          <a:p>
            <a:pPr eaLnBrk="1" fontAlgn="auto" hangingPunct="1">
              <a:spcAft>
                <a:spcPts val="0"/>
              </a:spcAft>
              <a:defRPr/>
            </a:pPr>
            <a:r>
              <a:rPr lang="en-US" cap="none" dirty="0" smtClean="0">
                <a:solidFill>
                  <a:srgbClr val="434343"/>
                </a:solidFill>
                <a:ea typeface="+mn-ea"/>
                <a:cs typeface="+mn-cs"/>
              </a:rPr>
              <a:t>Vijay Natraj</a:t>
            </a:r>
            <a:r>
              <a:rPr lang="en-US" cap="none" baseline="30000" dirty="0" smtClean="0">
                <a:solidFill>
                  <a:srgbClr val="434343"/>
                </a:solidFill>
                <a:ea typeface="+mn-ea"/>
                <a:cs typeface="+mn-cs"/>
              </a:rPr>
              <a:t>1</a:t>
            </a:r>
            <a:r>
              <a:rPr lang="en-US" cap="none" dirty="0" smtClean="0">
                <a:solidFill>
                  <a:srgbClr val="434343"/>
                </a:solidFill>
                <a:ea typeface="+mn-ea"/>
                <a:cs typeface="+mn-cs"/>
              </a:rPr>
              <a:t>, </a:t>
            </a:r>
            <a:r>
              <a:rPr lang="en-US" cap="none" dirty="0">
                <a:solidFill>
                  <a:srgbClr val="434343"/>
                </a:solidFill>
              </a:rPr>
              <a:t>Brad </a:t>
            </a:r>
            <a:r>
              <a:rPr lang="en-US" cap="none" dirty="0" smtClean="0">
                <a:solidFill>
                  <a:srgbClr val="434343"/>
                </a:solidFill>
              </a:rPr>
              <a:t>Pierce</a:t>
            </a:r>
            <a:r>
              <a:rPr lang="en-US" cap="none" baseline="30000" dirty="0" smtClean="0">
                <a:solidFill>
                  <a:srgbClr val="434343"/>
                </a:solidFill>
              </a:rPr>
              <a:t>2</a:t>
            </a:r>
            <a:r>
              <a:rPr lang="en-US" cap="none" dirty="0" smtClean="0">
                <a:solidFill>
                  <a:srgbClr val="434343"/>
                </a:solidFill>
              </a:rPr>
              <a:t>, </a:t>
            </a:r>
            <a:r>
              <a:rPr lang="en-US" cap="none" dirty="0" smtClean="0">
                <a:solidFill>
                  <a:srgbClr val="434343"/>
                </a:solidFill>
                <a:ea typeface="+mn-ea"/>
                <a:cs typeface="+mn-cs"/>
              </a:rPr>
              <a:t>Susan Kulawik</a:t>
            </a:r>
            <a:r>
              <a:rPr lang="en-US" cap="none" baseline="30000" dirty="0" smtClean="0">
                <a:solidFill>
                  <a:srgbClr val="434343"/>
                </a:solidFill>
                <a:ea typeface="+mn-ea"/>
                <a:cs typeface="+mn-cs"/>
              </a:rPr>
              <a:t>3</a:t>
            </a:r>
            <a:r>
              <a:rPr lang="en-US" cap="none" dirty="0" smtClean="0">
                <a:solidFill>
                  <a:srgbClr val="434343"/>
                </a:solidFill>
                <a:ea typeface="+mn-ea"/>
                <a:cs typeface="+mn-cs"/>
              </a:rPr>
              <a:t>, </a:t>
            </a:r>
            <a:r>
              <a:rPr lang="en-US" cap="none" dirty="0">
                <a:solidFill>
                  <a:srgbClr val="434343"/>
                </a:solidFill>
              </a:rPr>
              <a:t>Helen </a:t>
            </a:r>
            <a:r>
              <a:rPr lang="en-US" cap="none" dirty="0" smtClean="0">
                <a:solidFill>
                  <a:srgbClr val="434343"/>
                </a:solidFill>
              </a:rPr>
              <a:t>Worden</a:t>
            </a:r>
            <a:r>
              <a:rPr lang="en-US" cap="none" baseline="30000" dirty="0" smtClean="0">
                <a:solidFill>
                  <a:srgbClr val="434343"/>
                </a:solidFill>
              </a:rPr>
              <a:t>4</a:t>
            </a:r>
            <a:r>
              <a:rPr lang="en-US" cap="none" dirty="0" smtClean="0">
                <a:solidFill>
                  <a:srgbClr val="434343"/>
                </a:solidFill>
              </a:rPr>
              <a:t>, </a:t>
            </a:r>
            <a:r>
              <a:rPr lang="en-US" cap="none" dirty="0" err="1" smtClean="0">
                <a:solidFill>
                  <a:srgbClr val="434343"/>
                </a:solidFill>
              </a:rPr>
              <a:t>Xiong</a:t>
            </a:r>
            <a:r>
              <a:rPr lang="en-US" cap="none" dirty="0" smtClean="0">
                <a:solidFill>
                  <a:srgbClr val="434343"/>
                </a:solidFill>
              </a:rPr>
              <a:t> Liu</a:t>
            </a:r>
            <a:r>
              <a:rPr lang="en-US" cap="none" baseline="30000" dirty="0" smtClean="0">
                <a:solidFill>
                  <a:srgbClr val="434343"/>
                </a:solidFill>
              </a:rPr>
              <a:t>5</a:t>
            </a:r>
            <a:r>
              <a:rPr lang="en-US" cap="none" dirty="0">
                <a:solidFill>
                  <a:srgbClr val="434343"/>
                </a:solidFill>
              </a:rPr>
              <a:t>, </a:t>
            </a:r>
            <a:r>
              <a:rPr lang="en-US" cap="none" dirty="0" smtClean="0">
                <a:solidFill>
                  <a:srgbClr val="434343"/>
                </a:solidFill>
              </a:rPr>
              <a:t>Mike Newchurch</a:t>
            </a:r>
            <a:r>
              <a:rPr lang="en-US" cap="none" baseline="30000" dirty="0" smtClean="0">
                <a:solidFill>
                  <a:srgbClr val="434343"/>
                </a:solidFill>
              </a:rPr>
              <a:t>6</a:t>
            </a:r>
            <a:r>
              <a:rPr lang="en-US" cap="none" dirty="0" smtClean="0">
                <a:solidFill>
                  <a:srgbClr val="434343"/>
                </a:solidFill>
              </a:rPr>
              <a:t>, Konstantin Vinnikov</a:t>
            </a:r>
            <a:r>
              <a:rPr lang="en-US" cap="none" baseline="30000" dirty="0" smtClean="0">
                <a:solidFill>
                  <a:srgbClr val="434343"/>
                </a:solidFill>
              </a:rPr>
              <a:t>7</a:t>
            </a:r>
          </a:p>
        </p:txBody>
      </p:sp>
      <p:sp>
        <p:nvSpPr>
          <p:cNvPr id="15363" name="Title 1"/>
          <p:cNvSpPr>
            <a:spLocks noGrp="1"/>
          </p:cNvSpPr>
          <p:nvPr>
            <p:ph type="ctrTitle"/>
          </p:nvPr>
        </p:nvSpPr>
        <p:spPr/>
        <p:txBody>
          <a:bodyPr/>
          <a:lstStyle/>
          <a:p>
            <a:pPr eaLnBrk="1" hangingPunct="1"/>
            <a:r>
              <a:rPr lang="en-US" sz="3600" dirty="0" smtClean="0">
                <a:ea typeface="ＭＳ Ｐゴシック" pitchFamily="-107" charset="-128"/>
                <a:cs typeface="ＭＳ Ｐゴシック" pitchFamily="-107" charset="-128"/>
              </a:rPr>
              <a:t>Ozone and NO</a:t>
            </a:r>
            <a:r>
              <a:rPr lang="en-US" sz="3600" baseline="-25000" dirty="0" smtClean="0">
                <a:ea typeface="ＭＳ Ｐゴシック" pitchFamily="-107" charset="-128"/>
                <a:cs typeface="ＭＳ Ｐゴシック" pitchFamily="-107" charset="-128"/>
              </a:rPr>
              <a:t>2</a:t>
            </a:r>
            <a:r>
              <a:rPr lang="en-US" sz="3600" dirty="0" smtClean="0">
                <a:ea typeface="ＭＳ Ｐゴシック" pitchFamily="-107" charset="-128"/>
                <a:cs typeface="ＭＳ Ｐゴシック" pitchFamily="-107" charset="-128"/>
              </a:rPr>
              <a:t> OSSEs on a Regional/Urban Scale for GEO-CAPE</a:t>
            </a:r>
          </a:p>
        </p:txBody>
      </p:sp>
      <p:sp>
        <p:nvSpPr>
          <p:cNvPr id="4" name="Slide Number Placeholder 3"/>
          <p:cNvSpPr>
            <a:spLocks noGrp="1"/>
          </p:cNvSpPr>
          <p:nvPr>
            <p:ph type="sldNum" sz="quarter" idx="12"/>
          </p:nvPr>
        </p:nvSpPr>
        <p:spPr/>
        <p:txBody>
          <a:bodyPr/>
          <a:lstStyle/>
          <a:p>
            <a:pPr>
              <a:defRPr/>
            </a:pPr>
            <a:fld id="{74FE05DC-EDD4-FB47-817C-D43AFCDB7491}" type="slidenum">
              <a:rPr lang="en-US" smtClean="0"/>
              <a:pPr>
                <a:defRPr/>
              </a:pPr>
              <a:t>1</a:t>
            </a:fld>
            <a:endParaRPr lang="en-US" dirty="0"/>
          </a:p>
        </p:txBody>
      </p:sp>
      <p:sp>
        <p:nvSpPr>
          <p:cNvPr id="2" name="TextBox 1"/>
          <p:cNvSpPr txBox="1"/>
          <p:nvPr/>
        </p:nvSpPr>
        <p:spPr>
          <a:xfrm>
            <a:off x="550333" y="4827413"/>
            <a:ext cx="8226778" cy="1384995"/>
          </a:xfrm>
          <a:prstGeom prst="rect">
            <a:avLst/>
          </a:prstGeom>
          <a:noFill/>
        </p:spPr>
        <p:txBody>
          <a:bodyPr wrap="square" rtlCol="0">
            <a:spAutoFit/>
          </a:bodyPr>
          <a:lstStyle/>
          <a:p>
            <a:r>
              <a:rPr lang="en-US" sz="1200" dirty="0" smtClean="0">
                <a:solidFill>
                  <a:schemeClr val="tx2">
                    <a:lumMod val="75000"/>
                  </a:schemeClr>
                </a:solidFill>
              </a:rPr>
              <a:t>1- </a:t>
            </a:r>
            <a:r>
              <a:rPr lang="en-US" sz="1200" dirty="0">
                <a:solidFill>
                  <a:schemeClr val="tx2">
                    <a:lumMod val="75000"/>
                  </a:schemeClr>
                </a:solidFill>
              </a:rPr>
              <a:t>Jet Propulsion Laboratory, California Institute of Technology, 4800 Oak Grove Drive, Pasadena, CA </a:t>
            </a:r>
            <a:r>
              <a:rPr lang="en-US" sz="1200" dirty="0" smtClean="0">
                <a:solidFill>
                  <a:schemeClr val="tx2">
                    <a:lumMod val="75000"/>
                  </a:schemeClr>
                </a:solidFill>
              </a:rPr>
              <a:t>91109</a:t>
            </a:r>
          </a:p>
          <a:p>
            <a:r>
              <a:rPr lang="en-US" sz="1200" dirty="0" smtClean="0">
                <a:solidFill>
                  <a:schemeClr val="tx2">
                    <a:lumMod val="75000"/>
                  </a:schemeClr>
                </a:solidFill>
              </a:rPr>
              <a:t>2- </a:t>
            </a:r>
            <a:r>
              <a:rPr lang="en-US" sz="1200" dirty="0">
                <a:solidFill>
                  <a:schemeClr val="tx2">
                    <a:lumMod val="75000"/>
                  </a:schemeClr>
                </a:solidFill>
              </a:rPr>
              <a:t>NOAA/NESDIS Center for Satellite Applications and Research, 1225 West Dayton Street, Madison, WI 53706</a:t>
            </a:r>
          </a:p>
          <a:p>
            <a:r>
              <a:rPr lang="en-US" sz="1200" dirty="0">
                <a:solidFill>
                  <a:schemeClr val="tx2">
                    <a:lumMod val="75000"/>
                  </a:schemeClr>
                </a:solidFill>
              </a:rPr>
              <a:t>3</a:t>
            </a:r>
            <a:r>
              <a:rPr lang="en-US" sz="1200" dirty="0" smtClean="0">
                <a:solidFill>
                  <a:schemeClr val="tx2">
                    <a:lumMod val="75000"/>
                  </a:schemeClr>
                </a:solidFill>
              </a:rPr>
              <a:t>- Bay Area Environmental Research Institute, Moffett </a:t>
            </a:r>
            <a:r>
              <a:rPr lang="en-US" sz="1200" dirty="0">
                <a:solidFill>
                  <a:schemeClr val="tx2">
                    <a:lumMod val="75000"/>
                  </a:schemeClr>
                </a:solidFill>
              </a:rPr>
              <a:t>Field, CA </a:t>
            </a:r>
            <a:r>
              <a:rPr lang="en-US" sz="1200" dirty="0" smtClean="0">
                <a:solidFill>
                  <a:schemeClr val="tx2">
                    <a:lumMod val="75000"/>
                  </a:schemeClr>
                </a:solidFill>
              </a:rPr>
              <a:t>94035</a:t>
            </a:r>
            <a:endParaRPr lang="en-US" sz="1200" dirty="0">
              <a:solidFill>
                <a:schemeClr val="tx2">
                  <a:lumMod val="75000"/>
                </a:schemeClr>
              </a:solidFill>
            </a:endParaRPr>
          </a:p>
          <a:p>
            <a:r>
              <a:rPr lang="en-US" sz="1200" dirty="0">
                <a:solidFill>
                  <a:schemeClr val="tx2">
                    <a:lumMod val="75000"/>
                  </a:schemeClr>
                </a:solidFill>
              </a:rPr>
              <a:t>4</a:t>
            </a:r>
            <a:r>
              <a:rPr lang="en-US" sz="1200" dirty="0" smtClean="0">
                <a:solidFill>
                  <a:schemeClr val="tx2">
                    <a:lumMod val="75000"/>
                  </a:schemeClr>
                </a:solidFill>
              </a:rPr>
              <a:t>- </a:t>
            </a:r>
            <a:r>
              <a:rPr lang="en-US" sz="1200" dirty="0">
                <a:solidFill>
                  <a:schemeClr val="tx2">
                    <a:lumMod val="75000"/>
                  </a:schemeClr>
                </a:solidFill>
              </a:rPr>
              <a:t>National Center for Atmospheric Research, </a:t>
            </a:r>
            <a:r>
              <a:rPr lang="en-US" sz="1200" dirty="0" smtClean="0">
                <a:solidFill>
                  <a:schemeClr val="tx2">
                    <a:lumMod val="75000"/>
                  </a:schemeClr>
                </a:solidFill>
              </a:rPr>
              <a:t>3450 Mitchell Lane, </a:t>
            </a:r>
            <a:r>
              <a:rPr lang="en-US" sz="1200" dirty="0">
                <a:solidFill>
                  <a:schemeClr val="tx2">
                    <a:lumMod val="75000"/>
                  </a:schemeClr>
                </a:solidFill>
              </a:rPr>
              <a:t>Boulder, CO </a:t>
            </a:r>
            <a:r>
              <a:rPr lang="en-US" sz="1200" dirty="0" smtClean="0">
                <a:solidFill>
                  <a:schemeClr val="tx2">
                    <a:lumMod val="75000"/>
                  </a:schemeClr>
                </a:solidFill>
              </a:rPr>
              <a:t>80301</a:t>
            </a:r>
          </a:p>
          <a:p>
            <a:r>
              <a:rPr lang="en-US" sz="1200" dirty="0" smtClean="0">
                <a:solidFill>
                  <a:schemeClr val="tx2">
                    <a:lumMod val="75000"/>
                  </a:schemeClr>
                </a:solidFill>
              </a:rPr>
              <a:t>5- </a:t>
            </a:r>
            <a:r>
              <a:rPr lang="en-US" sz="1200" dirty="0">
                <a:solidFill>
                  <a:schemeClr val="tx2">
                    <a:lumMod val="75000"/>
                  </a:schemeClr>
                </a:solidFill>
              </a:rPr>
              <a:t>Harvard-Smithsonian Center for Astrophysics, 60 Garden Street, Cambridge, MA </a:t>
            </a:r>
            <a:r>
              <a:rPr lang="en-US" sz="1200" dirty="0" smtClean="0">
                <a:solidFill>
                  <a:schemeClr val="tx2">
                    <a:lumMod val="75000"/>
                  </a:schemeClr>
                </a:solidFill>
              </a:rPr>
              <a:t>02138</a:t>
            </a:r>
          </a:p>
          <a:p>
            <a:r>
              <a:rPr lang="en-US" sz="1200" dirty="0" smtClean="0">
                <a:solidFill>
                  <a:schemeClr val="tx2">
                    <a:lumMod val="75000"/>
                  </a:schemeClr>
                </a:solidFill>
              </a:rPr>
              <a:t>6- University of Alabama and Huntsville, 320 Sparkman Drive, Huntsville, AL 35805</a:t>
            </a:r>
          </a:p>
          <a:p>
            <a:r>
              <a:rPr lang="en-US" sz="1200" dirty="0" smtClean="0">
                <a:solidFill>
                  <a:schemeClr val="tx2">
                    <a:lumMod val="75000"/>
                  </a:schemeClr>
                </a:solidFill>
              </a:rPr>
              <a:t>7- University of Maryland, College Park, MD 20742</a:t>
            </a:r>
            <a:endParaRPr lang="en-US" sz="1200" dirty="0">
              <a:solidFill>
                <a:schemeClr val="tx2">
                  <a:lumMod val="75000"/>
                </a:schemeClr>
              </a:solidFill>
            </a:endParaRPr>
          </a:p>
        </p:txBody>
      </p:sp>
      <p:sp>
        <p:nvSpPr>
          <p:cNvPr id="7" name="Footer Placeholder 6"/>
          <p:cNvSpPr>
            <a:spLocks noGrp="1"/>
          </p:cNvSpPr>
          <p:nvPr>
            <p:ph type="ftr" sz="quarter" idx="11"/>
          </p:nvPr>
        </p:nvSpPr>
        <p:spPr/>
        <p:txBody>
          <a:bodyPr/>
          <a:lstStyle/>
          <a:p>
            <a:pPr>
              <a:defRPr/>
            </a:pPr>
            <a:r>
              <a:rPr lang="en-US" dirty="0" smtClean="0"/>
              <a:t>© 2015.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10</a:t>
            </a:fld>
            <a:endParaRPr lang="en-US"/>
          </a:p>
        </p:txBody>
      </p:sp>
      <p:pic>
        <p:nvPicPr>
          <p:cNvPr id="6" name="Picture 5" descr="Untitled.png"/>
          <p:cNvPicPr>
            <a:picLocks noChangeAspect="1"/>
          </p:cNvPicPr>
          <p:nvPr/>
        </p:nvPicPr>
        <p:blipFill>
          <a:blip r:embed="rId3"/>
          <a:stretch>
            <a:fillRect/>
          </a:stretch>
        </p:blipFill>
        <p:spPr>
          <a:xfrm>
            <a:off x="1376907" y="1643136"/>
            <a:ext cx="6255793" cy="4693927"/>
          </a:xfrm>
          <a:prstGeom prst="rect">
            <a:avLst/>
          </a:prstGeom>
          <a:solidFill>
            <a:schemeClr val="bg1"/>
          </a:solidFill>
        </p:spPr>
      </p:pic>
      <p:sp>
        <p:nvSpPr>
          <p:cNvPr id="7" name="Oval 6"/>
          <p:cNvSpPr/>
          <p:nvPr/>
        </p:nvSpPr>
        <p:spPr>
          <a:xfrm>
            <a:off x="5147843" y="4439341"/>
            <a:ext cx="440618" cy="43492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664661" y="2045217"/>
            <a:ext cx="440618" cy="43492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1270000" y="228600"/>
            <a:ext cx="7683500" cy="758825"/>
          </a:xfrm>
        </p:spPr>
        <p:txBody>
          <a:bodyPr/>
          <a:lstStyle/>
          <a:p>
            <a:r>
              <a:rPr lang="en-US" dirty="0" smtClean="0"/>
              <a:t>Impact of Assimilation: Selected Sites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t>
            </a:r>
            <a:r>
              <a:rPr lang="en-US" baseline="-25000" dirty="0" smtClean="0"/>
              <a:t>2</a:t>
            </a:r>
            <a:r>
              <a:rPr lang="en-US" dirty="0" smtClean="0"/>
              <a:t> OSSE Developments I</a:t>
            </a:r>
            <a:endParaRPr lang="en-US" dirty="0"/>
          </a:p>
        </p:txBody>
      </p:sp>
      <p:sp>
        <p:nvSpPr>
          <p:cNvPr id="3" name="Content Placeholder 2"/>
          <p:cNvSpPr>
            <a:spLocks noGrp="1"/>
          </p:cNvSpPr>
          <p:nvPr>
            <p:ph sz="quarter" idx="1"/>
          </p:nvPr>
        </p:nvSpPr>
        <p:spPr/>
        <p:txBody>
          <a:bodyPr/>
          <a:lstStyle/>
          <a:p>
            <a:pPr algn="just"/>
            <a:r>
              <a:rPr lang="en-US" dirty="0" smtClean="0"/>
              <a:t>Spectral region: 400−490 nm (TEMPO spectral range)</a:t>
            </a:r>
          </a:p>
          <a:p>
            <a:pPr algn="just"/>
            <a:endParaRPr lang="en-US" dirty="0"/>
          </a:p>
          <a:p>
            <a:pPr algn="just"/>
            <a:r>
              <a:rPr lang="en-US" dirty="0" smtClean="0"/>
              <a:t>Forward modeling approaches</a:t>
            </a:r>
          </a:p>
          <a:p>
            <a:pPr lvl="1" algn="just"/>
            <a:r>
              <a:rPr lang="en-US" dirty="0" smtClean="0"/>
              <a:t>LIDORT</a:t>
            </a:r>
          </a:p>
          <a:p>
            <a:pPr lvl="1" algn="just"/>
            <a:r>
              <a:rPr lang="en-US" dirty="0" smtClean="0"/>
              <a:t>Exact single scattering + two-stream multiple scattering (2S-ESS)</a:t>
            </a:r>
          </a:p>
          <a:p>
            <a:pPr lvl="1" algn="just"/>
            <a:r>
              <a:rPr lang="en-US" dirty="0" smtClean="0"/>
              <a:t>2S-ESS + cross sections convolved to TEMPO spectral resolution (2S-ESS convolved)</a:t>
            </a:r>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2963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a:t>
            </a:r>
            <a:r>
              <a:rPr lang="en-US" baseline="-25000" dirty="0"/>
              <a:t>2</a:t>
            </a:r>
            <a:r>
              <a:rPr lang="en-US" dirty="0"/>
              <a:t> OSSE </a:t>
            </a:r>
            <a:r>
              <a:rPr lang="en-US" dirty="0" smtClean="0"/>
              <a:t>Developments II</a:t>
            </a:r>
            <a:endParaRPr lang="en-US" dirty="0"/>
          </a:p>
        </p:txBody>
      </p:sp>
      <p:sp>
        <p:nvSpPr>
          <p:cNvPr id="3" name="Content Placeholder 2"/>
          <p:cNvSpPr>
            <a:spLocks noGrp="1"/>
          </p:cNvSpPr>
          <p:nvPr>
            <p:ph sz="quarter" idx="1"/>
          </p:nvPr>
        </p:nvSpPr>
        <p:spPr>
          <a:xfrm>
            <a:off x="301752" y="1527048"/>
            <a:ext cx="8503920" cy="4848352"/>
          </a:xfrm>
        </p:spPr>
        <p:txBody>
          <a:bodyPr/>
          <a:lstStyle/>
          <a:p>
            <a:r>
              <a:rPr lang="en-US" sz="2400" dirty="0" smtClean="0"/>
              <a:t>Computational time (one scenario):</a:t>
            </a:r>
          </a:p>
          <a:p>
            <a:pPr lvl="1"/>
            <a:r>
              <a:rPr lang="en-US" dirty="0" smtClean="0"/>
              <a:t>LIDORT: 219 minutes</a:t>
            </a:r>
          </a:p>
          <a:p>
            <a:pPr lvl="1"/>
            <a:r>
              <a:rPr lang="en-US" dirty="0" smtClean="0"/>
              <a:t>2S-ESS: 295 seconds</a:t>
            </a:r>
          </a:p>
          <a:p>
            <a:pPr lvl="1"/>
            <a:r>
              <a:rPr lang="en-US" dirty="0" smtClean="0"/>
              <a:t>2S-ESS convolved: 78.5 seconds</a:t>
            </a:r>
          </a:p>
          <a:p>
            <a:pPr lvl="1"/>
            <a:endParaRPr lang="en-US" dirty="0"/>
          </a:p>
          <a:p>
            <a:r>
              <a:rPr lang="en-US" sz="2400" dirty="0"/>
              <a:t>Computational time (one </a:t>
            </a:r>
            <a:r>
              <a:rPr lang="en-US" sz="2400" dirty="0" smtClean="0"/>
              <a:t>day, full domain)</a:t>
            </a:r>
            <a:r>
              <a:rPr lang="en-US" sz="2400" dirty="0"/>
              <a:t>:</a:t>
            </a:r>
          </a:p>
          <a:p>
            <a:pPr lvl="1"/>
            <a:r>
              <a:rPr lang="en-US" dirty="0"/>
              <a:t>LIDORT</a:t>
            </a:r>
            <a:r>
              <a:rPr lang="en-US" dirty="0" smtClean="0"/>
              <a:t>: &gt; 8 years!</a:t>
            </a:r>
            <a:endParaRPr lang="en-US" dirty="0"/>
          </a:p>
          <a:p>
            <a:pPr lvl="1"/>
            <a:r>
              <a:rPr lang="en-US" dirty="0"/>
              <a:t>2S-ESS: </a:t>
            </a:r>
            <a:r>
              <a:rPr lang="en-US" dirty="0" smtClean="0"/>
              <a:t>~ 70 days</a:t>
            </a:r>
            <a:endParaRPr lang="en-US" dirty="0"/>
          </a:p>
          <a:p>
            <a:pPr lvl="1"/>
            <a:r>
              <a:rPr lang="en-US" dirty="0"/>
              <a:t>2S-ESS convolved: </a:t>
            </a:r>
            <a:r>
              <a:rPr lang="en-US" dirty="0" smtClean="0"/>
              <a:t>18 days</a:t>
            </a:r>
          </a:p>
          <a:p>
            <a:pPr lvl="1"/>
            <a:endParaRPr lang="en-US" dirty="0"/>
          </a:p>
          <a:p>
            <a:pPr marL="273050" lvl="1" algn="just">
              <a:buClr>
                <a:schemeClr val="accent1"/>
              </a:buClr>
              <a:buSzPct val="85000"/>
              <a:buFont typeface="Wingdings 2" pitchFamily="-107" charset="2"/>
              <a:buChar char=""/>
            </a:pPr>
            <a:r>
              <a:rPr lang="en-US" sz="2400" dirty="0">
                <a:solidFill>
                  <a:schemeClr val="tx1"/>
                </a:solidFill>
                <a:cs typeface="ＭＳ Ｐゴシック" pitchFamily="-108" charset="-128"/>
              </a:rPr>
              <a:t>With a 10x speed-up, we can perform calculations for one month for the entire domain in ~ two months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0881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13</a:t>
            </a:fld>
            <a:endParaRPr lang="en-US"/>
          </a:p>
        </p:txBody>
      </p:sp>
      <p:sp>
        <p:nvSpPr>
          <p:cNvPr id="5" name="Title 4"/>
          <p:cNvSpPr>
            <a:spLocks noGrp="1"/>
          </p:cNvSpPr>
          <p:nvPr>
            <p:ph type="title"/>
          </p:nvPr>
        </p:nvSpPr>
        <p:spPr>
          <a:xfrm>
            <a:off x="885825" y="266700"/>
            <a:ext cx="8534400" cy="758825"/>
          </a:xfrm>
        </p:spPr>
        <p:txBody>
          <a:bodyPr/>
          <a:lstStyle/>
          <a:p>
            <a:pPr eaLnBrk="1" hangingPunct="1"/>
            <a:r>
              <a:rPr lang="en-US" sz="2800" dirty="0" smtClean="0">
                <a:solidFill>
                  <a:srgbClr val="7B9899"/>
                </a:solidFill>
                <a:ea typeface="ＭＳ Ｐゴシック" pitchFamily="-107" charset="-128"/>
                <a:cs typeface="ＭＳ Ｐゴシック" pitchFamily="-107" charset="-128"/>
              </a:rPr>
              <a:t>Quantifying Accuracy and Representativeness of Regional Nature Run</a:t>
            </a:r>
          </a:p>
        </p:txBody>
      </p:sp>
      <p:grpSp>
        <p:nvGrpSpPr>
          <p:cNvPr id="6" name="Group 5"/>
          <p:cNvGrpSpPr/>
          <p:nvPr/>
        </p:nvGrpSpPr>
        <p:grpSpPr>
          <a:xfrm>
            <a:off x="495300" y="1519237"/>
            <a:ext cx="7505700" cy="4888474"/>
            <a:chOff x="0" y="135467"/>
            <a:chExt cx="9188360" cy="617162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3823" y="516536"/>
              <a:ext cx="2393076" cy="14417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TextBox 7"/>
            <p:cNvSpPr txBox="1"/>
            <p:nvPr/>
          </p:nvSpPr>
          <p:spPr>
            <a:xfrm>
              <a:off x="702434" y="135467"/>
              <a:ext cx="2491424" cy="310850"/>
            </a:xfrm>
            <a:prstGeom prst="rect">
              <a:avLst/>
            </a:prstGeom>
            <a:noFill/>
          </p:spPr>
          <p:txBody>
            <a:bodyPr wrap="square" rtlCol="0">
              <a:spAutoFit/>
            </a:bodyPr>
            <a:lstStyle/>
            <a:p>
              <a:r>
                <a:rPr lang="en-US" sz="1000" b="1" dirty="0" smtClean="0"/>
                <a:t>PINNACLE, NY. Park Forest</a:t>
              </a:r>
              <a:endParaRPr lang="en-US" sz="1000" b="1" dirty="0"/>
            </a:p>
          </p:txBody>
        </p:sp>
        <p:sp>
          <p:nvSpPr>
            <p:cNvPr id="9" name="TextBox 8"/>
            <p:cNvSpPr txBox="1"/>
            <p:nvPr/>
          </p:nvSpPr>
          <p:spPr>
            <a:xfrm>
              <a:off x="3718029" y="152399"/>
              <a:ext cx="2514599" cy="246221"/>
            </a:xfrm>
            <a:prstGeom prst="rect">
              <a:avLst/>
            </a:prstGeom>
            <a:noFill/>
          </p:spPr>
          <p:txBody>
            <a:bodyPr wrap="square" rtlCol="0">
              <a:spAutoFit/>
            </a:bodyPr>
            <a:lstStyle/>
            <a:p>
              <a:r>
                <a:rPr lang="en-US" sz="1000" b="1" dirty="0" smtClean="0"/>
                <a:t>BIRMINGHAM, AL.  Urban</a:t>
              </a:r>
              <a:endParaRPr lang="en-US" sz="1000" b="1" dirty="0"/>
            </a:p>
          </p:txBody>
        </p:sp>
        <p:sp>
          <p:nvSpPr>
            <p:cNvPr id="10" name="TextBox 9"/>
            <p:cNvSpPr txBox="1"/>
            <p:nvPr/>
          </p:nvSpPr>
          <p:spPr>
            <a:xfrm>
              <a:off x="6877482" y="135467"/>
              <a:ext cx="2133600" cy="246221"/>
            </a:xfrm>
            <a:prstGeom prst="rect">
              <a:avLst/>
            </a:prstGeom>
            <a:noFill/>
          </p:spPr>
          <p:txBody>
            <a:bodyPr wrap="square" rtlCol="0">
              <a:spAutoFit/>
            </a:bodyPr>
            <a:lstStyle/>
            <a:p>
              <a:r>
                <a:rPr lang="en-US" sz="1000" b="1" dirty="0" smtClean="0"/>
                <a:t>CENTERVILLE, AL.  Rural</a:t>
              </a:r>
              <a:endParaRPr lang="en-US" sz="1000" b="1" dirty="0"/>
            </a:p>
          </p:txBody>
        </p: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50134" y="2270260"/>
              <a:ext cx="2353315" cy="151111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2" name="TextBox 11"/>
            <p:cNvSpPr txBox="1"/>
            <p:nvPr/>
          </p:nvSpPr>
          <p:spPr>
            <a:xfrm>
              <a:off x="3969975" y="1981200"/>
              <a:ext cx="2048933" cy="246221"/>
            </a:xfrm>
            <a:prstGeom prst="rect">
              <a:avLst/>
            </a:prstGeom>
            <a:noFill/>
          </p:spPr>
          <p:txBody>
            <a:bodyPr wrap="square" rtlCol="0">
              <a:spAutoFit/>
            </a:bodyPr>
            <a:lstStyle/>
            <a:p>
              <a:r>
                <a:rPr lang="en-US" sz="1000" b="1" dirty="0" smtClean="0"/>
                <a:t>ATLANTA, GA.  Urban</a:t>
              </a:r>
              <a:endParaRPr lang="en-US" sz="1000" b="1" dirty="0"/>
            </a:p>
          </p:txBody>
        </p:sp>
        <p:sp>
          <p:nvSpPr>
            <p:cNvPr id="13" name="TextBox 12"/>
            <p:cNvSpPr txBox="1"/>
            <p:nvPr/>
          </p:nvSpPr>
          <p:spPr>
            <a:xfrm>
              <a:off x="6910814" y="2015066"/>
              <a:ext cx="2057400" cy="246221"/>
            </a:xfrm>
            <a:prstGeom prst="rect">
              <a:avLst/>
            </a:prstGeom>
            <a:noFill/>
          </p:spPr>
          <p:txBody>
            <a:bodyPr wrap="square" rtlCol="0">
              <a:spAutoFit/>
            </a:bodyPr>
            <a:lstStyle/>
            <a:p>
              <a:r>
                <a:rPr lang="en-US" sz="1000" b="1" dirty="0" smtClean="0"/>
                <a:t>YORKVILLE, GA.  Rural</a:t>
              </a:r>
              <a:endParaRPr lang="en-US" sz="1000" b="1" dirty="0"/>
            </a:p>
          </p:txBody>
        </p:sp>
        <p:sp>
          <p:nvSpPr>
            <p:cNvPr id="14" name="TextBox 13"/>
            <p:cNvSpPr txBox="1"/>
            <p:nvPr/>
          </p:nvSpPr>
          <p:spPr>
            <a:xfrm>
              <a:off x="3582481" y="3733800"/>
              <a:ext cx="2590800" cy="246221"/>
            </a:xfrm>
            <a:prstGeom prst="rect">
              <a:avLst/>
            </a:prstGeom>
            <a:noFill/>
          </p:spPr>
          <p:txBody>
            <a:bodyPr wrap="square" rtlCol="0">
              <a:spAutoFit/>
            </a:bodyPr>
            <a:lstStyle/>
            <a:p>
              <a:r>
                <a:rPr lang="en-US" sz="1000" b="1" dirty="0" smtClean="0"/>
                <a:t>PENSACOLA (OLF),  FL.  Urban</a:t>
              </a:r>
              <a:endParaRPr lang="en-US" sz="1000" b="1" dirty="0"/>
            </a:p>
          </p:txBody>
        </p:sp>
        <p:pic>
          <p:nvPicPr>
            <p:cNvPr id="15" name="Picture 8"/>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56728" y="4041578"/>
              <a:ext cx="2487272" cy="15268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6" name="TextBox 15"/>
            <p:cNvSpPr txBox="1"/>
            <p:nvPr/>
          </p:nvSpPr>
          <p:spPr>
            <a:xfrm>
              <a:off x="6908868" y="3772070"/>
              <a:ext cx="1981200" cy="246221"/>
            </a:xfrm>
            <a:prstGeom prst="rect">
              <a:avLst/>
            </a:prstGeom>
            <a:noFill/>
          </p:spPr>
          <p:txBody>
            <a:bodyPr wrap="square" rtlCol="0">
              <a:spAutoFit/>
            </a:bodyPr>
            <a:lstStyle/>
            <a:p>
              <a:r>
                <a:rPr lang="en-US" sz="1000" b="1" dirty="0" smtClean="0"/>
                <a:t>GULFPORT, MS.  Urban</a:t>
              </a:r>
              <a:endParaRPr lang="en-US" sz="1000" b="1" dirty="0"/>
            </a:p>
          </p:txBody>
        </p:sp>
        <p:pic>
          <p:nvPicPr>
            <p:cNvPr id="17" name="Picture 9"/>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02818" y="528295"/>
              <a:ext cx="2367960" cy="14658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8" name="TextBox 17"/>
            <p:cNvSpPr txBox="1"/>
            <p:nvPr/>
          </p:nvSpPr>
          <p:spPr>
            <a:xfrm>
              <a:off x="452604" y="1968500"/>
              <a:ext cx="2865632" cy="582844"/>
            </a:xfrm>
            <a:prstGeom prst="rect">
              <a:avLst/>
            </a:prstGeom>
            <a:noFill/>
          </p:spPr>
          <p:txBody>
            <a:bodyPr wrap="square" rtlCol="0">
              <a:spAutoFit/>
            </a:bodyPr>
            <a:lstStyle/>
            <a:p>
              <a:r>
                <a:rPr lang="en-US" sz="1200" b="1" dirty="0" smtClean="0">
                  <a:solidFill>
                    <a:srgbClr val="0070C0"/>
                  </a:solidFill>
                </a:rPr>
                <a:t>Observed</a:t>
              </a:r>
              <a:r>
                <a:rPr lang="en-US" sz="1200" b="1" dirty="0" smtClean="0"/>
                <a:t> &amp; </a:t>
              </a:r>
              <a:r>
                <a:rPr lang="en-US" sz="1200" b="1" dirty="0" smtClean="0">
                  <a:solidFill>
                    <a:srgbClr val="FF0000"/>
                  </a:solidFill>
                </a:rPr>
                <a:t>Modeled (Nature run)</a:t>
              </a:r>
              <a:r>
                <a:rPr lang="en-US" sz="1200" b="1" dirty="0" smtClean="0"/>
                <a:t> diurnal cycle of NO</a:t>
              </a:r>
              <a:r>
                <a:rPr lang="en-US" sz="1200" b="1" baseline="-25000" dirty="0" smtClean="0"/>
                <a:t>2</a:t>
              </a:r>
              <a:endParaRPr lang="en-US" sz="1200" b="1" baseline="-25000" dirty="0"/>
            </a:p>
          </p:txBody>
        </p:sp>
        <p:pic>
          <p:nvPicPr>
            <p:cNvPr id="19" name="Picture 10"/>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78168" y="2251692"/>
              <a:ext cx="2450389" cy="157117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 name="Picture 11"/>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57599" y="4032441"/>
              <a:ext cx="2381343" cy="15028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1" name="Picture 12"/>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47268" y="516536"/>
              <a:ext cx="2494270" cy="15567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2" name="Picture 2" descr="http://www.atmos.umd.edu/~kostya/GEO_CAPE/BRAD/VALIDATION/STATIONS_MAP.jpg"/>
            <p:cNvPicPr>
              <a:picLocks noChangeAspect="1" noChangeArrowheads="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8792" y="3027518"/>
              <a:ext cx="3232312" cy="23239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3" name="TextBox 22"/>
            <p:cNvSpPr txBox="1"/>
            <p:nvPr/>
          </p:nvSpPr>
          <p:spPr>
            <a:xfrm>
              <a:off x="934448" y="2590801"/>
              <a:ext cx="2184731" cy="400110"/>
            </a:xfrm>
            <a:prstGeom prst="rect">
              <a:avLst/>
            </a:prstGeom>
            <a:noFill/>
          </p:spPr>
          <p:txBody>
            <a:bodyPr wrap="square" rtlCol="0">
              <a:spAutoFit/>
            </a:bodyPr>
            <a:lstStyle/>
            <a:p>
              <a:r>
                <a:rPr lang="en-US" sz="1400" b="1" dirty="0" smtClean="0"/>
                <a:t>STATIONS MAP</a:t>
              </a:r>
              <a:endParaRPr lang="en-US" sz="1400" b="1" dirty="0"/>
            </a:p>
          </p:txBody>
        </p:sp>
        <p:sp>
          <p:nvSpPr>
            <p:cNvPr id="24" name="Rectangle 23"/>
            <p:cNvSpPr/>
            <p:nvPr/>
          </p:nvSpPr>
          <p:spPr>
            <a:xfrm>
              <a:off x="0" y="5510533"/>
              <a:ext cx="9188360" cy="796554"/>
            </a:xfrm>
            <a:prstGeom prst="rect">
              <a:avLst/>
            </a:prstGeom>
          </p:spPr>
          <p:txBody>
            <a:bodyPr wrap="square">
              <a:spAutoFit/>
            </a:bodyPr>
            <a:lstStyle/>
            <a:p>
              <a:pPr marL="285750" indent="-285750" algn="just">
                <a:spcBef>
                  <a:spcPts val="600"/>
                </a:spcBef>
                <a:buFont typeface="Arial" panose="020B0604020202020204" pitchFamily="34" charset="0"/>
                <a:buChar char="•"/>
              </a:pPr>
              <a:r>
                <a:rPr lang="en-US" sz="1000" b="1" dirty="0"/>
                <a:t>The model systematically overestimates NO</a:t>
              </a:r>
              <a:r>
                <a:rPr lang="en-US" sz="1000" b="1" baseline="-25000" dirty="0"/>
                <a:t>2</a:t>
              </a:r>
              <a:r>
                <a:rPr lang="en-US" sz="1000" b="1" dirty="0"/>
                <a:t> concentrations but correctly reproduces shape of diurnal cycle and differences of NO</a:t>
              </a:r>
              <a:r>
                <a:rPr lang="en-US" sz="1000" b="1" baseline="-25000" dirty="0"/>
                <a:t>2</a:t>
              </a:r>
              <a:r>
                <a:rPr lang="en-US" sz="1000" b="1" dirty="0"/>
                <a:t> concentrations between rural and urban locations.  </a:t>
              </a:r>
            </a:p>
            <a:p>
              <a:pPr marL="285750" indent="-285750" algn="just">
                <a:spcBef>
                  <a:spcPts val="600"/>
                </a:spcBef>
                <a:buFont typeface="Arial" panose="020B0604020202020204" pitchFamily="34" charset="0"/>
                <a:buChar char="•"/>
              </a:pPr>
              <a:r>
                <a:rPr lang="en-US" sz="1000" b="1" dirty="0"/>
                <a:t>Modeled and observed </a:t>
              </a:r>
              <a:r>
                <a:rPr lang="en-US" sz="1000" b="1" dirty="0" smtClean="0"/>
                <a:t>daily variability in diurnal cycle </a:t>
              </a:r>
              <a:r>
                <a:rPr lang="en-US" sz="1000" b="1" dirty="0"/>
                <a:t>of NO</a:t>
              </a:r>
              <a:r>
                <a:rPr lang="en-US" sz="1000" b="1" baseline="-25000" dirty="0"/>
                <a:t>2</a:t>
              </a:r>
              <a:r>
                <a:rPr lang="en-US" sz="1000" b="1" dirty="0"/>
                <a:t> concentrations are quite consistent.  </a:t>
              </a:r>
            </a:p>
          </p:txBody>
        </p:sp>
      </p:grpSp>
      <p:sp>
        <p:nvSpPr>
          <p:cNvPr id="25" name="TextBox 24"/>
          <p:cNvSpPr txBox="1"/>
          <p:nvPr/>
        </p:nvSpPr>
        <p:spPr>
          <a:xfrm>
            <a:off x="2387600" y="6375401"/>
            <a:ext cx="4889500" cy="338554"/>
          </a:xfrm>
          <a:prstGeom prst="rect">
            <a:avLst/>
          </a:prstGeom>
          <a:noFill/>
        </p:spPr>
        <p:txBody>
          <a:bodyPr wrap="square" rtlCol="0">
            <a:spAutoFit/>
          </a:bodyPr>
          <a:lstStyle/>
          <a:p>
            <a:r>
              <a:rPr lang="en-US" sz="1600" b="1" dirty="0" smtClean="0">
                <a:solidFill>
                  <a:srgbClr val="FF0000"/>
                </a:solidFill>
              </a:rPr>
              <a:t>Courtesy: K. </a:t>
            </a:r>
            <a:r>
              <a:rPr lang="en-US" sz="1600" b="1" dirty="0" err="1" smtClean="0">
                <a:solidFill>
                  <a:srgbClr val="FF0000"/>
                </a:solidFill>
              </a:rPr>
              <a:t>Vinnikov</a:t>
            </a:r>
            <a:r>
              <a:rPr lang="en-US" sz="1600" b="1" dirty="0" smtClean="0">
                <a:solidFill>
                  <a:srgbClr val="FF0000"/>
                </a:solidFill>
              </a:rPr>
              <a:t>/R. Dickerson/N. </a:t>
            </a:r>
            <a:r>
              <a:rPr lang="en-US" sz="1600" b="1" dirty="0" err="1" smtClean="0">
                <a:solidFill>
                  <a:srgbClr val="FF0000"/>
                </a:solidFill>
              </a:rPr>
              <a:t>Krotkov</a:t>
            </a:r>
            <a:endParaRPr lang="en-US" sz="1600" b="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2541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t>
            </a:r>
            <a:r>
              <a:rPr lang="en-US" baseline="-25000" dirty="0" smtClean="0"/>
              <a:t>2</a:t>
            </a:r>
            <a:r>
              <a:rPr lang="en-US" dirty="0" smtClean="0"/>
              <a:t> Retrievals: First Results</a:t>
            </a:r>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14</a:t>
            </a:fld>
            <a:endParaRPr lang="en-US"/>
          </a:p>
        </p:txBody>
      </p:sp>
      <p:pic>
        <p:nvPicPr>
          <p:cNvPr id="6" name="Picture 2" descr="\\beans\users$\bpierce\Data\Documents\Attachments\aug_19\GEOCAPE_NO2_retrieval_results\PNG\full_NO2_AK_Atlanta_20110718_16Z.pn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3200" y="1642316"/>
            <a:ext cx="4876800" cy="4694984"/>
          </a:xfrm>
          <a:prstGeom prst="rect">
            <a:avLst/>
          </a:prstGeom>
          <a:noFill/>
          <a:ln>
            <a:solidFill>
              <a:schemeClr val="tx1"/>
            </a:solid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extBox 6"/>
          <p:cNvSpPr txBox="1"/>
          <p:nvPr/>
        </p:nvSpPr>
        <p:spPr>
          <a:xfrm>
            <a:off x="5232400" y="1845516"/>
            <a:ext cx="3707399" cy="4278094"/>
          </a:xfrm>
          <a:prstGeom prst="rect">
            <a:avLst/>
          </a:prstGeom>
          <a:noFill/>
        </p:spPr>
        <p:txBody>
          <a:bodyPr wrap="square" rtlCol="0">
            <a:spAutoFit/>
          </a:bodyPr>
          <a:lstStyle/>
          <a:p>
            <a:pPr marL="257175" indent="-257175" algn="just">
              <a:buFont typeface="Arial" panose="020B0604020202020204" pitchFamily="34" charset="0"/>
              <a:buChar char="•"/>
            </a:pPr>
            <a:r>
              <a:rPr lang="en-US" sz="1600" dirty="0"/>
              <a:t>Preliminary retrievals with TEMPO instrument characteristics </a:t>
            </a:r>
            <a:r>
              <a:rPr lang="en-US" sz="1600" dirty="0" smtClean="0"/>
              <a:t>meets </a:t>
            </a:r>
            <a:r>
              <a:rPr lang="en-US" sz="1600" dirty="0"/>
              <a:t>GEOCAPE requirements for column </a:t>
            </a:r>
            <a:r>
              <a:rPr lang="en-US" sz="1600" dirty="0" smtClean="0"/>
              <a:t>precision</a:t>
            </a:r>
          </a:p>
          <a:p>
            <a:pPr marL="257175" indent="-257175" algn="just">
              <a:buFont typeface="Arial" panose="020B0604020202020204" pitchFamily="34" charset="0"/>
              <a:buChar char="•"/>
            </a:pPr>
            <a:endParaRPr lang="en-US" sz="1600" dirty="0"/>
          </a:p>
          <a:p>
            <a:pPr marL="257175" indent="-257175" algn="just">
              <a:buFont typeface="Arial" panose="020B0604020202020204" pitchFamily="34" charset="0"/>
              <a:buChar char="•"/>
            </a:pPr>
            <a:r>
              <a:rPr lang="en-US" sz="1600" dirty="0"/>
              <a:t>We retrieve a profile and collapse into a column</a:t>
            </a:r>
          </a:p>
          <a:p>
            <a:pPr algn="just"/>
            <a:endParaRPr lang="en-US" sz="1600" dirty="0"/>
          </a:p>
          <a:p>
            <a:pPr marL="257175" indent="-257175" algn="just">
              <a:buFont typeface="Arial" panose="020B0604020202020204" pitchFamily="34" charset="0"/>
              <a:buChar char="•"/>
            </a:pPr>
            <a:r>
              <a:rPr lang="en-US" sz="1600" dirty="0"/>
              <a:t>NO</a:t>
            </a:r>
            <a:r>
              <a:rPr lang="en-US" sz="1600" baseline="-25000" dirty="0"/>
              <a:t>2</a:t>
            </a:r>
            <a:r>
              <a:rPr lang="en-US" sz="1600" dirty="0"/>
              <a:t> has sensitivity in the lower troposphere and stratosphere</a:t>
            </a:r>
          </a:p>
          <a:p>
            <a:pPr marL="257175" indent="-257175" algn="just">
              <a:buFont typeface="Arial" panose="020B0604020202020204" pitchFamily="34" charset="0"/>
              <a:buChar char="•"/>
            </a:pPr>
            <a:endParaRPr lang="en-US" sz="1600" dirty="0" smtClean="0"/>
          </a:p>
          <a:p>
            <a:pPr marL="257175" indent="-257175" algn="just">
              <a:buFont typeface="Arial" panose="020B0604020202020204" pitchFamily="34" charset="0"/>
              <a:buChar char="•"/>
            </a:pPr>
            <a:r>
              <a:rPr lang="en-US" sz="1600" dirty="0"/>
              <a:t>There is limited profile information for NO</a:t>
            </a:r>
            <a:r>
              <a:rPr lang="en-US" sz="1600" baseline="-25000" dirty="0"/>
              <a:t>2</a:t>
            </a:r>
          </a:p>
          <a:p>
            <a:pPr algn="just"/>
            <a:endParaRPr lang="en-US" sz="1600" dirty="0"/>
          </a:p>
          <a:p>
            <a:pPr marL="257175" indent="-257175" algn="just">
              <a:buFont typeface="Arial" panose="020B0604020202020204" pitchFamily="34" charset="0"/>
              <a:buChar char="•"/>
            </a:pPr>
            <a:r>
              <a:rPr lang="en-US" sz="1600" dirty="0" smtClean="0"/>
              <a:t>Work underway on increasing computational efficiency to meet processing demands for full domain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269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a:xfrm>
            <a:off x="301752" y="1527048"/>
            <a:ext cx="8503920" cy="4835652"/>
          </a:xfrm>
        </p:spPr>
        <p:txBody>
          <a:bodyPr/>
          <a:lstStyle/>
          <a:p>
            <a:pPr algn="just"/>
            <a:r>
              <a:rPr lang="en-US" sz="2200" dirty="0" smtClean="0"/>
              <a:t>O</a:t>
            </a:r>
            <a:r>
              <a:rPr lang="en-US" sz="2200" baseline="-25000" dirty="0" smtClean="0"/>
              <a:t>3</a:t>
            </a:r>
            <a:r>
              <a:rPr lang="en-US" sz="2200" dirty="0" smtClean="0"/>
              <a:t> Regional OSSE experiment underway</a:t>
            </a:r>
          </a:p>
          <a:p>
            <a:pPr algn="just"/>
            <a:endParaRPr lang="en-US" sz="2200" dirty="0"/>
          </a:p>
          <a:p>
            <a:pPr algn="just"/>
            <a:r>
              <a:rPr lang="en-US" sz="2200" dirty="0" smtClean="0"/>
              <a:t>Work ongoing on tuning the analysis system</a:t>
            </a:r>
          </a:p>
          <a:p>
            <a:pPr algn="just"/>
            <a:endParaRPr lang="en-US" sz="2200" dirty="0"/>
          </a:p>
          <a:p>
            <a:pPr algn="just"/>
            <a:r>
              <a:rPr lang="en-US" sz="2200" dirty="0" smtClean="0"/>
              <a:t>Initial results promising</a:t>
            </a:r>
          </a:p>
          <a:p>
            <a:pPr algn="just"/>
            <a:endParaRPr lang="en-US" sz="2200" dirty="0"/>
          </a:p>
          <a:p>
            <a:pPr algn="just"/>
            <a:r>
              <a:rPr lang="en-US" sz="2200" dirty="0" smtClean="0"/>
              <a:t>Full UV-VIS-TIR retrievals showing positive impact on surface O</a:t>
            </a:r>
            <a:r>
              <a:rPr lang="en-US" sz="2200" baseline="-25000" dirty="0" smtClean="0"/>
              <a:t>3</a:t>
            </a:r>
          </a:p>
          <a:p>
            <a:pPr algn="just"/>
            <a:endParaRPr lang="en-US" sz="2200" dirty="0"/>
          </a:p>
          <a:p>
            <a:pPr algn="just"/>
            <a:r>
              <a:rPr lang="en-US" sz="2200" dirty="0" smtClean="0"/>
              <a:t>Regional OSSE system showing realistic complexity</a:t>
            </a:r>
          </a:p>
          <a:p>
            <a:pPr algn="just"/>
            <a:endParaRPr lang="en-US" sz="2200" dirty="0"/>
          </a:p>
          <a:p>
            <a:pPr algn="just"/>
            <a:r>
              <a:rPr lang="en-US" sz="2200" dirty="0" smtClean="0"/>
              <a:t>NO</a:t>
            </a:r>
            <a:r>
              <a:rPr lang="en-US" sz="2200" baseline="-25000" dirty="0" smtClean="0"/>
              <a:t>2</a:t>
            </a:r>
            <a:r>
              <a:rPr lang="en-US" sz="2200" dirty="0" smtClean="0"/>
              <a:t> forward modeling simulations underway</a:t>
            </a:r>
            <a:endParaRPr lang="en-US" sz="2200"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2918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8648008"/>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solidFill>
                  <a:srgbClr val="7B9899"/>
                </a:solidFill>
                <a:ea typeface="ＭＳ Ｐゴシック" pitchFamily="-107" charset="-128"/>
                <a:cs typeface="ＭＳ Ｐゴシック" pitchFamily="-107" charset="-128"/>
              </a:rPr>
              <a:t>Nature Run</a:t>
            </a:r>
          </a:p>
        </p:txBody>
      </p:sp>
      <p:sp>
        <p:nvSpPr>
          <p:cNvPr id="5" name="Slide Number Placeholder 4"/>
          <p:cNvSpPr>
            <a:spLocks noGrp="1"/>
          </p:cNvSpPr>
          <p:nvPr>
            <p:ph type="sldNum" sz="quarter" idx="12"/>
          </p:nvPr>
        </p:nvSpPr>
        <p:spPr/>
        <p:txBody>
          <a:bodyPr/>
          <a:lstStyle/>
          <a:p>
            <a:pPr>
              <a:defRPr/>
            </a:pPr>
            <a:fld id="{19E1D435-034A-224D-B67E-B78F3BC8405D}" type="slidenum">
              <a:rPr lang="en-US" smtClean="0"/>
              <a:pPr>
                <a:defRPr/>
              </a:pPr>
              <a:t>17</a:t>
            </a:fld>
            <a:endParaRPr lang="en-US" dirty="0"/>
          </a:p>
        </p:txBody>
      </p:sp>
      <p:grpSp>
        <p:nvGrpSpPr>
          <p:cNvPr id="7" name="Group 6"/>
          <p:cNvGrpSpPr/>
          <p:nvPr/>
        </p:nvGrpSpPr>
        <p:grpSpPr>
          <a:xfrm>
            <a:off x="533400" y="1587500"/>
            <a:ext cx="8191502" cy="4749800"/>
            <a:chOff x="0" y="1143000"/>
            <a:chExt cx="9144002" cy="5715000"/>
          </a:xfrm>
        </p:grpSpPr>
        <p:pic>
          <p:nvPicPr>
            <p:cNvPr id="8" name="Picture 2"/>
            <p:cNvPicPr>
              <a:picLocks noChangeAspect="1" noChangeArrowheads="1"/>
            </p:cNvPicPr>
            <p:nvPr/>
          </p:nvPicPr>
          <p:blipFill>
            <a:blip r:embed="rId3" cstate="print"/>
            <a:srcRect/>
            <a:stretch>
              <a:fillRect/>
            </a:stretch>
          </p:blipFill>
          <p:spPr bwMode="auto">
            <a:xfrm>
              <a:off x="0" y="1143000"/>
              <a:ext cx="6569448" cy="5715000"/>
            </a:xfrm>
            <a:prstGeom prst="rect">
              <a:avLst/>
            </a:prstGeom>
            <a:noFill/>
            <a:ln w="9525">
              <a:noFill/>
              <a:miter lim="800000"/>
              <a:headEnd/>
              <a:tailEnd/>
            </a:ln>
          </p:spPr>
        </p:pic>
        <p:sp>
          <p:nvSpPr>
            <p:cNvPr id="9" name="TextBox 8"/>
            <p:cNvSpPr txBox="1"/>
            <p:nvPr/>
          </p:nvSpPr>
          <p:spPr>
            <a:xfrm>
              <a:off x="7010400" y="2590800"/>
              <a:ext cx="2133600" cy="1301560"/>
            </a:xfrm>
            <a:prstGeom prst="rect">
              <a:avLst/>
            </a:prstGeom>
            <a:noFill/>
          </p:spPr>
          <p:txBody>
            <a:bodyPr wrap="square" rtlCol="0">
              <a:spAutoFit/>
            </a:bodyPr>
            <a:lstStyle/>
            <a:p>
              <a:r>
                <a:rPr lang="en-US" b="1" dirty="0" smtClean="0">
                  <a:solidFill>
                    <a:srgbClr val="FF0000"/>
                  </a:solidFill>
                </a:rPr>
                <a:t>4 km</a:t>
              </a:r>
            </a:p>
            <a:p>
              <a:r>
                <a:rPr lang="en-US" b="1" dirty="0">
                  <a:solidFill>
                    <a:srgbClr val="FF0000"/>
                  </a:solidFill>
                </a:rPr>
                <a:t>d</a:t>
              </a:r>
              <a:r>
                <a:rPr lang="en-US" b="1" dirty="0" smtClean="0">
                  <a:solidFill>
                    <a:srgbClr val="FF0000"/>
                  </a:solidFill>
                </a:rPr>
                <a:t>own</a:t>
              </a:r>
            </a:p>
            <a:p>
              <a:r>
                <a:rPr lang="en-US" b="1" dirty="0" smtClean="0">
                  <a:solidFill>
                    <a:srgbClr val="FF0000"/>
                  </a:solidFill>
                </a:rPr>
                <a:t>scaling</a:t>
              </a:r>
              <a:endParaRPr lang="en-US" b="1" dirty="0">
                <a:solidFill>
                  <a:srgbClr val="FF0000"/>
                </a:solidFill>
              </a:endParaRPr>
            </a:p>
          </p:txBody>
        </p:sp>
        <p:sp>
          <p:nvSpPr>
            <p:cNvPr id="10" name="TextBox 9"/>
            <p:cNvSpPr txBox="1"/>
            <p:nvPr/>
          </p:nvSpPr>
          <p:spPr>
            <a:xfrm>
              <a:off x="7086601" y="4549676"/>
              <a:ext cx="2057401" cy="1301560"/>
            </a:xfrm>
            <a:prstGeom prst="rect">
              <a:avLst/>
            </a:prstGeom>
            <a:noFill/>
          </p:spPr>
          <p:txBody>
            <a:bodyPr wrap="square" rtlCol="0">
              <a:spAutoFit/>
            </a:bodyPr>
            <a:lstStyle/>
            <a:p>
              <a:r>
                <a:rPr lang="en-US" b="1" dirty="0" smtClean="0">
                  <a:solidFill>
                    <a:srgbClr val="FF0000"/>
                  </a:solidFill>
                </a:rPr>
                <a:t>1.33 km</a:t>
              </a:r>
            </a:p>
            <a:p>
              <a:r>
                <a:rPr lang="en-US" b="1" dirty="0" smtClean="0">
                  <a:solidFill>
                    <a:srgbClr val="FF0000"/>
                  </a:solidFill>
                </a:rPr>
                <a:t>Urban Nature Run</a:t>
              </a:r>
            </a:p>
          </p:txBody>
        </p:sp>
        <p:sp>
          <p:nvSpPr>
            <p:cNvPr id="11" name="TextBox 10"/>
            <p:cNvSpPr txBox="1"/>
            <p:nvPr/>
          </p:nvSpPr>
          <p:spPr>
            <a:xfrm>
              <a:off x="1066800" y="2590800"/>
              <a:ext cx="1828800" cy="1702041"/>
            </a:xfrm>
            <a:prstGeom prst="rect">
              <a:avLst/>
            </a:prstGeom>
            <a:noFill/>
          </p:spPr>
          <p:txBody>
            <a:bodyPr wrap="square" rtlCol="0">
              <a:spAutoFit/>
            </a:bodyPr>
            <a:lstStyle/>
            <a:p>
              <a:r>
                <a:rPr lang="en-US" b="1" dirty="0" smtClean="0">
                  <a:solidFill>
                    <a:srgbClr val="FF0000"/>
                  </a:solidFill>
                </a:rPr>
                <a:t>12 km</a:t>
              </a:r>
            </a:p>
            <a:p>
              <a:r>
                <a:rPr lang="en-US" b="1" dirty="0" smtClean="0">
                  <a:solidFill>
                    <a:srgbClr val="FF0000"/>
                  </a:solidFill>
                </a:rPr>
                <a:t>Regional Nature Run</a:t>
              </a:r>
              <a:endParaRPr lang="en-US" b="1" dirty="0">
                <a:solidFill>
                  <a:srgbClr val="FF0000"/>
                </a:solidFill>
              </a:endParaRPr>
            </a:p>
          </p:txBody>
        </p:sp>
        <p:cxnSp>
          <p:nvCxnSpPr>
            <p:cNvPr id="12" name="Straight Arrow Connector 11"/>
            <p:cNvCxnSpPr/>
            <p:nvPr/>
          </p:nvCxnSpPr>
          <p:spPr>
            <a:xfrm flipH="1" flipV="1">
              <a:off x="5486400" y="4038600"/>
              <a:ext cx="1676400" cy="1219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715000" y="3048000"/>
              <a:ext cx="12954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81000" y="2133600"/>
              <a:ext cx="5943600" cy="381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481138" y="6369903"/>
            <a:ext cx="3706812" cy="338554"/>
          </a:xfrm>
          <a:prstGeom prst="rect">
            <a:avLst/>
          </a:prstGeom>
        </p:spPr>
        <p:txBody>
          <a:bodyPr wrap="square">
            <a:spAutoFit/>
          </a:bodyPr>
          <a:lstStyle/>
          <a:p>
            <a:r>
              <a:rPr lang="en-US" sz="1600" b="1" dirty="0">
                <a:solidFill>
                  <a:srgbClr val="FF0000"/>
                </a:solidFill>
              </a:rPr>
              <a:t>Courtesy: </a:t>
            </a:r>
            <a:r>
              <a:rPr lang="en-US" sz="1600" b="1" dirty="0" smtClean="0">
                <a:solidFill>
                  <a:srgbClr val="FF0000"/>
                </a:solidFill>
              </a:rPr>
              <a:t>K. Pickering/C. </a:t>
            </a:r>
            <a:r>
              <a:rPr lang="en-US" sz="1600" b="1" dirty="0" err="1" smtClean="0">
                <a:solidFill>
                  <a:srgbClr val="FF0000"/>
                </a:solidFill>
              </a:rPr>
              <a:t>Loughner</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AK Prediction</a:t>
            </a:r>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18</a:t>
            </a:fld>
            <a:endParaRPr lang="en-US"/>
          </a:p>
        </p:txBody>
      </p:sp>
      <p:pic>
        <p:nvPicPr>
          <p:cNvPr id="6" name="Picture 5"/>
          <p:cNvPicPr>
            <a:picLocks noChangeAspect="1"/>
          </p:cNvPicPr>
          <p:nvPr/>
        </p:nvPicPr>
        <p:blipFill>
          <a:blip r:embed="rId3"/>
          <a:stretch>
            <a:fillRect/>
          </a:stretch>
        </p:blipFill>
        <p:spPr>
          <a:xfrm>
            <a:off x="190500" y="1663701"/>
            <a:ext cx="8772525" cy="2012236"/>
          </a:xfrm>
          <a:prstGeom prst="rect">
            <a:avLst/>
          </a:prstGeom>
        </p:spPr>
      </p:pic>
      <p:sp>
        <p:nvSpPr>
          <p:cNvPr id="7" name="Content Placeholder 2"/>
          <p:cNvSpPr>
            <a:spLocks noGrp="1"/>
          </p:cNvSpPr>
          <p:nvPr>
            <p:ph sz="quarter" idx="1"/>
          </p:nvPr>
        </p:nvSpPr>
        <p:spPr>
          <a:xfrm>
            <a:off x="301752" y="3762248"/>
            <a:ext cx="8503920" cy="2448052"/>
          </a:xfrm>
        </p:spPr>
        <p:txBody>
          <a:bodyPr/>
          <a:lstStyle/>
          <a:p>
            <a:pPr algn="just" eaLnBrk="1" hangingPunct="1"/>
            <a:r>
              <a:rPr lang="en-US" sz="2400" dirty="0" smtClean="0">
                <a:ea typeface="ＭＳ Ｐゴシック" pitchFamily="-107" charset="-128"/>
                <a:cs typeface="ＭＳ Ｐゴシック" pitchFamily="-107" charset="-128"/>
              </a:rPr>
              <a:t>Multiple regression works best for surface – 681 </a:t>
            </a:r>
            <a:r>
              <a:rPr lang="en-US" sz="2400" dirty="0" err="1" smtClean="0">
                <a:ea typeface="ＭＳ Ｐゴシック" pitchFamily="-107" charset="-128"/>
                <a:cs typeface="ＭＳ Ｐゴシック" pitchFamily="-107" charset="-128"/>
              </a:rPr>
              <a:t>hPa</a:t>
            </a:r>
            <a:endParaRPr lang="en-US" sz="2400" dirty="0" smtClean="0">
              <a:ea typeface="ＭＳ Ｐゴシック" pitchFamily="-107" charset="-128"/>
              <a:cs typeface="ＭＳ Ｐゴシック" pitchFamily="-107" charset="-128"/>
            </a:endParaRPr>
          </a:p>
          <a:p>
            <a:pPr algn="just" eaLnBrk="1" hangingPunct="1"/>
            <a:r>
              <a:rPr lang="en-US" sz="2400" dirty="0" smtClean="0">
                <a:ea typeface="ＭＳ Ｐゴシック" pitchFamily="-107" charset="-128"/>
                <a:cs typeface="ＭＳ Ｐゴシック" pitchFamily="-107" charset="-128"/>
              </a:rPr>
              <a:t>Combinations of fit AK in lower troposphere and average AK above allow simulated observations for different wavelength combinations</a:t>
            </a:r>
          </a:p>
          <a:p>
            <a:pPr algn="just" eaLnBrk="1" hangingPunct="1"/>
            <a:r>
              <a:rPr lang="en-US" sz="2400" dirty="0" smtClean="0">
                <a:ea typeface="ＭＳ Ｐゴシック" pitchFamily="-107" charset="-128"/>
                <a:cs typeface="ＭＳ Ｐゴシック" pitchFamily="-107" charset="-128"/>
              </a:rPr>
              <a:t>UV-VIS-TIR provides highest correlation between simulated observations and nature run</a:t>
            </a:r>
            <a:endParaRPr lang="en-US" sz="2400" dirty="0">
              <a:ea typeface="ＭＳ Ｐゴシック" pitchFamily="-107" charset="-128"/>
              <a:cs typeface="ＭＳ Ｐゴシック" pitchFamily="-107" charset="-128"/>
            </a:endParaRPr>
          </a:p>
        </p:txBody>
      </p:sp>
      <p:sp>
        <p:nvSpPr>
          <p:cNvPr id="8" name="Rectangle 7"/>
          <p:cNvSpPr/>
          <p:nvPr/>
        </p:nvSpPr>
        <p:spPr>
          <a:xfrm>
            <a:off x="2495550" y="6378257"/>
            <a:ext cx="3600450" cy="338554"/>
          </a:xfrm>
          <a:prstGeom prst="rect">
            <a:avLst/>
          </a:prstGeom>
        </p:spPr>
        <p:txBody>
          <a:bodyPr wrap="square">
            <a:spAutoFit/>
          </a:bodyPr>
          <a:lstStyle/>
          <a:p>
            <a:r>
              <a:rPr lang="en-US" sz="1600" b="1" dirty="0" smtClean="0">
                <a:solidFill>
                  <a:srgbClr val="FF0000"/>
                </a:solidFill>
              </a:rPr>
              <a:t>See Helen’s poster for more details</a:t>
            </a:r>
            <a:endParaRPr lang="en-US" sz="1600" b="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2852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descr="\\beans\users$\bpierce\Data\Documents\Attachments\aug_25\GEOCAPE_Nature_vs_Retrieval_Stats_Bias.hybrid.AK.new.apriori.floating.bottom.no.zero.out.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37000" y="1600200"/>
            <a:ext cx="4749800" cy="47498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Box 4"/>
          <p:cNvSpPr txBox="1"/>
          <p:nvPr/>
        </p:nvSpPr>
        <p:spPr>
          <a:xfrm>
            <a:off x="241300" y="3747609"/>
            <a:ext cx="3594100" cy="2246769"/>
          </a:xfrm>
          <a:prstGeom prst="rect">
            <a:avLst/>
          </a:prstGeom>
          <a:noFill/>
        </p:spPr>
        <p:txBody>
          <a:bodyPr wrap="square" rtlCol="0">
            <a:spAutoFit/>
          </a:bodyPr>
          <a:lstStyle/>
          <a:p>
            <a:r>
              <a:rPr lang="en-US" sz="1400" dirty="0" smtClean="0"/>
              <a:t>Diurnally resolved </a:t>
            </a:r>
            <a:r>
              <a:rPr lang="en-US" sz="1400" u="sng" dirty="0" smtClean="0"/>
              <a:t>biases</a:t>
            </a:r>
            <a:r>
              <a:rPr lang="en-US" sz="1400" dirty="0" smtClean="0"/>
              <a:t> between the  Regional Nature Run and GEOCAPE O3 retrievals for July 2011 show generally low biases (&lt;20%) except: </a:t>
            </a:r>
          </a:p>
          <a:p>
            <a:r>
              <a:rPr lang="en-US" sz="1400" dirty="0" smtClean="0"/>
              <a:t> </a:t>
            </a:r>
          </a:p>
          <a:p>
            <a:pPr marL="285750" indent="-285750">
              <a:buFont typeface="Wingdings" panose="05000000000000000000" pitchFamily="2" charset="2"/>
              <a:buChar char="§"/>
            </a:pPr>
            <a:r>
              <a:rPr lang="en-US" sz="1400" dirty="0" smtClean="0"/>
              <a:t>between 200-300mb at sunrise and sunset (UV and UV-VIS only)</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smtClean="0"/>
              <a:t>at the surface (underestimate daytime and overestimate nighttime O3</a:t>
            </a:r>
          </a:p>
        </p:txBody>
      </p:sp>
      <p:sp>
        <p:nvSpPr>
          <p:cNvPr id="6" name="Rectangle 5"/>
          <p:cNvSpPr/>
          <p:nvPr/>
        </p:nvSpPr>
        <p:spPr>
          <a:xfrm>
            <a:off x="1104900" y="1879600"/>
            <a:ext cx="1531392" cy="170303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Regional Multiple Regression AK Retrievals (UV, UV-VIS, UV-VIS-TIR)</a:t>
            </a:r>
            <a:endParaRPr lang="en-US" sz="1600" dirty="0"/>
          </a:p>
        </p:txBody>
      </p:sp>
      <p:sp>
        <p:nvSpPr>
          <p:cNvPr id="7" name="Title 1"/>
          <p:cNvSpPr>
            <a:spLocks noGrp="1"/>
          </p:cNvSpPr>
          <p:nvPr>
            <p:ph type="title"/>
          </p:nvPr>
        </p:nvSpPr>
        <p:spPr>
          <a:xfrm>
            <a:off x="301625" y="228600"/>
            <a:ext cx="8534400" cy="758825"/>
          </a:xfrm>
        </p:spPr>
        <p:txBody>
          <a:bodyPr/>
          <a:lstStyle/>
          <a:p>
            <a:r>
              <a:rPr lang="en-US" dirty="0" smtClean="0"/>
              <a:t>Retrieval Biases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9520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solidFill>
                  <a:srgbClr val="7B9899"/>
                </a:solidFill>
                <a:ea typeface="ＭＳ Ｐゴシック" pitchFamily="-107" charset="-128"/>
                <a:cs typeface="ＭＳ Ｐゴシック" pitchFamily="-107" charset="-128"/>
              </a:rPr>
              <a:t>Goals</a:t>
            </a:r>
          </a:p>
        </p:txBody>
      </p:sp>
      <p:sp>
        <p:nvSpPr>
          <p:cNvPr id="16387" name="Content Placeholder 2"/>
          <p:cNvSpPr>
            <a:spLocks noGrp="1"/>
          </p:cNvSpPr>
          <p:nvPr>
            <p:ph sz="quarter" idx="1"/>
          </p:nvPr>
        </p:nvSpPr>
        <p:spPr>
          <a:xfrm>
            <a:off x="301625" y="1527175"/>
            <a:ext cx="8504238" cy="4572000"/>
          </a:xfrm>
        </p:spPr>
        <p:txBody>
          <a:bodyPr/>
          <a:lstStyle/>
          <a:p>
            <a:pPr algn="just" eaLnBrk="1" hangingPunct="1"/>
            <a:r>
              <a:rPr lang="en-US" sz="2000" dirty="0" smtClean="0">
                <a:ea typeface="ＭＳ Ｐゴシック" pitchFamily="-107" charset="-128"/>
                <a:cs typeface="ＭＳ Ｐゴシック" pitchFamily="-107" charset="-128"/>
              </a:rPr>
              <a:t>Utilize independent modeling systems for generation of Nature atmosphere and conducting assimilation impact experiments</a:t>
            </a:r>
          </a:p>
          <a:p>
            <a:pPr algn="just" eaLnBrk="1" hangingPunct="1"/>
            <a:endParaRPr lang="en-US" sz="2000" dirty="0" smtClean="0">
              <a:ea typeface="ＭＳ Ｐゴシック" pitchFamily="-107" charset="-128"/>
              <a:cs typeface="ＭＳ Ｐゴシック" pitchFamily="-107" charset="-128"/>
            </a:endParaRPr>
          </a:p>
          <a:p>
            <a:pPr algn="just" eaLnBrk="1" hangingPunct="1"/>
            <a:r>
              <a:rPr lang="en-US" sz="2000" dirty="0" smtClean="0">
                <a:ea typeface="ＭＳ Ｐゴシック" pitchFamily="-107" charset="-128"/>
                <a:cs typeface="ＭＳ Ｐゴシック" pitchFamily="-107" charset="-128"/>
              </a:rPr>
              <a:t>Account for </a:t>
            </a:r>
            <a:r>
              <a:rPr lang="en-US" sz="2000" dirty="0">
                <a:cs typeface="Times New Roman" panose="02020603050405020304" pitchFamily="18" charset="0"/>
              </a:rPr>
              <a:t>realistic atmospheric variability, which requires evaluation of the nature runs with respect to </a:t>
            </a:r>
            <a:r>
              <a:rPr lang="en-US" sz="2000" dirty="0" smtClean="0">
                <a:cs typeface="Times New Roman" panose="02020603050405020304" pitchFamily="18" charset="0"/>
              </a:rPr>
              <a:t>observations</a:t>
            </a:r>
          </a:p>
          <a:p>
            <a:pPr algn="just" eaLnBrk="1" hangingPunct="1"/>
            <a:endParaRPr lang="en-US" sz="2000" dirty="0" smtClean="0">
              <a:ea typeface="ＭＳ Ｐゴシック" pitchFamily="-107" charset="-128"/>
              <a:cs typeface="ＭＳ Ｐゴシック" pitchFamily="-107" charset="-128"/>
            </a:endParaRPr>
          </a:p>
          <a:p>
            <a:pPr marL="273050" lvl="1" algn="just" eaLnBrk="1" hangingPunct="1">
              <a:buClr>
                <a:schemeClr val="accent1"/>
              </a:buClr>
              <a:buSzPct val="85000"/>
              <a:buFont typeface="Wingdings 2" pitchFamily="-107" charset="2"/>
              <a:buChar char=""/>
            </a:pPr>
            <a:r>
              <a:rPr lang="en-US" sz="2000" dirty="0" smtClean="0">
                <a:solidFill>
                  <a:schemeClr val="tx1"/>
                </a:solidFill>
                <a:cs typeface="Times New Roman" panose="02020603050405020304" pitchFamily="18" charset="0"/>
              </a:rPr>
              <a:t>Include realistic </a:t>
            </a:r>
            <a:r>
              <a:rPr lang="en-US" sz="2000" dirty="0">
                <a:solidFill>
                  <a:schemeClr val="tx1"/>
                </a:solidFill>
                <a:cs typeface="Times New Roman" panose="02020603050405020304" pitchFamily="18" charset="0"/>
              </a:rPr>
              <a:t>variability in the synthetic radiances, which requires </a:t>
            </a:r>
            <a:r>
              <a:rPr lang="en-US" sz="2000" dirty="0" smtClean="0">
                <a:solidFill>
                  <a:schemeClr val="tx1"/>
                </a:solidFill>
                <a:cs typeface="Times New Roman" panose="02020603050405020304" pitchFamily="18" charset="0"/>
              </a:rPr>
              <a:t>using realistic albedos </a:t>
            </a:r>
            <a:r>
              <a:rPr lang="en-US" sz="2000" dirty="0">
                <a:solidFill>
                  <a:schemeClr val="tx1"/>
                </a:solidFill>
                <a:cs typeface="Times New Roman" panose="02020603050405020304" pitchFamily="18" charset="0"/>
              </a:rPr>
              <a:t>and </a:t>
            </a:r>
            <a:r>
              <a:rPr lang="en-US" sz="2000" dirty="0" err="1" smtClean="0">
                <a:solidFill>
                  <a:schemeClr val="tx1"/>
                </a:solidFill>
                <a:cs typeface="Times New Roman" panose="02020603050405020304" pitchFamily="18" charset="0"/>
              </a:rPr>
              <a:t>emissivities</a:t>
            </a:r>
            <a:endParaRPr lang="en-US" sz="2000" dirty="0" smtClean="0">
              <a:solidFill>
                <a:schemeClr val="tx1"/>
              </a:solidFill>
              <a:cs typeface="Times New Roman" panose="02020603050405020304" pitchFamily="18" charset="0"/>
            </a:endParaRPr>
          </a:p>
          <a:p>
            <a:pPr marL="273050" lvl="1" algn="just" eaLnBrk="1" hangingPunct="1">
              <a:buClr>
                <a:schemeClr val="accent1"/>
              </a:buClr>
              <a:buSzPct val="85000"/>
              <a:buFont typeface="Wingdings 2" pitchFamily="-107" charset="2"/>
              <a:buChar char=""/>
            </a:pPr>
            <a:endParaRPr lang="en-US" sz="2000" dirty="0" smtClean="0">
              <a:solidFill>
                <a:schemeClr val="tx1"/>
              </a:solidFill>
              <a:cs typeface="Times New Roman" panose="02020603050405020304" pitchFamily="18" charset="0"/>
            </a:endParaRPr>
          </a:p>
          <a:p>
            <a:pPr marL="273050" lvl="1" algn="just" eaLnBrk="1" hangingPunct="1">
              <a:buClr>
                <a:schemeClr val="accent1"/>
              </a:buClr>
              <a:buSzPct val="85000"/>
              <a:buFont typeface="Wingdings 2" pitchFamily="-107" charset="2"/>
              <a:buChar char=""/>
            </a:pPr>
            <a:r>
              <a:rPr lang="en-US" sz="2000" dirty="0" smtClean="0">
                <a:solidFill>
                  <a:schemeClr val="tx1"/>
                </a:solidFill>
                <a:cs typeface="Times New Roman" panose="02020603050405020304" pitchFamily="18" charset="0"/>
              </a:rPr>
              <a:t>Include </a:t>
            </a:r>
            <a:r>
              <a:rPr lang="en-US" sz="2000" dirty="0">
                <a:solidFill>
                  <a:schemeClr val="tx1"/>
                </a:solidFill>
                <a:cs typeface="Times New Roman" panose="02020603050405020304" pitchFamily="18" charset="0"/>
              </a:rPr>
              <a:t>realistic sensitivities, which requires generation of averaging kernels (AK) for each retrieval for use in assimilation </a:t>
            </a:r>
            <a:r>
              <a:rPr lang="en-US" sz="2000" dirty="0" smtClean="0">
                <a:solidFill>
                  <a:schemeClr val="tx1"/>
                </a:solidFill>
                <a:cs typeface="Times New Roman" panose="02020603050405020304" pitchFamily="18" charset="0"/>
              </a:rPr>
              <a:t>studies</a:t>
            </a:r>
            <a:endParaRPr lang="en-US" sz="2000" dirty="0">
              <a:solidFill>
                <a:schemeClr val="tx1"/>
              </a:solidFill>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C15865D9-5E17-1E4A-8278-90E08B0DD5F6}"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65225" y="228600"/>
            <a:ext cx="7800975" cy="758825"/>
          </a:xfrm>
        </p:spPr>
        <p:txBody>
          <a:bodyPr/>
          <a:lstStyle/>
          <a:p>
            <a:r>
              <a:rPr lang="en-US" dirty="0" smtClean="0"/>
              <a:t>Impact of Assimilation: Overall Results</a:t>
            </a:r>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20</a:t>
            </a:fld>
            <a:endParaRPr lang="en-US"/>
          </a:p>
        </p:txBody>
      </p:sp>
      <p:pic>
        <p:nvPicPr>
          <p:cNvPr id="5" name="Picture 6" descr="\\beans\users$\bpierce\Data\Documents\Attachments\aug_26\WRF-CHEM_UVVISTIR_ASSIM_vs_Nature.July_1-5_2011.Eastern.US.100mb.limit.30.percent.obs.error.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58183" y="3966672"/>
            <a:ext cx="3694267" cy="24164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Picture 7" descr="\\beans\users$\bpierce\Data\Documents\Attachments\aug_26\WRF-CHEM_UVVISTIR_ASSIM_vs_Nature.July_1-5_2011.Western.US.100mb.limit.30.percent.obs.error.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47478" y="1503281"/>
            <a:ext cx="3704972" cy="242349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8" descr="\\beans\users$\bpierce\Data\Documents\Attachments\aug_26\WRF-CHEM_BASE_vs_NATURE.July_1-5_2011.Eastern.US.100mb.limit.30.percent.obs.error.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4241" y="3989393"/>
            <a:ext cx="3638851" cy="23802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9" descr="\\beans\users$\bpierce\Data\Documents\Attachments\aug_26\WRF-CHEM_BASE_vs_NATURE.July_1-5_2011.Western.US.100mb.limit.30.percent.obs.error.pn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5952" y="1516175"/>
            <a:ext cx="3647141" cy="238566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9" name="TextBox 8"/>
          <p:cNvSpPr txBox="1"/>
          <p:nvPr/>
        </p:nvSpPr>
        <p:spPr>
          <a:xfrm>
            <a:off x="1261987" y="3896243"/>
            <a:ext cx="2310248" cy="276999"/>
          </a:xfrm>
          <a:prstGeom prst="rect">
            <a:avLst/>
          </a:prstGeom>
          <a:noFill/>
        </p:spPr>
        <p:txBody>
          <a:bodyPr wrap="none" rtlCol="0">
            <a:spAutoFit/>
          </a:bodyPr>
          <a:lstStyle/>
          <a:p>
            <a:r>
              <a:rPr lang="en-US" sz="1200" dirty="0" smtClean="0"/>
              <a:t>Nature vs Control (Eastern US)</a:t>
            </a:r>
            <a:endParaRPr lang="en-US" sz="1200" dirty="0"/>
          </a:p>
        </p:txBody>
      </p:sp>
      <p:sp>
        <p:nvSpPr>
          <p:cNvPr id="10" name="TextBox 9"/>
          <p:cNvSpPr txBox="1"/>
          <p:nvPr/>
        </p:nvSpPr>
        <p:spPr>
          <a:xfrm>
            <a:off x="4987168" y="3870118"/>
            <a:ext cx="2625591" cy="276999"/>
          </a:xfrm>
          <a:prstGeom prst="rect">
            <a:avLst/>
          </a:prstGeom>
          <a:noFill/>
        </p:spPr>
        <p:txBody>
          <a:bodyPr wrap="none" rtlCol="0">
            <a:spAutoFit/>
          </a:bodyPr>
          <a:lstStyle/>
          <a:p>
            <a:r>
              <a:rPr lang="en-US" sz="1200" dirty="0" smtClean="0"/>
              <a:t>Nature vs Assimilation (Eastern US)</a:t>
            </a:r>
            <a:endParaRPr lang="en-US" sz="1200" dirty="0"/>
          </a:p>
        </p:txBody>
      </p:sp>
      <p:sp>
        <p:nvSpPr>
          <p:cNvPr id="11" name="TextBox 10"/>
          <p:cNvSpPr txBox="1"/>
          <p:nvPr/>
        </p:nvSpPr>
        <p:spPr>
          <a:xfrm>
            <a:off x="1266825" y="1399727"/>
            <a:ext cx="2350772" cy="276999"/>
          </a:xfrm>
          <a:prstGeom prst="rect">
            <a:avLst/>
          </a:prstGeom>
          <a:noFill/>
        </p:spPr>
        <p:txBody>
          <a:bodyPr wrap="none" rtlCol="0">
            <a:spAutoFit/>
          </a:bodyPr>
          <a:lstStyle/>
          <a:p>
            <a:r>
              <a:rPr lang="en-US" sz="1200" dirty="0" smtClean="0"/>
              <a:t>Nature vs Control (Western US)</a:t>
            </a:r>
            <a:endParaRPr lang="en-US" sz="1200" dirty="0"/>
          </a:p>
        </p:txBody>
      </p:sp>
      <p:sp>
        <p:nvSpPr>
          <p:cNvPr id="12" name="TextBox 11"/>
          <p:cNvSpPr txBox="1"/>
          <p:nvPr/>
        </p:nvSpPr>
        <p:spPr>
          <a:xfrm>
            <a:off x="4972822" y="1399726"/>
            <a:ext cx="2666114" cy="276999"/>
          </a:xfrm>
          <a:prstGeom prst="rect">
            <a:avLst/>
          </a:prstGeom>
          <a:noFill/>
        </p:spPr>
        <p:txBody>
          <a:bodyPr wrap="none" rtlCol="0">
            <a:spAutoFit/>
          </a:bodyPr>
          <a:lstStyle/>
          <a:p>
            <a:r>
              <a:rPr lang="en-US" sz="1200" dirty="0" smtClean="0"/>
              <a:t>Nature vs Assimilation (Western US)</a:t>
            </a:r>
            <a:endParaRPr lang="en-US" sz="1200" dirty="0"/>
          </a:p>
        </p:txBody>
      </p:sp>
      <p:cxnSp>
        <p:nvCxnSpPr>
          <p:cNvPr id="14" name="Straight Arrow Connector 13"/>
          <p:cNvCxnSpPr>
            <a:stCxn id="15" idx="3"/>
            <a:endCxn id="16" idx="1"/>
          </p:cNvCxnSpPr>
          <p:nvPr/>
        </p:nvCxnSpPr>
        <p:spPr>
          <a:xfrm>
            <a:off x="4018666" y="3272623"/>
            <a:ext cx="2667630" cy="181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768367" y="3145872"/>
            <a:ext cx="1250299" cy="2535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86296" y="3174921"/>
            <a:ext cx="1174188" cy="231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4" idx="3"/>
            <a:endCxn id="25" idx="1"/>
          </p:cNvCxnSpPr>
          <p:nvPr/>
        </p:nvCxnSpPr>
        <p:spPr>
          <a:xfrm>
            <a:off x="3967866" y="5742965"/>
            <a:ext cx="271843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768367" y="5627101"/>
            <a:ext cx="1199499" cy="231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86296" y="5627101"/>
            <a:ext cx="1174188" cy="231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731273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 for Ozone OSSE</a:t>
            </a:r>
            <a:endParaRPr lang="en-US" dirty="0"/>
          </a:p>
        </p:txBody>
      </p:sp>
      <p:sp>
        <p:nvSpPr>
          <p:cNvPr id="3" name="Content Placeholder 2"/>
          <p:cNvSpPr>
            <a:spLocks noGrp="1"/>
          </p:cNvSpPr>
          <p:nvPr>
            <p:ph sz="quarter" idx="1"/>
          </p:nvPr>
        </p:nvSpPr>
        <p:spPr>
          <a:xfrm>
            <a:off x="301752" y="1527048"/>
            <a:ext cx="8503920" cy="4784852"/>
          </a:xfrm>
        </p:spPr>
        <p:txBody>
          <a:bodyPr/>
          <a:lstStyle/>
          <a:p>
            <a:pPr algn="just" eaLnBrk="1" hangingPunct="1"/>
            <a:r>
              <a:rPr lang="en-US" sz="2400" dirty="0" smtClean="0">
                <a:ea typeface="ＭＳ Ｐゴシック" pitchFamily="-107" charset="-128"/>
                <a:cs typeface="ＭＳ Ｐゴシック" pitchFamily="-107" charset="-128"/>
              </a:rPr>
              <a:t>12 km </a:t>
            </a:r>
            <a:r>
              <a:rPr lang="en-US" sz="2400" dirty="0">
                <a:ea typeface="ＭＳ Ｐゴシック" pitchFamily="-107" charset="-128"/>
                <a:cs typeface="ＭＳ Ｐゴシック" pitchFamily="-107" charset="-128"/>
              </a:rPr>
              <a:t>and </a:t>
            </a:r>
            <a:r>
              <a:rPr lang="en-US" sz="2400" dirty="0" smtClean="0">
                <a:ea typeface="ＭＳ Ｐゴシック" pitchFamily="-107" charset="-128"/>
                <a:cs typeface="ＭＳ Ｐゴシック" pitchFamily="-107" charset="-128"/>
              </a:rPr>
              <a:t>1 km Nature simulations were evaluated </a:t>
            </a:r>
            <a:r>
              <a:rPr lang="en-US" sz="2400" dirty="0">
                <a:ea typeface="ＭＳ Ｐゴシック" pitchFamily="-107" charset="-128"/>
                <a:cs typeface="ＭＳ Ｐゴシック" pitchFamily="-107" charset="-128"/>
              </a:rPr>
              <a:t>with respect to observations during the 2011 NASA DISCOVER-AQ </a:t>
            </a:r>
            <a:r>
              <a:rPr lang="en-US" sz="2400" dirty="0" smtClean="0">
                <a:ea typeface="ＭＳ Ｐゴシック" pitchFamily="-107" charset="-128"/>
                <a:cs typeface="ＭＳ Ｐゴシック" pitchFamily="-107" charset="-128"/>
              </a:rPr>
              <a:t>campaign.</a:t>
            </a:r>
          </a:p>
          <a:p>
            <a:pPr algn="just" eaLnBrk="1" hangingPunct="1"/>
            <a:endParaRPr lang="en-US" sz="2400" dirty="0">
              <a:ea typeface="ＭＳ Ｐゴシック" pitchFamily="-107" charset="-128"/>
              <a:cs typeface="ＭＳ Ｐゴシック" pitchFamily="-107" charset="-128"/>
            </a:endParaRPr>
          </a:p>
          <a:p>
            <a:pPr algn="just" eaLnBrk="1" hangingPunct="1"/>
            <a:r>
              <a:rPr lang="en-US" sz="2400" dirty="0">
                <a:ea typeface="ＭＳ Ｐゴシック" pitchFamily="-107" charset="-128"/>
                <a:cs typeface="ＭＳ Ｐゴシック" pitchFamily="-107" charset="-128"/>
              </a:rPr>
              <a:t>Diurnally resolved high spectral resolution UV/VIS/TIR forward modeling at 14 representative sites using ozone, NO</a:t>
            </a:r>
            <a:r>
              <a:rPr lang="en-US" sz="2400" baseline="-25000" dirty="0">
                <a:ea typeface="ＭＳ Ｐゴシック" pitchFamily="-107" charset="-128"/>
                <a:cs typeface="ＭＳ Ｐゴシック" pitchFamily="-107" charset="-128"/>
              </a:rPr>
              <a:t>2</a:t>
            </a:r>
            <a:r>
              <a:rPr lang="en-US" sz="2400" dirty="0">
                <a:ea typeface="ＭＳ Ｐゴシック" pitchFamily="-107" charset="-128"/>
                <a:cs typeface="ＭＳ Ｐゴシック" pitchFamily="-107" charset="-128"/>
              </a:rPr>
              <a:t>, HCHO, SO</a:t>
            </a:r>
            <a:r>
              <a:rPr lang="en-US" sz="2400" baseline="-25000" dirty="0">
                <a:ea typeface="ＭＳ Ｐゴシック" pitchFamily="-107" charset="-128"/>
                <a:cs typeface="ＭＳ Ｐゴシック" pitchFamily="-107" charset="-128"/>
              </a:rPr>
              <a:t>2</a:t>
            </a:r>
            <a:r>
              <a:rPr lang="en-US" sz="2400" dirty="0">
                <a:ea typeface="ＭＳ Ｐゴシック" pitchFamily="-107" charset="-128"/>
                <a:cs typeface="ＭＳ Ｐゴシック" pitchFamily="-107" charset="-128"/>
              </a:rPr>
              <a:t>, aerosol, water vapor, and temperature profiles from the Regional Nature run has been </a:t>
            </a:r>
            <a:r>
              <a:rPr lang="en-US" sz="2400" dirty="0" smtClean="0">
                <a:ea typeface="ＭＳ Ｐゴシック" pitchFamily="-107" charset="-128"/>
                <a:cs typeface="ＭＳ Ｐゴシック" pitchFamily="-107" charset="-128"/>
              </a:rPr>
              <a:t>completed.</a:t>
            </a:r>
          </a:p>
          <a:p>
            <a:pPr algn="just" eaLnBrk="1" hangingPunct="1"/>
            <a:endParaRPr lang="en-US" sz="2400" dirty="0">
              <a:ea typeface="ＭＳ Ｐゴシック" pitchFamily="-107" charset="-128"/>
              <a:cs typeface="ＭＳ Ｐゴシック" pitchFamily="-107" charset="-128"/>
            </a:endParaRPr>
          </a:p>
          <a:p>
            <a:pPr algn="just" eaLnBrk="1" hangingPunct="1"/>
            <a:r>
              <a:rPr lang="en-US" sz="2400" dirty="0">
                <a:ea typeface="ＭＳ Ｐゴシック" pitchFamily="-107" charset="-128"/>
                <a:cs typeface="ＭＳ Ｐゴシック" pitchFamily="-107" charset="-128"/>
              </a:rPr>
              <a:t>TIR, UV, VIS, UV/TIR, UV/VIS, and UV/VIS/TIR ozone retrievals have been generated and evaluated with respect to the Nature run </a:t>
            </a:r>
            <a:r>
              <a:rPr lang="en-US" sz="2400" dirty="0" smtClean="0">
                <a:ea typeface="ＭＳ Ｐゴシック" pitchFamily="-107" charset="-128"/>
                <a:cs typeface="ＭＳ Ｐゴシック" pitchFamily="-107" charset="-128"/>
              </a:rPr>
              <a:t>profiles.</a:t>
            </a:r>
            <a:endParaRPr lang="en-US" sz="2400" dirty="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7753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Accomplishments for Ozone OSSE</a:t>
            </a:r>
          </a:p>
        </p:txBody>
      </p:sp>
      <p:sp>
        <p:nvSpPr>
          <p:cNvPr id="3" name="Content Placeholder 2"/>
          <p:cNvSpPr>
            <a:spLocks noGrp="1"/>
          </p:cNvSpPr>
          <p:nvPr>
            <p:ph sz="quarter" idx="1"/>
          </p:nvPr>
        </p:nvSpPr>
        <p:spPr/>
        <p:txBody>
          <a:bodyPr/>
          <a:lstStyle/>
          <a:p>
            <a:pPr algn="just" eaLnBrk="1" hangingPunct="1"/>
            <a:r>
              <a:rPr lang="en-US" sz="2400" dirty="0">
                <a:ea typeface="ＭＳ Ｐゴシック" pitchFamily="-107" charset="-128"/>
                <a:cs typeface="ＭＳ Ｐゴシック" pitchFamily="-107" charset="-128"/>
              </a:rPr>
              <a:t>Averaging Kernel (AK) regression based on instrument and observing parameters has been developed using retrievals from 14 representative </a:t>
            </a:r>
            <a:r>
              <a:rPr lang="en-US" sz="2400" dirty="0" smtClean="0">
                <a:ea typeface="ＭＳ Ｐゴシック" pitchFamily="-107" charset="-128"/>
                <a:cs typeface="ＭＳ Ｐゴシック" pitchFamily="-107" charset="-128"/>
              </a:rPr>
              <a:t>sites.</a:t>
            </a:r>
          </a:p>
          <a:p>
            <a:pPr algn="just" eaLnBrk="1" hangingPunct="1"/>
            <a:endParaRPr lang="en-US" sz="2400" dirty="0">
              <a:ea typeface="ＭＳ Ｐゴシック" pitchFamily="-107" charset="-128"/>
              <a:cs typeface="ＭＳ Ｐゴシック" pitchFamily="-107" charset="-128"/>
            </a:endParaRPr>
          </a:p>
          <a:p>
            <a:pPr algn="just" eaLnBrk="1" hangingPunct="1"/>
            <a:r>
              <a:rPr lang="en-US" sz="2400" dirty="0" smtClean="0">
                <a:ea typeface="ＭＳ Ｐゴシック" pitchFamily="-107" charset="-128"/>
                <a:cs typeface="ＭＳ Ｐゴシック" pitchFamily="-107" charset="-128"/>
              </a:rPr>
              <a:t>Data assimilation shows positive </a:t>
            </a:r>
            <a:r>
              <a:rPr lang="en-US" sz="2400" dirty="0">
                <a:ea typeface="ＭＳ Ｐゴシック" pitchFamily="-107" charset="-128"/>
                <a:cs typeface="ＭＳ Ｐゴシック" pitchFamily="-107" charset="-128"/>
              </a:rPr>
              <a:t>impacts on surface ozone sampled at US EPA </a:t>
            </a:r>
            <a:r>
              <a:rPr lang="en-US" sz="2400" dirty="0" err="1">
                <a:ea typeface="ＭＳ Ｐゴシック" pitchFamily="-107" charset="-128"/>
                <a:cs typeface="ＭＳ Ｐゴシック" pitchFamily="-107" charset="-128"/>
              </a:rPr>
              <a:t>AIRNow</a:t>
            </a:r>
            <a:r>
              <a:rPr lang="en-US" sz="2400" dirty="0">
                <a:ea typeface="ＭＳ Ｐゴシック" pitchFamily="-107" charset="-128"/>
                <a:cs typeface="ＭＳ Ｐゴシック" pitchFamily="-107" charset="-128"/>
              </a:rPr>
              <a:t> sites.</a:t>
            </a:r>
          </a:p>
          <a:p>
            <a:pPr algn="just" eaLnBrk="1" hangingPunct="1"/>
            <a:endParaRPr lang="en-US" sz="2400" dirty="0" smtClean="0">
              <a:solidFill>
                <a:srgbClr val="FF0000"/>
              </a:solidFill>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4033509"/>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a:t>
            </a:r>
            <a:r>
              <a:rPr lang="en-US" baseline="-25000" dirty="0"/>
              <a:t>2</a:t>
            </a:r>
            <a:r>
              <a:rPr lang="en-US" dirty="0"/>
              <a:t> OSSE Developments</a:t>
            </a:r>
          </a:p>
        </p:txBody>
      </p:sp>
      <p:sp>
        <p:nvSpPr>
          <p:cNvPr id="3" name="Content Placeholder 2"/>
          <p:cNvSpPr>
            <a:spLocks noGrp="1"/>
          </p:cNvSpPr>
          <p:nvPr>
            <p:ph sz="quarter" idx="1"/>
          </p:nvPr>
        </p:nvSpPr>
        <p:spPr/>
        <p:txBody>
          <a:bodyPr/>
          <a:lstStyle/>
          <a:p>
            <a:pPr algn="just"/>
            <a:r>
              <a:rPr lang="en-US" dirty="0" smtClean="0"/>
              <a:t>Ways to get 10x speedup</a:t>
            </a:r>
          </a:p>
          <a:p>
            <a:pPr algn="just"/>
            <a:endParaRPr lang="en-US" dirty="0" smtClean="0"/>
          </a:p>
          <a:p>
            <a:pPr lvl="1" algn="just"/>
            <a:r>
              <a:rPr lang="en-US" dirty="0" smtClean="0"/>
              <a:t>Optimize optical property initialization (mainly, aerosol phase function moments)</a:t>
            </a:r>
          </a:p>
          <a:p>
            <a:pPr lvl="1" algn="just"/>
            <a:endParaRPr lang="en-US" dirty="0" smtClean="0"/>
          </a:p>
          <a:p>
            <a:pPr lvl="1" algn="just"/>
            <a:r>
              <a:rPr lang="en-US" dirty="0" smtClean="0"/>
              <a:t>Remove redundant copying of data between variables</a:t>
            </a:r>
          </a:p>
          <a:p>
            <a:pPr lvl="1" algn="just"/>
            <a:endParaRPr lang="en-US" dirty="0" smtClean="0"/>
          </a:p>
          <a:p>
            <a:pPr lvl="1" algn="just"/>
            <a:r>
              <a:rPr lang="en-US" dirty="0" smtClean="0"/>
              <a:t>Separate operations that are the same for each profile (e.g. reading in of large aerosol optical property tables) from those that are different between profiles so that former needs to be done only once</a:t>
            </a:r>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3582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t>
            </a:r>
            <a:r>
              <a:rPr lang="en-US" baseline="-25000" dirty="0" smtClean="0"/>
              <a:t>2</a:t>
            </a:r>
            <a:r>
              <a:rPr lang="en-US" dirty="0" smtClean="0"/>
              <a:t> Retrievals: First Results</a:t>
            </a:r>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24</a:t>
            </a:fld>
            <a:endParaRPr lang="en-US"/>
          </a:p>
        </p:txBody>
      </p:sp>
      <p:pic>
        <p:nvPicPr>
          <p:cNvPr id="5" name="Picture 2" descr="\\beans\users$\bpierce\Data\Documents\Attachments\aug_19\GEOCAPE_NO2_retrieval_results\PNG\2SESS-column-all-VIS.png"/>
          <p:cNvPicPr>
            <a:picLocks noChangeAspect="1" noChangeArrowheads="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51148"/>
          <a:stretch/>
        </p:blipFill>
        <p:spPr bwMode="auto">
          <a:xfrm>
            <a:off x="4457699" y="1641859"/>
            <a:ext cx="4318294" cy="2665547"/>
          </a:xfrm>
          <a:prstGeom prst="rect">
            <a:avLst/>
          </a:prstGeom>
          <a:noFill/>
          <a:ln>
            <a:solidFill>
              <a:schemeClr val="tx1"/>
            </a:solid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Picture 2" descr="\\beans\users$\bpierce\Data\Documents\Attachments\aug_19\GEOCAPE_NO2_retrieval_results\PNG\full_NO2_AK_Atlanta_20110718_16Z.pn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3200" y="1642316"/>
            <a:ext cx="3846888" cy="4694984"/>
          </a:xfrm>
          <a:prstGeom prst="rect">
            <a:avLst/>
          </a:prstGeom>
          <a:noFill/>
          <a:ln>
            <a:solidFill>
              <a:schemeClr val="tx1"/>
            </a:solid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extBox 6"/>
          <p:cNvSpPr txBox="1"/>
          <p:nvPr/>
        </p:nvSpPr>
        <p:spPr>
          <a:xfrm>
            <a:off x="4050088" y="4307407"/>
            <a:ext cx="4889711" cy="2062103"/>
          </a:xfrm>
          <a:prstGeom prst="rect">
            <a:avLst/>
          </a:prstGeom>
          <a:noFill/>
        </p:spPr>
        <p:txBody>
          <a:bodyPr wrap="square" rtlCol="0">
            <a:spAutoFit/>
          </a:bodyPr>
          <a:lstStyle/>
          <a:p>
            <a:pPr marL="257175" indent="-257175" algn="just">
              <a:buFont typeface="Arial" panose="020B0604020202020204" pitchFamily="34" charset="0"/>
              <a:buChar char="•"/>
            </a:pPr>
            <a:r>
              <a:rPr lang="en-US" sz="1600" dirty="0"/>
              <a:t>Preliminary retrievals with TEMPO instrument characteristics </a:t>
            </a:r>
            <a:r>
              <a:rPr lang="en-US" sz="1600" dirty="0" smtClean="0"/>
              <a:t>meets </a:t>
            </a:r>
            <a:r>
              <a:rPr lang="en-US" sz="1600" dirty="0"/>
              <a:t>GEOCAPE requirements for column </a:t>
            </a:r>
            <a:r>
              <a:rPr lang="en-US" sz="1600" dirty="0" smtClean="0"/>
              <a:t>precision (</a:t>
            </a:r>
            <a:r>
              <a:rPr lang="en-US" sz="1600" dirty="0" err="1" smtClean="0"/>
              <a:t>OBServation</a:t>
            </a:r>
            <a:r>
              <a:rPr lang="en-US" sz="1600" dirty="0" smtClean="0"/>
              <a:t> error includes precision and error from aerosols, albedo)</a:t>
            </a:r>
          </a:p>
          <a:p>
            <a:pPr marL="257175" indent="-257175" algn="just">
              <a:buFont typeface="Arial" panose="020B0604020202020204" pitchFamily="34" charset="0"/>
              <a:buChar char="•"/>
            </a:pPr>
            <a:endParaRPr lang="en-US" sz="1600" dirty="0"/>
          </a:p>
          <a:p>
            <a:pPr marL="257175" indent="-257175" algn="just">
              <a:buFont typeface="Arial" panose="020B0604020202020204" pitchFamily="34" charset="0"/>
              <a:buChar char="•"/>
            </a:pPr>
            <a:r>
              <a:rPr lang="en-US" sz="1600" dirty="0" smtClean="0"/>
              <a:t>Work underway on increasing computational efficiency to meet processing demands for full domain</a:t>
            </a:r>
          </a:p>
        </p:txBody>
      </p:sp>
      <p:sp>
        <p:nvSpPr>
          <p:cNvPr id="9" name="TextBox 8"/>
          <p:cNvSpPr txBox="1"/>
          <p:nvPr/>
        </p:nvSpPr>
        <p:spPr>
          <a:xfrm>
            <a:off x="1168401" y="2598463"/>
            <a:ext cx="1574800" cy="1785104"/>
          </a:xfrm>
          <a:prstGeom prst="rect">
            <a:avLst/>
          </a:prstGeom>
          <a:noFill/>
          <a:ln>
            <a:solidFill>
              <a:schemeClr val="tx1"/>
            </a:solidFill>
          </a:ln>
        </p:spPr>
        <p:txBody>
          <a:bodyPr wrap="square" rtlCol="0">
            <a:spAutoFit/>
          </a:bodyPr>
          <a:lstStyle/>
          <a:p>
            <a:pPr algn="just"/>
            <a:r>
              <a:rPr lang="en-US" sz="1100" dirty="0"/>
              <a:t>NO</a:t>
            </a:r>
            <a:r>
              <a:rPr lang="en-US" sz="1100" baseline="-25000" dirty="0"/>
              <a:t>2</a:t>
            </a:r>
            <a:r>
              <a:rPr lang="en-US" sz="1100" dirty="0"/>
              <a:t> has sensitivity in the lower </a:t>
            </a:r>
            <a:r>
              <a:rPr lang="en-US" sz="1100" dirty="0" smtClean="0"/>
              <a:t>troposphere </a:t>
            </a:r>
            <a:r>
              <a:rPr lang="en-US" sz="1100" dirty="0"/>
              <a:t>and </a:t>
            </a:r>
            <a:r>
              <a:rPr lang="en-US" sz="1100" dirty="0" smtClean="0"/>
              <a:t>stratosphere</a:t>
            </a:r>
          </a:p>
          <a:p>
            <a:pPr algn="just"/>
            <a:endParaRPr lang="en-US" sz="1100" dirty="0"/>
          </a:p>
          <a:p>
            <a:pPr algn="just"/>
            <a:r>
              <a:rPr lang="en-US" sz="1100" dirty="0" smtClean="0"/>
              <a:t>We retrieve a profile and collapse into a column</a:t>
            </a:r>
          </a:p>
          <a:p>
            <a:pPr algn="just"/>
            <a:endParaRPr lang="en-US" sz="1100" dirty="0"/>
          </a:p>
          <a:p>
            <a:pPr algn="just"/>
            <a:r>
              <a:rPr lang="en-US" sz="1100" dirty="0" smtClean="0"/>
              <a:t>There is limited profile information for NO</a:t>
            </a:r>
            <a:r>
              <a:rPr lang="en-US" sz="1100" baseline="-25000" dirty="0" smtClean="0"/>
              <a:t>2</a:t>
            </a:r>
            <a:endParaRPr lang="en-US" sz="1100" baseline="-25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8391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OSSE Flow Chart</a:t>
            </a:r>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3</a:t>
            </a:fld>
            <a:endParaRPr lang="en-US"/>
          </a:p>
        </p:txBody>
      </p:sp>
      <p:pic>
        <p:nvPicPr>
          <p:cNvPr id="5" name="Picture 4" descr="Untitled1.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09700" y="1621535"/>
            <a:ext cx="6350000" cy="47625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294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4"/>
          <p:cNvSpPr>
            <a:spLocks noGrp="1"/>
          </p:cNvSpPr>
          <p:nvPr>
            <p:ph type="title"/>
          </p:nvPr>
        </p:nvSpPr>
        <p:spPr>
          <a:xfrm>
            <a:off x="885825" y="266700"/>
            <a:ext cx="8534400" cy="758825"/>
          </a:xfrm>
        </p:spPr>
        <p:txBody>
          <a:bodyPr/>
          <a:lstStyle/>
          <a:p>
            <a:pPr eaLnBrk="1" hangingPunct="1"/>
            <a:r>
              <a:rPr lang="en-US" sz="2800" dirty="0" smtClean="0">
                <a:solidFill>
                  <a:srgbClr val="7B9899"/>
                </a:solidFill>
                <a:ea typeface="ＭＳ Ｐゴシック" pitchFamily="-107" charset="-128"/>
                <a:cs typeface="ＭＳ Ｐゴシック" pitchFamily="-107" charset="-128"/>
              </a:rPr>
              <a:t>Quantifying Accuracy and Representativeness of Regional Nature Run</a:t>
            </a:r>
          </a:p>
        </p:txBody>
      </p:sp>
      <p:sp>
        <p:nvSpPr>
          <p:cNvPr id="4" name="Slide Number Placeholder 3"/>
          <p:cNvSpPr>
            <a:spLocks noGrp="1"/>
          </p:cNvSpPr>
          <p:nvPr>
            <p:ph type="sldNum" sz="quarter" idx="12"/>
          </p:nvPr>
        </p:nvSpPr>
        <p:spPr/>
        <p:txBody>
          <a:bodyPr/>
          <a:lstStyle/>
          <a:p>
            <a:pPr>
              <a:defRPr/>
            </a:pPr>
            <a:fld id="{2A44B7B2-B27F-0E4B-A39F-A8AEE9A385D0}" type="slidenum">
              <a:rPr lang="en-US" smtClean="0"/>
              <a:pPr>
                <a:defRPr/>
              </a:pPr>
              <a:t>4</a:t>
            </a:fld>
            <a:endParaRPr lang="en-US" dirty="0"/>
          </a:p>
        </p:txBody>
      </p:sp>
      <p:grpSp>
        <p:nvGrpSpPr>
          <p:cNvPr id="22" name="Group 21"/>
          <p:cNvGrpSpPr/>
          <p:nvPr/>
        </p:nvGrpSpPr>
        <p:grpSpPr>
          <a:xfrm>
            <a:off x="381000" y="1468438"/>
            <a:ext cx="8476023" cy="4957732"/>
            <a:chOff x="0" y="1468438"/>
            <a:chExt cx="8476023" cy="4957732"/>
          </a:xfrm>
        </p:grpSpPr>
        <p:pic>
          <p:nvPicPr>
            <p:cNvPr id="23" name="Picture 22"/>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8388" r="50000"/>
            <a:stretch/>
          </p:blipFill>
          <p:spPr>
            <a:xfrm>
              <a:off x="5961529" y="3556389"/>
              <a:ext cx="2129118" cy="2312499"/>
            </a:xfrm>
            <a:prstGeom prst="rect">
              <a:avLst/>
            </a:prstGeom>
          </p:spPr>
        </p:pic>
        <p:pic>
          <p:nvPicPr>
            <p:cNvPr id="24" name="Picture 23"/>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89172" y="1468438"/>
              <a:ext cx="2539522" cy="1606065"/>
            </a:xfrm>
            <a:prstGeom prst="rect">
              <a:avLst/>
            </a:prstGeom>
          </p:spPr>
        </p:pic>
        <p:sp>
          <p:nvSpPr>
            <p:cNvPr id="25" name="Rectangle 24"/>
            <p:cNvSpPr/>
            <p:nvPr/>
          </p:nvSpPr>
          <p:spPr>
            <a:xfrm>
              <a:off x="5979617" y="5872172"/>
              <a:ext cx="2496406" cy="553998"/>
            </a:xfrm>
            <a:prstGeom prst="rect">
              <a:avLst/>
            </a:prstGeom>
          </p:spPr>
          <p:txBody>
            <a:bodyPr wrap="square">
              <a:spAutoFit/>
            </a:bodyPr>
            <a:lstStyle/>
            <a:p>
              <a:r>
                <a:rPr lang="en-US" sz="1000" b="1" dirty="0" smtClean="0"/>
                <a:t>Correlation between model and </a:t>
              </a:r>
              <a:r>
                <a:rPr lang="en-US" sz="1000" b="1" dirty="0" err="1" smtClean="0"/>
                <a:t>ozonesondes</a:t>
              </a:r>
              <a:r>
                <a:rPr lang="en-US" sz="1000" b="1" dirty="0" smtClean="0"/>
                <a:t> at </a:t>
              </a:r>
              <a:r>
                <a:rPr lang="en-US" sz="1000" b="1" dirty="0"/>
                <a:t>Beltsville and </a:t>
              </a:r>
              <a:r>
                <a:rPr lang="en-US" sz="1000" b="1" dirty="0" smtClean="0"/>
                <a:t>Edgewood</a:t>
              </a:r>
              <a:endParaRPr lang="en-US" sz="1000" b="1" dirty="0"/>
            </a:p>
          </p:txBody>
        </p:sp>
        <p:sp>
          <p:nvSpPr>
            <p:cNvPr id="26" name="Rectangle 25"/>
            <p:cNvSpPr/>
            <p:nvPr/>
          </p:nvSpPr>
          <p:spPr>
            <a:xfrm>
              <a:off x="5850111" y="3074503"/>
              <a:ext cx="2625912" cy="400110"/>
            </a:xfrm>
            <a:prstGeom prst="rect">
              <a:avLst/>
            </a:prstGeom>
          </p:spPr>
          <p:txBody>
            <a:bodyPr wrap="square">
              <a:spAutoFit/>
            </a:bodyPr>
            <a:lstStyle/>
            <a:p>
              <a:r>
                <a:rPr lang="en-US" sz="1000" b="1" dirty="0"/>
                <a:t>Correlation between </a:t>
              </a:r>
              <a:r>
                <a:rPr lang="en-US" sz="1000" b="1" dirty="0" smtClean="0"/>
                <a:t>model and </a:t>
              </a:r>
              <a:r>
                <a:rPr lang="en-US" sz="1000" b="1" dirty="0"/>
                <a:t>EPA-monitored surface </a:t>
              </a:r>
              <a:r>
                <a:rPr lang="en-US" sz="1000" b="1" dirty="0" smtClean="0"/>
                <a:t>ozone (July 2011)</a:t>
              </a:r>
              <a:endParaRPr lang="en-US" sz="1000" b="1" dirty="0"/>
            </a:p>
          </p:txBody>
        </p:sp>
        <p:sp>
          <p:nvSpPr>
            <p:cNvPr id="27" name="Rectangle 26"/>
            <p:cNvSpPr/>
            <p:nvPr/>
          </p:nvSpPr>
          <p:spPr>
            <a:xfrm>
              <a:off x="403412" y="5055068"/>
              <a:ext cx="4896971" cy="1353808"/>
            </a:xfrm>
            <a:prstGeom prst="rect">
              <a:avLst/>
            </a:prstGeom>
          </p:spPr>
          <p:txBody>
            <a:bodyPr wrap="square">
              <a:spAutoFit/>
            </a:bodyPr>
            <a:lstStyle/>
            <a:p>
              <a:pPr algn="just"/>
              <a:r>
                <a:rPr lang="en-US" sz="1600" b="1" dirty="0">
                  <a:latin typeface="Times New Roman" panose="02020603050405020304" pitchFamily="18" charset="0"/>
                  <a:cs typeface="Times New Roman" panose="02020603050405020304" pitchFamily="18" charset="0"/>
                </a:rPr>
                <a:t>July 2011 Regional Nature </a:t>
              </a:r>
              <a:r>
                <a:rPr lang="en-US" sz="1600" b="1" dirty="0" smtClean="0">
                  <a:latin typeface="Times New Roman" panose="02020603050405020304" pitchFamily="18" charset="0"/>
                  <a:cs typeface="Times New Roman" panose="02020603050405020304" pitchFamily="18" charset="0"/>
                </a:rPr>
                <a:t>run captures the variability of upper troposphere/lower stratosphere (200-100 </a:t>
              </a:r>
              <a:r>
                <a:rPr lang="en-US" sz="1600" b="1" dirty="0" err="1" smtClean="0">
                  <a:latin typeface="Times New Roman" panose="02020603050405020304" pitchFamily="18" charset="0"/>
                  <a:cs typeface="Times New Roman" panose="02020603050405020304" pitchFamily="18" charset="0"/>
                </a:rPr>
                <a:t>mb</a:t>
              </a:r>
              <a:r>
                <a:rPr lang="en-US" sz="1600" b="1" dirty="0" smtClean="0">
                  <a:latin typeface="Times New Roman" panose="02020603050405020304" pitchFamily="18" charset="0"/>
                  <a:cs typeface="Times New Roman" panose="02020603050405020304" pitchFamily="18" charset="0"/>
                </a:rPr>
                <a:t>) and boundary layer (1000-900 </a:t>
              </a:r>
              <a:r>
                <a:rPr lang="en-US" sz="1600" b="1" dirty="0" err="1" smtClean="0">
                  <a:latin typeface="Times New Roman" panose="02020603050405020304" pitchFamily="18" charset="0"/>
                  <a:cs typeface="Times New Roman" panose="02020603050405020304" pitchFamily="18" charset="0"/>
                </a:rPr>
                <a:t>mb</a:t>
              </a:r>
              <a:r>
                <a:rPr lang="en-US" sz="1600" b="1" dirty="0" smtClean="0">
                  <a:latin typeface="Times New Roman" panose="02020603050405020304" pitchFamily="18" charset="0"/>
                  <a:cs typeface="Times New Roman" panose="02020603050405020304" pitchFamily="18" charset="0"/>
                </a:rPr>
                <a:t>) ozone well but underestimates free tropospheric (400-300 </a:t>
              </a:r>
              <a:r>
                <a:rPr lang="en-US" sz="1600" b="1" dirty="0" err="1" smtClean="0">
                  <a:latin typeface="Times New Roman" panose="02020603050405020304" pitchFamily="18" charset="0"/>
                  <a:cs typeface="Times New Roman" panose="02020603050405020304" pitchFamily="18" charset="0"/>
                </a:rPr>
                <a:t>mb</a:t>
              </a:r>
              <a:r>
                <a:rPr lang="en-US" sz="1600" b="1" dirty="0" smtClean="0">
                  <a:latin typeface="Times New Roman" panose="02020603050405020304" pitchFamily="18" charset="0"/>
                  <a:cs typeface="Times New Roman" panose="02020603050405020304" pitchFamily="18" charset="0"/>
                </a:rPr>
                <a:t>) variance </a:t>
              </a:r>
              <a:endParaRPr lang="en-US" sz="1600" b="1" dirty="0">
                <a:latin typeface="Times New Roman" panose="02020603050405020304" pitchFamily="18" charset="0"/>
                <a:cs typeface="Times New Roman" panose="02020603050405020304" pitchFamily="18" charset="0"/>
              </a:endParaRPr>
            </a:p>
          </p:txBody>
        </p:sp>
        <p:pic>
          <p:nvPicPr>
            <p:cNvPr id="28" name="Picture 4" descr="PDF_model_vs_sonde_3pressureranges"/>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681467"/>
              <a:ext cx="5606676" cy="320858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5" name="TextBox 4"/>
          <p:cNvSpPr txBox="1"/>
          <p:nvPr/>
        </p:nvSpPr>
        <p:spPr>
          <a:xfrm>
            <a:off x="2743200" y="6375401"/>
            <a:ext cx="4127500" cy="338554"/>
          </a:xfrm>
          <a:prstGeom prst="rect">
            <a:avLst/>
          </a:prstGeom>
          <a:noFill/>
        </p:spPr>
        <p:txBody>
          <a:bodyPr wrap="square" rtlCol="0">
            <a:spAutoFit/>
          </a:bodyPr>
          <a:lstStyle/>
          <a:p>
            <a:r>
              <a:rPr lang="en-US" sz="1600" b="1" dirty="0" smtClean="0">
                <a:solidFill>
                  <a:srgbClr val="FF0000"/>
                </a:solidFill>
              </a:rPr>
              <a:t>Courtesy: M. </a:t>
            </a:r>
            <a:r>
              <a:rPr lang="en-US" sz="1600" b="1" dirty="0" err="1" smtClean="0">
                <a:solidFill>
                  <a:srgbClr val="FF0000"/>
                </a:solidFill>
              </a:rPr>
              <a:t>Newchurch</a:t>
            </a:r>
            <a:r>
              <a:rPr lang="en-US" sz="1600" b="1" dirty="0" smtClean="0">
                <a:solidFill>
                  <a:srgbClr val="FF0000"/>
                </a:solidFill>
              </a:rPr>
              <a:t>/L. Wang</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Multispectral O</a:t>
            </a:r>
            <a:r>
              <a:rPr lang="en-US" baseline="-25000" dirty="0" smtClean="0"/>
              <a:t>3</a:t>
            </a:r>
            <a:r>
              <a:rPr lang="en-US" dirty="0" smtClean="0"/>
              <a:t> Retrievals</a:t>
            </a:r>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5</a:t>
            </a:fld>
            <a:endParaRPr lang="en-US"/>
          </a:p>
        </p:txBody>
      </p:sp>
      <p:grpSp>
        <p:nvGrpSpPr>
          <p:cNvPr id="5" name="Group 4"/>
          <p:cNvGrpSpPr/>
          <p:nvPr/>
        </p:nvGrpSpPr>
        <p:grpSpPr>
          <a:xfrm>
            <a:off x="846347" y="1634835"/>
            <a:ext cx="7575730" cy="4727865"/>
            <a:chOff x="292673" y="1142998"/>
            <a:chExt cx="8552877" cy="5715001"/>
          </a:xfrm>
        </p:grpSpPr>
        <p:pic>
          <p:nvPicPr>
            <p:cNvPr id="6" name="Picture 2" descr="\\beans\users$\bpierce\Data\Documents\Attachments\nov_25\DOFS.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9478"/>
            <a:stretch/>
          </p:blipFill>
          <p:spPr bwMode="auto">
            <a:xfrm>
              <a:off x="1257299" y="1142998"/>
              <a:ext cx="4030307" cy="57150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Rectangle 6"/>
            <p:cNvSpPr/>
            <p:nvPr/>
          </p:nvSpPr>
          <p:spPr>
            <a:xfrm>
              <a:off x="5930900" y="3215174"/>
              <a:ext cx="2914650" cy="2976301"/>
            </a:xfrm>
            <a:prstGeom prst="rect">
              <a:avLst/>
            </a:prstGeom>
          </p:spPr>
          <p:txBody>
            <a:bodyPr wrap="square">
              <a:spAutoFit/>
            </a:bodyPr>
            <a:lstStyle/>
            <a:p>
              <a:pPr algn="just">
                <a:buClr>
                  <a:schemeClr val="accent1">
                    <a:lumMod val="50000"/>
                  </a:schemeClr>
                </a:buClr>
              </a:pPr>
              <a:r>
                <a:rPr lang="en-US" sz="1400" b="1" kern="0" dirty="0">
                  <a:latin typeface="Times New Roman" panose="02020603050405020304" pitchFamily="18" charset="0"/>
                  <a:cs typeface="Times New Roman" panose="02020603050405020304" pitchFamily="18" charset="0"/>
                </a:rPr>
                <a:t>Diurnally resolved Degrees of Freedom </a:t>
              </a:r>
              <a:r>
                <a:rPr lang="en-US" sz="1400" b="1" kern="0" dirty="0" smtClean="0">
                  <a:latin typeface="Times New Roman" panose="02020603050405020304" pitchFamily="18" charset="0"/>
                  <a:cs typeface="Times New Roman" panose="02020603050405020304" pitchFamily="18" charset="0"/>
                </a:rPr>
                <a:t>for Signal </a:t>
              </a:r>
              <a:r>
                <a:rPr lang="en-US" sz="1400" b="1" kern="0" dirty="0">
                  <a:latin typeface="Times New Roman" panose="02020603050405020304" pitchFamily="18" charset="0"/>
                  <a:cs typeface="Times New Roman" panose="02020603050405020304" pitchFamily="18" charset="0"/>
                </a:rPr>
                <a:t>(DOFS) </a:t>
              </a:r>
              <a:r>
                <a:rPr lang="en-US" sz="1400" b="1" kern="0" dirty="0" smtClean="0">
                  <a:latin typeface="Times New Roman" panose="02020603050405020304" pitchFamily="18" charset="0"/>
                  <a:cs typeface="Times New Roman" panose="02020603050405020304" pitchFamily="18" charset="0"/>
                </a:rPr>
                <a:t>for different pressure ranges and spectral combinations for </a:t>
              </a:r>
              <a:r>
                <a:rPr lang="en-US" sz="1400" b="1" kern="0" dirty="0">
                  <a:latin typeface="Times New Roman" panose="02020603050405020304" pitchFamily="18" charset="0"/>
                  <a:cs typeface="Times New Roman" panose="02020603050405020304" pitchFamily="18" charset="0"/>
                </a:rPr>
                <a:t>all GEOCAPE Regional OSSE sites (no VIS, UV, or UV/VIS retrievals between 02-09Z</a:t>
              </a:r>
              <a:r>
                <a:rPr lang="en-US" sz="1400" b="1" kern="0" dirty="0" smtClean="0">
                  <a:latin typeface="Times New Roman" panose="02020603050405020304" pitchFamily="18" charset="0"/>
                  <a:cs typeface="Times New Roman" panose="02020603050405020304" pitchFamily="18" charset="0"/>
                </a:rPr>
                <a:t>)</a:t>
              </a:r>
            </a:p>
            <a:p>
              <a:pPr algn="just">
                <a:buClr>
                  <a:schemeClr val="accent1">
                    <a:lumMod val="50000"/>
                  </a:schemeClr>
                </a:buClr>
              </a:pPr>
              <a:endParaRPr lang="en-US" sz="1400" b="1" kern="0" dirty="0">
                <a:latin typeface="Times New Roman" panose="02020603050405020304" pitchFamily="18" charset="0"/>
                <a:cs typeface="Times New Roman" panose="02020603050405020304" pitchFamily="18" charset="0"/>
              </a:endParaRPr>
            </a:p>
            <a:p>
              <a:pPr algn="just">
                <a:buClr>
                  <a:schemeClr val="accent1">
                    <a:lumMod val="50000"/>
                  </a:schemeClr>
                </a:buClr>
              </a:pPr>
              <a:r>
                <a:rPr lang="en-US" sz="1400" b="1" kern="0" dirty="0">
                  <a:latin typeface="Times New Roman" panose="02020603050405020304" pitchFamily="18" charset="0"/>
                  <a:cs typeface="Times New Roman" panose="02020603050405020304" pitchFamily="18" charset="0"/>
                </a:rPr>
                <a:t>Note UV/VIS has the same spectral </a:t>
              </a:r>
              <a:r>
                <a:rPr lang="en-US" sz="1400" b="1" kern="0" dirty="0" smtClean="0">
                  <a:latin typeface="Times New Roman" panose="02020603050405020304" pitchFamily="18" charset="0"/>
                  <a:cs typeface="Times New Roman" panose="02020603050405020304" pitchFamily="18" charset="0"/>
                </a:rPr>
                <a:t>range and noise </a:t>
              </a:r>
              <a:r>
                <a:rPr lang="en-US" sz="1400" b="1" kern="0" dirty="0">
                  <a:latin typeface="Times New Roman" panose="02020603050405020304" pitchFamily="18" charset="0"/>
                  <a:cs typeface="Times New Roman" panose="02020603050405020304" pitchFamily="18" charset="0"/>
                </a:rPr>
                <a:t>as </a:t>
              </a:r>
              <a:r>
                <a:rPr lang="en-US" sz="1400" b="1" kern="0" dirty="0" smtClean="0">
                  <a:latin typeface="Times New Roman" panose="02020603050405020304" pitchFamily="18" charset="0"/>
                  <a:cs typeface="Times New Roman" panose="02020603050405020304" pitchFamily="18" charset="0"/>
                </a:rPr>
                <a:t>TEMPO. </a:t>
              </a:r>
              <a:endParaRPr lang="en-US" sz="1400" b="1" kern="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49400" y="1395968"/>
              <a:ext cx="1153882" cy="338554"/>
            </a:xfrm>
            <a:prstGeom prst="rect">
              <a:avLst/>
            </a:prstGeom>
            <a:noFill/>
          </p:spPr>
          <p:txBody>
            <a:bodyPr wrap="none" rtlCol="0">
              <a:spAutoFit/>
            </a:bodyPr>
            <a:lstStyle/>
            <a:p>
              <a:r>
                <a:rPr lang="en-US" sz="1600" dirty="0" smtClean="0"/>
                <a:t>(nighttime)</a:t>
              </a:r>
              <a:endParaRPr lang="en-US" sz="1600" dirty="0"/>
            </a:p>
          </p:txBody>
        </p:sp>
        <p:sp>
          <p:nvSpPr>
            <p:cNvPr id="9" name="TextBox 8"/>
            <p:cNvSpPr txBox="1"/>
            <p:nvPr/>
          </p:nvSpPr>
          <p:spPr>
            <a:xfrm>
              <a:off x="5191547" y="1546308"/>
              <a:ext cx="451718" cy="4618525"/>
            </a:xfrm>
            <a:prstGeom prst="rect">
              <a:avLst/>
            </a:prstGeom>
            <a:noFill/>
          </p:spPr>
          <p:txBody>
            <a:bodyPr vert="vert" wrap="none" rtlCol="0">
              <a:spAutoFit/>
            </a:bodyPr>
            <a:lstStyle/>
            <a:p>
              <a:r>
                <a:rPr lang="en-US" sz="1400" dirty="0" smtClean="0"/>
                <a:t> Total       Troposphere      0-2 km           0-1 km</a:t>
              </a:r>
              <a:endParaRPr lang="en-US" sz="1400" dirty="0"/>
            </a:p>
          </p:txBody>
        </p:sp>
        <p:sp>
          <p:nvSpPr>
            <p:cNvPr id="10" name="TextBox 9"/>
            <p:cNvSpPr txBox="1"/>
            <p:nvPr/>
          </p:nvSpPr>
          <p:spPr>
            <a:xfrm>
              <a:off x="292674" y="1229951"/>
              <a:ext cx="964627" cy="1227724"/>
            </a:xfrm>
            <a:prstGeom prst="rect">
              <a:avLst/>
            </a:prstGeom>
            <a:noFill/>
          </p:spPr>
          <p:txBody>
            <a:bodyPr wrap="none" rtlCol="0">
              <a:spAutoFit/>
            </a:bodyPr>
            <a:lstStyle/>
            <a:p>
              <a:pPr algn="r"/>
              <a:r>
                <a:rPr lang="en-US" sz="1000" dirty="0" smtClean="0"/>
                <a:t>VIS</a:t>
              </a:r>
            </a:p>
            <a:p>
              <a:pPr algn="r"/>
              <a:r>
                <a:rPr lang="en-US" sz="1000" dirty="0" smtClean="0"/>
                <a:t>UV-VIS</a:t>
              </a:r>
            </a:p>
            <a:p>
              <a:pPr algn="r"/>
              <a:r>
                <a:rPr lang="en-US" sz="1000" dirty="0" smtClean="0"/>
                <a:t>UV</a:t>
              </a:r>
            </a:p>
            <a:p>
              <a:pPr algn="r"/>
              <a:r>
                <a:rPr lang="en-US" sz="1000" dirty="0" smtClean="0"/>
                <a:t>UV-VIS-TIR</a:t>
              </a:r>
            </a:p>
            <a:p>
              <a:pPr algn="r"/>
              <a:r>
                <a:rPr lang="en-US" sz="1000" dirty="0" smtClean="0"/>
                <a:t>UV-TIR</a:t>
              </a:r>
            </a:p>
            <a:p>
              <a:pPr algn="r"/>
              <a:r>
                <a:rPr lang="en-US" sz="1000" dirty="0" smtClean="0"/>
                <a:t>TIR</a:t>
              </a:r>
            </a:p>
          </p:txBody>
        </p:sp>
        <p:sp>
          <p:nvSpPr>
            <p:cNvPr id="11" name="TextBox 10"/>
            <p:cNvSpPr txBox="1"/>
            <p:nvPr/>
          </p:nvSpPr>
          <p:spPr>
            <a:xfrm>
              <a:off x="292674" y="2515243"/>
              <a:ext cx="964627" cy="1227724"/>
            </a:xfrm>
            <a:prstGeom prst="rect">
              <a:avLst/>
            </a:prstGeom>
            <a:noFill/>
          </p:spPr>
          <p:txBody>
            <a:bodyPr wrap="none" rtlCol="0">
              <a:spAutoFit/>
            </a:bodyPr>
            <a:lstStyle/>
            <a:p>
              <a:pPr algn="r"/>
              <a:r>
                <a:rPr lang="en-US" sz="1000" dirty="0" smtClean="0"/>
                <a:t>VIS</a:t>
              </a:r>
            </a:p>
            <a:p>
              <a:pPr algn="r"/>
              <a:r>
                <a:rPr lang="en-US" sz="1000" dirty="0" smtClean="0"/>
                <a:t>UV-VIS</a:t>
              </a:r>
            </a:p>
            <a:p>
              <a:pPr algn="r"/>
              <a:r>
                <a:rPr lang="en-US" sz="1000" dirty="0" smtClean="0"/>
                <a:t>UV</a:t>
              </a:r>
            </a:p>
            <a:p>
              <a:pPr algn="r"/>
              <a:r>
                <a:rPr lang="en-US" sz="1000" dirty="0" smtClean="0"/>
                <a:t>UV-VIS-TIR</a:t>
              </a:r>
            </a:p>
            <a:p>
              <a:pPr algn="r"/>
              <a:r>
                <a:rPr lang="en-US" sz="1000" dirty="0" smtClean="0"/>
                <a:t>UV-TIR</a:t>
              </a:r>
            </a:p>
            <a:p>
              <a:pPr algn="r"/>
              <a:r>
                <a:rPr lang="en-US" sz="1000" dirty="0" smtClean="0"/>
                <a:t>TIR</a:t>
              </a:r>
            </a:p>
          </p:txBody>
        </p:sp>
        <p:sp>
          <p:nvSpPr>
            <p:cNvPr id="12" name="TextBox 11"/>
            <p:cNvSpPr txBox="1"/>
            <p:nvPr/>
          </p:nvSpPr>
          <p:spPr>
            <a:xfrm>
              <a:off x="292673" y="3801513"/>
              <a:ext cx="964628" cy="1227724"/>
            </a:xfrm>
            <a:prstGeom prst="rect">
              <a:avLst/>
            </a:prstGeom>
            <a:noFill/>
          </p:spPr>
          <p:txBody>
            <a:bodyPr wrap="none" rtlCol="0">
              <a:spAutoFit/>
            </a:bodyPr>
            <a:lstStyle/>
            <a:p>
              <a:pPr algn="r"/>
              <a:r>
                <a:rPr lang="en-US" sz="1000" dirty="0" smtClean="0"/>
                <a:t>VIS</a:t>
              </a:r>
            </a:p>
            <a:p>
              <a:pPr algn="r"/>
              <a:r>
                <a:rPr lang="en-US" sz="1000" dirty="0" smtClean="0"/>
                <a:t>UV-VIS</a:t>
              </a:r>
            </a:p>
            <a:p>
              <a:pPr algn="r"/>
              <a:r>
                <a:rPr lang="en-US" sz="1000" dirty="0" smtClean="0"/>
                <a:t>UV</a:t>
              </a:r>
            </a:p>
            <a:p>
              <a:pPr algn="r"/>
              <a:r>
                <a:rPr lang="en-US" sz="1000" dirty="0" smtClean="0"/>
                <a:t>UV-VIS-TIR</a:t>
              </a:r>
            </a:p>
            <a:p>
              <a:pPr algn="r"/>
              <a:r>
                <a:rPr lang="en-US" sz="1000" dirty="0" smtClean="0"/>
                <a:t>UV-TIR</a:t>
              </a:r>
            </a:p>
            <a:p>
              <a:pPr algn="r"/>
              <a:r>
                <a:rPr lang="en-US" sz="1000" dirty="0" smtClean="0"/>
                <a:t>TIR</a:t>
              </a:r>
            </a:p>
          </p:txBody>
        </p:sp>
        <p:sp>
          <p:nvSpPr>
            <p:cNvPr id="13" name="TextBox 12"/>
            <p:cNvSpPr txBox="1"/>
            <p:nvPr/>
          </p:nvSpPr>
          <p:spPr>
            <a:xfrm>
              <a:off x="292673" y="5103307"/>
              <a:ext cx="964628" cy="1227724"/>
            </a:xfrm>
            <a:prstGeom prst="rect">
              <a:avLst/>
            </a:prstGeom>
            <a:noFill/>
          </p:spPr>
          <p:txBody>
            <a:bodyPr wrap="none" rtlCol="0">
              <a:spAutoFit/>
            </a:bodyPr>
            <a:lstStyle/>
            <a:p>
              <a:pPr algn="r"/>
              <a:r>
                <a:rPr lang="en-US" sz="1000" dirty="0" smtClean="0"/>
                <a:t>VIS</a:t>
              </a:r>
            </a:p>
            <a:p>
              <a:pPr algn="r"/>
              <a:r>
                <a:rPr lang="en-US" sz="1000" dirty="0" smtClean="0"/>
                <a:t>UV-VIS</a:t>
              </a:r>
            </a:p>
            <a:p>
              <a:pPr algn="r"/>
              <a:r>
                <a:rPr lang="en-US" sz="1000" dirty="0" smtClean="0"/>
                <a:t>UV</a:t>
              </a:r>
            </a:p>
            <a:p>
              <a:pPr algn="r"/>
              <a:r>
                <a:rPr lang="en-US" sz="1000" dirty="0" smtClean="0"/>
                <a:t>UV-VIS-TIR</a:t>
              </a:r>
            </a:p>
            <a:p>
              <a:pPr algn="r"/>
              <a:r>
                <a:rPr lang="en-US" sz="1000" dirty="0" smtClean="0"/>
                <a:t>UV-TIR</a:t>
              </a:r>
            </a:p>
            <a:p>
              <a:pPr algn="r"/>
              <a:r>
                <a:rPr lang="en-US" sz="1000" dirty="0" smtClean="0"/>
                <a:t>TIR</a:t>
              </a:r>
            </a:p>
          </p:txBody>
        </p:sp>
      </p:grpSp>
      <p:sp>
        <p:nvSpPr>
          <p:cNvPr id="14" name="Rectangle 13"/>
          <p:cNvSpPr/>
          <p:nvPr/>
        </p:nvSpPr>
        <p:spPr>
          <a:xfrm>
            <a:off x="6366269" y="1592677"/>
            <a:ext cx="1524000" cy="144262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Full Optimal Estimation Retrievals (UV, UV-VIS, UV-VIS-TIR)</a:t>
            </a:r>
            <a:endParaRPr lang="en-US" sz="16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6006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Nature/Retrieval Correlations</a:t>
            </a:r>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6</a:t>
            </a:fld>
            <a:endParaRPr lang="en-US"/>
          </a:p>
        </p:txBody>
      </p:sp>
      <p:sp>
        <p:nvSpPr>
          <p:cNvPr id="5" name="Rectangle 4"/>
          <p:cNvSpPr/>
          <p:nvPr/>
        </p:nvSpPr>
        <p:spPr>
          <a:xfrm>
            <a:off x="1295400" y="1862138"/>
            <a:ext cx="1531392" cy="170303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Regional Multiple Regression AK Retrievals (UV, UV-VIS, UV-VIS-TIR)</a:t>
            </a:r>
            <a:endParaRPr lang="en-US" sz="1600" dirty="0"/>
          </a:p>
        </p:txBody>
      </p:sp>
      <p:sp>
        <p:nvSpPr>
          <p:cNvPr id="6" name="TextBox 5"/>
          <p:cNvSpPr txBox="1"/>
          <p:nvPr/>
        </p:nvSpPr>
        <p:spPr>
          <a:xfrm>
            <a:off x="292100" y="3836634"/>
            <a:ext cx="3657600" cy="2246769"/>
          </a:xfrm>
          <a:prstGeom prst="rect">
            <a:avLst/>
          </a:prstGeom>
          <a:noFill/>
        </p:spPr>
        <p:txBody>
          <a:bodyPr wrap="square" rtlCol="0">
            <a:spAutoFit/>
          </a:bodyPr>
          <a:lstStyle/>
          <a:p>
            <a:pPr algn="just"/>
            <a:r>
              <a:rPr lang="en-US" sz="1400" dirty="0" smtClean="0"/>
              <a:t>Diurnally resolved </a:t>
            </a:r>
            <a:r>
              <a:rPr lang="en-US" sz="1400" u="sng" dirty="0" smtClean="0"/>
              <a:t>correlations</a:t>
            </a:r>
            <a:r>
              <a:rPr lang="en-US" sz="1400" dirty="0" smtClean="0"/>
              <a:t> between the  Regional Nature Run and GEOCAPE O</a:t>
            </a:r>
            <a:r>
              <a:rPr lang="en-US" sz="1400" baseline="-25000" dirty="0" smtClean="0"/>
              <a:t>3</a:t>
            </a:r>
            <a:r>
              <a:rPr lang="en-US" sz="1400" dirty="0" smtClean="0"/>
              <a:t> retrievals for July 2011 show:</a:t>
            </a:r>
          </a:p>
          <a:p>
            <a:pPr algn="just"/>
            <a:endParaRPr lang="en-US" sz="1400" dirty="0" smtClean="0"/>
          </a:p>
          <a:p>
            <a:pPr marL="285750" indent="-285750" algn="just">
              <a:buFont typeface="Wingdings" panose="05000000000000000000" pitchFamily="2" charset="2"/>
              <a:buChar char="§"/>
            </a:pPr>
            <a:r>
              <a:rPr lang="en-US" sz="1400" dirty="0" smtClean="0"/>
              <a:t>UV-VIS-TIR shows the highest correlations in the mid and lower troposphere </a:t>
            </a:r>
          </a:p>
          <a:p>
            <a:pPr marL="285750" indent="-285750" algn="just">
              <a:buFont typeface="Wingdings" panose="05000000000000000000" pitchFamily="2" charset="2"/>
              <a:buChar char="§"/>
            </a:pPr>
            <a:endParaRPr lang="en-US" sz="1400" dirty="0" smtClean="0"/>
          </a:p>
          <a:p>
            <a:pPr marL="285750" indent="-285750" algn="just">
              <a:buFont typeface="Wingdings" panose="05000000000000000000" pitchFamily="2" charset="2"/>
              <a:buChar char="§"/>
            </a:pPr>
            <a:r>
              <a:rPr lang="en-US" sz="1400" dirty="0" smtClean="0"/>
              <a:t>UV-VIS shows improvement over the UV only retrievals below 800mb</a:t>
            </a:r>
            <a:endParaRPr lang="en-US" sz="1400" dirty="0"/>
          </a:p>
        </p:txBody>
      </p:sp>
      <p:pic>
        <p:nvPicPr>
          <p:cNvPr id="7" name="Picture 2" descr="\\beans\users$\bpierce\Data\Documents\Attachments\aug_25\GEOCAPE_Nature_vs_Retrieval_Stats_Correlation.hybrid.AK.new.apriori.floating.bottom.no.zero.out.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73525" y="1572621"/>
            <a:ext cx="4762500" cy="4762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 name="TextBox 7"/>
          <p:cNvSpPr txBox="1"/>
          <p:nvPr/>
        </p:nvSpPr>
        <p:spPr>
          <a:xfrm>
            <a:off x="2654300" y="6375401"/>
            <a:ext cx="3695700" cy="338554"/>
          </a:xfrm>
          <a:prstGeom prst="rect">
            <a:avLst/>
          </a:prstGeom>
          <a:noFill/>
        </p:spPr>
        <p:txBody>
          <a:bodyPr wrap="square" rtlCol="0">
            <a:spAutoFit/>
          </a:bodyPr>
          <a:lstStyle/>
          <a:p>
            <a:r>
              <a:rPr lang="en-US" sz="1600" b="1" dirty="0" smtClean="0">
                <a:solidFill>
                  <a:srgbClr val="FF0000"/>
                </a:solidFill>
              </a:rPr>
              <a:t>More details in H. Worden’s poster</a:t>
            </a:r>
            <a:endParaRPr lang="en-US" sz="1600" b="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386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Assimilation I</a:t>
            </a:r>
            <a:endParaRPr lang="en-US" dirty="0"/>
          </a:p>
        </p:txBody>
      </p:sp>
      <p:sp>
        <p:nvSpPr>
          <p:cNvPr id="3" name="Content Placeholder 2"/>
          <p:cNvSpPr>
            <a:spLocks noGrp="1"/>
          </p:cNvSpPr>
          <p:nvPr>
            <p:ph sz="quarter" idx="1"/>
          </p:nvPr>
        </p:nvSpPr>
        <p:spPr>
          <a:xfrm>
            <a:off x="301752" y="2758948"/>
            <a:ext cx="8503920" cy="3616452"/>
          </a:xfrm>
        </p:spPr>
        <p:txBody>
          <a:bodyPr/>
          <a:lstStyle/>
          <a:p>
            <a:pPr marL="342900" indent="-342900" algn="just">
              <a:buFont typeface="Wingdings" panose="05000000000000000000" pitchFamily="2" charset="2"/>
              <a:buChar char="§"/>
            </a:pPr>
            <a:r>
              <a:rPr lang="en-US" sz="2400" dirty="0"/>
              <a:t>Initial RAQMS/WRF-CHEM/GSI GEOCAPE UV-VIS-TIR retrieval assimilation experiments have been conducted for early July, </a:t>
            </a:r>
            <a:r>
              <a:rPr lang="en-US" sz="2400" dirty="0" smtClean="0"/>
              <a:t>2011</a:t>
            </a:r>
          </a:p>
          <a:p>
            <a:pPr marL="342900" indent="-342900" algn="just">
              <a:buFont typeface="Wingdings" panose="05000000000000000000" pitchFamily="2" charset="2"/>
              <a:buChar char="§"/>
            </a:pPr>
            <a:endParaRPr lang="en-US" sz="2400" dirty="0"/>
          </a:p>
          <a:p>
            <a:pPr marL="800100" lvl="1" indent="-342900" algn="just">
              <a:buFont typeface="Arial" panose="020B0604020202020204" pitchFamily="34" charset="0"/>
              <a:buChar char="•"/>
            </a:pPr>
            <a:r>
              <a:rPr lang="en-US" sz="2000" dirty="0"/>
              <a:t>Currently assuming 30% observational errors and only assimilating retrievals below 100mb due to large initial adjustments in the lower </a:t>
            </a:r>
            <a:r>
              <a:rPr lang="en-US" sz="2000" dirty="0" smtClean="0"/>
              <a:t>stratosphere</a:t>
            </a:r>
          </a:p>
          <a:p>
            <a:pPr marL="800100" lvl="1" indent="-342900" algn="just">
              <a:buFont typeface="Arial" panose="020B0604020202020204" pitchFamily="34" charset="0"/>
              <a:buChar char="•"/>
            </a:pPr>
            <a:endParaRPr lang="en-US" sz="2000" dirty="0"/>
          </a:p>
          <a:p>
            <a:pPr marL="800100" lvl="1" indent="-342900" algn="just">
              <a:buFont typeface="Arial" panose="020B0604020202020204" pitchFamily="34" charset="0"/>
              <a:buChar char="•"/>
            </a:pPr>
            <a:r>
              <a:rPr lang="en-US" sz="2000" dirty="0"/>
              <a:t>Statistical analysis show positive impacts on surface ozone sampled at US EPA </a:t>
            </a:r>
            <a:r>
              <a:rPr lang="en-US" sz="2000" dirty="0" err="1"/>
              <a:t>AIRNow</a:t>
            </a:r>
            <a:r>
              <a:rPr lang="en-US" sz="2000" dirty="0"/>
              <a:t> </a:t>
            </a:r>
            <a:r>
              <a:rPr lang="en-US" sz="2000" dirty="0" smtClean="0"/>
              <a:t>sites</a:t>
            </a:r>
            <a:endParaRPr lang="en-US" sz="2000"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7</a:t>
            </a:fld>
            <a:endParaRPr lang="en-US"/>
          </a:p>
        </p:txBody>
      </p:sp>
      <p:sp>
        <p:nvSpPr>
          <p:cNvPr id="5" name="Rectangle 4"/>
          <p:cNvSpPr/>
          <p:nvPr/>
        </p:nvSpPr>
        <p:spPr>
          <a:xfrm>
            <a:off x="3835400" y="1612900"/>
            <a:ext cx="1524000" cy="10668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WRF-</a:t>
            </a:r>
            <a:r>
              <a:rPr lang="en-US" sz="1600" dirty="0" err="1" smtClean="0"/>
              <a:t>Chem</a:t>
            </a:r>
            <a:r>
              <a:rPr lang="en-US" sz="1600" dirty="0" smtClean="0"/>
              <a:t> Analysis</a:t>
            </a:r>
          </a:p>
          <a:p>
            <a:pPr algn="ctr"/>
            <a:r>
              <a:rPr lang="en-US" sz="1600" dirty="0" smtClean="0"/>
              <a:t>(O3, P)</a:t>
            </a:r>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5766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smtClean="0"/>
              <a:t>Assimilation II</a:t>
            </a:r>
            <a:endParaRPr lang="en-US" dirty="0"/>
          </a:p>
        </p:txBody>
      </p:sp>
      <p:sp>
        <p:nvSpPr>
          <p:cNvPr id="4" name="Slide Number Placeholder 3"/>
          <p:cNvSpPr>
            <a:spLocks noGrp="1"/>
          </p:cNvSpPr>
          <p:nvPr>
            <p:ph type="sldNum" sz="quarter" idx="12"/>
          </p:nvPr>
        </p:nvSpPr>
        <p:spPr/>
        <p:txBody>
          <a:bodyPr/>
          <a:lstStyle/>
          <a:p>
            <a:pPr>
              <a:defRPr/>
            </a:pPr>
            <a:fld id="{230068A3-3324-3744-BC01-8736F407B02B}" type="slidenum">
              <a:rPr lang="en-US" smtClean="0"/>
              <a:pPr>
                <a:defRPr/>
              </a:pPr>
              <a:t>8</a:t>
            </a:fld>
            <a:endParaRPr lang="en-US"/>
          </a:p>
        </p:txBody>
      </p:sp>
      <p:sp>
        <p:nvSpPr>
          <p:cNvPr id="5" name="Content Placeholder 2"/>
          <p:cNvSpPr>
            <a:spLocks noGrp="1"/>
          </p:cNvSpPr>
          <p:nvPr>
            <p:ph sz="quarter" idx="1"/>
          </p:nvPr>
        </p:nvSpPr>
        <p:spPr>
          <a:xfrm>
            <a:off x="301752" y="2771648"/>
            <a:ext cx="8503920" cy="3629152"/>
          </a:xfrm>
        </p:spPr>
        <p:txBody>
          <a:bodyPr/>
          <a:lstStyle/>
          <a:p>
            <a:pPr marL="342900" indent="-342900">
              <a:buFont typeface="Wingdings" panose="05000000000000000000" pitchFamily="2" charset="2"/>
              <a:buChar char="§"/>
            </a:pPr>
            <a:r>
              <a:rPr lang="en-US" sz="2400" dirty="0"/>
              <a:t>Future </a:t>
            </a:r>
            <a:r>
              <a:rPr lang="en-US" sz="2400" dirty="0" smtClean="0"/>
              <a:t>plans</a:t>
            </a:r>
          </a:p>
          <a:p>
            <a:pPr marL="342900" indent="-342900">
              <a:buFont typeface="Wingdings" panose="05000000000000000000" pitchFamily="2" charset="2"/>
              <a:buChar char="§"/>
            </a:pPr>
            <a:endParaRPr lang="en-US" sz="2400" dirty="0"/>
          </a:p>
          <a:p>
            <a:pPr marL="800100" lvl="1" indent="-342900" algn="just">
              <a:buFont typeface="Arial" panose="020B0604020202020204" pitchFamily="34" charset="0"/>
              <a:buChar char="•"/>
            </a:pPr>
            <a:r>
              <a:rPr lang="en-US" sz="2000" dirty="0"/>
              <a:t>Improve observation error estimate using error estimates from Full Optimal Estimation retrieval for select </a:t>
            </a:r>
            <a:r>
              <a:rPr lang="en-US" sz="2000" dirty="0" smtClean="0"/>
              <a:t>stations</a:t>
            </a:r>
          </a:p>
          <a:p>
            <a:pPr marL="800100" lvl="1" indent="-342900" algn="just">
              <a:buFont typeface="Arial" panose="020B0604020202020204" pitchFamily="34" charset="0"/>
              <a:buChar char="•"/>
            </a:pPr>
            <a:endParaRPr lang="en-US" sz="2000" dirty="0"/>
          </a:p>
          <a:p>
            <a:pPr marL="800100" lvl="1" indent="-342900" algn="just">
              <a:buFont typeface="Arial" panose="020B0604020202020204" pitchFamily="34" charset="0"/>
              <a:buChar char="•"/>
            </a:pPr>
            <a:r>
              <a:rPr lang="en-US" sz="2000" dirty="0"/>
              <a:t>Assess impact of restricting assimilation of retrievals to below local </a:t>
            </a:r>
            <a:r>
              <a:rPr lang="en-US" sz="2000" dirty="0" err="1"/>
              <a:t>tropopause</a:t>
            </a:r>
            <a:r>
              <a:rPr lang="en-US" sz="2000" dirty="0"/>
              <a:t> to mitigate impact of poor vertical resolution in WRF-</a:t>
            </a:r>
            <a:r>
              <a:rPr lang="en-US" sz="2000" dirty="0" err="1"/>
              <a:t>Chem</a:t>
            </a:r>
            <a:r>
              <a:rPr lang="en-US" sz="2000" dirty="0"/>
              <a:t> in the lower </a:t>
            </a:r>
            <a:r>
              <a:rPr lang="en-US" sz="2000" dirty="0" smtClean="0"/>
              <a:t>stratosphere</a:t>
            </a:r>
          </a:p>
          <a:p>
            <a:pPr marL="800100" lvl="1" indent="-342900" algn="just">
              <a:buFont typeface="Arial" panose="020B0604020202020204" pitchFamily="34" charset="0"/>
              <a:buChar char="•"/>
            </a:pPr>
            <a:endParaRPr lang="en-US" sz="2000" dirty="0"/>
          </a:p>
          <a:p>
            <a:pPr marL="800100" lvl="1" indent="-342900" algn="just">
              <a:buFont typeface="Arial" panose="020B0604020202020204" pitchFamily="34" charset="0"/>
              <a:buChar char="•"/>
            </a:pPr>
            <a:r>
              <a:rPr lang="en-US" sz="2000" dirty="0"/>
              <a:t>Conduct regional UV and UV-VIS O3 assimilation </a:t>
            </a:r>
            <a:r>
              <a:rPr lang="en-US" sz="2000" dirty="0" smtClean="0"/>
              <a:t>studies</a:t>
            </a:r>
            <a:endParaRPr lang="en-US" sz="2000" dirty="0"/>
          </a:p>
        </p:txBody>
      </p:sp>
      <p:sp>
        <p:nvSpPr>
          <p:cNvPr id="6" name="Rectangle 5"/>
          <p:cNvSpPr/>
          <p:nvPr/>
        </p:nvSpPr>
        <p:spPr>
          <a:xfrm>
            <a:off x="3835400" y="1663700"/>
            <a:ext cx="1524000" cy="10668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WRF-</a:t>
            </a:r>
            <a:r>
              <a:rPr lang="en-US" sz="1600" dirty="0" err="1" smtClean="0"/>
              <a:t>Chem</a:t>
            </a:r>
            <a:r>
              <a:rPr lang="en-US" sz="1600" dirty="0" smtClean="0"/>
              <a:t> Analysis</a:t>
            </a:r>
          </a:p>
          <a:p>
            <a:pPr algn="ctr"/>
            <a:r>
              <a:rPr lang="en-US" sz="1600" dirty="0" smtClean="0"/>
              <a:t>(O3, P)</a:t>
            </a:r>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5052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 name="Picture 67" descr="Untitled.png"/>
          <p:cNvPicPr>
            <a:picLocks noChangeAspect="1"/>
          </p:cNvPicPr>
          <p:nvPr/>
        </p:nvPicPr>
        <p:blipFill>
          <a:blip r:embed="rId2"/>
          <a:stretch>
            <a:fillRect/>
          </a:stretch>
        </p:blipFill>
        <p:spPr>
          <a:xfrm>
            <a:off x="1499481" y="1586617"/>
            <a:ext cx="6171319" cy="4763382"/>
          </a:xfrm>
          <a:prstGeom prst="rect">
            <a:avLst/>
          </a:prstGeom>
          <a:solidFill>
            <a:schemeClr val="bg1"/>
          </a:solidFill>
        </p:spPr>
      </p:pic>
      <p:sp>
        <p:nvSpPr>
          <p:cNvPr id="69" name="Title 1"/>
          <p:cNvSpPr>
            <a:spLocks noGrp="1"/>
          </p:cNvSpPr>
          <p:nvPr>
            <p:ph type="title"/>
          </p:nvPr>
        </p:nvSpPr>
        <p:spPr>
          <a:xfrm>
            <a:off x="1165225" y="228600"/>
            <a:ext cx="7800975" cy="758825"/>
          </a:xfrm>
        </p:spPr>
        <p:txBody>
          <a:bodyPr/>
          <a:lstStyle/>
          <a:p>
            <a:r>
              <a:rPr lang="en-US" dirty="0" smtClean="0"/>
              <a:t>Impact of Assimilation: Overall Results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4427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11149</TotalTime>
  <Words>2622</Words>
  <Application>Microsoft Macintosh PowerPoint</Application>
  <PresentationFormat>On-screen Show (4:3)</PresentationFormat>
  <Paragraphs>275</Paragraphs>
  <Slides>24</Slides>
  <Notes>17</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Civic</vt:lpstr>
      <vt:lpstr>Ozone and NO2 OSSEs on a Regional/Urban Scale for GEO-CAPE</vt:lpstr>
      <vt:lpstr>Goals</vt:lpstr>
      <vt:lpstr>OSSE Flow Chart</vt:lpstr>
      <vt:lpstr>Quantifying Accuracy and Representativeness of Regional Nature Run</vt:lpstr>
      <vt:lpstr>Multispectral O3 Retrievals</vt:lpstr>
      <vt:lpstr>Nature/Retrieval Correlations</vt:lpstr>
      <vt:lpstr>Data Assimilation I</vt:lpstr>
      <vt:lpstr>Data Assimilation II</vt:lpstr>
      <vt:lpstr>Impact of Assimilation: Overall Results</vt:lpstr>
      <vt:lpstr>Impact of Assimilation: Selected Sites</vt:lpstr>
      <vt:lpstr>NO2 OSSE Developments I</vt:lpstr>
      <vt:lpstr>NO2 OSSE Developments II</vt:lpstr>
      <vt:lpstr>Quantifying Accuracy and Representativeness of Regional Nature Run</vt:lpstr>
      <vt:lpstr>NO2 Retrievals: First Results</vt:lpstr>
      <vt:lpstr>Conclusions</vt:lpstr>
      <vt:lpstr>Backup Slides</vt:lpstr>
      <vt:lpstr>Nature Run</vt:lpstr>
      <vt:lpstr>AK Prediction</vt:lpstr>
      <vt:lpstr>Retrieval Biases</vt:lpstr>
      <vt:lpstr>Impact of Assimilation: Overall Results</vt:lpstr>
      <vt:lpstr>Accomplishments for Ozone OSSE</vt:lpstr>
      <vt:lpstr>Accomplishments for Ozone OSSE</vt:lpstr>
      <vt:lpstr>NO2 OSSE Developments</vt:lpstr>
      <vt:lpstr>NO2 Retrievals: First Results</vt:lpstr>
    </vt:vector>
  </TitlesOfParts>
  <Company>JPL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GEO-CAPE  retrieval simulation subgroup</dc:title>
  <dc:creator>Annmarie Eldering</dc:creator>
  <cp:keywords/>
  <cp:lastModifiedBy>Vijay Natraj</cp:lastModifiedBy>
  <cp:revision>241</cp:revision>
  <cp:lastPrinted>2009-09-09T15:27:33Z</cp:lastPrinted>
  <dcterms:created xsi:type="dcterms:W3CDTF">2015-08-30T15:08:47Z</dcterms:created>
  <dcterms:modified xsi:type="dcterms:W3CDTF">2015-08-30T15:28:09Z</dcterms:modified>
</cp:coreProperties>
</file>