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2" r:id="rId2"/>
    <p:sldId id="260" r:id="rId3"/>
    <p:sldId id="256" r:id="rId4"/>
    <p:sldId id="257" r:id="rId5"/>
    <p:sldId id="261" r:id="rId6"/>
    <p:sldId id="258" r:id="rId7"/>
    <p:sldId id="263" r:id="rId8"/>
    <p:sldId id="266" r:id="rId9"/>
    <p:sldId id="259" r:id="rId10"/>
    <p:sldId id="265"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8803" autoAdjust="0"/>
  </p:normalViewPr>
  <p:slideViewPr>
    <p:cSldViewPr snapToGrid="0" snapToObjects="1">
      <p:cViewPr varScale="1">
        <p:scale>
          <a:sx n="85" d="100"/>
          <a:sy n="85" d="100"/>
        </p:scale>
        <p:origin x="-57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991019-85A0-B14A-8AF2-0CC4EFBC90CC}" type="datetimeFigureOut">
              <a:rPr lang="en-US" smtClean="0"/>
              <a:t>9/2/15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C17F6-D0E2-8D48-9FA3-75F2D2A2DFF3}" type="slidenum">
              <a:rPr lang="en-US" smtClean="0"/>
              <a:t>‹#›</a:t>
            </a:fld>
            <a:endParaRPr lang="en-US"/>
          </a:p>
        </p:txBody>
      </p:sp>
    </p:spTree>
    <p:extLst>
      <p:ext uri="{BB962C8B-B14F-4D97-AF65-F5344CB8AC3E}">
        <p14:creationId xmlns:p14="http://schemas.microsoft.com/office/powerpoint/2010/main" val="5146253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4A661-B51E-644F-8947-D7E5D49E92BE}"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146809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4A661-B51E-644F-8947-D7E5D49E92BE}"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302541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4A661-B51E-644F-8947-D7E5D49E92BE}"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292029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4A661-B51E-644F-8947-D7E5D49E92BE}"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361213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4A661-B51E-644F-8947-D7E5D49E92BE}" type="datetimeFigureOut">
              <a:rPr lang="en-US" smtClean="0"/>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309392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4A661-B51E-644F-8947-D7E5D49E92BE}" type="datetimeFigureOut">
              <a:rPr lang="en-US" smtClean="0"/>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326902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4A661-B51E-644F-8947-D7E5D49E92BE}" type="datetimeFigureOut">
              <a:rPr lang="en-US" smtClean="0"/>
              <a:t>9/2/15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292695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4A661-B51E-644F-8947-D7E5D49E92BE}" type="datetimeFigureOut">
              <a:rPr lang="en-US" smtClean="0"/>
              <a:t>9/2/15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303145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4A661-B51E-644F-8947-D7E5D49E92BE}" type="datetimeFigureOut">
              <a:rPr lang="en-US" smtClean="0"/>
              <a:t>9/2/15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188621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4A661-B51E-644F-8947-D7E5D49E92BE}" type="datetimeFigureOut">
              <a:rPr lang="en-US" smtClean="0"/>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304838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4A661-B51E-644F-8947-D7E5D49E92BE}" type="datetimeFigureOut">
              <a:rPr lang="en-US" smtClean="0"/>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D9CC2-23C2-9F4C-8523-31B1EBE5A19D}" type="slidenum">
              <a:rPr lang="en-US" smtClean="0"/>
              <a:t>‹#›</a:t>
            </a:fld>
            <a:endParaRPr lang="en-US"/>
          </a:p>
        </p:txBody>
      </p:sp>
    </p:spTree>
    <p:extLst>
      <p:ext uri="{BB962C8B-B14F-4D97-AF65-F5344CB8AC3E}">
        <p14:creationId xmlns:p14="http://schemas.microsoft.com/office/powerpoint/2010/main" val="7035825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4A661-B51E-644F-8947-D7E5D49E92BE}" type="datetimeFigureOut">
              <a:rPr lang="en-US" smtClean="0"/>
              <a:t>9/2/15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D9CC2-23C2-9F4C-8523-31B1EBE5A19D}" type="slidenum">
              <a:rPr lang="en-US" smtClean="0"/>
              <a:t>‹#›</a:t>
            </a:fld>
            <a:endParaRPr lang="en-US"/>
          </a:p>
        </p:txBody>
      </p:sp>
    </p:spTree>
    <p:extLst>
      <p:ext uri="{BB962C8B-B14F-4D97-AF65-F5344CB8AC3E}">
        <p14:creationId xmlns:p14="http://schemas.microsoft.com/office/powerpoint/2010/main" val="143097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9838" y="2037828"/>
            <a:ext cx="8018362" cy="1470025"/>
          </a:xfrm>
        </p:spPr>
        <p:txBody>
          <a:bodyPr>
            <a:noAutofit/>
          </a:bodyPr>
          <a:lstStyle/>
          <a:p>
            <a:r>
              <a:rPr lang="en-US" sz="3600" dirty="0"/>
              <a:t>Identify </a:t>
            </a:r>
            <a:r>
              <a:rPr lang="en-US" sz="3600" dirty="0" smtClean="0"/>
              <a:t>and plan priority activities to prepare for </a:t>
            </a:r>
            <a:r>
              <a:rPr lang="en-US" sz="3600" dirty="0"/>
              <a:t>the upcoming Decadal Survey</a:t>
            </a:r>
          </a:p>
        </p:txBody>
      </p:sp>
      <p:sp>
        <p:nvSpPr>
          <p:cNvPr id="4" name="Subtitle 3"/>
          <p:cNvSpPr>
            <a:spLocks noGrp="1"/>
          </p:cNvSpPr>
          <p:nvPr>
            <p:ph type="subTitle" idx="1"/>
          </p:nvPr>
        </p:nvSpPr>
        <p:spPr/>
        <p:txBody>
          <a:bodyPr/>
          <a:lstStyle/>
          <a:p>
            <a:r>
              <a:rPr lang="en-US" dirty="0" smtClean="0">
                <a:solidFill>
                  <a:srgbClr val="C00000"/>
                </a:solidFill>
              </a:rPr>
              <a:t>Curt Davis, Antonio Mannino and many Contributors </a:t>
            </a:r>
            <a:endParaRPr lang="en-US" dirty="0">
              <a:solidFill>
                <a:srgbClr val="C00000"/>
              </a:solidFill>
            </a:endParaRPr>
          </a:p>
        </p:txBody>
      </p:sp>
    </p:spTree>
    <p:extLst>
      <p:ext uri="{BB962C8B-B14F-4D97-AF65-F5344CB8AC3E}">
        <p14:creationId xmlns:p14="http://schemas.microsoft.com/office/powerpoint/2010/main" val="3444313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97635"/>
          </a:xfrm>
        </p:spPr>
        <p:txBody>
          <a:bodyPr>
            <a:normAutofit/>
          </a:bodyPr>
          <a:lstStyle/>
          <a:p>
            <a:r>
              <a:rPr lang="en-US" sz="3600" dirty="0" smtClean="0"/>
              <a:t>Things we might add for bigger user base?</a:t>
            </a:r>
            <a:endParaRPr lang="en-US" sz="3600" dirty="0"/>
          </a:p>
        </p:txBody>
      </p:sp>
      <p:sp>
        <p:nvSpPr>
          <p:cNvPr id="5" name="Content Placeholder 4"/>
          <p:cNvSpPr>
            <a:spLocks noGrp="1"/>
          </p:cNvSpPr>
          <p:nvPr>
            <p:ph idx="1"/>
          </p:nvPr>
        </p:nvSpPr>
        <p:spPr>
          <a:xfrm>
            <a:off x="457200" y="1238492"/>
            <a:ext cx="8229600" cy="4887672"/>
          </a:xfrm>
        </p:spPr>
        <p:txBody>
          <a:bodyPr>
            <a:normAutofit lnSpcReduction="10000"/>
          </a:bodyPr>
          <a:lstStyle/>
          <a:p>
            <a:r>
              <a:rPr lang="en-US" dirty="0" smtClean="0"/>
              <a:t>Quality of water supply, </a:t>
            </a:r>
            <a:r>
              <a:rPr lang="en-US" dirty="0"/>
              <a:t>LAI, fires, etc. on a </a:t>
            </a:r>
            <a:r>
              <a:rPr lang="en-US" dirty="0">
                <a:solidFill>
                  <a:srgbClr val="C00000"/>
                </a:solidFill>
              </a:rPr>
              <a:t>targeted basis </a:t>
            </a:r>
            <a:r>
              <a:rPr lang="en-US" dirty="0" smtClean="0">
                <a:solidFill>
                  <a:srgbClr val="C00000"/>
                </a:solidFill>
              </a:rPr>
              <a:t>Nationally  </a:t>
            </a:r>
            <a:endParaRPr lang="en-US" dirty="0">
              <a:solidFill>
                <a:srgbClr val="C00000"/>
              </a:solidFill>
            </a:endParaRPr>
          </a:p>
          <a:p>
            <a:r>
              <a:rPr lang="en-US" dirty="0" smtClean="0"/>
              <a:t>Do we need a couple more SWIR bands?</a:t>
            </a:r>
          </a:p>
          <a:p>
            <a:pPr lvl="1"/>
            <a:r>
              <a:rPr lang="en-US" dirty="0" smtClean="0"/>
              <a:t>1.38 micron and window band to do cirrus cloud detection and thin Cirrus removal (operational on MODIS)</a:t>
            </a:r>
          </a:p>
          <a:p>
            <a:pPr lvl="1"/>
            <a:r>
              <a:rPr lang="en-US" dirty="0" smtClean="0"/>
              <a:t>2130 nm for aerosol correction</a:t>
            </a:r>
          </a:p>
          <a:p>
            <a:pPr lvl="1"/>
            <a:r>
              <a:rPr lang="en-US" dirty="0" smtClean="0"/>
              <a:t>2 additional SWIR bands for fire detection (see through the smoke and give the temperature of the fires – demonstrated with AVIRIS data)</a:t>
            </a:r>
          </a:p>
        </p:txBody>
      </p:sp>
    </p:spTree>
    <p:extLst>
      <p:ext uri="{BB962C8B-B14F-4D97-AF65-F5344CB8AC3E}">
        <p14:creationId xmlns:p14="http://schemas.microsoft.com/office/powerpoint/2010/main" val="396930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7317"/>
            <a:ext cx="8229600" cy="616612"/>
          </a:xfrm>
        </p:spPr>
        <p:txBody>
          <a:bodyPr>
            <a:noAutofit/>
          </a:bodyPr>
          <a:lstStyle/>
          <a:p>
            <a:r>
              <a:rPr lang="en-US" sz="3600" dirty="0" smtClean="0"/>
              <a:t>Preparation for the Decadal Survey</a:t>
            </a:r>
            <a:endParaRPr lang="en-US" sz="3600" dirty="0"/>
          </a:p>
        </p:txBody>
      </p:sp>
      <p:sp>
        <p:nvSpPr>
          <p:cNvPr id="5" name="Content Placeholder 4"/>
          <p:cNvSpPr>
            <a:spLocks noGrp="1"/>
          </p:cNvSpPr>
          <p:nvPr>
            <p:ph idx="1"/>
          </p:nvPr>
        </p:nvSpPr>
        <p:spPr>
          <a:xfrm>
            <a:off x="457200" y="952017"/>
            <a:ext cx="8229600" cy="5356185"/>
          </a:xfrm>
        </p:spPr>
        <p:txBody>
          <a:bodyPr>
            <a:normAutofit fontScale="70000" lnSpcReduction="20000"/>
          </a:bodyPr>
          <a:lstStyle/>
          <a:p>
            <a:r>
              <a:rPr lang="en-US" sz="3400" dirty="0" smtClean="0"/>
              <a:t>Finish the GEO-CAPE white paper and publish as a NASA tech memo </a:t>
            </a:r>
          </a:p>
          <a:p>
            <a:pPr lvl="1"/>
            <a:r>
              <a:rPr lang="en-US" sz="3400" dirty="0" smtClean="0"/>
              <a:t>Ocean part as a separate publication, EOS or TOS?</a:t>
            </a:r>
          </a:p>
          <a:p>
            <a:pPr lvl="1"/>
            <a:r>
              <a:rPr lang="en-US" sz="3400" dirty="0" smtClean="0"/>
              <a:t>Edit this version to submit to DS?</a:t>
            </a:r>
          </a:p>
          <a:p>
            <a:r>
              <a:rPr lang="en-US" sz="3400" dirty="0" smtClean="0"/>
              <a:t>Finish STM and SVM</a:t>
            </a:r>
          </a:p>
          <a:p>
            <a:r>
              <a:rPr lang="en-US" sz="3400" dirty="0" smtClean="0"/>
              <a:t>Standard GEO-CAPE ocean presentation for team members to present at multiple meetings</a:t>
            </a:r>
          </a:p>
          <a:p>
            <a:r>
              <a:rPr lang="en-US" sz="3400" dirty="0" smtClean="0"/>
              <a:t>GEO-CAPE ocean team member(s) on the appropriate Panel for DS.</a:t>
            </a:r>
          </a:p>
          <a:p>
            <a:pPr lvl="1"/>
            <a:r>
              <a:rPr lang="en-US" sz="3400" dirty="0"/>
              <a:t>Sign up at </a:t>
            </a:r>
            <a:r>
              <a:rPr lang="en-US" sz="3400" u="sng" dirty="0" smtClean="0">
                <a:solidFill>
                  <a:srgbClr val="C00000"/>
                </a:solidFill>
              </a:rPr>
              <a:t>bit.ly/</a:t>
            </a:r>
            <a:r>
              <a:rPr lang="en-US" sz="3400" u="sng" dirty="0" err="1" smtClean="0">
                <a:solidFill>
                  <a:srgbClr val="C00000"/>
                </a:solidFill>
              </a:rPr>
              <a:t>ESASsignup</a:t>
            </a:r>
            <a:r>
              <a:rPr lang="en-US" sz="3400" dirty="0" smtClean="0">
                <a:solidFill>
                  <a:srgbClr val="C00000"/>
                </a:solidFill>
              </a:rPr>
              <a:t> </a:t>
            </a:r>
          </a:p>
          <a:p>
            <a:r>
              <a:rPr lang="en-US" sz="3400" dirty="0" smtClean="0"/>
              <a:t>Key demonstration of the </a:t>
            </a:r>
            <a:r>
              <a:rPr lang="en-US" sz="3400" dirty="0" smtClean="0">
                <a:solidFill>
                  <a:srgbClr val="C00000"/>
                </a:solidFill>
              </a:rPr>
              <a:t>science </a:t>
            </a:r>
            <a:r>
              <a:rPr lang="en-US" sz="3400" dirty="0" smtClean="0"/>
              <a:t>value GEO-CAPE ocean</a:t>
            </a:r>
          </a:p>
          <a:p>
            <a:r>
              <a:rPr lang="en-US" sz="3400" dirty="0" smtClean="0"/>
              <a:t>Key demonstration of the </a:t>
            </a:r>
            <a:r>
              <a:rPr lang="en-US" sz="3400" dirty="0" smtClean="0">
                <a:solidFill>
                  <a:srgbClr val="C00000"/>
                </a:solidFill>
              </a:rPr>
              <a:t>application</a:t>
            </a:r>
            <a:r>
              <a:rPr lang="en-US" sz="3400" dirty="0" smtClean="0"/>
              <a:t> value of GEO-CAPE ocean data</a:t>
            </a:r>
          </a:p>
          <a:p>
            <a:pPr lvl="1"/>
            <a:r>
              <a:rPr lang="en-US" sz="3400" dirty="0" smtClean="0"/>
              <a:t>Water clarity, Chlorophyll, HABs, etc.</a:t>
            </a:r>
          </a:p>
          <a:p>
            <a:pPr lvl="1"/>
            <a:r>
              <a:rPr lang="en-US" sz="3400" dirty="0" smtClean="0"/>
              <a:t>Work with local agencies on a regular basis</a:t>
            </a:r>
            <a:endParaRPr lang="en-US" sz="3400" dirty="0"/>
          </a:p>
          <a:p>
            <a:endParaRPr lang="en-US" dirty="0"/>
          </a:p>
        </p:txBody>
      </p:sp>
    </p:spTree>
    <p:extLst>
      <p:ext uri="{BB962C8B-B14F-4D97-AF65-F5344CB8AC3E}">
        <p14:creationId xmlns:p14="http://schemas.microsoft.com/office/powerpoint/2010/main" val="131298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GEO-CAPE and the Decadal Survey</a:t>
            </a:r>
            <a:endParaRPr lang="en-US" sz="3600" dirty="0"/>
          </a:p>
        </p:txBody>
      </p:sp>
      <p:sp>
        <p:nvSpPr>
          <p:cNvPr id="4" name="Content Placeholder 3"/>
          <p:cNvSpPr>
            <a:spLocks noGrp="1"/>
          </p:cNvSpPr>
          <p:nvPr>
            <p:ph idx="1"/>
          </p:nvPr>
        </p:nvSpPr>
        <p:spPr>
          <a:xfrm>
            <a:off x="457200" y="1209293"/>
            <a:ext cx="8229600" cy="5341977"/>
          </a:xfrm>
        </p:spPr>
        <p:txBody>
          <a:bodyPr>
            <a:normAutofit lnSpcReduction="10000"/>
          </a:bodyPr>
          <a:lstStyle/>
          <a:p>
            <a:pPr marL="355600" marR="109220" lvl="0" defTabSz="914400">
              <a:lnSpc>
                <a:spcPct val="80000"/>
              </a:lnSpc>
              <a:spcBef>
                <a:spcPts val="0"/>
              </a:spcBef>
              <a:buClr>
                <a:srgbClr val="FFFFFF"/>
              </a:buClr>
              <a:tabLst>
                <a:tab pos="355600" algn="l"/>
              </a:tabLst>
              <a:defRPr/>
            </a:pPr>
            <a:r>
              <a:rPr lang="en-US" sz="2400" dirty="0" smtClean="0">
                <a:solidFill>
                  <a:srgbClr val="002060"/>
                </a:solidFill>
              </a:rPr>
              <a:t>Decadal Survey to d</a:t>
            </a:r>
            <a:r>
              <a:rPr lang="en-US" sz="2400" spc="-15" dirty="0" smtClean="0">
                <a:solidFill>
                  <a:srgbClr val="002060"/>
                </a:solidFill>
              </a:rPr>
              <a:t>e</a:t>
            </a:r>
            <a:r>
              <a:rPr lang="en-US" sz="2400" spc="-30" dirty="0" smtClean="0">
                <a:solidFill>
                  <a:srgbClr val="002060"/>
                </a:solidFill>
              </a:rPr>
              <a:t>v</a:t>
            </a:r>
            <a:r>
              <a:rPr lang="en-US" sz="2400" spc="-5" dirty="0" smtClean="0">
                <a:solidFill>
                  <a:srgbClr val="002060"/>
                </a:solidFill>
              </a:rPr>
              <a:t>elo</a:t>
            </a:r>
            <a:r>
              <a:rPr lang="en-US" sz="2400" dirty="0" smtClean="0">
                <a:solidFill>
                  <a:srgbClr val="002060"/>
                </a:solidFill>
              </a:rPr>
              <a:t>p</a:t>
            </a:r>
            <a:r>
              <a:rPr lang="en-US" sz="2400" spc="-5" dirty="0" smtClean="0">
                <a:solidFill>
                  <a:srgbClr val="002060"/>
                </a:solidFill>
              </a:rPr>
              <a:t> </a:t>
            </a:r>
            <a:r>
              <a:rPr lang="en-US" sz="2400" dirty="0">
                <a:solidFill>
                  <a:srgbClr val="002060"/>
                </a:solidFill>
              </a:rPr>
              <a:t>a p</a:t>
            </a:r>
            <a:r>
              <a:rPr lang="en-US" sz="2400" spc="-5" dirty="0">
                <a:solidFill>
                  <a:srgbClr val="002060"/>
                </a:solidFill>
              </a:rPr>
              <a:t>riori</a:t>
            </a:r>
            <a:r>
              <a:rPr lang="en-US" sz="2400" dirty="0">
                <a:solidFill>
                  <a:srgbClr val="002060"/>
                </a:solidFill>
              </a:rPr>
              <a:t>t</a:t>
            </a:r>
            <a:r>
              <a:rPr lang="en-US" sz="2400" spc="-5" dirty="0">
                <a:solidFill>
                  <a:srgbClr val="002060"/>
                </a:solidFill>
              </a:rPr>
              <a:t>i</a:t>
            </a:r>
            <a:r>
              <a:rPr lang="en-US" sz="2400" spc="-50" dirty="0">
                <a:solidFill>
                  <a:srgbClr val="002060"/>
                </a:solidFill>
              </a:rPr>
              <a:t>z</a:t>
            </a:r>
            <a:r>
              <a:rPr lang="en-US" sz="2400" spc="-5" dirty="0">
                <a:solidFill>
                  <a:srgbClr val="002060"/>
                </a:solidFill>
              </a:rPr>
              <a:t>e</a:t>
            </a:r>
            <a:r>
              <a:rPr lang="en-US" sz="2400" dirty="0">
                <a:solidFill>
                  <a:srgbClr val="002060"/>
                </a:solidFill>
              </a:rPr>
              <a:t>d</a:t>
            </a:r>
            <a:r>
              <a:rPr lang="en-US" sz="2400" spc="15" dirty="0">
                <a:solidFill>
                  <a:srgbClr val="002060"/>
                </a:solidFill>
              </a:rPr>
              <a:t> </a:t>
            </a:r>
            <a:r>
              <a:rPr lang="en-US" sz="2400" spc="-5" dirty="0">
                <a:solidFill>
                  <a:srgbClr val="002060"/>
                </a:solidFill>
              </a:rPr>
              <a:t>li</a:t>
            </a:r>
            <a:r>
              <a:rPr lang="en-US" sz="2400" spc="-30" dirty="0">
                <a:solidFill>
                  <a:srgbClr val="002060"/>
                </a:solidFill>
              </a:rPr>
              <a:t>s</a:t>
            </a:r>
            <a:r>
              <a:rPr lang="en-US" sz="2400" dirty="0">
                <a:solidFill>
                  <a:srgbClr val="002060"/>
                </a:solidFill>
              </a:rPr>
              <a:t>t</a:t>
            </a:r>
            <a:r>
              <a:rPr lang="en-US" sz="2400" spc="15" dirty="0">
                <a:solidFill>
                  <a:srgbClr val="002060"/>
                </a:solidFill>
              </a:rPr>
              <a:t> </a:t>
            </a:r>
            <a:r>
              <a:rPr lang="en-US" sz="2400" spc="-5" dirty="0">
                <a:solidFill>
                  <a:srgbClr val="002060"/>
                </a:solidFill>
              </a:rPr>
              <a:t>o</a:t>
            </a:r>
            <a:r>
              <a:rPr lang="en-US" sz="2400" dirty="0">
                <a:solidFill>
                  <a:srgbClr val="002060"/>
                </a:solidFill>
              </a:rPr>
              <a:t>f</a:t>
            </a:r>
            <a:r>
              <a:rPr lang="en-US" sz="2400" spc="-10" dirty="0">
                <a:solidFill>
                  <a:srgbClr val="002060"/>
                </a:solidFill>
              </a:rPr>
              <a:t> </a:t>
            </a:r>
            <a:r>
              <a:rPr lang="en-US" sz="2400" spc="-25" dirty="0">
                <a:solidFill>
                  <a:srgbClr val="002060"/>
                </a:solidFill>
              </a:rPr>
              <a:t>t</a:t>
            </a:r>
            <a:r>
              <a:rPr lang="en-US" sz="2400" spc="-5" dirty="0">
                <a:solidFill>
                  <a:srgbClr val="002060"/>
                </a:solidFill>
              </a:rPr>
              <a:t>o</a:t>
            </a:r>
            <a:r>
              <a:rPr lang="en-US" sz="2400" dirty="0">
                <a:solidFill>
                  <a:srgbClr val="002060"/>
                </a:solidFill>
              </a:rPr>
              <a:t>p</a:t>
            </a:r>
            <a:r>
              <a:rPr lang="en-US" sz="2400" spc="-5" dirty="0">
                <a:solidFill>
                  <a:srgbClr val="002060"/>
                </a:solidFill>
              </a:rPr>
              <a:t>-l</a:t>
            </a:r>
            <a:r>
              <a:rPr lang="en-US" sz="2400" spc="-15" dirty="0">
                <a:solidFill>
                  <a:srgbClr val="002060"/>
                </a:solidFill>
              </a:rPr>
              <a:t>e</a:t>
            </a:r>
            <a:r>
              <a:rPr lang="en-US" sz="2400" spc="-30" dirty="0">
                <a:solidFill>
                  <a:srgbClr val="002060"/>
                </a:solidFill>
              </a:rPr>
              <a:t>v</a:t>
            </a:r>
            <a:r>
              <a:rPr lang="en-US" sz="2400" spc="-5" dirty="0">
                <a:solidFill>
                  <a:srgbClr val="002060"/>
                </a:solidFill>
              </a:rPr>
              <a:t>e</a:t>
            </a:r>
            <a:r>
              <a:rPr lang="en-US" sz="2400" dirty="0">
                <a:solidFill>
                  <a:srgbClr val="002060"/>
                </a:solidFill>
              </a:rPr>
              <a:t>l</a:t>
            </a:r>
            <a:r>
              <a:rPr lang="en-US" sz="2400" spc="20" dirty="0">
                <a:solidFill>
                  <a:srgbClr val="002060"/>
                </a:solidFill>
              </a:rPr>
              <a:t> </a:t>
            </a:r>
            <a:r>
              <a:rPr lang="en-US" sz="2400" spc="-5" dirty="0">
                <a:solidFill>
                  <a:srgbClr val="C00000"/>
                </a:solidFill>
              </a:rPr>
              <a:t>s</a:t>
            </a:r>
            <a:r>
              <a:rPr lang="en-US" sz="2400" dirty="0">
                <a:solidFill>
                  <a:srgbClr val="C00000"/>
                </a:solidFill>
              </a:rPr>
              <a:t>c</a:t>
            </a:r>
            <a:r>
              <a:rPr lang="en-US" sz="2400" spc="-5" dirty="0">
                <a:solidFill>
                  <a:srgbClr val="C00000"/>
                </a:solidFill>
              </a:rPr>
              <a:t>ie</a:t>
            </a:r>
            <a:r>
              <a:rPr lang="en-US" sz="2400" dirty="0">
                <a:solidFill>
                  <a:srgbClr val="C00000"/>
                </a:solidFill>
              </a:rPr>
              <a:t>nce and</a:t>
            </a:r>
            <a:r>
              <a:rPr lang="en-US" sz="2400" spc="-5" dirty="0">
                <a:solidFill>
                  <a:srgbClr val="C00000"/>
                </a:solidFill>
              </a:rPr>
              <a:t> </a:t>
            </a:r>
            <a:r>
              <a:rPr lang="en-US" sz="2400" dirty="0">
                <a:solidFill>
                  <a:srgbClr val="C00000"/>
                </a:solidFill>
              </a:rPr>
              <a:t>app</a:t>
            </a:r>
            <a:r>
              <a:rPr lang="en-US" sz="2400" spc="-5" dirty="0">
                <a:solidFill>
                  <a:srgbClr val="C00000"/>
                </a:solidFill>
              </a:rPr>
              <a:t>li</a:t>
            </a:r>
            <a:r>
              <a:rPr lang="en-US" sz="2400" spc="-10" dirty="0">
                <a:solidFill>
                  <a:srgbClr val="C00000"/>
                </a:solidFill>
              </a:rPr>
              <a:t>c</a:t>
            </a:r>
            <a:r>
              <a:rPr lang="en-US" sz="2400" spc="-25" dirty="0">
                <a:solidFill>
                  <a:srgbClr val="C00000"/>
                </a:solidFill>
              </a:rPr>
              <a:t>a</a:t>
            </a:r>
            <a:r>
              <a:rPr lang="en-US" sz="2400" dirty="0">
                <a:solidFill>
                  <a:srgbClr val="C00000"/>
                </a:solidFill>
              </a:rPr>
              <a:t>t</a:t>
            </a:r>
            <a:r>
              <a:rPr lang="en-US" sz="2400" spc="-5" dirty="0">
                <a:solidFill>
                  <a:srgbClr val="C00000"/>
                </a:solidFill>
              </a:rPr>
              <a:t>io</a:t>
            </a:r>
            <a:r>
              <a:rPr lang="en-US" sz="2400" dirty="0">
                <a:solidFill>
                  <a:srgbClr val="C00000"/>
                </a:solidFill>
              </a:rPr>
              <a:t>n </a:t>
            </a:r>
            <a:r>
              <a:rPr lang="en-US" sz="2400" spc="-5" dirty="0">
                <a:solidFill>
                  <a:srgbClr val="C00000"/>
                </a:solidFill>
              </a:rPr>
              <a:t>o</a:t>
            </a:r>
            <a:r>
              <a:rPr lang="en-US" sz="2400" dirty="0">
                <a:solidFill>
                  <a:srgbClr val="C00000"/>
                </a:solidFill>
              </a:rPr>
              <a:t>bj</a:t>
            </a:r>
            <a:r>
              <a:rPr lang="en-US" sz="2400" spc="-5" dirty="0">
                <a:solidFill>
                  <a:srgbClr val="C00000"/>
                </a:solidFill>
              </a:rPr>
              <a:t>e</a:t>
            </a:r>
            <a:r>
              <a:rPr lang="en-US" sz="2400" dirty="0">
                <a:solidFill>
                  <a:srgbClr val="C00000"/>
                </a:solidFill>
              </a:rPr>
              <a:t>ct</a:t>
            </a:r>
            <a:r>
              <a:rPr lang="en-US" sz="2400" spc="-5" dirty="0">
                <a:solidFill>
                  <a:srgbClr val="C00000"/>
                </a:solidFill>
              </a:rPr>
              <a:t>i</a:t>
            </a:r>
            <a:r>
              <a:rPr lang="en-US" sz="2400" spc="-30" dirty="0">
                <a:solidFill>
                  <a:srgbClr val="C00000"/>
                </a:solidFill>
              </a:rPr>
              <a:t>v</a:t>
            </a:r>
            <a:r>
              <a:rPr lang="en-US" sz="2400" spc="-5" dirty="0">
                <a:solidFill>
                  <a:srgbClr val="C00000"/>
                </a:solidFill>
              </a:rPr>
              <a:t>e</a:t>
            </a:r>
            <a:r>
              <a:rPr lang="en-US" sz="2400" dirty="0">
                <a:solidFill>
                  <a:srgbClr val="C00000"/>
                </a:solidFill>
              </a:rPr>
              <a:t>s </a:t>
            </a:r>
            <a:r>
              <a:rPr lang="en-US" sz="2400" spc="-25" dirty="0">
                <a:solidFill>
                  <a:srgbClr val="002060"/>
                </a:solidFill>
              </a:rPr>
              <a:t>t</a:t>
            </a:r>
            <a:r>
              <a:rPr lang="en-US" sz="2400" dirty="0">
                <a:solidFill>
                  <a:srgbClr val="002060"/>
                </a:solidFill>
              </a:rPr>
              <a:t>o gu</a:t>
            </a:r>
            <a:r>
              <a:rPr lang="en-US" sz="2400" spc="-10" dirty="0">
                <a:solidFill>
                  <a:srgbClr val="002060"/>
                </a:solidFill>
              </a:rPr>
              <a:t>i</a:t>
            </a:r>
            <a:r>
              <a:rPr lang="en-US" sz="2400" dirty="0">
                <a:solidFill>
                  <a:srgbClr val="002060"/>
                </a:solidFill>
              </a:rPr>
              <a:t>de</a:t>
            </a:r>
            <a:r>
              <a:rPr lang="en-US" sz="2400" spc="-10" dirty="0">
                <a:solidFill>
                  <a:srgbClr val="002060"/>
                </a:solidFill>
              </a:rPr>
              <a:t> </a:t>
            </a:r>
            <a:r>
              <a:rPr lang="en-US" sz="2400" spc="-5" dirty="0">
                <a:solidFill>
                  <a:srgbClr val="002060"/>
                </a:solidFill>
              </a:rPr>
              <a:t>s</a:t>
            </a:r>
            <a:r>
              <a:rPr lang="en-US" sz="2400" dirty="0">
                <a:solidFill>
                  <a:srgbClr val="002060"/>
                </a:solidFill>
              </a:rPr>
              <a:t>pac</a:t>
            </a:r>
            <a:r>
              <a:rPr lang="en-US" sz="2400" spc="-5" dirty="0">
                <a:solidFill>
                  <a:srgbClr val="002060"/>
                </a:solidFill>
              </a:rPr>
              <a:t>e-</a:t>
            </a:r>
            <a:r>
              <a:rPr lang="en-US" sz="2400" dirty="0">
                <a:solidFill>
                  <a:srgbClr val="002060"/>
                </a:solidFill>
              </a:rPr>
              <a:t>ba</a:t>
            </a:r>
            <a:r>
              <a:rPr lang="en-US" sz="2400" spc="-5" dirty="0">
                <a:solidFill>
                  <a:srgbClr val="002060"/>
                </a:solidFill>
              </a:rPr>
              <a:t>se</a:t>
            </a:r>
            <a:r>
              <a:rPr lang="en-US" sz="2400" dirty="0">
                <a:solidFill>
                  <a:srgbClr val="002060"/>
                </a:solidFill>
              </a:rPr>
              <a:t>d</a:t>
            </a:r>
            <a:r>
              <a:rPr lang="en-US" sz="2400" spc="5" dirty="0">
                <a:solidFill>
                  <a:srgbClr val="002060"/>
                </a:solidFill>
              </a:rPr>
              <a:t> </a:t>
            </a:r>
            <a:r>
              <a:rPr lang="en-US" sz="2400" spc="-35" dirty="0">
                <a:solidFill>
                  <a:srgbClr val="002060"/>
                </a:solidFill>
              </a:rPr>
              <a:t>E</a:t>
            </a:r>
            <a:r>
              <a:rPr lang="en-US" sz="2400" dirty="0">
                <a:solidFill>
                  <a:srgbClr val="002060"/>
                </a:solidFill>
              </a:rPr>
              <a:t>a</a:t>
            </a:r>
            <a:r>
              <a:rPr lang="en-US" sz="2400" spc="-5" dirty="0">
                <a:solidFill>
                  <a:srgbClr val="002060"/>
                </a:solidFill>
              </a:rPr>
              <a:t>r</a:t>
            </a:r>
            <a:r>
              <a:rPr lang="en-US" sz="2400" dirty="0">
                <a:solidFill>
                  <a:srgbClr val="002060"/>
                </a:solidFill>
              </a:rPr>
              <a:t>th</a:t>
            </a:r>
            <a:r>
              <a:rPr lang="en-US" sz="2400" spc="-5" dirty="0">
                <a:solidFill>
                  <a:srgbClr val="002060"/>
                </a:solidFill>
              </a:rPr>
              <a:t> o</a:t>
            </a:r>
            <a:r>
              <a:rPr lang="en-US" sz="2400" spc="-10" dirty="0">
                <a:solidFill>
                  <a:srgbClr val="002060"/>
                </a:solidFill>
              </a:rPr>
              <a:t>b</a:t>
            </a:r>
            <a:r>
              <a:rPr lang="en-US" sz="2400" spc="-5" dirty="0">
                <a:solidFill>
                  <a:srgbClr val="002060"/>
                </a:solidFill>
              </a:rPr>
              <a:t>se</a:t>
            </a:r>
            <a:r>
              <a:rPr lang="en-US" sz="2400" spc="20" dirty="0">
                <a:solidFill>
                  <a:srgbClr val="002060"/>
                </a:solidFill>
              </a:rPr>
              <a:t>r</a:t>
            </a:r>
            <a:r>
              <a:rPr lang="en-US" sz="2400" spc="-30" dirty="0">
                <a:solidFill>
                  <a:srgbClr val="002060"/>
                </a:solidFill>
              </a:rPr>
              <a:t>v</a:t>
            </a:r>
            <a:r>
              <a:rPr lang="en-US" sz="2400" spc="-25" dirty="0">
                <a:solidFill>
                  <a:srgbClr val="002060"/>
                </a:solidFill>
              </a:rPr>
              <a:t>a</a:t>
            </a:r>
            <a:r>
              <a:rPr lang="en-US" sz="2400" dirty="0">
                <a:solidFill>
                  <a:srgbClr val="002060"/>
                </a:solidFill>
              </a:rPr>
              <a:t>t</a:t>
            </a:r>
            <a:r>
              <a:rPr lang="en-US" sz="2400" spc="-5" dirty="0">
                <a:solidFill>
                  <a:srgbClr val="002060"/>
                </a:solidFill>
              </a:rPr>
              <a:t>io</a:t>
            </a:r>
            <a:r>
              <a:rPr lang="en-US" sz="2400" dirty="0">
                <a:solidFill>
                  <a:srgbClr val="002060"/>
                </a:solidFill>
              </a:rPr>
              <a:t>ns </a:t>
            </a:r>
            <a:r>
              <a:rPr lang="en-US" sz="2400" spc="-15" dirty="0">
                <a:solidFill>
                  <a:srgbClr val="002060"/>
                </a:solidFill>
              </a:rPr>
              <a:t>o</a:t>
            </a:r>
            <a:r>
              <a:rPr lang="en-US" sz="2400" spc="-30" dirty="0">
                <a:solidFill>
                  <a:srgbClr val="002060"/>
                </a:solidFill>
              </a:rPr>
              <a:t>v</a:t>
            </a:r>
            <a:r>
              <a:rPr lang="en-US" sz="2400" spc="-5" dirty="0">
                <a:solidFill>
                  <a:srgbClr val="002060"/>
                </a:solidFill>
              </a:rPr>
              <a:t>e</a:t>
            </a:r>
            <a:r>
              <a:rPr lang="en-US" sz="2400" dirty="0">
                <a:solidFill>
                  <a:srgbClr val="002060"/>
                </a:solidFill>
              </a:rPr>
              <a:t>r a 1</a:t>
            </a:r>
            <a:r>
              <a:rPr lang="en-US" sz="2400" spc="5" dirty="0">
                <a:solidFill>
                  <a:srgbClr val="002060"/>
                </a:solidFill>
              </a:rPr>
              <a:t>0</a:t>
            </a:r>
            <a:r>
              <a:rPr lang="en-US" sz="2400" spc="-5" dirty="0">
                <a:solidFill>
                  <a:srgbClr val="002060"/>
                </a:solidFill>
              </a:rPr>
              <a:t>-</a:t>
            </a:r>
            <a:r>
              <a:rPr lang="en-US" sz="2400" spc="-20" dirty="0">
                <a:solidFill>
                  <a:srgbClr val="002060"/>
                </a:solidFill>
              </a:rPr>
              <a:t>y</a:t>
            </a:r>
            <a:r>
              <a:rPr lang="en-US" sz="2400" spc="-5" dirty="0">
                <a:solidFill>
                  <a:srgbClr val="002060"/>
                </a:solidFill>
              </a:rPr>
              <a:t>e</a:t>
            </a:r>
            <a:r>
              <a:rPr lang="en-US" sz="2400" dirty="0">
                <a:solidFill>
                  <a:srgbClr val="002060"/>
                </a:solidFill>
              </a:rPr>
              <a:t>ar p</a:t>
            </a:r>
            <a:r>
              <a:rPr lang="en-US" sz="2400" spc="-5" dirty="0">
                <a:solidFill>
                  <a:srgbClr val="002060"/>
                </a:solidFill>
              </a:rPr>
              <a:t>erio</a:t>
            </a:r>
            <a:r>
              <a:rPr lang="en-US" sz="2400" dirty="0">
                <a:solidFill>
                  <a:srgbClr val="002060"/>
                </a:solidFill>
              </a:rPr>
              <a:t>d</a:t>
            </a:r>
            <a:r>
              <a:rPr lang="en-US" sz="2400" spc="-5" dirty="0">
                <a:solidFill>
                  <a:srgbClr val="002060"/>
                </a:solidFill>
              </a:rPr>
              <a:t> </a:t>
            </a:r>
            <a:r>
              <a:rPr lang="en-US" sz="2400" spc="-10" dirty="0">
                <a:solidFill>
                  <a:srgbClr val="002060"/>
                </a:solidFill>
              </a:rPr>
              <a:t>c</a:t>
            </a:r>
            <a:r>
              <a:rPr lang="en-US" sz="2400" spc="-5" dirty="0">
                <a:solidFill>
                  <a:srgbClr val="002060"/>
                </a:solidFill>
              </a:rPr>
              <a:t>omme</a:t>
            </a:r>
            <a:r>
              <a:rPr lang="en-US" sz="2400" dirty="0">
                <a:solidFill>
                  <a:srgbClr val="002060"/>
                </a:solidFill>
              </a:rPr>
              <a:t>nc</a:t>
            </a:r>
            <a:r>
              <a:rPr lang="en-US" sz="2400" spc="-5" dirty="0">
                <a:solidFill>
                  <a:srgbClr val="002060"/>
                </a:solidFill>
              </a:rPr>
              <a:t>i</a:t>
            </a:r>
            <a:r>
              <a:rPr lang="en-US" sz="2400" dirty="0">
                <a:solidFill>
                  <a:srgbClr val="002060"/>
                </a:solidFill>
              </a:rPr>
              <a:t>ng</a:t>
            </a:r>
            <a:r>
              <a:rPr lang="en-US" sz="2400" spc="-15" dirty="0">
                <a:solidFill>
                  <a:srgbClr val="002060"/>
                </a:solidFill>
              </a:rPr>
              <a:t> </a:t>
            </a:r>
            <a:r>
              <a:rPr lang="en-US" sz="2400" dirty="0">
                <a:solidFill>
                  <a:srgbClr val="002060"/>
                </a:solidFill>
              </a:rPr>
              <a:t>app</a:t>
            </a:r>
            <a:r>
              <a:rPr lang="en-US" sz="2400" spc="-40" dirty="0">
                <a:solidFill>
                  <a:srgbClr val="002060"/>
                </a:solidFill>
              </a:rPr>
              <a:t>ro</a:t>
            </a:r>
            <a:r>
              <a:rPr lang="en-US" sz="2400" spc="-5" dirty="0">
                <a:solidFill>
                  <a:srgbClr val="002060"/>
                </a:solidFill>
              </a:rPr>
              <a:t>xim</a:t>
            </a:r>
            <a:r>
              <a:rPr lang="en-US" sz="2400" spc="-25" dirty="0">
                <a:solidFill>
                  <a:srgbClr val="002060"/>
                </a:solidFill>
              </a:rPr>
              <a:t>at</a:t>
            </a:r>
            <a:r>
              <a:rPr lang="en-US" sz="2400" spc="-5" dirty="0">
                <a:solidFill>
                  <a:srgbClr val="002060"/>
                </a:solidFill>
              </a:rPr>
              <a:t>el</a:t>
            </a:r>
            <a:r>
              <a:rPr lang="en-US" sz="2400" dirty="0">
                <a:solidFill>
                  <a:srgbClr val="002060"/>
                </a:solidFill>
              </a:rPr>
              <a:t>y</a:t>
            </a:r>
            <a:r>
              <a:rPr lang="en-US" sz="2400" spc="20" dirty="0">
                <a:solidFill>
                  <a:srgbClr val="002060"/>
                </a:solidFill>
              </a:rPr>
              <a:t> </a:t>
            </a:r>
            <a:r>
              <a:rPr lang="en-US" sz="2400" spc="-25" dirty="0">
                <a:solidFill>
                  <a:srgbClr val="002060"/>
                </a:solidFill>
              </a:rPr>
              <a:t>a</a:t>
            </a:r>
            <a:r>
              <a:rPr lang="en-US" sz="2400" dirty="0">
                <a:solidFill>
                  <a:srgbClr val="002060"/>
                </a:solidFill>
              </a:rPr>
              <a:t>t the </a:t>
            </a:r>
            <a:r>
              <a:rPr lang="en-US" sz="2400" spc="-30" dirty="0">
                <a:solidFill>
                  <a:srgbClr val="002060"/>
                </a:solidFill>
              </a:rPr>
              <a:t>s</a:t>
            </a:r>
            <a:r>
              <a:rPr lang="en-US" sz="2400" spc="-25" dirty="0">
                <a:solidFill>
                  <a:srgbClr val="002060"/>
                </a:solidFill>
              </a:rPr>
              <a:t>t</a:t>
            </a:r>
            <a:r>
              <a:rPr lang="en-US" sz="2400" dirty="0">
                <a:solidFill>
                  <a:srgbClr val="002060"/>
                </a:solidFill>
              </a:rPr>
              <a:t>a</a:t>
            </a:r>
            <a:r>
              <a:rPr lang="en-US" sz="2400" spc="-5" dirty="0">
                <a:solidFill>
                  <a:srgbClr val="002060"/>
                </a:solidFill>
              </a:rPr>
              <a:t>r</a:t>
            </a:r>
            <a:r>
              <a:rPr lang="en-US" sz="2400" dirty="0">
                <a:solidFill>
                  <a:srgbClr val="002060"/>
                </a:solidFill>
              </a:rPr>
              <a:t>t</a:t>
            </a:r>
            <a:r>
              <a:rPr lang="en-US" sz="2400" spc="15" dirty="0">
                <a:solidFill>
                  <a:srgbClr val="002060"/>
                </a:solidFill>
              </a:rPr>
              <a:t> </a:t>
            </a:r>
            <a:r>
              <a:rPr lang="en-US" sz="2400" spc="-5" dirty="0">
                <a:solidFill>
                  <a:srgbClr val="002060"/>
                </a:solidFill>
              </a:rPr>
              <a:t>o</a:t>
            </a:r>
            <a:r>
              <a:rPr lang="en-US" sz="2400" dirty="0">
                <a:solidFill>
                  <a:srgbClr val="002060"/>
                </a:solidFill>
              </a:rPr>
              <a:t>f</a:t>
            </a:r>
            <a:r>
              <a:rPr lang="en-US" sz="2400" spc="-10" dirty="0">
                <a:solidFill>
                  <a:srgbClr val="002060"/>
                </a:solidFill>
              </a:rPr>
              <a:t> </a:t>
            </a:r>
            <a:r>
              <a:rPr lang="en-US" sz="2400" dirty="0">
                <a:solidFill>
                  <a:srgbClr val="002060"/>
                </a:solidFill>
              </a:rPr>
              <a:t>f</a:t>
            </a:r>
            <a:r>
              <a:rPr lang="en-US" sz="2400" spc="-5" dirty="0">
                <a:solidFill>
                  <a:srgbClr val="002060"/>
                </a:solidFill>
              </a:rPr>
              <a:t>is</a:t>
            </a:r>
            <a:r>
              <a:rPr lang="en-US" sz="2400" spc="-10" dirty="0">
                <a:solidFill>
                  <a:srgbClr val="002060"/>
                </a:solidFill>
              </a:rPr>
              <a:t>c</a:t>
            </a:r>
            <a:r>
              <a:rPr lang="en-US" sz="2400" dirty="0">
                <a:solidFill>
                  <a:srgbClr val="002060"/>
                </a:solidFill>
              </a:rPr>
              <a:t>al</a:t>
            </a:r>
            <a:r>
              <a:rPr lang="en-US" sz="2400" spc="10" dirty="0">
                <a:solidFill>
                  <a:srgbClr val="002060"/>
                </a:solidFill>
              </a:rPr>
              <a:t> </a:t>
            </a:r>
            <a:r>
              <a:rPr lang="en-US" sz="2400" spc="-20" dirty="0">
                <a:solidFill>
                  <a:srgbClr val="002060"/>
                </a:solidFill>
              </a:rPr>
              <a:t>y</a:t>
            </a:r>
            <a:r>
              <a:rPr lang="en-US" sz="2400" spc="-5" dirty="0">
                <a:solidFill>
                  <a:srgbClr val="002060"/>
                </a:solidFill>
              </a:rPr>
              <a:t>e</a:t>
            </a:r>
            <a:r>
              <a:rPr lang="en-US" sz="2400" dirty="0">
                <a:solidFill>
                  <a:srgbClr val="002060"/>
                </a:solidFill>
              </a:rPr>
              <a:t>ar</a:t>
            </a:r>
            <a:r>
              <a:rPr lang="en-US" sz="2400" spc="-10" dirty="0">
                <a:solidFill>
                  <a:srgbClr val="002060"/>
                </a:solidFill>
              </a:rPr>
              <a:t> </a:t>
            </a:r>
            <a:r>
              <a:rPr lang="en-US" sz="2400" dirty="0">
                <a:solidFill>
                  <a:srgbClr val="002060"/>
                </a:solidFill>
              </a:rPr>
              <a:t>2018 (</a:t>
            </a:r>
            <a:r>
              <a:rPr lang="en-US" sz="2400" spc="5" dirty="0">
                <a:solidFill>
                  <a:srgbClr val="002060"/>
                </a:solidFill>
              </a:rPr>
              <a:t>O</a:t>
            </a:r>
            <a:r>
              <a:rPr lang="en-US" sz="2400" dirty="0">
                <a:solidFill>
                  <a:srgbClr val="002060"/>
                </a:solidFill>
              </a:rPr>
              <a:t>c</a:t>
            </a:r>
            <a:r>
              <a:rPr lang="en-US" sz="2400" spc="-25" dirty="0">
                <a:solidFill>
                  <a:srgbClr val="002060"/>
                </a:solidFill>
              </a:rPr>
              <a:t>t</a:t>
            </a:r>
            <a:r>
              <a:rPr lang="en-US" sz="2400" spc="-5" dirty="0">
                <a:solidFill>
                  <a:srgbClr val="002060"/>
                </a:solidFill>
              </a:rPr>
              <a:t>o</a:t>
            </a:r>
            <a:r>
              <a:rPr lang="en-US" sz="2400" dirty="0">
                <a:solidFill>
                  <a:srgbClr val="002060"/>
                </a:solidFill>
              </a:rPr>
              <a:t>b</a:t>
            </a:r>
            <a:r>
              <a:rPr lang="en-US" sz="2400" spc="-5" dirty="0">
                <a:solidFill>
                  <a:srgbClr val="002060"/>
                </a:solidFill>
              </a:rPr>
              <a:t>e</a:t>
            </a:r>
            <a:r>
              <a:rPr lang="en-US" sz="2400" dirty="0">
                <a:solidFill>
                  <a:srgbClr val="002060"/>
                </a:solidFill>
              </a:rPr>
              <a:t>r</a:t>
            </a:r>
            <a:r>
              <a:rPr lang="en-US" sz="2400" spc="-15" dirty="0">
                <a:solidFill>
                  <a:srgbClr val="002060"/>
                </a:solidFill>
              </a:rPr>
              <a:t> </a:t>
            </a:r>
            <a:r>
              <a:rPr lang="en-US" sz="2400" dirty="0">
                <a:solidFill>
                  <a:srgbClr val="002060"/>
                </a:solidFill>
              </a:rPr>
              <a:t>1,</a:t>
            </a:r>
            <a:r>
              <a:rPr lang="en-US" sz="2400" spc="-5" dirty="0">
                <a:solidFill>
                  <a:srgbClr val="002060"/>
                </a:solidFill>
              </a:rPr>
              <a:t> </a:t>
            </a:r>
            <a:r>
              <a:rPr lang="en-US" sz="2400" dirty="0">
                <a:solidFill>
                  <a:srgbClr val="002060"/>
                </a:solidFill>
              </a:rPr>
              <a:t>2017).</a:t>
            </a:r>
          </a:p>
          <a:p>
            <a:pPr>
              <a:spcAft>
                <a:spcPts val="600"/>
              </a:spcAft>
              <a:buFont typeface="Arial" panose="020B0604020202020204" pitchFamily="34" charset="0"/>
              <a:buChar char="•"/>
            </a:pPr>
            <a:r>
              <a:rPr lang="en-US" sz="2400" dirty="0" smtClean="0">
                <a:solidFill>
                  <a:srgbClr val="002060"/>
                </a:solidFill>
              </a:rPr>
              <a:t>“</a:t>
            </a:r>
            <a:r>
              <a:rPr lang="en-US" sz="2400" dirty="0">
                <a:solidFill>
                  <a:srgbClr val="002060"/>
                </a:solidFill>
              </a:rPr>
              <a:t>include reconsideration of the scientific priorities associated with the named missions from the 2007 decadal survey.”</a:t>
            </a:r>
          </a:p>
          <a:p>
            <a:pPr marL="800100" lvl="1" indent="-342900">
              <a:spcAft>
                <a:spcPts val="800"/>
              </a:spcAft>
              <a:buFont typeface="Arial" panose="020B0604020202020204" pitchFamily="34" charset="0"/>
              <a:buChar char="•"/>
            </a:pPr>
            <a:r>
              <a:rPr lang="en-US" sz="2400" dirty="0">
                <a:solidFill>
                  <a:srgbClr val="002060"/>
                </a:solidFill>
              </a:rPr>
              <a:t>The 2007 survey did not prioritize among the 15 missions for NASA; placement in 1 of 3 time periods (Tiers I, II, III: 2010-13, 2013-2016, 2016-2020) was based on factors including technical readiness; cost; synergy with existing, planned, or recommended missions; and consideration of int’l activities.  </a:t>
            </a:r>
            <a:endParaRPr lang="en-US" sz="2400" dirty="0" smtClean="0">
              <a:solidFill>
                <a:srgbClr val="002060"/>
              </a:solidFill>
            </a:endParaRPr>
          </a:p>
          <a:p>
            <a:pPr marL="400050">
              <a:spcAft>
                <a:spcPts val="800"/>
              </a:spcAft>
              <a:buFont typeface="Arial" panose="020B0604020202020204" pitchFamily="34" charset="0"/>
              <a:buChar char="•"/>
            </a:pPr>
            <a:r>
              <a:rPr lang="en-US" sz="2400" dirty="0" smtClean="0">
                <a:solidFill>
                  <a:srgbClr val="002060"/>
                </a:solidFill>
              </a:rPr>
              <a:t>Continue and tout our progress to date</a:t>
            </a:r>
          </a:p>
          <a:p>
            <a:pPr marL="400050">
              <a:spcAft>
                <a:spcPts val="800"/>
              </a:spcAft>
              <a:buFont typeface="Arial" panose="020B0604020202020204" pitchFamily="34" charset="0"/>
              <a:buChar char="•"/>
            </a:pPr>
            <a:r>
              <a:rPr lang="en-US" sz="2400" dirty="0" smtClean="0">
                <a:solidFill>
                  <a:srgbClr val="002060"/>
                </a:solidFill>
              </a:rPr>
              <a:t>Work to move up priority from present tier to tier </a:t>
            </a:r>
            <a:r>
              <a:rPr lang="en-US" sz="2400" dirty="0">
                <a:solidFill>
                  <a:srgbClr val="002060"/>
                </a:solidFill>
              </a:rPr>
              <a:t>I</a:t>
            </a:r>
            <a:endParaRPr lang="en-US" sz="2400" dirty="0" smtClean="0">
              <a:solidFill>
                <a:srgbClr val="002060"/>
              </a:solidFill>
            </a:endParaRPr>
          </a:p>
        </p:txBody>
      </p:sp>
    </p:spTree>
    <p:extLst>
      <p:ext uri="{BB962C8B-B14F-4D97-AF65-F5344CB8AC3E}">
        <p14:creationId xmlns:p14="http://schemas.microsoft.com/office/powerpoint/2010/main" val="193276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3711129" cy="1853052"/>
          </a:xfrm>
        </p:spPr>
        <p:txBody>
          <a:bodyPr>
            <a:normAutofit fontScale="90000"/>
          </a:bodyPr>
          <a:lstStyle/>
          <a:p>
            <a:pPr algn="l"/>
            <a:r>
              <a:rPr lang="en-US" dirty="0" smtClean="0"/>
              <a:t>Science Application Priorities</a:t>
            </a:r>
            <a:endParaRPr lang="en-US" dirty="0"/>
          </a:p>
        </p:txBody>
      </p:sp>
      <p:pic>
        <p:nvPicPr>
          <p:cNvPr id="2" name="Picture 1"/>
          <p:cNvPicPr>
            <a:picLocks noChangeAspect="1"/>
          </p:cNvPicPr>
          <p:nvPr/>
        </p:nvPicPr>
        <p:blipFill>
          <a:blip r:embed="rId2"/>
          <a:stretch>
            <a:fillRect/>
          </a:stretch>
        </p:blipFill>
        <p:spPr>
          <a:xfrm rot="5400000">
            <a:off x="2862543" y="790037"/>
            <a:ext cx="6761164" cy="5273165"/>
          </a:xfrm>
          <a:prstGeom prst="rect">
            <a:avLst/>
          </a:prstGeom>
        </p:spPr>
      </p:pic>
    </p:spTree>
    <p:extLst>
      <p:ext uri="{BB962C8B-B14F-4D97-AF65-F5344CB8AC3E}">
        <p14:creationId xmlns:p14="http://schemas.microsoft.com/office/powerpoint/2010/main" val="317381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6912" y="19996"/>
            <a:ext cx="3698111" cy="1010152"/>
          </a:xfrm>
        </p:spPr>
        <p:txBody>
          <a:bodyPr>
            <a:normAutofit fontScale="90000"/>
          </a:bodyPr>
          <a:lstStyle/>
          <a:p>
            <a:pPr algn="l"/>
            <a:r>
              <a:rPr lang="en-US" sz="3600" dirty="0" smtClean="0"/>
              <a:t>Science </a:t>
            </a:r>
            <a:r>
              <a:rPr lang="en-US" sz="4000" dirty="0" smtClean="0"/>
              <a:t>Application</a:t>
            </a:r>
            <a:r>
              <a:rPr lang="en-US" sz="3600" dirty="0" smtClean="0"/>
              <a:t> Priorities</a:t>
            </a:r>
            <a:endParaRPr lang="en-US" sz="3600" dirty="0"/>
          </a:p>
        </p:txBody>
      </p:sp>
      <p:pic>
        <p:nvPicPr>
          <p:cNvPr id="2" name="Picture 1"/>
          <p:cNvPicPr>
            <a:picLocks noChangeAspect="1"/>
          </p:cNvPicPr>
          <p:nvPr/>
        </p:nvPicPr>
        <p:blipFill>
          <a:blip r:embed="rId2"/>
          <a:stretch>
            <a:fillRect/>
          </a:stretch>
        </p:blipFill>
        <p:spPr>
          <a:xfrm rot="5400000">
            <a:off x="2971294" y="733693"/>
            <a:ext cx="6667503" cy="5200117"/>
          </a:xfrm>
          <a:prstGeom prst="rect">
            <a:avLst/>
          </a:prstGeom>
        </p:spPr>
      </p:pic>
      <p:sp>
        <p:nvSpPr>
          <p:cNvPr id="3" name="TextBox 2"/>
          <p:cNvSpPr txBox="1"/>
          <p:nvPr/>
        </p:nvSpPr>
        <p:spPr>
          <a:xfrm>
            <a:off x="196912" y="1054747"/>
            <a:ext cx="3395050" cy="5632311"/>
          </a:xfrm>
          <a:prstGeom prst="rect">
            <a:avLst/>
          </a:prstGeom>
          <a:noFill/>
          <a:ln w="19050">
            <a:solidFill>
              <a:schemeClr val="accent1"/>
            </a:solidFill>
          </a:ln>
        </p:spPr>
        <p:txBody>
          <a:bodyPr wrap="square" rtlCol="0">
            <a:spAutoFit/>
          </a:bodyPr>
          <a:lstStyle/>
          <a:p>
            <a:pPr marL="285750" indent="-285750">
              <a:buFont typeface="Arial" panose="020B0604020202020204" pitchFamily="34" charset="0"/>
              <a:buChar char="•"/>
            </a:pPr>
            <a:r>
              <a:rPr lang="en-US" b="1" dirty="0" smtClean="0">
                <a:solidFill>
                  <a:schemeClr val="accent1"/>
                </a:solidFill>
              </a:rPr>
              <a:t>Based on these Median scores it is recommended that the GEO-CAPE ocean color instrument be designed to address applications with a score of 8 or higher.</a:t>
            </a:r>
          </a:p>
          <a:p>
            <a:pPr marL="285750" indent="-285750">
              <a:buFont typeface="Arial" panose="020B0604020202020204" pitchFamily="34" charset="0"/>
              <a:buChar char="•"/>
            </a:pPr>
            <a:r>
              <a:rPr lang="en-US" b="1" dirty="0" smtClean="0">
                <a:solidFill>
                  <a:schemeClr val="accent1"/>
                </a:solidFill>
              </a:rPr>
              <a:t>Applications that scored 7 should be adequately addressed by this same instrument. </a:t>
            </a:r>
          </a:p>
          <a:p>
            <a:pPr marL="285750" indent="-285750">
              <a:buFont typeface="Arial" panose="020B0604020202020204" pitchFamily="34" charset="0"/>
              <a:buChar char="•"/>
            </a:pPr>
            <a:r>
              <a:rPr lang="en-US" b="1" dirty="0" smtClean="0">
                <a:solidFill>
                  <a:schemeClr val="accent1"/>
                </a:solidFill>
              </a:rPr>
              <a:t>Dust transport will also be measured for the areas sampled. </a:t>
            </a:r>
          </a:p>
          <a:p>
            <a:pPr marL="285750" indent="-285750">
              <a:buFont typeface="Arial" panose="020B0604020202020204" pitchFamily="34" charset="0"/>
              <a:buChar char="•"/>
            </a:pPr>
            <a:r>
              <a:rPr lang="en-US" b="1" dirty="0" smtClean="0">
                <a:solidFill>
                  <a:schemeClr val="accent1"/>
                </a:solidFill>
              </a:rPr>
              <a:t>Open ocean OC requires additional area sampling and duplicates sampling with other instruments.  </a:t>
            </a:r>
          </a:p>
          <a:p>
            <a:pPr marL="285750" indent="-285750">
              <a:buFont typeface="Arial" panose="020B0604020202020204" pitchFamily="34" charset="0"/>
              <a:buChar char="•"/>
            </a:pPr>
            <a:r>
              <a:rPr lang="en-US" b="1" dirty="0" smtClean="0">
                <a:solidFill>
                  <a:schemeClr val="accent1"/>
                </a:solidFill>
              </a:rPr>
              <a:t>This instrument will not have adequate spatial resolution for small inland water bodies.</a:t>
            </a:r>
            <a:endParaRPr lang="en-US" b="1" dirty="0">
              <a:solidFill>
                <a:schemeClr val="accent1"/>
              </a:solidFill>
            </a:endParaRPr>
          </a:p>
        </p:txBody>
      </p:sp>
    </p:spTree>
    <p:extLst>
      <p:ext uri="{BB962C8B-B14F-4D97-AF65-F5344CB8AC3E}">
        <p14:creationId xmlns:p14="http://schemas.microsoft.com/office/powerpoint/2010/main" val="17952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20785"/>
          </a:xfrm>
        </p:spPr>
        <p:txBody>
          <a:bodyPr>
            <a:normAutofit/>
          </a:bodyPr>
          <a:lstStyle/>
          <a:p>
            <a:r>
              <a:rPr lang="en-US" sz="3600" dirty="0" smtClean="0"/>
              <a:t>GEO-CAPE and the Decadal Survey</a:t>
            </a:r>
            <a:endParaRPr lang="en-US" sz="3600" dirty="0"/>
          </a:p>
        </p:txBody>
      </p:sp>
      <p:sp>
        <p:nvSpPr>
          <p:cNvPr id="4" name="Content Placeholder 3"/>
          <p:cNvSpPr>
            <a:spLocks noGrp="1"/>
          </p:cNvSpPr>
          <p:nvPr>
            <p:ph idx="1"/>
          </p:nvPr>
        </p:nvSpPr>
        <p:spPr>
          <a:xfrm>
            <a:off x="457200" y="1417638"/>
            <a:ext cx="8229600" cy="4525963"/>
          </a:xfrm>
        </p:spPr>
        <p:txBody>
          <a:bodyPr>
            <a:normAutofit fontScale="85000" lnSpcReduction="20000"/>
          </a:bodyPr>
          <a:lstStyle/>
          <a:p>
            <a:r>
              <a:rPr lang="en-US" b="1" dirty="0" smtClean="0"/>
              <a:t>Unique science based on </a:t>
            </a:r>
          </a:p>
          <a:p>
            <a:pPr lvl="1"/>
            <a:r>
              <a:rPr lang="en-US" b="1" dirty="0" smtClean="0"/>
              <a:t>Hourly data of the coastal ocean</a:t>
            </a:r>
          </a:p>
          <a:p>
            <a:pPr lvl="1"/>
            <a:r>
              <a:rPr lang="en-US" b="1" dirty="0" smtClean="0"/>
              <a:t>Event response (1/2 hour data)</a:t>
            </a:r>
          </a:p>
          <a:p>
            <a:r>
              <a:rPr lang="en-US" b="1" dirty="0" smtClean="0"/>
              <a:t>Products </a:t>
            </a:r>
            <a:r>
              <a:rPr lang="en-US" b="1" dirty="0" smtClean="0">
                <a:solidFill>
                  <a:srgbClr val="C00000"/>
                </a:solidFill>
              </a:rPr>
              <a:t>(refine algorithms, demonstrate value)</a:t>
            </a:r>
          </a:p>
          <a:p>
            <a:pPr lvl="1"/>
            <a:r>
              <a:rPr lang="en-US" b="1" dirty="0" smtClean="0"/>
              <a:t>RGB images</a:t>
            </a:r>
          </a:p>
          <a:p>
            <a:pPr lvl="1"/>
            <a:r>
              <a:rPr lang="en-US" b="1" dirty="0" smtClean="0"/>
              <a:t>Water clarity </a:t>
            </a:r>
          </a:p>
          <a:p>
            <a:pPr lvl="1"/>
            <a:r>
              <a:rPr lang="en-US" b="1" dirty="0" smtClean="0"/>
              <a:t>Chlorophyll</a:t>
            </a:r>
          </a:p>
          <a:p>
            <a:pPr lvl="1"/>
            <a:r>
              <a:rPr lang="en-US" b="1" dirty="0" smtClean="0"/>
              <a:t>HABs</a:t>
            </a:r>
          </a:p>
          <a:p>
            <a:pPr lvl="1"/>
            <a:r>
              <a:rPr lang="en-US" b="1" dirty="0" smtClean="0"/>
              <a:t>Water quality prediction</a:t>
            </a:r>
          </a:p>
          <a:p>
            <a:pPr lvl="1"/>
            <a:r>
              <a:rPr lang="en-US" b="1" dirty="0" smtClean="0"/>
              <a:t>Coastal dynamics (response to tides, diurnal winds)</a:t>
            </a:r>
          </a:p>
          <a:p>
            <a:pPr lvl="1"/>
            <a:r>
              <a:rPr lang="en-US" b="1" dirty="0" smtClean="0">
                <a:solidFill>
                  <a:srgbClr val="C00000"/>
                </a:solidFill>
              </a:rPr>
              <a:t>Diurnal Productivity</a:t>
            </a:r>
            <a:endParaRPr lang="en-US" b="1" dirty="0">
              <a:solidFill>
                <a:srgbClr val="C00000"/>
              </a:solidFill>
            </a:endParaRPr>
          </a:p>
        </p:txBody>
      </p:sp>
    </p:spTree>
    <p:extLst>
      <p:ext uri="{BB962C8B-B14F-4D97-AF65-F5344CB8AC3E}">
        <p14:creationId xmlns:p14="http://schemas.microsoft.com/office/powerpoint/2010/main" val="564858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041"/>
            <a:ext cx="8229600" cy="662911"/>
          </a:xfrm>
        </p:spPr>
        <p:txBody>
          <a:bodyPr>
            <a:normAutofit/>
          </a:bodyPr>
          <a:lstStyle/>
          <a:p>
            <a:r>
              <a:rPr lang="en-US" sz="3600" dirty="0" smtClean="0"/>
              <a:t>Comments from Frank Muller-Karger</a:t>
            </a:r>
            <a:endParaRPr lang="en-US" sz="3600" dirty="0"/>
          </a:p>
        </p:txBody>
      </p:sp>
      <p:sp>
        <p:nvSpPr>
          <p:cNvPr id="3" name="Rectangle 2"/>
          <p:cNvSpPr/>
          <p:nvPr/>
        </p:nvSpPr>
        <p:spPr>
          <a:xfrm>
            <a:off x="219919" y="1047248"/>
            <a:ext cx="8354028" cy="5139869"/>
          </a:xfrm>
          <a:prstGeom prst="rect">
            <a:avLst/>
          </a:prstGeom>
        </p:spPr>
        <p:txBody>
          <a:bodyPr wrap="square">
            <a:spAutoFit/>
          </a:bodyPr>
          <a:lstStyle/>
          <a:p>
            <a:r>
              <a:rPr lang="en-US" sz="2400" b="1" dirty="0" smtClean="0"/>
              <a:t>Put all </a:t>
            </a:r>
            <a:r>
              <a:rPr lang="en-US" sz="2400" b="1" dirty="0"/>
              <a:t>cards on the table and see what the science questions are, then figure how to address them - especially as input to the DS. </a:t>
            </a:r>
            <a:endParaRPr lang="en-US" sz="2400" b="1" dirty="0" smtClean="0">
              <a:solidFill>
                <a:srgbClr val="000000"/>
              </a:solidFill>
              <a:ea typeface="Times New Roman" panose="02020603050405020304" pitchFamily="18" charset="0"/>
            </a:endParaRPr>
          </a:p>
          <a:p>
            <a:endParaRPr lang="en-US" sz="800" b="1" dirty="0">
              <a:solidFill>
                <a:srgbClr val="000000"/>
              </a:solidFill>
              <a:ea typeface="Times New Roman" panose="02020603050405020304" pitchFamily="18" charset="0"/>
            </a:endParaRPr>
          </a:p>
          <a:p>
            <a:r>
              <a:rPr lang="en-US" sz="2400" b="1" dirty="0" smtClean="0">
                <a:solidFill>
                  <a:srgbClr val="C00000"/>
                </a:solidFill>
                <a:ea typeface="Times New Roman" panose="02020603050405020304" pitchFamily="18" charset="0"/>
              </a:rPr>
              <a:t>I </a:t>
            </a:r>
            <a:r>
              <a:rPr lang="en-US" sz="2400" b="1" dirty="0">
                <a:solidFill>
                  <a:srgbClr val="C00000"/>
                </a:solidFill>
                <a:ea typeface="Times New Roman" panose="02020603050405020304" pitchFamily="18" charset="0"/>
              </a:rPr>
              <a:t>agree that GEO and polar combination needs to be considered together. </a:t>
            </a:r>
            <a:r>
              <a:rPr lang="en-US" sz="2400" b="1" dirty="0">
                <a:solidFill>
                  <a:srgbClr val="000000"/>
                </a:solidFill>
                <a:ea typeface="Times New Roman" panose="02020603050405020304" pitchFamily="18" charset="0"/>
              </a:rPr>
              <a:t>For weather observations in low to mid-latitudes, which operational weather forecasting agencies see as 'critical', it is OK to have the lower spatial resolution and limited geographic coverage from GEO orbit. These satellites are complemented by polar orbiters, so it is not just one or the other</a:t>
            </a:r>
            <a:r>
              <a:rPr lang="en-US" sz="2400" b="1" dirty="0" smtClean="0">
                <a:solidFill>
                  <a:srgbClr val="000000"/>
                </a:solidFill>
                <a:ea typeface="Times New Roman" panose="02020603050405020304" pitchFamily="18" charset="0"/>
              </a:rPr>
              <a:t>.</a:t>
            </a:r>
          </a:p>
          <a:p>
            <a:endParaRPr lang="en-US" sz="800" b="1" dirty="0" smtClean="0">
              <a:solidFill>
                <a:srgbClr val="000000"/>
              </a:solidFill>
              <a:ea typeface="Times New Roman" panose="02020603050405020304" pitchFamily="18" charset="0"/>
            </a:endParaRPr>
          </a:p>
          <a:p>
            <a:r>
              <a:rPr lang="en-US" sz="2400" b="1" dirty="0"/>
              <a:t>We just need to ensure </a:t>
            </a:r>
            <a:r>
              <a:rPr lang="en-US" sz="2400" b="1" dirty="0">
                <a:solidFill>
                  <a:srgbClr val="C00000"/>
                </a:solidFill>
              </a:rPr>
              <a:t>clear specifications for high quality </a:t>
            </a:r>
            <a:r>
              <a:rPr lang="en-US" sz="2400" b="1" dirty="0"/>
              <a:t>in so many respects, as this is where you get what you pay for... It depends on clearly defining the goals, perhaps levels of goals</a:t>
            </a:r>
            <a:r>
              <a:rPr lang="en-US" sz="2400" b="1" dirty="0" smtClean="0"/>
              <a:t>.</a:t>
            </a:r>
            <a:endParaRPr lang="en-US" sz="2400" b="1" dirty="0">
              <a:solidFill>
                <a:srgbClr val="000000"/>
              </a:solidFill>
              <a:ea typeface="Times New Roman" panose="02020603050405020304" pitchFamily="18" charset="0"/>
            </a:endParaRPr>
          </a:p>
        </p:txBody>
      </p:sp>
    </p:spTree>
    <p:extLst>
      <p:ext uri="{BB962C8B-B14F-4D97-AF65-F5344CB8AC3E}">
        <p14:creationId xmlns:p14="http://schemas.microsoft.com/office/powerpoint/2010/main" val="178155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7635"/>
          </a:xfrm>
        </p:spPr>
        <p:txBody>
          <a:bodyPr>
            <a:normAutofit/>
          </a:bodyPr>
          <a:lstStyle/>
          <a:p>
            <a:r>
              <a:rPr lang="en-US" sz="3600" dirty="0" smtClean="0"/>
              <a:t>Suggestions f</a:t>
            </a:r>
            <a:r>
              <a:rPr lang="en-US" sz="3600" dirty="0"/>
              <a:t>r</a:t>
            </a:r>
            <a:r>
              <a:rPr lang="en-US" sz="3600" dirty="0" smtClean="0"/>
              <a:t>om Bob Arnone</a:t>
            </a:r>
            <a:endParaRPr lang="en-US" sz="3600" dirty="0"/>
          </a:p>
        </p:txBody>
      </p:sp>
      <p:sp>
        <p:nvSpPr>
          <p:cNvPr id="3" name="Rectangle 2"/>
          <p:cNvSpPr/>
          <p:nvPr/>
        </p:nvSpPr>
        <p:spPr>
          <a:xfrm>
            <a:off x="237281" y="1128271"/>
            <a:ext cx="8669438" cy="5509200"/>
          </a:xfrm>
          <a:prstGeom prst="rect">
            <a:avLst/>
          </a:prstGeom>
        </p:spPr>
        <p:txBody>
          <a:bodyPr wrap="square">
            <a:spAutoFit/>
          </a:bodyPr>
          <a:lstStyle/>
          <a:p>
            <a:r>
              <a:rPr lang="en-US" sz="2400" b="1" dirty="0" smtClean="0">
                <a:solidFill>
                  <a:srgbClr val="000000"/>
                </a:solidFill>
                <a:ea typeface="Calibri" panose="020F0502020204030204" pitchFamily="34" charset="0"/>
              </a:rPr>
              <a:t>1. </a:t>
            </a:r>
            <a:r>
              <a:rPr lang="en-US" sz="2400" b="1" dirty="0" smtClean="0">
                <a:solidFill>
                  <a:srgbClr val="C00000"/>
                </a:solidFill>
                <a:ea typeface="Calibri" panose="020F0502020204030204" pitchFamily="34" charset="0"/>
              </a:rPr>
              <a:t>Define </a:t>
            </a:r>
            <a:r>
              <a:rPr lang="en-US" sz="2400" b="1" dirty="0">
                <a:solidFill>
                  <a:srgbClr val="C00000"/>
                </a:solidFill>
                <a:ea typeface="Calibri" panose="020F0502020204030204" pitchFamily="34" charset="0"/>
              </a:rPr>
              <a:t>how the short temporal scales of bio-optics from </a:t>
            </a:r>
            <a:r>
              <a:rPr lang="en-US" sz="2400" b="1" dirty="0" smtClean="0">
                <a:solidFill>
                  <a:srgbClr val="C00000"/>
                </a:solidFill>
                <a:ea typeface="Calibri" panose="020F0502020204030204" pitchFamily="34" charset="0"/>
              </a:rPr>
              <a:t>GEO-CAPE can </a:t>
            </a:r>
            <a:r>
              <a:rPr lang="en-US" sz="2400" b="1" dirty="0">
                <a:solidFill>
                  <a:srgbClr val="C00000"/>
                </a:solidFill>
                <a:ea typeface="Calibri" panose="020F0502020204030204" pitchFamily="34" charset="0"/>
              </a:rPr>
              <a:t> enhance  understanding </a:t>
            </a:r>
            <a:r>
              <a:rPr lang="en-US" sz="2400" b="1" dirty="0" smtClean="0">
                <a:solidFill>
                  <a:srgbClr val="C00000"/>
                </a:solidFill>
                <a:ea typeface="Calibri" panose="020F0502020204030204" pitchFamily="34" charset="0"/>
              </a:rPr>
              <a:t>of</a:t>
            </a:r>
            <a:r>
              <a:rPr lang="en-US" sz="2400" b="1" dirty="0">
                <a:solidFill>
                  <a:srgbClr val="C00000"/>
                </a:solidFill>
                <a:ea typeface="Calibri" panose="020F0502020204030204" pitchFamily="34" charset="0"/>
              </a:rPr>
              <a:t> </a:t>
            </a:r>
            <a:r>
              <a:rPr lang="en-US" sz="2400" b="1" dirty="0" smtClean="0">
                <a:solidFill>
                  <a:srgbClr val="C00000"/>
                </a:solidFill>
                <a:ea typeface="Calibri" panose="020F0502020204030204" pitchFamily="34" charset="0"/>
              </a:rPr>
              <a:t>longer</a:t>
            </a:r>
            <a:r>
              <a:rPr lang="en-US" sz="2400" b="1" dirty="0">
                <a:solidFill>
                  <a:srgbClr val="C00000"/>
                </a:solidFill>
                <a:ea typeface="Calibri" panose="020F0502020204030204" pitchFamily="34" charset="0"/>
              </a:rPr>
              <a:t> </a:t>
            </a:r>
            <a:r>
              <a:rPr lang="en-US" sz="2400" b="1" dirty="0" smtClean="0">
                <a:solidFill>
                  <a:srgbClr val="C00000"/>
                </a:solidFill>
                <a:ea typeface="Calibri" panose="020F0502020204030204" pitchFamily="34" charset="0"/>
              </a:rPr>
              <a:t>temporal </a:t>
            </a:r>
            <a:r>
              <a:rPr lang="en-US" sz="2400" b="1" dirty="0">
                <a:solidFill>
                  <a:srgbClr val="C00000"/>
                </a:solidFill>
                <a:ea typeface="Calibri" panose="020F0502020204030204" pitchFamily="34" charset="0"/>
              </a:rPr>
              <a:t>scales of coastal properties</a:t>
            </a:r>
            <a:r>
              <a:rPr lang="en-US" sz="2400" b="1" dirty="0">
                <a:solidFill>
                  <a:srgbClr val="000000"/>
                </a:solidFill>
                <a:ea typeface="Calibri" panose="020F0502020204030204" pitchFamily="34" charset="0"/>
              </a:rPr>
              <a:t>.  </a:t>
            </a:r>
            <a:endParaRPr lang="en-US" sz="2400" b="1" dirty="0">
              <a:ea typeface="Calibri" panose="020F0502020204030204" pitchFamily="34" charset="0"/>
            </a:endParaRPr>
          </a:p>
          <a:p>
            <a:r>
              <a:rPr lang="en-US" sz="2400" b="1" dirty="0">
                <a:solidFill>
                  <a:srgbClr val="000000"/>
                </a:solidFill>
                <a:ea typeface="Calibri" panose="020F0502020204030204" pitchFamily="34" charset="0"/>
              </a:rPr>
              <a:t>                    Our understanding of the long term trends of water quality  from polar orbiting sensors,  </a:t>
            </a:r>
            <a:r>
              <a:rPr lang="en-US" sz="2400" b="1" dirty="0" smtClean="0">
                <a:solidFill>
                  <a:srgbClr val="000000"/>
                </a:solidFill>
                <a:ea typeface="Calibri" panose="020F0502020204030204" pitchFamily="34" charset="0"/>
              </a:rPr>
              <a:t>have</a:t>
            </a:r>
            <a:r>
              <a:rPr lang="en-US" sz="2400" b="1" dirty="0">
                <a:solidFill>
                  <a:srgbClr val="000000"/>
                </a:solidFill>
                <a:ea typeface="Calibri" panose="020F0502020204030204" pitchFamily="34" charset="0"/>
              </a:rPr>
              <a:t> biases and </a:t>
            </a:r>
            <a:r>
              <a:rPr lang="en-US" sz="2400" b="1" dirty="0" smtClean="0">
                <a:solidFill>
                  <a:srgbClr val="000000"/>
                </a:solidFill>
                <a:ea typeface="Calibri" panose="020F0502020204030204" pitchFamily="34" charset="0"/>
              </a:rPr>
              <a:t>are limited</a:t>
            </a:r>
            <a:r>
              <a:rPr lang="en-US" sz="2400" b="1" dirty="0">
                <a:solidFill>
                  <a:srgbClr val="000000"/>
                </a:solidFill>
                <a:ea typeface="Calibri" panose="020F0502020204030204" pitchFamily="34" charset="0"/>
              </a:rPr>
              <a:t> </a:t>
            </a:r>
            <a:r>
              <a:rPr lang="en-US" sz="2400" b="1" dirty="0" smtClean="0">
                <a:solidFill>
                  <a:srgbClr val="000000"/>
                </a:solidFill>
                <a:ea typeface="Calibri" panose="020F0502020204030204" pitchFamily="34" charset="0"/>
              </a:rPr>
              <a:t>by</a:t>
            </a:r>
            <a:r>
              <a:rPr lang="en-US" sz="2400" b="1" dirty="0">
                <a:solidFill>
                  <a:srgbClr val="000000"/>
                </a:solidFill>
                <a:ea typeface="Calibri" panose="020F0502020204030204" pitchFamily="34" charset="0"/>
              </a:rPr>
              <a:t> not accounting for the diurnal changes that GEOCAPE can resolve. </a:t>
            </a:r>
            <a:endParaRPr lang="en-US" sz="2400" b="1" dirty="0">
              <a:ea typeface="Calibri" panose="020F0502020204030204" pitchFamily="34" charset="0"/>
            </a:endParaRPr>
          </a:p>
          <a:p>
            <a:r>
              <a:rPr lang="en-US" sz="800" b="1" dirty="0">
                <a:solidFill>
                  <a:srgbClr val="000000"/>
                </a:solidFill>
                <a:ea typeface="Calibri" panose="020F0502020204030204" pitchFamily="34" charset="0"/>
              </a:rPr>
              <a:t> </a:t>
            </a:r>
            <a:endParaRPr lang="en-US" sz="800" b="1" dirty="0">
              <a:ea typeface="Calibri" panose="020F0502020204030204" pitchFamily="34" charset="0"/>
            </a:endParaRPr>
          </a:p>
          <a:p>
            <a:r>
              <a:rPr lang="en-US" sz="2400" b="1" dirty="0">
                <a:solidFill>
                  <a:srgbClr val="000000"/>
                </a:solidFill>
                <a:ea typeface="Calibri" panose="020F0502020204030204" pitchFamily="34" charset="0"/>
              </a:rPr>
              <a:t>2.  </a:t>
            </a:r>
            <a:r>
              <a:rPr lang="en-US" sz="2400" b="1" dirty="0">
                <a:solidFill>
                  <a:srgbClr val="C00000"/>
                </a:solidFill>
                <a:ea typeface="Calibri" panose="020F0502020204030204" pitchFamily="34" charset="0"/>
              </a:rPr>
              <a:t>Monitor </a:t>
            </a:r>
            <a:r>
              <a:rPr lang="en-US" sz="2400" b="1" dirty="0" smtClean="0">
                <a:solidFill>
                  <a:srgbClr val="C00000"/>
                </a:solidFill>
                <a:ea typeface="Calibri" panose="020F0502020204030204" pitchFamily="34" charset="0"/>
              </a:rPr>
              <a:t>the </a:t>
            </a:r>
            <a:r>
              <a:rPr lang="en-US" sz="2400" b="1" dirty="0">
                <a:solidFill>
                  <a:srgbClr val="C00000"/>
                </a:solidFill>
                <a:ea typeface="Calibri" panose="020F0502020204030204" pitchFamily="34" charset="0"/>
              </a:rPr>
              <a:t>response of the  </a:t>
            </a:r>
            <a:r>
              <a:rPr lang="en-US" sz="2400" b="1" dirty="0" smtClean="0">
                <a:solidFill>
                  <a:srgbClr val="C00000"/>
                </a:solidFill>
                <a:ea typeface="Calibri" panose="020F0502020204030204" pitchFamily="34" charset="0"/>
              </a:rPr>
              <a:t>coastal</a:t>
            </a:r>
            <a:r>
              <a:rPr lang="en-US" sz="2400" b="1" dirty="0">
                <a:solidFill>
                  <a:srgbClr val="C00000"/>
                </a:solidFill>
                <a:ea typeface="Calibri" panose="020F0502020204030204" pitchFamily="34" charset="0"/>
              </a:rPr>
              <a:t> water </a:t>
            </a:r>
            <a:r>
              <a:rPr lang="en-US" sz="2400" b="1" dirty="0" smtClean="0">
                <a:solidFill>
                  <a:srgbClr val="C00000"/>
                </a:solidFill>
                <a:ea typeface="Calibri" panose="020F0502020204030204" pitchFamily="34" charset="0"/>
              </a:rPr>
              <a:t>quality</a:t>
            </a:r>
            <a:r>
              <a:rPr lang="en-US" sz="2400" b="1" dirty="0">
                <a:solidFill>
                  <a:srgbClr val="C00000"/>
                </a:solidFill>
                <a:ea typeface="Calibri" panose="020F0502020204030204" pitchFamily="34" charset="0"/>
              </a:rPr>
              <a:t> to </a:t>
            </a:r>
            <a:r>
              <a:rPr lang="en-US" sz="2400" b="1" dirty="0" smtClean="0">
                <a:solidFill>
                  <a:srgbClr val="C00000"/>
                </a:solidFill>
                <a:ea typeface="Calibri" panose="020F0502020204030204" pitchFamily="34" charset="0"/>
              </a:rPr>
              <a:t>hydrographic </a:t>
            </a:r>
            <a:r>
              <a:rPr lang="en-US" sz="2400" b="1" dirty="0">
                <a:solidFill>
                  <a:srgbClr val="C00000"/>
                </a:solidFill>
                <a:ea typeface="Calibri" panose="020F0502020204030204" pitchFamily="34" charset="0"/>
              </a:rPr>
              <a:t>discharge and changes</a:t>
            </a:r>
            <a:r>
              <a:rPr lang="en-US" sz="2400" b="1" dirty="0">
                <a:solidFill>
                  <a:srgbClr val="000000"/>
                </a:solidFill>
                <a:ea typeface="Calibri" panose="020F0502020204030204" pitchFamily="34" charset="0"/>
              </a:rPr>
              <a:t>.  New sensors are required for the hydrographic response from changing land discharge in coastal waters.  </a:t>
            </a:r>
            <a:endParaRPr lang="en-US" sz="2400" b="1" dirty="0">
              <a:ea typeface="Calibri" panose="020F0502020204030204" pitchFamily="34" charset="0"/>
            </a:endParaRPr>
          </a:p>
          <a:p>
            <a:r>
              <a:rPr lang="en-US" sz="800" b="1" dirty="0">
                <a:solidFill>
                  <a:srgbClr val="000000"/>
                </a:solidFill>
                <a:ea typeface="Calibri" panose="020F0502020204030204" pitchFamily="34" charset="0"/>
              </a:rPr>
              <a:t> </a:t>
            </a:r>
            <a:endParaRPr lang="en-US" sz="800" b="1" dirty="0">
              <a:ea typeface="Calibri" panose="020F0502020204030204" pitchFamily="34" charset="0"/>
            </a:endParaRPr>
          </a:p>
          <a:p>
            <a:r>
              <a:rPr lang="en-US" sz="2400" b="1" dirty="0">
                <a:solidFill>
                  <a:srgbClr val="000000"/>
                </a:solidFill>
                <a:ea typeface="Calibri" panose="020F0502020204030204" pitchFamily="34" charset="0"/>
              </a:rPr>
              <a:t>3.  </a:t>
            </a:r>
            <a:r>
              <a:rPr lang="en-US" sz="2400" b="1" dirty="0">
                <a:solidFill>
                  <a:srgbClr val="C00000"/>
                </a:solidFill>
                <a:ea typeface="Calibri" panose="020F0502020204030204" pitchFamily="34" charset="0"/>
              </a:rPr>
              <a:t>Establish how the diurnal changes in coastal ocean properties </a:t>
            </a:r>
            <a:r>
              <a:rPr lang="en-US" sz="2400" b="1" dirty="0" smtClean="0">
                <a:solidFill>
                  <a:srgbClr val="C00000"/>
                </a:solidFill>
                <a:ea typeface="Calibri" panose="020F0502020204030204" pitchFamily="34" charset="0"/>
              </a:rPr>
              <a:t>are </a:t>
            </a:r>
            <a:r>
              <a:rPr lang="en-US" sz="2400" b="1" dirty="0">
                <a:solidFill>
                  <a:srgbClr val="C00000"/>
                </a:solidFill>
                <a:ea typeface="Calibri" panose="020F0502020204030204" pitchFamily="34" charset="0"/>
              </a:rPr>
              <a:t>coupled to the atmospheric </a:t>
            </a:r>
            <a:r>
              <a:rPr lang="en-US" sz="2400" b="1" dirty="0" smtClean="0">
                <a:solidFill>
                  <a:srgbClr val="C00000"/>
                </a:solidFill>
                <a:ea typeface="Calibri" panose="020F0502020204030204" pitchFamily="34" charset="0"/>
              </a:rPr>
              <a:t>diurnal changes</a:t>
            </a:r>
            <a:r>
              <a:rPr lang="en-US" sz="2400" b="1" dirty="0" smtClean="0">
                <a:solidFill>
                  <a:srgbClr val="000000"/>
                </a:solidFill>
                <a:ea typeface="Calibri" panose="020F0502020204030204" pitchFamily="34" charset="0"/>
              </a:rPr>
              <a:t>.</a:t>
            </a:r>
            <a:r>
              <a:rPr lang="en-US" sz="2400" b="1" dirty="0">
                <a:solidFill>
                  <a:srgbClr val="000000"/>
                </a:solidFill>
                <a:ea typeface="Calibri" panose="020F0502020204030204" pitchFamily="34" charset="0"/>
              </a:rPr>
              <a:t> </a:t>
            </a:r>
            <a:endParaRPr lang="en-US" sz="2400" b="1" dirty="0">
              <a:ea typeface="Calibri" panose="020F0502020204030204" pitchFamily="34" charset="0"/>
            </a:endParaRPr>
          </a:p>
          <a:p>
            <a:r>
              <a:rPr lang="en-US" sz="2400" dirty="0">
                <a:solidFill>
                  <a:srgbClr val="000000"/>
                </a:solidFill>
                <a:ea typeface="Calibri" panose="020F0502020204030204" pitchFamily="34" charset="0"/>
              </a:rPr>
              <a:t>              </a:t>
            </a:r>
            <a:r>
              <a:rPr lang="en-US" sz="2400" dirty="0">
                <a:solidFill>
                  <a:srgbClr val="000000"/>
                </a:solidFill>
                <a:latin typeface="Times New Roman" panose="02020603050405020304" pitchFamily="18" charset="0"/>
                <a:ea typeface="Calibri" panose="020F0502020204030204" pitchFamily="34" charset="0"/>
              </a:rPr>
              <a:t> </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7604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5154" y="0"/>
            <a:ext cx="8229600" cy="1143000"/>
          </a:xfrm>
        </p:spPr>
        <p:txBody>
          <a:bodyPr>
            <a:normAutofit/>
          </a:bodyPr>
          <a:lstStyle/>
          <a:p>
            <a:r>
              <a:rPr lang="en-US" sz="3200" dirty="0" smtClean="0"/>
              <a:t>Ocean and Atmosphere Interdisciplinary Science</a:t>
            </a:r>
            <a:br>
              <a:rPr lang="en-US" sz="3200" dirty="0" smtClean="0"/>
            </a:br>
            <a:r>
              <a:rPr lang="en-US" sz="2800" dirty="0" smtClean="0">
                <a:solidFill>
                  <a:srgbClr val="C00000"/>
                </a:solidFill>
              </a:rPr>
              <a:t>(please read the report by Jordan, et al.)</a:t>
            </a:r>
            <a:endParaRPr lang="en-US" sz="2800" dirty="0">
              <a:solidFill>
                <a:srgbClr val="C00000"/>
              </a:solidFill>
            </a:endParaRPr>
          </a:p>
        </p:txBody>
      </p:sp>
      <p:sp>
        <p:nvSpPr>
          <p:cNvPr id="4" name="Content Placeholder 3"/>
          <p:cNvSpPr>
            <a:spLocks noGrp="1"/>
          </p:cNvSpPr>
          <p:nvPr>
            <p:ph idx="1"/>
          </p:nvPr>
        </p:nvSpPr>
        <p:spPr>
          <a:xfrm>
            <a:off x="295154" y="1143000"/>
            <a:ext cx="8229600" cy="5211762"/>
          </a:xfrm>
        </p:spPr>
        <p:txBody>
          <a:bodyPr>
            <a:noAutofit/>
          </a:bodyPr>
          <a:lstStyle/>
          <a:p>
            <a:pPr marL="0" indent="0" defTabSz="347663">
              <a:spcBef>
                <a:spcPts val="200"/>
              </a:spcBef>
              <a:buNone/>
            </a:pPr>
            <a:r>
              <a:rPr lang="en-US" sz="2400" dirty="0" smtClean="0">
                <a:solidFill>
                  <a:srgbClr val="C00000"/>
                </a:solidFill>
              </a:rPr>
              <a:t>Themes:</a:t>
            </a:r>
          </a:p>
          <a:p>
            <a:pPr marL="231775" indent="-231775" defTabSz="347663">
              <a:spcBef>
                <a:spcPts val="200"/>
              </a:spcBef>
              <a:buNone/>
            </a:pPr>
            <a:r>
              <a:rPr lang="en-US" sz="2400" dirty="0" smtClean="0"/>
              <a:t>1)  	greenhouse gases and the oceans</a:t>
            </a:r>
          </a:p>
          <a:p>
            <a:pPr marL="231775" indent="-231775" defTabSz="347663">
              <a:spcBef>
                <a:spcPts val="200"/>
              </a:spcBef>
              <a:buNone/>
            </a:pPr>
            <a:r>
              <a:rPr lang="en-US" sz="2400" dirty="0" smtClean="0"/>
              <a:t>2) </a:t>
            </a:r>
            <a:r>
              <a:rPr lang="en-US" sz="2400" dirty="0"/>
              <a:t> </a:t>
            </a:r>
            <a:r>
              <a:rPr lang="en-US" sz="2400" dirty="0" smtClean="0"/>
              <a:t>	air-sea interface and fluxes of mass and energy</a:t>
            </a:r>
          </a:p>
          <a:p>
            <a:pPr marL="231775" indent="-231775" defTabSz="347663">
              <a:spcBef>
                <a:spcPts val="200"/>
              </a:spcBef>
              <a:buAutoNum type="arabicParenR" startAt="3"/>
            </a:pPr>
            <a:r>
              <a:rPr lang="en-US" sz="2400" dirty="0" smtClean="0"/>
              <a:t>  atmospheric deposition and ocean biogeochemistry</a:t>
            </a:r>
          </a:p>
          <a:p>
            <a:pPr marL="231775" indent="-231775" defTabSz="347663">
              <a:spcBef>
                <a:spcPts val="200"/>
              </a:spcBef>
              <a:buAutoNum type="arabicParenR" startAt="3"/>
            </a:pPr>
            <a:r>
              <a:rPr lang="en-US" sz="2400" dirty="0" smtClean="0"/>
              <a:t>  interconnections between aerosols, clouds, and ecosystems</a:t>
            </a:r>
          </a:p>
          <a:p>
            <a:pPr marL="231775" indent="-231775" defTabSz="347663">
              <a:spcBef>
                <a:spcPts val="200"/>
              </a:spcBef>
              <a:buAutoNum type="arabicParenR" startAt="3"/>
            </a:pPr>
            <a:r>
              <a:rPr lang="en-US" sz="2400" dirty="0"/>
              <a:t> </a:t>
            </a:r>
            <a:r>
              <a:rPr lang="en-US" sz="2400" dirty="0" smtClean="0"/>
              <a:t> ocean biogeochemical control on atmospheric chemistry</a:t>
            </a:r>
          </a:p>
          <a:p>
            <a:pPr marL="231775" indent="-231775" defTabSz="347663">
              <a:spcBef>
                <a:spcPts val="200"/>
              </a:spcBef>
              <a:buAutoNum type="arabicParenR" startAt="4"/>
            </a:pPr>
            <a:endParaRPr lang="en-US" sz="800" dirty="0" smtClean="0"/>
          </a:p>
          <a:p>
            <a:pPr marL="231775" indent="-231775" defTabSz="347663">
              <a:spcBef>
                <a:spcPts val="200"/>
              </a:spcBef>
            </a:pPr>
            <a:r>
              <a:rPr lang="en-US" sz="2400" dirty="0" smtClean="0"/>
              <a:t>The hyperspectral choice will afford the greatest flexibility in investigations of AC and OC made simultaneously</a:t>
            </a:r>
          </a:p>
          <a:p>
            <a:pPr marL="231775" indent="-231775" defTabSz="347663">
              <a:spcBef>
                <a:spcPts val="200"/>
              </a:spcBef>
            </a:pPr>
            <a:r>
              <a:rPr lang="en-US" sz="2400" dirty="0" smtClean="0"/>
              <a:t>Retrieve the same AOD over land and ocean</a:t>
            </a:r>
          </a:p>
          <a:p>
            <a:pPr marL="231775" indent="-231775" defTabSz="347663">
              <a:spcBef>
                <a:spcPts val="200"/>
              </a:spcBef>
            </a:pPr>
            <a:r>
              <a:rPr lang="en-US" sz="2400" dirty="0" smtClean="0"/>
              <a:t>Retrieve NO</a:t>
            </a:r>
            <a:r>
              <a:rPr lang="en-US" sz="2400" baseline="-25000" dirty="0" smtClean="0"/>
              <a:t>2</a:t>
            </a:r>
            <a:r>
              <a:rPr lang="en-US" sz="2400" dirty="0" smtClean="0"/>
              <a:t>, O</a:t>
            </a:r>
            <a:r>
              <a:rPr lang="en-US" sz="2400" baseline="-25000" dirty="0" smtClean="0"/>
              <a:t>3</a:t>
            </a:r>
            <a:r>
              <a:rPr lang="en-US" sz="2400" dirty="0" smtClean="0"/>
              <a:t>, and aerosols</a:t>
            </a:r>
          </a:p>
          <a:p>
            <a:pPr marL="231775" indent="-231775" defTabSz="347663">
              <a:spcBef>
                <a:spcPts val="200"/>
              </a:spcBef>
            </a:pPr>
            <a:r>
              <a:rPr lang="en-US" sz="2400" dirty="0" smtClean="0"/>
              <a:t>Transport of dust, smoke and particulates land to ocean</a:t>
            </a:r>
          </a:p>
          <a:p>
            <a:pPr marL="231775" indent="-231775" defTabSz="347663">
              <a:spcBef>
                <a:spcPts val="200"/>
              </a:spcBef>
            </a:pPr>
            <a:r>
              <a:rPr lang="en-US" sz="2400" dirty="0" smtClean="0"/>
              <a:t>Keep 2130 nm band</a:t>
            </a:r>
          </a:p>
          <a:p>
            <a:pPr marL="231775" indent="-231775" defTabSz="347663">
              <a:spcBef>
                <a:spcPts val="200"/>
              </a:spcBef>
            </a:pPr>
            <a:r>
              <a:rPr lang="en-US" sz="2400" dirty="0" smtClean="0"/>
              <a:t>100 km inland to cover megacities</a:t>
            </a:r>
            <a:endParaRPr lang="en-US" sz="2400" dirty="0"/>
          </a:p>
        </p:txBody>
      </p:sp>
    </p:spTree>
    <p:extLst>
      <p:ext uri="{BB962C8B-B14F-4D97-AF65-F5344CB8AC3E}">
        <p14:creationId xmlns:p14="http://schemas.microsoft.com/office/powerpoint/2010/main" val="202089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6061"/>
          </a:xfrm>
        </p:spPr>
        <p:txBody>
          <a:bodyPr>
            <a:normAutofit/>
          </a:bodyPr>
          <a:lstStyle/>
          <a:p>
            <a:r>
              <a:rPr lang="en-US" sz="2400" dirty="0" smtClean="0"/>
              <a:t>Maria Tzortziou and Blake </a:t>
            </a:r>
            <a:r>
              <a:rPr lang="en-US" sz="2400" dirty="0" smtClean="0"/>
              <a:t>Schaeffer on needs for Applications</a:t>
            </a:r>
            <a:endParaRPr lang="en-US" sz="2400" dirty="0"/>
          </a:p>
        </p:txBody>
      </p:sp>
      <p:sp>
        <p:nvSpPr>
          <p:cNvPr id="3" name="Content Placeholder 2"/>
          <p:cNvSpPr>
            <a:spLocks noGrp="1"/>
          </p:cNvSpPr>
          <p:nvPr>
            <p:ph idx="1"/>
          </p:nvPr>
        </p:nvSpPr>
        <p:spPr>
          <a:xfrm>
            <a:off x="457200" y="1345557"/>
            <a:ext cx="8229600" cy="4525963"/>
          </a:xfrm>
        </p:spPr>
        <p:txBody>
          <a:bodyPr>
            <a:normAutofit fontScale="92500" lnSpcReduction="10000"/>
          </a:bodyPr>
          <a:lstStyle/>
          <a:p>
            <a:r>
              <a:rPr lang="en-US" sz="2800" dirty="0" smtClean="0"/>
              <a:t>Hourly revisit</a:t>
            </a:r>
          </a:p>
          <a:p>
            <a:r>
              <a:rPr lang="en-US" sz="2800" dirty="0" smtClean="0"/>
              <a:t>Ability to stare at or 30 min revisit of selected targets</a:t>
            </a:r>
          </a:p>
          <a:p>
            <a:r>
              <a:rPr lang="en-US" sz="2800" dirty="0" smtClean="0"/>
              <a:t>300 m or better GSD. Prefer &lt;100 m</a:t>
            </a:r>
          </a:p>
          <a:p>
            <a:r>
              <a:rPr lang="en-US" sz="2800" dirty="0" smtClean="0"/>
              <a:t>Real time data is less than 30 min</a:t>
            </a:r>
          </a:p>
          <a:p>
            <a:r>
              <a:rPr lang="en-US" sz="2800" dirty="0" smtClean="0"/>
              <a:t>Need SST - get it (500 m every 15 min) from GOES-R</a:t>
            </a:r>
          </a:p>
          <a:p>
            <a:r>
              <a:rPr lang="en-US" sz="2800" dirty="0" smtClean="0"/>
              <a:t>Chlorophyll good but need HABs etc. more products:</a:t>
            </a:r>
          </a:p>
          <a:p>
            <a:pPr lvl="1"/>
            <a:r>
              <a:rPr lang="en-US" sz="2400" dirty="0" smtClean="0"/>
              <a:t>Water clarity</a:t>
            </a:r>
          </a:p>
          <a:p>
            <a:pPr lvl="1"/>
            <a:r>
              <a:rPr lang="en-US" sz="2400" dirty="0" smtClean="0"/>
              <a:t>HABs</a:t>
            </a:r>
          </a:p>
          <a:p>
            <a:pPr lvl="1"/>
            <a:r>
              <a:rPr lang="en-US" sz="2400" dirty="0" smtClean="0"/>
              <a:t>Water quality predictions</a:t>
            </a:r>
          </a:p>
          <a:p>
            <a:pPr lvl="1"/>
            <a:r>
              <a:rPr lang="en-US" sz="2400" dirty="0" smtClean="0"/>
              <a:t>RGB images</a:t>
            </a:r>
          </a:p>
          <a:p>
            <a:pPr lvl="1"/>
            <a:r>
              <a:rPr lang="en-US" sz="2400" dirty="0" smtClean="0"/>
              <a:t>Other?</a:t>
            </a:r>
          </a:p>
          <a:p>
            <a:pPr marL="0" indent="0">
              <a:buNone/>
            </a:pPr>
            <a:endParaRPr lang="en-US" sz="2800" dirty="0" smtClean="0"/>
          </a:p>
        </p:txBody>
      </p:sp>
    </p:spTree>
    <p:extLst>
      <p:ext uri="{BB962C8B-B14F-4D97-AF65-F5344CB8AC3E}">
        <p14:creationId xmlns:p14="http://schemas.microsoft.com/office/powerpoint/2010/main" val="2522111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588</TotalTime>
  <Words>754</Words>
  <Application>Microsoft Macintosh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Identify and plan priority activities to prepare for the upcoming Decadal Survey</vt:lpstr>
      <vt:lpstr>GEO-CAPE and the Decadal Survey</vt:lpstr>
      <vt:lpstr>Science Application Priorities</vt:lpstr>
      <vt:lpstr>Science Application Priorities</vt:lpstr>
      <vt:lpstr>GEO-CAPE and the Decadal Survey</vt:lpstr>
      <vt:lpstr>Comments from Frank Muller-Karger</vt:lpstr>
      <vt:lpstr>Suggestions from Bob Arnone</vt:lpstr>
      <vt:lpstr>Ocean and Atmosphere Interdisciplinary Science (please read the report by Jordan, et al.)</vt:lpstr>
      <vt:lpstr>Maria Tzortziou and Blake Schaeffer on needs for Applications</vt:lpstr>
      <vt:lpstr>Things we might add for bigger user base?</vt:lpstr>
      <vt:lpstr>Preparation for the Decadal Survey</vt:lpstr>
    </vt:vector>
  </TitlesOfParts>
  <Company>NASA-GSFC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Application Priorities</dc:title>
  <dc:creator>Antonio</dc:creator>
  <cp:lastModifiedBy>Laura Iraci</cp:lastModifiedBy>
  <cp:revision>48</cp:revision>
  <dcterms:created xsi:type="dcterms:W3CDTF">2015-01-07T15:12:07Z</dcterms:created>
  <dcterms:modified xsi:type="dcterms:W3CDTF">2015-09-02T14:45:48Z</dcterms:modified>
</cp:coreProperties>
</file>