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6" r:id="rId3"/>
  </p:sldIdLst>
  <p:sldSz cx="25192038" cy="35999738"/>
  <p:notesSz cx="6858000" cy="9144000"/>
  <p:defaultText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629">
          <p15:clr>
            <a:srgbClr val="A4A3A4"/>
          </p15:clr>
        </p15:guide>
        <p15:guide id="2" orient="horz" pos="315">
          <p15:clr>
            <a:srgbClr val="A4A3A4"/>
          </p15:clr>
        </p15:guide>
        <p15:guide id="3" orient="horz" pos="22047">
          <p15:clr>
            <a:srgbClr val="A4A3A4"/>
          </p15:clr>
        </p15:guide>
        <p15:guide id="4" orient="horz">
          <p15:clr>
            <a:srgbClr val="A4A3A4"/>
          </p15:clr>
        </p15:guide>
        <p15:guide id="5" pos="334">
          <p15:clr>
            <a:srgbClr val="A4A3A4"/>
          </p15:clr>
        </p15:guide>
        <p15:guide id="6" pos="15537">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701" autoAdjust="0"/>
  </p:normalViewPr>
  <p:slideViewPr>
    <p:cSldViewPr snapToGrid="0" snapToObjects="1" showGuides="1">
      <p:cViewPr>
        <p:scale>
          <a:sx n="30" d="100"/>
          <a:sy n="30" d="100"/>
        </p:scale>
        <p:origin x="-2322" y="426"/>
      </p:cViewPr>
      <p:guideLst>
        <p:guide orient="horz" pos="3629"/>
        <p:guide orient="horz" pos="315"/>
        <p:guide orient="horz" pos="22047"/>
        <p:guide orient="horz"/>
        <p:guide pos="334"/>
        <p:guide pos="1553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8/28/2015</a:t>
            </a:fld>
            <a:endParaRPr lang="en-US" dirty="0"/>
          </a:p>
        </p:txBody>
      </p:sp>
      <p:sp>
        <p:nvSpPr>
          <p:cNvPr id="4" name="Slide Image Placeholder 3"/>
          <p:cNvSpPr>
            <a:spLocks noGrp="1" noRot="1" noChangeAspect="1"/>
          </p:cNvSpPr>
          <p:nvPr>
            <p:ph type="sldImg" idx="2"/>
          </p:nvPr>
        </p:nvSpPr>
        <p:spPr>
          <a:xfrm>
            <a:off x="2228850" y="685800"/>
            <a:ext cx="24003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599776" rtl="0" eaLnBrk="1" latinLnBrk="0" hangingPunct="1">
      <a:defRPr sz="4800" kern="1200">
        <a:solidFill>
          <a:schemeClr val="tx1"/>
        </a:solidFill>
        <a:latin typeface="+mn-lt"/>
        <a:ea typeface="+mn-ea"/>
        <a:cs typeface="+mn-cs"/>
      </a:defRPr>
    </a:lvl1pPr>
    <a:lvl2pPr marL="1799889" algn="l" defTabSz="3599776" rtl="0" eaLnBrk="1" latinLnBrk="0" hangingPunct="1">
      <a:defRPr sz="4800" kern="1200">
        <a:solidFill>
          <a:schemeClr val="tx1"/>
        </a:solidFill>
        <a:latin typeface="+mn-lt"/>
        <a:ea typeface="+mn-ea"/>
        <a:cs typeface="+mn-cs"/>
      </a:defRPr>
    </a:lvl2pPr>
    <a:lvl3pPr marL="3599776" algn="l" defTabSz="3599776" rtl="0" eaLnBrk="1" latinLnBrk="0" hangingPunct="1">
      <a:defRPr sz="4800" kern="1200">
        <a:solidFill>
          <a:schemeClr val="tx1"/>
        </a:solidFill>
        <a:latin typeface="+mn-lt"/>
        <a:ea typeface="+mn-ea"/>
        <a:cs typeface="+mn-cs"/>
      </a:defRPr>
    </a:lvl3pPr>
    <a:lvl4pPr marL="5399664" algn="l" defTabSz="3599776" rtl="0" eaLnBrk="1" latinLnBrk="0" hangingPunct="1">
      <a:defRPr sz="4800" kern="1200">
        <a:solidFill>
          <a:schemeClr val="tx1"/>
        </a:solidFill>
        <a:latin typeface="+mn-lt"/>
        <a:ea typeface="+mn-ea"/>
        <a:cs typeface="+mn-cs"/>
      </a:defRPr>
    </a:lvl4pPr>
    <a:lvl5pPr marL="7199552" algn="l" defTabSz="3599776" rtl="0" eaLnBrk="1" latinLnBrk="0" hangingPunct="1">
      <a:defRPr sz="4800" kern="1200">
        <a:solidFill>
          <a:schemeClr val="tx1"/>
        </a:solidFill>
        <a:latin typeface="+mn-lt"/>
        <a:ea typeface="+mn-ea"/>
        <a:cs typeface="+mn-cs"/>
      </a:defRPr>
    </a:lvl5pPr>
    <a:lvl6pPr marL="8999441" algn="l" defTabSz="3599776" rtl="0" eaLnBrk="1" latinLnBrk="0" hangingPunct="1">
      <a:defRPr sz="4800" kern="1200">
        <a:solidFill>
          <a:schemeClr val="tx1"/>
        </a:solidFill>
        <a:latin typeface="+mn-lt"/>
        <a:ea typeface="+mn-ea"/>
        <a:cs typeface="+mn-cs"/>
      </a:defRPr>
    </a:lvl6pPr>
    <a:lvl7pPr marL="10799330" algn="l" defTabSz="3599776" rtl="0" eaLnBrk="1" latinLnBrk="0" hangingPunct="1">
      <a:defRPr sz="4800" kern="1200">
        <a:solidFill>
          <a:schemeClr val="tx1"/>
        </a:solidFill>
        <a:latin typeface="+mn-lt"/>
        <a:ea typeface="+mn-ea"/>
        <a:cs typeface="+mn-cs"/>
      </a:defRPr>
    </a:lvl7pPr>
    <a:lvl8pPr marL="12599217" algn="l" defTabSz="3599776" rtl="0" eaLnBrk="1" latinLnBrk="0" hangingPunct="1">
      <a:defRPr sz="4800" kern="1200">
        <a:solidFill>
          <a:schemeClr val="tx1"/>
        </a:solidFill>
        <a:latin typeface="+mn-lt"/>
        <a:ea typeface="+mn-ea"/>
        <a:cs typeface="+mn-cs"/>
      </a:defRPr>
    </a:lvl8pPr>
    <a:lvl9pPr marL="14399106" algn="l" defTabSz="3599776"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80108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6425827"/>
            <a:ext cx="1189834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29393" y="5804361"/>
            <a:ext cx="1188894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529391" y="15588601"/>
            <a:ext cx="11891854"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smtClean="0"/>
              <a:t>(click to edit)  OBJECTIVES</a:t>
            </a:r>
            <a:endParaRPr lang="en-US" dirty="0"/>
          </a:p>
        </p:txBody>
      </p:sp>
      <p:sp>
        <p:nvSpPr>
          <p:cNvPr id="25" name="Text Placeholder 5"/>
          <p:cNvSpPr>
            <a:spLocks noGrp="1"/>
          </p:cNvSpPr>
          <p:nvPr>
            <p:ph type="body" sz="quarter" idx="25" hasCustomPrompt="1"/>
          </p:nvPr>
        </p:nvSpPr>
        <p:spPr>
          <a:xfrm>
            <a:off x="12725245" y="5804361"/>
            <a:ext cx="11888795"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12725245" y="6425827"/>
            <a:ext cx="1188879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2725245" y="15607589"/>
            <a:ext cx="1188552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12725245" y="16274772"/>
            <a:ext cx="1189008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2725245" y="28083131"/>
            <a:ext cx="1187957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12725245" y="28767135"/>
            <a:ext cx="11885529"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518974" y="16257349"/>
            <a:ext cx="11899368"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smtClean="0"/>
              <a:t>Type in or paste your text here</a:t>
            </a:r>
            <a:endParaRPr lang="en-US" dirty="0"/>
          </a:p>
        </p:txBody>
      </p:sp>
      <p:sp>
        <p:nvSpPr>
          <p:cNvPr id="76" name="Text Placeholder 76"/>
          <p:cNvSpPr>
            <a:spLocks noGrp="1"/>
          </p:cNvSpPr>
          <p:nvPr>
            <p:ph type="body" sz="quarter" idx="150" hasCustomPrompt="1"/>
          </p:nvPr>
        </p:nvSpPr>
        <p:spPr>
          <a:xfrm>
            <a:off x="3219687" y="3498370"/>
            <a:ext cx="18752664"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9" name="Text Placeholder 76"/>
          <p:cNvSpPr>
            <a:spLocks noGrp="1"/>
          </p:cNvSpPr>
          <p:nvPr>
            <p:ph type="body" sz="quarter" idx="151" hasCustomPrompt="1"/>
          </p:nvPr>
        </p:nvSpPr>
        <p:spPr>
          <a:xfrm>
            <a:off x="3219687" y="2218210"/>
            <a:ext cx="18752664"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0" name="Text Placeholder 76"/>
          <p:cNvSpPr>
            <a:spLocks noGrp="1"/>
          </p:cNvSpPr>
          <p:nvPr>
            <p:ph type="body" sz="quarter" idx="153" hasCustomPrompt="1"/>
          </p:nvPr>
        </p:nvSpPr>
        <p:spPr>
          <a:xfrm>
            <a:off x="3219687" y="580236"/>
            <a:ext cx="18752664"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18974" y="6508586"/>
            <a:ext cx="5772264"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529393" y="5758641"/>
            <a:ext cx="5767709" cy="659288"/>
          </a:xfrm>
          <a:prstGeom prst="rect">
            <a:avLst/>
          </a:prstGeom>
          <a:noFill/>
        </p:spPr>
        <p:txBody>
          <a:bodyPr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smtClean="0"/>
              <a:t>(click to add) INTRODUCTION</a:t>
            </a:r>
            <a:endParaRPr lang="en-US" dirty="0"/>
          </a:p>
        </p:txBody>
      </p:sp>
      <p:sp>
        <p:nvSpPr>
          <p:cNvPr id="19" name="Text Placeholder 3"/>
          <p:cNvSpPr>
            <a:spLocks noGrp="1"/>
          </p:cNvSpPr>
          <p:nvPr>
            <p:ph type="body" sz="quarter" idx="19" hasCustomPrompt="1"/>
          </p:nvPr>
        </p:nvSpPr>
        <p:spPr>
          <a:xfrm>
            <a:off x="518060" y="16174952"/>
            <a:ext cx="577317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529391" y="15542881"/>
            <a:ext cx="576861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6650633" y="6508586"/>
            <a:ext cx="11892594"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6650633" y="5758641"/>
            <a:ext cx="11892595"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6650633" y="23714639"/>
            <a:ext cx="11892595"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6650633" y="23047456"/>
            <a:ext cx="11892595"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8892159" y="5758641"/>
            <a:ext cx="5766642"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8892159" y="6508586"/>
            <a:ext cx="5766642"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18892159" y="15608744"/>
            <a:ext cx="5766642"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8913086" y="16275927"/>
            <a:ext cx="5724789"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18892159" y="28580547"/>
            <a:ext cx="5766642" cy="659288"/>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smtClean="0"/>
              <a:t>(click to add) CONTACT</a:t>
            </a:r>
            <a:endParaRPr lang="en-US" dirty="0"/>
          </a:p>
        </p:txBody>
      </p:sp>
      <p:sp>
        <p:nvSpPr>
          <p:cNvPr id="30" name="Text Placeholder 3"/>
          <p:cNvSpPr>
            <a:spLocks noGrp="1"/>
          </p:cNvSpPr>
          <p:nvPr>
            <p:ph type="body" sz="quarter" idx="30" hasCustomPrompt="1"/>
          </p:nvPr>
        </p:nvSpPr>
        <p:spPr>
          <a:xfrm>
            <a:off x="18890715" y="29330961"/>
            <a:ext cx="576953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smtClean="0"/>
              <a:t>Enter your text here</a:t>
            </a:r>
            <a:endParaRPr lang="en-US" dirty="0"/>
          </a:p>
        </p:txBody>
      </p:sp>
      <p:sp>
        <p:nvSpPr>
          <p:cNvPr id="84" name="Text Placeholder 76"/>
          <p:cNvSpPr>
            <a:spLocks noGrp="1"/>
          </p:cNvSpPr>
          <p:nvPr>
            <p:ph type="body" sz="quarter" idx="150" hasCustomPrompt="1"/>
          </p:nvPr>
        </p:nvSpPr>
        <p:spPr>
          <a:xfrm>
            <a:off x="3219687" y="3498370"/>
            <a:ext cx="18752664" cy="1280160"/>
          </a:xfrm>
          <a:prstGeom prst="rect">
            <a:avLst/>
          </a:prstGeom>
        </p:spPr>
        <p:txBody>
          <a:bodyPr>
            <a:normAutofit/>
          </a:bodyPr>
          <a:lstStyle>
            <a:lvl1pPr marL="0" indent="0" algn="ctr">
              <a:buFontTx/>
              <a:buNone/>
              <a:defRPr sz="60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85" name="Text Placeholder 76"/>
          <p:cNvSpPr>
            <a:spLocks noGrp="1"/>
          </p:cNvSpPr>
          <p:nvPr>
            <p:ph type="body" sz="quarter" idx="151" hasCustomPrompt="1"/>
          </p:nvPr>
        </p:nvSpPr>
        <p:spPr>
          <a:xfrm>
            <a:off x="3219687" y="2218210"/>
            <a:ext cx="18752664"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6" name="Text Placeholder 76"/>
          <p:cNvSpPr>
            <a:spLocks noGrp="1"/>
          </p:cNvSpPr>
          <p:nvPr>
            <p:ph type="body" sz="quarter" idx="178" hasCustomPrompt="1"/>
          </p:nvPr>
        </p:nvSpPr>
        <p:spPr>
          <a:xfrm>
            <a:off x="3219687" y="580236"/>
            <a:ext cx="18752664"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2.vml"/><Relationship Id="rId7" Type="http://schemas.openxmlformats.org/officeDocument/2006/relationships/image" Target="../media/image8.png"/><Relationship Id="rId12" Type="http://schemas.openxmlformats.org/officeDocument/2006/relationships/oleObject" Target="../embeddings/oleObject7.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6"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8.bin"/><Relationship Id="rId10" Type="http://schemas.openxmlformats.org/officeDocument/2006/relationships/oleObject" Target="../embeddings/oleObject6.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5192038" cy="5249962"/>
          </a:xfrm>
          <a:prstGeom prst="rect">
            <a:avLst/>
          </a:prstGeom>
          <a:solidFill>
            <a:schemeClr val="accent5">
              <a:lumMod val="75000"/>
            </a:schemeClr>
          </a:solidFill>
          <a:ln w="9525">
            <a:solidFill>
              <a:schemeClr val="tx1"/>
            </a:solidFill>
            <a:miter lim="800000"/>
            <a:headEnd/>
            <a:tailEnd/>
          </a:ln>
          <a:effectLst/>
        </p:spPr>
        <p:txBody>
          <a:bodyPr wrap="none" lIns="74996" tIns="37497" rIns="74996" bIns="37497" anchor="ctr"/>
          <a:lstStyle/>
          <a:p>
            <a:pPr>
              <a:defRPr/>
            </a:pPr>
            <a:endParaRPr lang="en-US" dirty="0"/>
          </a:p>
        </p:txBody>
      </p:sp>
      <p:sp>
        <p:nvSpPr>
          <p:cNvPr id="9" name="Rectangle 9"/>
          <p:cNvSpPr>
            <a:spLocks noChangeArrowheads="1"/>
          </p:cNvSpPr>
          <p:nvPr/>
        </p:nvSpPr>
        <p:spPr bwMode="auto">
          <a:xfrm>
            <a:off x="0" y="5255172"/>
            <a:ext cx="25192038" cy="166665"/>
          </a:xfrm>
          <a:prstGeom prst="rect">
            <a:avLst/>
          </a:prstGeom>
          <a:solidFill>
            <a:schemeClr val="accent5">
              <a:lumMod val="50000"/>
            </a:schemeClr>
          </a:solidFill>
          <a:ln w="152400">
            <a:noFill/>
            <a:miter lim="800000"/>
            <a:headEnd/>
            <a:tailEnd/>
          </a:ln>
          <a:effectLst/>
        </p:spPr>
        <p:txBody>
          <a:bodyPr wrap="none" lIns="74996" tIns="37497" rIns="74996" bIns="37497" anchor="ctr"/>
          <a:lstStyle/>
          <a:p>
            <a:pPr>
              <a:defRPr/>
            </a:pPr>
            <a:endParaRPr lang="en-US" dirty="0"/>
          </a:p>
        </p:txBody>
      </p:sp>
      <p:sp>
        <p:nvSpPr>
          <p:cNvPr id="10" name="Text Box 14"/>
          <p:cNvSpPr txBox="1">
            <a:spLocks noChangeArrowheads="1"/>
          </p:cNvSpPr>
          <p:nvPr/>
        </p:nvSpPr>
        <p:spPr bwMode="auto">
          <a:xfrm>
            <a:off x="1079766" y="35321184"/>
            <a:ext cx="2211122" cy="294862"/>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16" name="Rectangle 33"/>
          <p:cNvSpPr>
            <a:spLocks noChangeArrowheads="1"/>
          </p:cNvSpPr>
          <p:nvPr/>
        </p:nvSpPr>
        <p:spPr bwMode="auto">
          <a:xfrm>
            <a:off x="525423" y="5749826"/>
            <a:ext cx="11891684" cy="29249787"/>
          </a:xfrm>
          <a:prstGeom prst="roundRect">
            <a:avLst>
              <a:gd name="adj" fmla="val 5902"/>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4996" tIns="37497" rIns="74996" bIns="37497" anchor="ctr"/>
          <a:lstStyle/>
          <a:p>
            <a:pPr>
              <a:defRPr/>
            </a:pPr>
            <a:endParaRPr lang="en-US" dirty="0"/>
          </a:p>
        </p:txBody>
      </p:sp>
      <p:sp>
        <p:nvSpPr>
          <p:cNvPr id="21" name="Rectangle 33"/>
          <p:cNvSpPr>
            <a:spLocks noChangeArrowheads="1"/>
          </p:cNvSpPr>
          <p:nvPr userDrawn="1"/>
        </p:nvSpPr>
        <p:spPr bwMode="auto">
          <a:xfrm>
            <a:off x="12683491" y="5749826"/>
            <a:ext cx="11891684" cy="29249787"/>
          </a:xfrm>
          <a:prstGeom prst="roundRect">
            <a:avLst>
              <a:gd name="adj" fmla="val 5902"/>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4996" tIns="37497" rIns="74996" bIns="37497" anchor="ctr"/>
          <a:lstStyle/>
          <a:p>
            <a:pPr>
              <a:defRPr/>
            </a:pPr>
            <a:endParaRPr lang="en-US" dirty="0"/>
          </a:p>
        </p:txBody>
      </p:sp>
      <p:grpSp>
        <p:nvGrpSpPr>
          <p:cNvPr id="23" name="Group 22"/>
          <p:cNvGrpSpPr/>
          <p:nvPr userDrawn="1"/>
        </p:nvGrpSpPr>
        <p:grpSpPr>
          <a:xfrm>
            <a:off x="-12658121" y="-48127"/>
            <a:ext cx="12259293" cy="36047865"/>
            <a:chOff x="-11225189" y="-1"/>
            <a:chExt cx="11018865" cy="32918401"/>
          </a:xfrm>
        </p:grpSpPr>
        <p:sp>
          <p:nvSpPr>
            <p:cNvPr id="24" name="Rectangle 2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70cmx100cm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2527300" indent="-650875" algn="l" defTabSz="850900">
                <a:tabLst/>
              </a:pPr>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25" name="Straight Connector 24"/>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4"/>
            <a:stretch>
              <a:fillRect/>
            </a:stretch>
          </p:blipFill>
          <p:spPr>
            <a:xfrm>
              <a:off x="-10479105" y="8864712"/>
              <a:ext cx="1597666" cy="1201935"/>
            </a:xfrm>
            <a:prstGeom prst="rect">
              <a:avLst/>
            </a:prstGeom>
          </p:spPr>
        </p:pic>
        <p:pic>
          <p:nvPicPr>
            <p:cNvPr id="30" name="Picture 29"/>
            <p:cNvPicPr>
              <a:picLocks noChangeAspect="1"/>
            </p:cNvPicPr>
            <p:nvPr userDrawn="1"/>
          </p:nvPicPr>
          <p:blipFill>
            <a:blip r:embed="rId5"/>
            <a:stretch>
              <a:fillRect/>
            </a:stretch>
          </p:blipFill>
          <p:spPr>
            <a:xfrm>
              <a:off x="-10732765" y="13164079"/>
              <a:ext cx="9986808" cy="1053596"/>
            </a:xfrm>
            <a:prstGeom prst="rect">
              <a:avLst/>
            </a:prstGeom>
          </p:spPr>
        </p:pic>
        <p:grpSp>
          <p:nvGrpSpPr>
            <p:cNvPr id="32" name="Group 31"/>
            <p:cNvGrpSpPr/>
            <p:nvPr userDrawn="1"/>
          </p:nvGrpSpPr>
          <p:grpSpPr>
            <a:xfrm>
              <a:off x="-9744993" y="19956177"/>
              <a:ext cx="7531182" cy="2120441"/>
              <a:chOff x="-4470427" y="9369659"/>
              <a:chExt cx="3470785" cy="974221"/>
            </a:xfrm>
          </p:grpSpPr>
          <p:grpSp>
            <p:nvGrpSpPr>
              <p:cNvPr id="46" name="Group 45"/>
              <p:cNvGrpSpPr/>
              <p:nvPr userDrawn="1"/>
            </p:nvGrpSpPr>
            <p:grpSpPr>
              <a:xfrm>
                <a:off x="-2783495" y="9413884"/>
                <a:ext cx="624431" cy="898923"/>
                <a:chOff x="-3958697" y="8757291"/>
                <a:chExt cx="779338" cy="1288150"/>
              </a:xfrm>
            </p:grpSpPr>
            <p:pic>
              <p:nvPicPr>
                <p:cNvPr id="52" name="Picture 51"/>
                <p:cNvPicPr>
                  <a:picLocks noChangeAspect="1"/>
                </p:cNvPicPr>
                <p:nvPr userDrawn="1"/>
              </p:nvPicPr>
              <p:blipFill>
                <a:blip r:embed="rId6"/>
                <a:stretch>
                  <a:fillRect/>
                </a:stretch>
              </p:blipFill>
              <p:spPr>
                <a:xfrm>
                  <a:off x="-3948160" y="8757291"/>
                  <a:ext cx="768801" cy="1090857"/>
                </a:xfrm>
                <a:prstGeom prst="rect">
                  <a:avLst/>
                </a:prstGeom>
              </p:spPr>
            </p:pic>
            <p:sp>
              <p:nvSpPr>
                <p:cNvPr id="53" name="TextBox 52"/>
                <p:cNvSpPr txBox="1"/>
                <p:nvPr userDrawn="1"/>
              </p:nvSpPr>
              <p:spPr>
                <a:xfrm>
                  <a:off x="-3958697" y="9754032"/>
                  <a:ext cx="779337" cy="291409"/>
                </a:xfrm>
                <a:prstGeom prst="rect">
                  <a:avLst/>
                </a:prstGeom>
                <a:solidFill>
                  <a:schemeClr val="accent1"/>
                </a:solidFill>
                <a:ln>
                  <a:noFill/>
                </a:ln>
              </p:spPr>
              <p:txBody>
                <a:bodyPr wrap="square" lIns="91440" tIns="91440" rIns="91440" bIns="91440" rtlCol="0">
                  <a:spAutoFit/>
                </a:bodyPr>
                <a:lstStyle/>
                <a:p>
                  <a:pPr algn="ctr"/>
                  <a:r>
                    <a:rPr lang="en-US" sz="2000" b="1" dirty="0" smtClean="0">
                      <a:solidFill>
                        <a:schemeClr val="tx1"/>
                      </a:solidFill>
                    </a:rPr>
                    <a:t>ORIGINAL</a:t>
                  </a:r>
                  <a:endParaRPr lang="en-US" sz="2000" b="1" dirty="0">
                    <a:solidFill>
                      <a:schemeClr val="tx1"/>
                    </a:solidFill>
                  </a:endParaRPr>
                </a:p>
              </p:txBody>
            </p:sp>
          </p:grpSp>
          <p:grpSp>
            <p:nvGrpSpPr>
              <p:cNvPr id="47" name="Group 46"/>
              <p:cNvGrpSpPr/>
              <p:nvPr userDrawn="1"/>
            </p:nvGrpSpPr>
            <p:grpSpPr>
              <a:xfrm>
                <a:off x="-2033159" y="9413897"/>
                <a:ext cx="1033517" cy="898915"/>
                <a:chOff x="-2921738" y="8936792"/>
                <a:chExt cx="1420279" cy="1235304"/>
              </a:xfrm>
            </p:grpSpPr>
            <p:pic>
              <p:nvPicPr>
                <p:cNvPr id="50" name="Picture 49"/>
                <p:cNvPicPr>
                  <a:picLocks noChangeAspect="1"/>
                </p:cNvPicPr>
                <p:nvPr userDrawn="1"/>
              </p:nvPicPr>
              <p:blipFill>
                <a:blip r:embed="rId6"/>
                <a:stretch>
                  <a:fillRect/>
                </a:stretch>
              </p:blipFill>
              <p:spPr>
                <a:xfrm>
                  <a:off x="-2921738" y="8936792"/>
                  <a:ext cx="1420279" cy="1029694"/>
                </a:xfrm>
                <a:prstGeom prst="rect">
                  <a:avLst/>
                </a:prstGeom>
              </p:spPr>
            </p:pic>
            <p:sp>
              <p:nvSpPr>
                <p:cNvPr id="51" name="TextBox 50"/>
                <p:cNvSpPr txBox="1"/>
                <p:nvPr userDrawn="1"/>
              </p:nvSpPr>
              <p:spPr>
                <a:xfrm>
                  <a:off x="-2918991" y="9892640"/>
                  <a:ext cx="1417532" cy="279456"/>
                </a:xfrm>
                <a:prstGeom prst="rect">
                  <a:avLst/>
                </a:prstGeom>
                <a:solidFill>
                  <a:srgbClr val="FF0000"/>
                </a:solidFill>
              </p:spPr>
              <p:txBody>
                <a:bodyPr wrap="square" lIns="457200" tIns="91440" rIns="457200" bIns="91440" rtlCol="0">
                  <a:spAutoFit/>
                </a:bodyPr>
                <a:lstStyle/>
                <a:p>
                  <a:pPr algn="ctr"/>
                  <a:r>
                    <a:rPr lang="en-US" sz="2000" b="1" dirty="0" smtClean="0">
                      <a:solidFill>
                        <a:schemeClr val="bg1"/>
                      </a:solidFill>
                    </a:rPr>
                    <a:t>DISTORTED</a:t>
                  </a:r>
                  <a:endParaRPr lang="en-US" sz="9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9369659"/>
                <a:ext cx="1098742" cy="847761"/>
              </a:xfrm>
              <a:prstGeom prst="rect">
                <a:avLst/>
              </a:prstGeom>
            </p:spPr>
          </p:pic>
          <p:sp>
            <p:nvSpPr>
              <p:cNvPr id="49" name="TextBox 48"/>
              <p:cNvSpPr txBox="1"/>
              <p:nvPr userDrawn="1"/>
            </p:nvSpPr>
            <p:spPr>
              <a:xfrm>
                <a:off x="-4440600" y="10018647"/>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7" name="Group 36"/>
            <p:cNvGrpSpPr/>
            <p:nvPr userDrawn="1"/>
          </p:nvGrpSpPr>
          <p:grpSpPr>
            <a:xfrm>
              <a:off x="-10409330" y="24221626"/>
              <a:ext cx="9344084" cy="2453249"/>
              <a:chOff x="-4759852" y="11112402"/>
              <a:chExt cx="4306270" cy="1127127"/>
            </a:xfrm>
          </p:grpSpPr>
          <p:graphicFrame>
            <p:nvGraphicFramePr>
              <p:cNvPr id="38" name="Object 37"/>
              <p:cNvGraphicFramePr>
                <a:graphicFrameLocks noChangeAspect="1"/>
              </p:cNvGraphicFramePr>
              <p:nvPr userDrawn="1">
                <p:extLst>
                  <p:ext uri="{D42A27DB-BD31-4B8C-83A1-F6EECF244321}">
                    <p14:modId xmlns:p14="http://schemas.microsoft.com/office/powerpoint/2010/main" val="788361304"/>
                  </p:ext>
                </p:extLst>
              </p:nvPr>
            </p:nvGraphicFramePr>
            <p:xfrm>
              <a:off x="-4533347" y="11112407"/>
              <a:ext cx="1828800" cy="1117600"/>
            </p:xfrm>
            <a:graphic>
              <a:graphicData uri="http://schemas.openxmlformats.org/presentationml/2006/ole">
                <mc:AlternateContent xmlns:mc="http://schemas.openxmlformats.org/markup-compatibility/2006">
                  <mc:Choice xmlns:v="urn:schemas-microsoft-com:vml" Requires="v">
                    <p:oleObj spid="_x0000_s1122"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1112407"/>
                            <a:ext cx="1828800" cy="1117600"/>
                          </a:xfrm>
                          <a:prstGeom prst="rect">
                            <a:avLst/>
                          </a:prstGeom>
                        </p:spPr>
                      </p:pic>
                    </p:oleObj>
                  </mc:Fallback>
                </mc:AlternateContent>
              </a:graphicData>
            </a:graphic>
          </p:graphicFrame>
          <p:graphicFrame>
            <p:nvGraphicFramePr>
              <p:cNvPr id="39" name="Object 38"/>
              <p:cNvGraphicFramePr>
                <a:graphicFrameLocks noChangeAspect="1"/>
              </p:cNvGraphicFramePr>
              <p:nvPr userDrawn="1">
                <p:extLst>
                  <p:ext uri="{D42A27DB-BD31-4B8C-83A1-F6EECF244321}">
                    <p14:modId xmlns:p14="http://schemas.microsoft.com/office/powerpoint/2010/main" val="4269981894"/>
                  </p:ext>
                </p:extLst>
              </p:nvPr>
            </p:nvGraphicFramePr>
            <p:xfrm>
              <a:off x="-2456641" y="11116100"/>
              <a:ext cx="1828800" cy="1117600"/>
            </p:xfrm>
            <a:graphic>
              <a:graphicData uri="http://schemas.openxmlformats.org/presentationml/2006/ole">
                <mc:AlternateContent xmlns:mc="http://schemas.openxmlformats.org/markup-compatibility/2006">
                  <mc:Choice xmlns:v="urn:schemas-microsoft-com:vml" Requires="v">
                    <p:oleObj spid="_x0000_s1123"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1116100"/>
                            <a:ext cx="1828800" cy="1117600"/>
                          </a:xfrm>
                          <a:prstGeom prst="rect">
                            <a:avLst/>
                          </a:prstGeom>
                        </p:spPr>
                      </p:pic>
                    </p:oleObj>
                  </mc:Fallback>
                </mc:AlternateContent>
              </a:graphicData>
            </a:graphic>
          </p:graphicFrame>
          <p:sp>
            <p:nvSpPr>
              <p:cNvPr id="41" name="TextBox 40"/>
              <p:cNvSpPr txBox="1"/>
              <p:nvPr userDrawn="1"/>
            </p:nvSpPr>
            <p:spPr>
              <a:xfrm rot="16200000">
                <a:off x="-5235785" y="11588335"/>
                <a:ext cx="1117601" cy="165735"/>
              </a:xfrm>
              <a:prstGeom prst="rect">
                <a:avLst/>
              </a:prstGeom>
              <a:noFill/>
            </p:spPr>
            <p:txBody>
              <a:bodyPr wrap="square" lIns="91440" tIns="91440" rIns="91440" bIns="0" rtlCol="0">
                <a:spAutoFit/>
              </a:bodyPr>
              <a:lstStyle/>
              <a:p>
                <a:pPr algn="ctr"/>
                <a:r>
                  <a:rPr lang="en-US" sz="2000" dirty="0" smtClean="0">
                    <a:solidFill>
                      <a:srgbClr val="92D050"/>
                    </a:solidFill>
                  </a:rPr>
                  <a:t>Good</a:t>
                </a:r>
                <a:r>
                  <a:rPr lang="en-US" sz="2000" baseline="0" dirty="0" smtClean="0">
                    <a:solidFill>
                      <a:srgbClr val="92D050"/>
                    </a:solidFill>
                  </a:rPr>
                  <a:t> </a:t>
                </a:r>
                <a:r>
                  <a:rPr lang="en-US" sz="2000" baseline="0" dirty="0" smtClean="0">
                    <a:solidFill>
                      <a:schemeClr val="bg1"/>
                    </a:solidFill>
                  </a:rPr>
                  <a:t>printing quality</a:t>
                </a:r>
                <a:endParaRPr lang="en-US" sz="2000" dirty="0">
                  <a:solidFill>
                    <a:schemeClr val="bg1"/>
                  </a:solidFill>
                </a:endParaRPr>
              </a:p>
            </p:txBody>
          </p:sp>
          <p:sp>
            <p:nvSpPr>
              <p:cNvPr id="45" name="TextBox 44"/>
              <p:cNvSpPr txBox="1"/>
              <p:nvPr userDrawn="1"/>
            </p:nvSpPr>
            <p:spPr>
              <a:xfrm rot="16200000">
                <a:off x="-1095250" y="11597861"/>
                <a:ext cx="1117601" cy="165735"/>
              </a:xfrm>
              <a:prstGeom prst="rect">
                <a:avLst/>
              </a:prstGeom>
              <a:noFill/>
            </p:spPr>
            <p:txBody>
              <a:bodyPr wrap="square" lIns="91440" tIns="91440" rIns="91440" bIns="0" rtlCol="0">
                <a:spAutoFit/>
              </a:bodyPr>
              <a:lstStyle/>
              <a:p>
                <a:pPr algn="ctr"/>
                <a:r>
                  <a:rPr lang="en-US" sz="2000" dirty="0" smtClean="0">
                    <a:solidFill>
                      <a:srgbClr val="FF0000"/>
                    </a:solidFill>
                  </a:rPr>
                  <a:t>Bad </a:t>
                </a:r>
                <a:r>
                  <a:rPr lang="en-US" sz="2000" dirty="0" smtClean="0">
                    <a:solidFill>
                      <a:schemeClr val="bg1"/>
                    </a:solidFill>
                  </a:rPr>
                  <a:t>printing quality</a:t>
                </a:r>
                <a:endParaRPr lang="en-US" sz="2000" dirty="0">
                  <a:solidFill>
                    <a:schemeClr val="bg1"/>
                  </a:solidFill>
                </a:endParaRPr>
              </a:p>
            </p:txBody>
          </p:sp>
        </p:grpSp>
      </p:grpSp>
      <p:grpSp>
        <p:nvGrpSpPr>
          <p:cNvPr id="54" name="Group 53"/>
          <p:cNvGrpSpPr/>
          <p:nvPr userDrawn="1"/>
        </p:nvGrpSpPr>
        <p:grpSpPr>
          <a:xfrm>
            <a:off x="25590866" y="1"/>
            <a:ext cx="12284832" cy="35999737"/>
            <a:chOff x="44157839" y="-55064"/>
            <a:chExt cx="11062139" cy="32416731"/>
          </a:xfrm>
        </p:grpSpPr>
        <p:sp>
          <p:nvSpPr>
            <p:cNvPr id="55" name="Rectangle 54"/>
            <p:cNvSpPr/>
            <p:nvPr userDrawn="1"/>
          </p:nvSpPr>
          <p:spPr>
            <a:xfrm>
              <a:off x="44157839" y="-55064"/>
              <a:ext cx="11062139" cy="3241673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429000"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b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2000250"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864352138"/>
                </p:ext>
              </p:extLst>
            </p:nvPr>
          </p:nvGraphicFramePr>
          <p:xfrm>
            <a:off x="46871237" y="3286607"/>
            <a:ext cx="5586150" cy="2063772"/>
          </p:xfrm>
          <a:graphic>
            <a:graphicData uri="http://schemas.openxmlformats.org/presentationml/2006/ole">
              <mc:AlternateContent xmlns:mc="http://schemas.openxmlformats.org/markup-compatibility/2006">
                <mc:Choice xmlns:v="urn:schemas-microsoft-com:vml" Requires="v">
                  <p:oleObj spid="_x0000_s1124"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871237" y="3286607"/>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487207" y="7579895"/>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3826150514"/>
                </p:ext>
              </p:extLst>
            </p:nvPr>
          </p:nvGraphicFramePr>
          <p:xfrm>
            <a:off x="44629619" y="11328671"/>
            <a:ext cx="1482266" cy="992162"/>
          </p:xfrm>
          <a:graphic>
            <a:graphicData uri="http://schemas.openxmlformats.org/presentationml/2006/ole">
              <mc:AlternateContent xmlns:mc="http://schemas.openxmlformats.org/markup-compatibility/2006">
                <mc:Choice xmlns:v="urn:schemas-microsoft-com:vml" Requires="v">
                  <p:oleObj spid="_x0000_s1125"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1328671"/>
                          <a:ext cx="1482266" cy="992162"/>
                        </a:xfrm>
                        <a:prstGeom prst="rect">
                          <a:avLst/>
                        </a:prstGeom>
                      </p:spPr>
                    </p:pic>
                  </p:oleObj>
                </mc:Fallback>
              </mc:AlternateContent>
            </a:graphicData>
          </a:graphic>
        </p:graphicFrame>
        <p:grpSp>
          <p:nvGrpSpPr>
            <p:cNvPr id="59" name="Group 58"/>
            <p:cNvGrpSpPr/>
            <p:nvPr userDrawn="1"/>
          </p:nvGrpSpPr>
          <p:grpSpPr>
            <a:xfrm>
              <a:off x="44487207" y="28453033"/>
              <a:ext cx="10354213" cy="1265612"/>
              <a:chOff x="44200453" y="27533806"/>
              <a:chExt cx="9771399" cy="1090622"/>
            </a:xfrm>
          </p:grpSpPr>
          <p:sp>
            <p:nvSpPr>
              <p:cNvPr id="61" name="Rounded Rectangle 60"/>
              <p:cNvSpPr/>
              <p:nvPr userDrawn="1"/>
            </p:nvSpPr>
            <p:spPr>
              <a:xfrm>
                <a:off x="44200453" y="2753380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7632138"/>
                <a:ext cx="914401" cy="914399"/>
              </a:xfrm>
              <a:prstGeom prst="rect">
                <a:avLst/>
              </a:prstGeom>
              <a:noFill/>
              <a:ln>
                <a:noFill/>
              </a:ln>
            </p:spPr>
          </p:pic>
          <p:sp>
            <p:nvSpPr>
              <p:cNvPr id="63" name="TextBox 62"/>
              <p:cNvSpPr txBox="1"/>
              <p:nvPr userDrawn="1"/>
            </p:nvSpPr>
            <p:spPr>
              <a:xfrm>
                <a:off x="45300663" y="27723728"/>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487207" y="30490315"/>
              <a:ext cx="6870215" cy="1260334"/>
            </a:xfrm>
            <a:prstGeom prst="rect">
              <a:avLst/>
            </a:prstGeom>
            <a:noFill/>
          </p:spPr>
          <p:txBody>
            <a:bodyPr wrap="square" lIns="65304" tIns="32651" rIns="65304" bIns="32651" rtlCol="0">
              <a:spAutoFit/>
            </a:bodyPr>
            <a:lstStyle/>
            <a:p>
              <a:pPr marL="400050" indent="-400050">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        </a:t>
              </a:r>
            </a:p>
            <a:p>
              <a:pPr marL="400050" indent="0">
                <a:lnSpc>
                  <a:spcPts val="2600"/>
                </a:lnSpc>
              </a:pPr>
              <a:r>
                <a:rPr lang="en-US" sz="2400" baseline="0" dirty="0" smtClean="0">
                  <a:solidFill>
                    <a:schemeClr val="bg1"/>
                  </a:solidFill>
                </a:rPr>
                <a:t>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1" baseline="0" dirty="0" smtClean="0">
                  <a:solidFill>
                    <a:srgbClr val="FFFF00"/>
                  </a:solidFill>
                </a:rPr>
                <a:t>posterpresenter@gmail.com</a:t>
              </a:r>
              <a:endParaRPr lang="en-US" sz="28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5192038" cy="5249962"/>
          </a:xfrm>
          <a:prstGeom prst="rect">
            <a:avLst/>
          </a:prstGeom>
          <a:solidFill>
            <a:schemeClr val="accent5">
              <a:lumMod val="75000"/>
            </a:schemeClr>
          </a:solidFill>
          <a:ln w="9525">
            <a:solidFill>
              <a:schemeClr val="tx1"/>
            </a:solidFill>
            <a:miter lim="800000"/>
            <a:headEnd/>
            <a:tailEnd/>
          </a:ln>
          <a:effectLst/>
        </p:spPr>
        <p:txBody>
          <a:bodyPr wrap="none" lIns="74996" tIns="37497" rIns="74996" bIns="37497" anchor="ctr"/>
          <a:lstStyle/>
          <a:p>
            <a:pPr>
              <a:defRPr/>
            </a:pPr>
            <a:endParaRPr lang="en-US" dirty="0"/>
          </a:p>
        </p:txBody>
      </p:sp>
      <p:sp>
        <p:nvSpPr>
          <p:cNvPr id="9" name="Rectangle 9"/>
          <p:cNvSpPr>
            <a:spLocks noChangeArrowheads="1"/>
          </p:cNvSpPr>
          <p:nvPr/>
        </p:nvSpPr>
        <p:spPr bwMode="auto">
          <a:xfrm>
            <a:off x="0" y="5255172"/>
            <a:ext cx="25192038" cy="166665"/>
          </a:xfrm>
          <a:prstGeom prst="rect">
            <a:avLst/>
          </a:prstGeom>
          <a:solidFill>
            <a:schemeClr val="accent5">
              <a:lumMod val="50000"/>
            </a:schemeClr>
          </a:solidFill>
          <a:ln w="152400">
            <a:noFill/>
            <a:miter lim="800000"/>
            <a:headEnd/>
            <a:tailEnd/>
          </a:ln>
          <a:effectLst/>
        </p:spPr>
        <p:txBody>
          <a:bodyPr wrap="none" lIns="74996" tIns="37497" rIns="74996" bIns="37497" anchor="ctr"/>
          <a:lstStyle/>
          <a:p>
            <a:pPr>
              <a:defRPr/>
            </a:pPr>
            <a:endParaRPr lang="en-US" dirty="0"/>
          </a:p>
        </p:txBody>
      </p:sp>
      <p:grpSp>
        <p:nvGrpSpPr>
          <p:cNvPr id="23" name="Group 22"/>
          <p:cNvGrpSpPr/>
          <p:nvPr userDrawn="1"/>
        </p:nvGrpSpPr>
        <p:grpSpPr>
          <a:xfrm>
            <a:off x="-12658121" y="-48127"/>
            <a:ext cx="12259293" cy="36047865"/>
            <a:chOff x="-11225189" y="-1"/>
            <a:chExt cx="11018865" cy="32918401"/>
          </a:xfrm>
        </p:grpSpPr>
        <p:sp>
          <p:nvSpPr>
            <p:cNvPr id="24" name="Rectangle 2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70cmx100cm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2527300" indent="-650875" algn="l" defTabSz="850900">
                <a:tabLst/>
              </a:pPr>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27" name="Straight Connector 26"/>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userDrawn="1"/>
          </p:nvPicPr>
          <p:blipFill>
            <a:blip r:embed="rId4"/>
            <a:stretch>
              <a:fillRect/>
            </a:stretch>
          </p:blipFill>
          <p:spPr>
            <a:xfrm>
              <a:off x="-10479105" y="8864712"/>
              <a:ext cx="1597666" cy="1201935"/>
            </a:xfrm>
            <a:prstGeom prst="rect">
              <a:avLst/>
            </a:prstGeom>
          </p:spPr>
        </p:pic>
        <p:pic>
          <p:nvPicPr>
            <p:cNvPr id="29" name="Picture 28"/>
            <p:cNvPicPr>
              <a:picLocks noChangeAspect="1"/>
            </p:cNvPicPr>
            <p:nvPr userDrawn="1"/>
          </p:nvPicPr>
          <p:blipFill>
            <a:blip r:embed="rId5"/>
            <a:stretch>
              <a:fillRect/>
            </a:stretch>
          </p:blipFill>
          <p:spPr>
            <a:xfrm>
              <a:off x="-10732765" y="13164079"/>
              <a:ext cx="9986808" cy="1053596"/>
            </a:xfrm>
            <a:prstGeom prst="rect">
              <a:avLst/>
            </a:prstGeom>
          </p:spPr>
        </p:pic>
        <p:grpSp>
          <p:nvGrpSpPr>
            <p:cNvPr id="30" name="Group 29"/>
            <p:cNvGrpSpPr/>
            <p:nvPr userDrawn="1"/>
          </p:nvGrpSpPr>
          <p:grpSpPr>
            <a:xfrm>
              <a:off x="-9744993" y="19956177"/>
              <a:ext cx="7531182" cy="2120441"/>
              <a:chOff x="-4470427" y="9369659"/>
              <a:chExt cx="3470785" cy="974221"/>
            </a:xfrm>
          </p:grpSpPr>
          <p:grpSp>
            <p:nvGrpSpPr>
              <p:cNvPr id="45" name="Group 44"/>
              <p:cNvGrpSpPr/>
              <p:nvPr userDrawn="1"/>
            </p:nvGrpSpPr>
            <p:grpSpPr>
              <a:xfrm>
                <a:off x="-2783495" y="9413884"/>
                <a:ext cx="624431" cy="898923"/>
                <a:chOff x="-3958697" y="8757291"/>
                <a:chExt cx="779338" cy="1288150"/>
              </a:xfrm>
            </p:grpSpPr>
            <p:pic>
              <p:nvPicPr>
                <p:cNvPr id="54" name="Picture 53"/>
                <p:cNvPicPr>
                  <a:picLocks noChangeAspect="1"/>
                </p:cNvPicPr>
                <p:nvPr userDrawn="1"/>
              </p:nvPicPr>
              <p:blipFill>
                <a:blip r:embed="rId6"/>
                <a:stretch>
                  <a:fillRect/>
                </a:stretch>
              </p:blipFill>
              <p:spPr>
                <a:xfrm>
                  <a:off x="-3948160" y="8757291"/>
                  <a:ext cx="768801" cy="1090857"/>
                </a:xfrm>
                <a:prstGeom prst="rect">
                  <a:avLst/>
                </a:prstGeom>
              </p:spPr>
            </p:pic>
            <p:sp>
              <p:nvSpPr>
                <p:cNvPr id="55" name="TextBox 54"/>
                <p:cNvSpPr txBox="1"/>
                <p:nvPr userDrawn="1"/>
              </p:nvSpPr>
              <p:spPr>
                <a:xfrm>
                  <a:off x="-3958697" y="9754032"/>
                  <a:ext cx="779337" cy="291409"/>
                </a:xfrm>
                <a:prstGeom prst="rect">
                  <a:avLst/>
                </a:prstGeom>
                <a:solidFill>
                  <a:schemeClr val="accent1"/>
                </a:solidFill>
                <a:ln>
                  <a:noFill/>
                </a:ln>
              </p:spPr>
              <p:txBody>
                <a:bodyPr wrap="square" lIns="91440" tIns="91440" rIns="91440" bIns="91440" rtlCol="0">
                  <a:spAutoFit/>
                </a:bodyPr>
                <a:lstStyle/>
                <a:p>
                  <a:pPr algn="ctr"/>
                  <a:r>
                    <a:rPr lang="en-US" sz="2000" b="1" dirty="0" smtClean="0">
                      <a:solidFill>
                        <a:schemeClr val="tx1"/>
                      </a:solidFill>
                    </a:rPr>
                    <a:t>ORIGINAL</a:t>
                  </a:r>
                  <a:endParaRPr lang="en-US" sz="2000" b="1" dirty="0">
                    <a:solidFill>
                      <a:schemeClr val="tx1"/>
                    </a:solidFill>
                  </a:endParaRPr>
                </a:p>
              </p:txBody>
            </p:sp>
          </p:grpSp>
          <p:grpSp>
            <p:nvGrpSpPr>
              <p:cNvPr id="48" name="Group 47"/>
              <p:cNvGrpSpPr/>
              <p:nvPr userDrawn="1"/>
            </p:nvGrpSpPr>
            <p:grpSpPr>
              <a:xfrm>
                <a:off x="-2033159" y="9413897"/>
                <a:ext cx="1033517" cy="898915"/>
                <a:chOff x="-2921738" y="8936792"/>
                <a:chExt cx="1420279" cy="1235304"/>
              </a:xfrm>
            </p:grpSpPr>
            <p:pic>
              <p:nvPicPr>
                <p:cNvPr id="52" name="Picture 51"/>
                <p:cNvPicPr>
                  <a:picLocks noChangeAspect="1"/>
                </p:cNvPicPr>
                <p:nvPr userDrawn="1"/>
              </p:nvPicPr>
              <p:blipFill>
                <a:blip r:embed="rId6"/>
                <a:stretch>
                  <a:fillRect/>
                </a:stretch>
              </p:blipFill>
              <p:spPr>
                <a:xfrm>
                  <a:off x="-2921738" y="8936792"/>
                  <a:ext cx="1420279" cy="1029694"/>
                </a:xfrm>
                <a:prstGeom prst="rect">
                  <a:avLst/>
                </a:prstGeom>
              </p:spPr>
            </p:pic>
            <p:sp>
              <p:nvSpPr>
                <p:cNvPr id="53" name="TextBox 52"/>
                <p:cNvSpPr txBox="1"/>
                <p:nvPr userDrawn="1"/>
              </p:nvSpPr>
              <p:spPr>
                <a:xfrm>
                  <a:off x="-2918991" y="9892640"/>
                  <a:ext cx="1417532" cy="279456"/>
                </a:xfrm>
                <a:prstGeom prst="rect">
                  <a:avLst/>
                </a:prstGeom>
                <a:solidFill>
                  <a:srgbClr val="FF0000"/>
                </a:solidFill>
              </p:spPr>
              <p:txBody>
                <a:bodyPr wrap="square" lIns="457200" tIns="91440" rIns="457200" bIns="91440" rtlCol="0">
                  <a:spAutoFit/>
                </a:bodyPr>
                <a:lstStyle/>
                <a:p>
                  <a:pPr algn="ctr"/>
                  <a:r>
                    <a:rPr lang="en-US" sz="2000" b="1" dirty="0" smtClean="0">
                      <a:solidFill>
                        <a:schemeClr val="bg1"/>
                      </a:solidFill>
                    </a:rPr>
                    <a:t>DISTORTED</a:t>
                  </a:r>
                  <a:endParaRPr lang="en-US" sz="900" b="1" dirty="0">
                    <a:solidFill>
                      <a:schemeClr val="bg1"/>
                    </a:solidFill>
                  </a:endParaRPr>
                </a:p>
              </p:txBody>
            </p:sp>
          </p:grpSp>
          <p:pic>
            <p:nvPicPr>
              <p:cNvPr id="50" name="Picture 49"/>
              <p:cNvPicPr>
                <a:picLocks noChangeAspect="1"/>
              </p:cNvPicPr>
              <p:nvPr userDrawn="1"/>
            </p:nvPicPr>
            <p:blipFill>
              <a:blip r:embed="rId7"/>
              <a:stretch>
                <a:fillRect/>
              </a:stretch>
            </p:blipFill>
            <p:spPr>
              <a:xfrm>
                <a:off x="-4470427" y="9369659"/>
                <a:ext cx="1098742" cy="847761"/>
              </a:xfrm>
              <a:prstGeom prst="rect">
                <a:avLst/>
              </a:prstGeom>
            </p:spPr>
          </p:pic>
          <p:sp>
            <p:nvSpPr>
              <p:cNvPr id="51" name="TextBox 50"/>
              <p:cNvSpPr txBox="1"/>
              <p:nvPr userDrawn="1"/>
            </p:nvSpPr>
            <p:spPr>
              <a:xfrm>
                <a:off x="-4440600" y="10018647"/>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1" name="Group 30"/>
            <p:cNvGrpSpPr/>
            <p:nvPr userDrawn="1"/>
          </p:nvGrpSpPr>
          <p:grpSpPr>
            <a:xfrm>
              <a:off x="-10409330" y="24221626"/>
              <a:ext cx="9344084" cy="2453249"/>
              <a:chOff x="-4759852" y="11112402"/>
              <a:chExt cx="4306270" cy="1127127"/>
            </a:xfrm>
          </p:grpSpPr>
          <p:graphicFrame>
            <p:nvGraphicFramePr>
              <p:cNvPr id="32" name="Object 31"/>
              <p:cNvGraphicFramePr>
                <a:graphicFrameLocks noChangeAspect="1"/>
              </p:cNvGraphicFramePr>
              <p:nvPr userDrawn="1">
                <p:extLst>
                  <p:ext uri="{D42A27DB-BD31-4B8C-83A1-F6EECF244321}">
                    <p14:modId xmlns:p14="http://schemas.microsoft.com/office/powerpoint/2010/main" val="4273021887"/>
                  </p:ext>
                </p:extLst>
              </p:nvPr>
            </p:nvGraphicFramePr>
            <p:xfrm>
              <a:off x="-4533347" y="11112407"/>
              <a:ext cx="1828800" cy="1117600"/>
            </p:xfrm>
            <a:graphic>
              <a:graphicData uri="http://schemas.openxmlformats.org/presentationml/2006/ole">
                <mc:AlternateContent xmlns:mc="http://schemas.openxmlformats.org/markup-compatibility/2006">
                  <mc:Choice xmlns:v="urn:schemas-microsoft-com:vml" Requires="v">
                    <p:oleObj spid="_x0000_s2146"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1112407"/>
                            <a:ext cx="1828800" cy="1117600"/>
                          </a:xfrm>
                          <a:prstGeom prst="rect">
                            <a:avLst/>
                          </a:prstGeom>
                        </p:spPr>
                      </p:pic>
                    </p:oleObj>
                  </mc:Fallback>
                </mc:AlternateContent>
              </a:graphicData>
            </a:graphic>
          </p:graphicFrame>
          <p:graphicFrame>
            <p:nvGraphicFramePr>
              <p:cNvPr id="33" name="Object 32"/>
              <p:cNvGraphicFramePr>
                <a:graphicFrameLocks noChangeAspect="1"/>
              </p:cNvGraphicFramePr>
              <p:nvPr userDrawn="1">
                <p:extLst>
                  <p:ext uri="{D42A27DB-BD31-4B8C-83A1-F6EECF244321}">
                    <p14:modId xmlns:p14="http://schemas.microsoft.com/office/powerpoint/2010/main" val="832500685"/>
                  </p:ext>
                </p:extLst>
              </p:nvPr>
            </p:nvGraphicFramePr>
            <p:xfrm>
              <a:off x="-2456641" y="11116100"/>
              <a:ext cx="1828800" cy="1117600"/>
            </p:xfrm>
            <a:graphic>
              <a:graphicData uri="http://schemas.openxmlformats.org/presentationml/2006/ole">
                <mc:AlternateContent xmlns:mc="http://schemas.openxmlformats.org/markup-compatibility/2006">
                  <mc:Choice xmlns:v="urn:schemas-microsoft-com:vml" Requires="v">
                    <p:oleObj spid="_x0000_s2147"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1116100"/>
                            <a:ext cx="1828800" cy="1117600"/>
                          </a:xfrm>
                          <a:prstGeom prst="rect">
                            <a:avLst/>
                          </a:prstGeom>
                        </p:spPr>
                      </p:pic>
                    </p:oleObj>
                  </mc:Fallback>
                </mc:AlternateContent>
              </a:graphicData>
            </a:graphic>
          </p:graphicFrame>
          <p:sp>
            <p:nvSpPr>
              <p:cNvPr id="34" name="TextBox 33"/>
              <p:cNvSpPr txBox="1"/>
              <p:nvPr userDrawn="1"/>
            </p:nvSpPr>
            <p:spPr>
              <a:xfrm rot="16200000">
                <a:off x="-5235785" y="11588335"/>
                <a:ext cx="1117601" cy="165735"/>
              </a:xfrm>
              <a:prstGeom prst="rect">
                <a:avLst/>
              </a:prstGeom>
              <a:noFill/>
            </p:spPr>
            <p:txBody>
              <a:bodyPr wrap="square" lIns="91440" tIns="91440" rIns="91440" bIns="0" rtlCol="0">
                <a:spAutoFit/>
              </a:bodyPr>
              <a:lstStyle/>
              <a:p>
                <a:pPr algn="ctr"/>
                <a:r>
                  <a:rPr lang="en-US" sz="2000" dirty="0" smtClean="0">
                    <a:solidFill>
                      <a:srgbClr val="92D050"/>
                    </a:solidFill>
                  </a:rPr>
                  <a:t>Good</a:t>
                </a:r>
                <a:r>
                  <a:rPr lang="en-US" sz="2000" baseline="0" dirty="0" smtClean="0">
                    <a:solidFill>
                      <a:srgbClr val="92D050"/>
                    </a:solidFill>
                  </a:rPr>
                  <a:t> </a:t>
                </a:r>
                <a:r>
                  <a:rPr lang="en-US" sz="2000" baseline="0" dirty="0" smtClean="0">
                    <a:solidFill>
                      <a:schemeClr val="bg1"/>
                    </a:solidFill>
                  </a:rPr>
                  <a:t>printing quality</a:t>
                </a:r>
                <a:endParaRPr lang="en-US" sz="2000" dirty="0">
                  <a:solidFill>
                    <a:schemeClr val="bg1"/>
                  </a:solidFill>
                </a:endParaRPr>
              </a:p>
            </p:txBody>
          </p:sp>
          <p:sp>
            <p:nvSpPr>
              <p:cNvPr id="35" name="TextBox 34"/>
              <p:cNvSpPr txBox="1"/>
              <p:nvPr userDrawn="1"/>
            </p:nvSpPr>
            <p:spPr>
              <a:xfrm rot="16200000">
                <a:off x="-1095250" y="11597861"/>
                <a:ext cx="1117601" cy="165735"/>
              </a:xfrm>
              <a:prstGeom prst="rect">
                <a:avLst/>
              </a:prstGeom>
              <a:noFill/>
            </p:spPr>
            <p:txBody>
              <a:bodyPr wrap="square" lIns="91440" tIns="91440" rIns="91440" bIns="0" rtlCol="0">
                <a:spAutoFit/>
              </a:bodyPr>
              <a:lstStyle/>
              <a:p>
                <a:pPr algn="ctr"/>
                <a:r>
                  <a:rPr lang="en-US" sz="2000" dirty="0" smtClean="0">
                    <a:solidFill>
                      <a:srgbClr val="FF0000"/>
                    </a:solidFill>
                  </a:rPr>
                  <a:t>Bad </a:t>
                </a:r>
                <a:r>
                  <a:rPr lang="en-US" sz="2000" dirty="0" smtClean="0">
                    <a:solidFill>
                      <a:schemeClr val="bg1"/>
                    </a:solidFill>
                  </a:rPr>
                  <a:t>printing quality</a:t>
                </a:r>
                <a:endParaRPr lang="en-US" sz="2000" dirty="0">
                  <a:solidFill>
                    <a:schemeClr val="bg1"/>
                  </a:solidFill>
                </a:endParaRPr>
              </a:p>
            </p:txBody>
          </p:sp>
        </p:grpSp>
      </p:grpSp>
      <p:grpSp>
        <p:nvGrpSpPr>
          <p:cNvPr id="56" name="Group 55"/>
          <p:cNvGrpSpPr/>
          <p:nvPr userDrawn="1"/>
        </p:nvGrpSpPr>
        <p:grpSpPr>
          <a:xfrm>
            <a:off x="25590866" y="1"/>
            <a:ext cx="12284832" cy="35999737"/>
            <a:chOff x="44157839" y="-55064"/>
            <a:chExt cx="11062139" cy="32416731"/>
          </a:xfrm>
        </p:grpSpPr>
        <p:sp>
          <p:nvSpPr>
            <p:cNvPr id="57" name="Rectangle 56"/>
            <p:cNvSpPr/>
            <p:nvPr userDrawn="1"/>
          </p:nvSpPr>
          <p:spPr>
            <a:xfrm>
              <a:off x="44157839" y="-55064"/>
              <a:ext cx="11062139" cy="3241673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429000"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b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2000250"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8" name="Object 57"/>
            <p:cNvGraphicFramePr>
              <a:graphicFrameLocks noChangeAspect="1"/>
            </p:cNvGraphicFramePr>
            <p:nvPr userDrawn="1">
              <p:extLst>
                <p:ext uri="{D42A27DB-BD31-4B8C-83A1-F6EECF244321}">
                  <p14:modId xmlns:p14="http://schemas.microsoft.com/office/powerpoint/2010/main" val="690506542"/>
                </p:ext>
              </p:extLst>
            </p:nvPr>
          </p:nvGraphicFramePr>
          <p:xfrm>
            <a:off x="46871237" y="3286607"/>
            <a:ext cx="5586150" cy="2063772"/>
          </p:xfrm>
          <a:graphic>
            <a:graphicData uri="http://schemas.openxmlformats.org/presentationml/2006/ole">
              <mc:AlternateContent xmlns:mc="http://schemas.openxmlformats.org/markup-compatibility/2006">
                <mc:Choice xmlns:v="urn:schemas-microsoft-com:vml" Requires="v">
                  <p:oleObj spid="_x0000_s2148"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871237" y="3286607"/>
                          <a:ext cx="5586150" cy="2063772"/>
                        </a:xfrm>
                        <a:prstGeom prst="rect">
                          <a:avLst/>
                        </a:prstGeom>
                      </p:spPr>
                    </p:pic>
                  </p:oleObj>
                </mc:Fallback>
              </mc:AlternateContent>
            </a:graphicData>
          </a:graphic>
        </p:graphicFrame>
        <p:pic>
          <p:nvPicPr>
            <p:cNvPr id="59" name="Picture 58"/>
            <p:cNvPicPr>
              <a:picLocks noChangeAspect="1"/>
            </p:cNvPicPr>
            <p:nvPr userDrawn="1"/>
          </p:nvPicPr>
          <p:blipFill>
            <a:blip r:embed="rId14"/>
            <a:stretch>
              <a:fillRect/>
            </a:stretch>
          </p:blipFill>
          <p:spPr>
            <a:xfrm>
              <a:off x="44487207" y="7579895"/>
              <a:ext cx="2969584" cy="1370577"/>
            </a:xfrm>
            <a:prstGeom prst="rect">
              <a:avLst/>
            </a:prstGeom>
            <a:ln>
              <a:noFill/>
            </a:ln>
          </p:spPr>
        </p:pic>
        <p:graphicFrame>
          <p:nvGraphicFramePr>
            <p:cNvPr id="60" name="Object 59"/>
            <p:cNvGraphicFramePr>
              <a:graphicFrameLocks noChangeAspect="1"/>
            </p:cNvGraphicFramePr>
            <p:nvPr userDrawn="1">
              <p:extLst>
                <p:ext uri="{D42A27DB-BD31-4B8C-83A1-F6EECF244321}">
                  <p14:modId xmlns:p14="http://schemas.microsoft.com/office/powerpoint/2010/main" val="2182652891"/>
                </p:ext>
              </p:extLst>
            </p:nvPr>
          </p:nvGraphicFramePr>
          <p:xfrm>
            <a:off x="44629619" y="11328671"/>
            <a:ext cx="1482266" cy="992162"/>
          </p:xfrm>
          <a:graphic>
            <a:graphicData uri="http://schemas.openxmlformats.org/presentationml/2006/ole">
              <mc:AlternateContent xmlns:mc="http://schemas.openxmlformats.org/markup-compatibility/2006">
                <mc:Choice xmlns:v="urn:schemas-microsoft-com:vml" Requires="v">
                  <p:oleObj spid="_x0000_s2149"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1328671"/>
                          <a:ext cx="1482266" cy="992162"/>
                        </a:xfrm>
                        <a:prstGeom prst="rect">
                          <a:avLst/>
                        </a:prstGeom>
                      </p:spPr>
                    </p:pic>
                  </p:oleObj>
                </mc:Fallback>
              </mc:AlternateContent>
            </a:graphicData>
          </a:graphic>
        </p:graphicFrame>
      </p:grpSp>
      <p:sp>
        <p:nvSpPr>
          <p:cNvPr id="38" name="Rectangle 33"/>
          <p:cNvSpPr>
            <a:spLocks noChangeArrowheads="1"/>
          </p:cNvSpPr>
          <p:nvPr userDrawn="1"/>
        </p:nvSpPr>
        <p:spPr bwMode="auto">
          <a:xfrm>
            <a:off x="525423" y="5749826"/>
            <a:ext cx="24109830" cy="29249787"/>
          </a:xfrm>
          <a:prstGeom prst="roundRect">
            <a:avLst>
              <a:gd name="adj" fmla="val 3107"/>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4996" tIns="37497" rIns="74996" bIns="37497" anchor="ctr"/>
          <a:lstStyle/>
          <a:p>
            <a:pPr>
              <a:defRPr/>
            </a:pPr>
            <a:endParaRPr lang="en-US" dirty="0"/>
          </a:p>
        </p:txBody>
      </p:sp>
      <p:sp>
        <p:nvSpPr>
          <p:cNvPr id="39" name="Rounded Rectangle 38"/>
          <p:cNvSpPr/>
          <p:nvPr userDrawn="1"/>
        </p:nvSpPr>
        <p:spPr>
          <a:xfrm>
            <a:off x="25956639" y="31659085"/>
            <a:ext cx="11498658" cy="14054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26104841" y="31785807"/>
            <a:ext cx="1076037" cy="1178398"/>
          </a:xfrm>
          <a:prstGeom prst="rect">
            <a:avLst/>
          </a:prstGeom>
          <a:noFill/>
          <a:ln>
            <a:noFill/>
          </a:ln>
        </p:spPr>
      </p:pic>
      <p:sp>
        <p:nvSpPr>
          <p:cNvPr id="41" name="TextBox 40"/>
          <p:cNvSpPr txBox="1"/>
          <p:nvPr userDrawn="1"/>
        </p:nvSpPr>
        <p:spPr>
          <a:xfrm>
            <a:off x="27251330" y="31903840"/>
            <a:ext cx="10203968" cy="922846"/>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sp>
        <p:nvSpPr>
          <p:cNvPr id="42" name="TextBox 41"/>
          <p:cNvSpPr txBox="1"/>
          <p:nvPr userDrawn="1"/>
        </p:nvSpPr>
        <p:spPr>
          <a:xfrm>
            <a:off x="25956639" y="33921546"/>
            <a:ext cx="7629577" cy="1399638"/>
          </a:xfrm>
          <a:prstGeom prst="rect">
            <a:avLst/>
          </a:prstGeom>
          <a:noFill/>
        </p:spPr>
        <p:txBody>
          <a:bodyPr wrap="square" lIns="65304" tIns="32651" rIns="65304" bIns="32651" rtlCol="0">
            <a:spAutoFit/>
          </a:bodyPr>
          <a:lstStyle/>
          <a:p>
            <a:pPr marL="400050" indent="-400050">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        </a:t>
            </a:r>
          </a:p>
          <a:p>
            <a:pPr marL="400050" indent="0">
              <a:lnSpc>
                <a:spcPts val="2600"/>
              </a:lnSpc>
            </a:pPr>
            <a:r>
              <a:rPr lang="en-US" sz="2400" baseline="0" dirty="0" smtClean="0">
                <a:solidFill>
                  <a:schemeClr val="bg1"/>
                </a:solidFill>
              </a:rPr>
              <a:t>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1" baseline="0" dirty="0" smtClean="0">
                <a:solidFill>
                  <a:srgbClr val="FFFF00"/>
                </a:solidFill>
              </a:rPr>
              <a:t>posterpresenter@gmail.com</a:t>
            </a:r>
            <a:endParaRPr lang="en-US" sz="2800" b="1" dirty="0">
              <a:solidFill>
                <a:srgbClr val="FFFF00"/>
              </a:solidFill>
            </a:endParaRPr>
          </a:p>
        </p:txBody>
      </p:sp>
      <p:sp>
        <p:nvSpPr>
          <p:cNvPr id="36" name="Text Box 14"/>
          <p:cNvSpPr txBox="1">
            <a:spLocks noChangeArrowheads="1"/>
          </p:cNvSpPr>
          <p:nvPr userDrawn="1"/>
        </p:nvSpPr>
        <p:spPr bwMode="auto">
          <a:xfrm>
            <a:off x="1079766" y="35321184"/>
            <a:ext cx="2211122" cy="294862"/>
          </a:xfrm>
          <a:prstGeom prst="rect">
            <a:avLst/>
          </a:prstGeom>
          <a:noFill/>
          <a:ln w="9525">
            <a:noFill/>
            <a:miter lim="800000"/>
            <a:headEnd/>
            <a:tailEnd/>
          </a:ln>
          <a:effectLst/>
        </p:spPr>
        <p:txBody>
          <a:bodyPr wrap="square" lIns="74854" tIns="37420" rIns="74854" bIns="37420">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34" Type="http://schemas.openxmlformats.org/officeDocument/2006/relationships/image" Target="../media/image42.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2" Type="http://schemas.openxmlformats.org/officeDocument/2006/relationships/notesSlide" Target="../notesSlides/notesSlide1.xml"/><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40.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8"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Text Placeholder 455"/>
          <p:cNvSpPr>
            <a:spLocks noGrp="1"/>
          </p:cNvSpPr>
          <p:nvPr>
            <p:ph type="body" sz="quarter" idx="10"/>
          </p:nvPr>
        </p:nvSpPr>
        <p:spPr>
          <a:xfrm>
            <a:off x="518974" y="6425827"/>
            <a:ext cx="11898341" cy="8346975"/>
          </a:xfrm>
        </p:spPr>
        <p:txBody>
          <a:bodyPr/>
          <a:lstStyle/>
          <a:p>
            <a:r>
              <a:rPr lang="en-US" dirty="0" smtClean="0"/>
              <a:t>ISRD : Inter-Slot Radiometric Discrepancy</a:t>
            </a:r>
          </a:p>
          <a:p>
            <a:pPr marL="342900" indent="-342900">
              <a:buFont typeface="Arial" panose="020B0604020202020204" pitchFamily="34" charset="0"/>
              <a:buChar char="•"/>
            </a:pPr>
            <a:r>
              <a:rPr lang="en-US" dirty="0" smtClean="0"/>
              <a:t>Radiometric artefact occurring in the slot boundary areas caused by the inconsistency of the radiometric response for locations</a:t>
            </a:r>
          </a:p>
          <a:p>
            <a:pPr marL="342900" indent="-342900">
              <a:buFont typeface="Arial" panose="020B0604020202020204" pitchFamily="34" charset="0"/>
              <a:buChar char="•"/>
            </a:pP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Source of ISRD</a:t>
            </a:r>
          </a:p>
          <a:p>
            <a:pPr marL="342900" indent="-342900">
              <a:buFont typeface="Arial" panose="020B0604020202020204" pitchFamily="34" charset="0"/>
              <a:buChar char="•"/>
            </a:pPr>
            <a:r>
              <a:rPr lang="en-US" dirty="0" smtClean="0"/>
              <a:t>Natural sources : difference in image acquisition</a:t>
            </a:r>
            <a:r>
              <a:rPr lang="en-US" dirty="0" smtClean="0"/>
              <a:t> time between the slots</a:t>
            </a:r>
            <a:br>
              <a:rPr lang="en-US" dirty="0" smtClean="0"/>
            </a:br>
            <a:r>
              <a:rPr lang="en-US" dirty="0" smtClean="0"/>
              <a:t>          (time interval between two adjacent slots varies from 103 second to 12 minutes)</a:t>
            </a:r>
          </a:p>
          <a:p>
            <a:pPr marL="342900" indent="-342900">
              <a:buFont typeface="Arial" panose="020B0604020202020204" pitchFamily="34" charset="0"/>
              <a:buChar char="•"/>
            </a:pPr>
            <a:r>
              <a:rPr lang="en-US" dirty="0" smtClean="0"/>
              <a:t>Artificial sources </a:t>
            </a:r>
          </a:p>
          <a:p>
            <a:pPr marL="1561574" lvl="1" indent="-342900">
              <a:buFont typeface="Arial" panose="020B0604020202020204" pitchFamily="34" charset="0"/>
              <a:buChar char="•"/>
            </a:pPr>
            <a:r>
              <a:rPr lang="en-US" dirty="0" smtClean="0"/>
              <a:t>Pixel response non-uniformity : each pixel in the 2-dimensional sensor array has different sensitivity for photon</a:t>
            </a:r>
          </a:p>
          <a:p>
            <a:pPr marL="1561574" lvl="1" indent="-342900">
              <a:buFont typeface="Arial" panose="020B0604020202020204" pitchFamily="34" charset="0"/>
              <a:buChar char="•"/>
            </a:pPr>
            <a:r>
              <a:rPr lang="en-US" dirty="0" smtClean="0"/>
              <a:t>Stray-light inside the sensor optics : unwanted light </a:t>
            </a:r>
            <a:r>
              <a:rPr lang="en-US" dirty="0" smtClean="0"/>
              <a:t>from the outside of FOV</a:t>
            </a:r>
            <a:endParaRPr lang="en-US" dirty="0"/>
          </a:p>
        </p:txBody>
      </p:sp>
      <p:sp>
        <p:nvSpPr>
          <p:cNvPr id="457" name="Text Placeholder 456"/>
          <p:cNvSpPr>
            <a:spLocks noGrp="1"/>
          </p:cNvSpPr>
          <p:nvPr>
            <p:ph type="body" sz="quarter" idx="11"/>
          </p:nvPr>
        </p:nvSpPr>
        <p:spPr/>
        <p:txBody>
          <a:bodyPr/>
          <a:lstStyle/>
          <a:p>
            <a:r>
              <a:rPr lang="en-US" dirty="0" smtClean="0"/>
              <a:t>INTRODUCTION</a:t>
            </a:r>
            <a:endParaRPr lang="en-US" dirty="0"/>
          </a:p>
        </p:txBody>
      </p:sp>
      <p:sp>
        <p:nvSpPr>
          <p:cNvPr id="460" name="Text Placeholder 459"/>
          <p:cNvSpPr>
            <a:spLocks noGrp="1"/>
          </p:cNvSpPr>
          <p:nvPr>
            <p:ph type="body" sz="quarter" idx="20"/>
          </p:nvPr>
        </p:nvSpPr>
        <p:spPr>
          <a:xfrm>
            <a:off x="528364" y="24354968"/>
            <a:ext cx="11891854" cy="656336"/>
          </a:xfrm>
        </p:spPr>
        <p:txBody>
          <a:bodyPr/>
          <a:lstStyle/>
          <a:p>
            <a:r>
              <a:rPr lang="en-US" dirty="0" smtClean="0"/>
              <a:t>SLRI Correction using CIDUM </a:t>
            </a:r>
            <a:endParaRPr lang="en-US" dirty="0"/>
          </a:p>
        </p:txBody>
      </p:sp>
      <p:sp>
        <p:nvSpPr>
          <p:cNvPr id="461" name="Text Placeholder 460"/>
          <p:cNvSpPr>
            <a:spLocks noGrp="1"/>
          </p:cNvSpPr>
          <p:nvPr>
            <p:ph type="body" sz="quarter" idx="25"/>
          </p:nvPr>
        </p:nvSpPr>
        <p:spPr/>
        <p:txBody>
          <a:bodyPr/>
          <a:lstStyle/>
          <a:p>
            <a:r>
              <a:rPr lang="en-US" dirty="0" smtClean="0"/>
              <a:t>Results</a:t>
            </a:r>
            <a:endParaRPr lang="en-US" dirty="0"/>
          </a:p>
        </p:txBody>
      </p:sp>
      <p:sp>
        <p:nvSpPr>
          <p:cNvPr id="462" name="Text Placeholder 461"/>
          <p:cNvSpPr>
            <a:spLocks noGrp="1"/>
          </p:cNvSpPr>
          <p:nvPr>
            <p:ph type="body" sz="quarter" idx="26"/>
          </p:nvPr>
        </p:nvSpPr>
        <p:spPr>
          <a:xfrm>
            <a:off x="12725245" y="6425826"/>
            <a:ext cx="11888795" cy="16703109"/>
          </a:xfrm>
        </p:spPr>
        <p:txBody>
          <a:bodyPr/>
          <a:lstStyle/>
          <a:p>
            <a:r>
              <a:rPr lang="en-US" dirty="0" smtClean="0"/>
              <a:t>TOA Radiance (L1B data)</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Remote Sensing</a:t>
            </a:r>
            <a:r>
              <a:rPr lang="en-US" dirty="0" smtClean="0"/>
              <a:t> Reflectance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Validation with in-situ measurements</a:t>
            </a:r>
          </a:p>
          <a:p>
            <a:endParaRPr lang="en-US" dirty="0" smtClean="0"/>
          </a:p>
          <a:p>
            <a:endParaRPr lang="en-US" dirty="0"/>
          </a:p>
          <a:p>
            <a:endParaRPr lang="en-US" dirty="0" smtClean="0"/>
          </a:p>
          <a:p>
            <a:endParaRPr lang="en-US" dirty="0"/>
          </a:p>
          <a:p>
            <a:endParaRPr lang="en-US" dirty="0" smtClean="0"/>
          </a:p>
          <a:p>
            <a:endParaRPr lang="en-US" dirty="0"/>
          </a:p>
        </p:txBody>
      </p:sp>
      <p:sp>
        <p:nvSpPr>
          <p:cNvPr id="463" name="Text Placeholder 462"/>
          <p:cNvSpPr>
            <a:spLocks noGrp="1"/>
          </p:cNvSpPr>
          <p:nvPr>
            <p:ph type="body" sz="quarter" idx="27"/>
          </p:nvPr>
        </p:nvSpPr>
        <p:spPr>
          <a:xfrm>
            <a:off x="12704233" y="29945348"/>
            <a:ext cx="11885529" cy="656336"/>
          </a:xfrm>
        </p:spPr>
        <p:txBody>
          <a:bodyPr/>
          <a:lstStyle/>
          <a:p>
            <a:r>
              <a:rPr lang="en-US" dirty="0" smtClean="0"/>
              <a:t>REFERENCE</a:t>
            </a:r>
            <a:endParaRPr lang="en-US" dirty="0"/>
          </a:p>
        </p:txBody>
      </p:sp>
      <p:sp>
        <p:nvSpPr>
          <p:cNvPr id="464" name="Text Placeholder 463"/>
          <p:cNvSpPr>
            <a:spLocks noGrp="1"/>
          </p:cNvSpPr>
          <p:nvPr>
            <p:ph type="body" sz="quarter" idx="28"/>
          </p:nvPr>
        </p:nvSpPr>
        <p:spPr>
          <a:xfrm>
            <a:off x="12704233" y="30612531"/>
            <a:ext cx="11890085" cy="2299166"/>
          </a:xfrm>
        </p:spPr>
        <p:txBody>
          <a:bodyPr/>
          <a:lstStyle/>
          <a:p>
            <a:pPr marL="342900" indent="-342900">
              <a:buFont typeface="Arial" panose="020B0604020202020204" pitchFamily="34" charset="0"/>
              <a:buChar char="•"/>
            </a:pPr>
            <a:r>
              <a:rPr lang="en-US" altLang="ko-KR" dirty="0"/>
              <a:t>W. Kim</a:t>
            </a:r>
            <a:r>
              <a:rPr lang="en-US" altLang="ko-KR" b="1" dirty="0"/>
              <a:t>,</a:t>
            </a:r>
            <a:r>
              <a:rPr lang="en-US" altLang="ko-KR" dirty="0"/>
              <a:t> J. </a:t>
            </a:r>
            <a:r>
              <a:rPr lang="en-US" altLang="ko-KR" dirty="0" err="1"/>
              <a:t>Ahn</a:t>
            </a:r>
            <a:r>
              <a:rPr lang="en-US" altLang="ko-KR" dirty="0"/>
              <a:t>, and Y. Park, “Correction of stray-light driven </a:t>
            </a:r>
            <a:r>
              <a:rPr lang="en-US" altLang="ko-KR" dirty="0" err="1"/>
              <a:t>interslot</a:t>
            </a:r>
            <a:r>
              <a:rPr lang="en-US" altLang="ko-KR" dirty="0"/>
              <a:t> radiometric discrepancy (ISRD) present in radiometric products of Geostationary Ocean Color Imager (GOCI),” </a:t>
            </a:r>
            <a:r>
              <a:rPr lang="en-US" altLang="ko-KR" i="1" dirty="0"/>
              <a:t>IEEE Transaction on Geoscience and Remote Sensing, </a:t>
            </a:r>
            <a:r>
              <a:rPr lang="en-US" altLang="ko-KR" dirty="0"/>
              <a:t>vol. 53, no. 10, Oct. </a:t>
            </a:r>
            <a:r>
              <a:rPr lang="en-US" altLang="ko-KR" dirty="0" smtClean="0"/>
              <a:t>2015.</a:t>
            </a:r>
          </a:p>
          <a:p>
            <a:pPr marL="342900" indent="-342900">
              <a:buFont typeface="Arial" panose="020B0604020202020204" pitchFamily="34" charset="0"/>
              <a:buChar char="•"/>
            </a:pPr>
            <a:r>
              <a:rPr lang="en-US" altLang="ko-KR" dirty="0" smtClean="0"/>
              <a:t>J</a:t>
            </a:r>
            <a:r>
              <a:rPr lang="en-US" altLang="ko-KR" dirty="0"/>
              <a:t>. </a:t>
            </a:r>
            <a:r>
              <a:rPr lang="en-US" altLang="ko-KR" dirty="0" err="1"/>
              <a:t>Ahn</a:t>
            </a:r>
            <a:r>
              <a:rPr lang="en-US" altLang="ko-KR" dirty="0"/>
              <a:t>, Y. Park, W. Kim, B. Lee, and I. Oh, “Vicarious calibration of the Geostationary Ocean Color Imager,”, </a:t>
            </a:r>
            <a:r>
              <a:rPr lang="en-US" altLang="ko-KR" i="1" dirty="0"/>
              <a:t>Optics Express</a:t>
            </a:r>
            <a:r>
              <a:rPr lang="en-US" altLang="ko-KR" dirty="0"/>
              <a:t>, vol. 23, no. 18, Aug. 2015</a:t>
            </a:r>
            <a:r>
              <a:rPr lang="en-US" altLang="ko-KR" dirty="0" smtClean="0"/>
              <a:t>.</a:t>
            </a:r>
            <a:endParaRPr lang="ko-KR" altLang="ko-KR" dirty="0"/>
          </a:p>
        </p:txBody>
      </p:sp>
      <p:sp>
        <p:nvSpPr>
          <p:cNvPr id="465" name="Text Placeholder 464"/>
          <p:cNvSpPr>
            <a:spLocks noGrp="1"/>
          </p:cNvSpPr>
          <p:nvPr>
            <p:ph type="body" sz="quarter" idx="29"/>
          </p:nvPr>
        </p:nvSpPr>
        <p:spPr>
          <a:xfrm>
            <a:off x="12652583" y="32887706"/>
            <a:ext cx="11879579" cy="656336"/>
          </a:xfrm>
        </p:spPr>
        <p:txBody>
          <a:bodyPr/>
          <a:lstStyle/>
          <a:p>
            <a:r>
              <a:rPr lang="en-US" dirty="0" smtClean="0"/>
              <a:t>CONTACT</a:t>
            </a:r>
            <a:endParaRPr lang="en-US" dirty="0"/>
          </a:p>
        </p:txBody>
      </p:sp>
      <p:sp>
        <p:nvSpPr>
          <p:cNvPr id="468" name="Text Placeholder 467"/>
          <p:cNvSpPr>
            <a:spLocks noGrp="1"/>
          </p:cNvSpPr>
          <p:nvPr>
            <p:ph type="body" sz="quarter" idx="96"/>
          </p:nvPr>
        </p:nvSpPr>
        <p:spPr>
          <a:xfrm>
            <a:off x="517947" y="25101789"/>
            <a:ext cx="11899368" cy="8826636"/>
          </a:xfrm>
        </p:spPr>
        <p:txBody>
          <a:bodyPr/>
          <a:lstStyle/>
          <a:p>
            <a:r>
              <a:rPr lang="en-US" dirty="0" smtClean="0"/>
              <a:t>Two-step correction scheme</a:t>
            </a:r>
          </a:p>
          <a:p>
            <a:pPr marL="342900" indent="-342900">
              <a:buFont typeface="Arial" panose="020B0604020202020204" pitchFamily="34" charset="0"/>
              <a:buChar char="•"/>
            </a:pPr>
            <a:r>
              <a:rPr lang="en-US" dirty="0" smtClean="0"/>
              <a:t>Extraction of the SLRI pattern from each L1A image using the MNF transform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Calibration of the SLRI pattern by scaling the patterns through the optimization in all the slot overlaps (in such a way that the mean ISRD in all the 24 slot boundaries are minimized)</a:t>
            </a:r>
            <a:endParaRPr lang="en-US" dirty="0"/>
          </a:p>
        </p:txBody>
      </p:sp>
      <p:sp>
        <p:nvSpPr>
          <p:cNvPr id="505" name="Text Placeholder 504"/>
          <p:cNvSpPr>
            <a:spLocks noGrp="1"/>
          </p:cNvSpPr>
          <p:nvPr>
            <p:ph type="body" sz="quarter" idx="150"/>
          </p:nvPr>
        </p:nvSpPr>
        <p:spPr>
          <a:xfrm>
            <a:off x="3219687" y="3782149"/>
            <a:ext cx="18752664" cy="1280160"/>
          </a:xfrm>
        </p:spPr>
        <p:txBody>
          <a:bodyPr>
            <a:normAutofit fontScale="77500" lnSpcReduction="20000"/>
          </a:bodyPr>
          <a:lstStyle/>
          <a:p>
            <a:r>
              <a:rPr lang="en-US" dirty="0" smtClean="0"/>
              <a:t>Korea Ocean Satellite Center, Korea Institute of Ocean Science and Technology</a:t>
            </a:r>
            <a:endParaRPr lang="en-US" dirty="0"/>
          </a:p>
        </p:txBody>
      </p:sp>
      <p:sp>
        <p:nvSpPr>
          <p:cNvPr id="506" name="Text Placeholder 505"/>
          <p:cNvSpPr>
            <a:spLocks noGrp="1"/>
          </p:cNvSpPr>
          <p:nvPr>
            <p:ph type="body" sz="quarter" idx="151"/>
          </p:nvPr>
        </p:nvSpPr>
        <p:spPr>
          <a:xfrm>
            <a:off x="3219687" y="2669104"/>
            <a:ext cx="18752664" cy="1280160"/>
          </a:xfrm>
        </p:spPr>
        <p:txBody>
          <a:bodyPr>
            <a:normAutofit/>
          </a:bodyPr>
          <a:lstStyle/>
          <a:p>
            <a:r>
              <a:rPr lang="en-US" sz="5400" dirty="0" err="1" smtClean="0"/>
              <a:t>Wonkook</a:t>
            </a:r>
            <a:r>
              <a:rPr lang="en-US" sz="5400" dirty="0" smtClean="0"/>
              <a:t> Kim, Jae-</a:t>
            </a:r>
            <a:r>
              <a:rPr lang="en-US" sz="5400" dirty="0" err="1" smtClean="0"/>
              <a:t>hyun</a:t>
            </a:r>
            <a:r>
              <a:rPr lang="en-US" sz="5400" dirty="0" smtClean="0"/>
              <a:t> </a:t>
            </a:r>
            <a:r>
              <a:rPr lang="en-US" sz="5400" dirty="0" err="1" smtClean="0"/>
              <a:t>Ahn</a:t>
            </a:r>
            <a:r>
              <a:rPr lang="en-US" sz="5400" dirty="0" smtClean="0"/>
              <a:t>, Young-Je Park</a:t>
            </a:r>
            <a:endParaRPr lang="en-US" sz="5400" dirty="0"/>
          </a:p>
        </p:txBody>
      </p:sp>
      <p:sp>
        <p:nvSpPr>
          <p:cNvPr id="507" name="Text Placeholder 506"/>
          <p:cNvSpPr>
            <a:spLocks noGrp="1"/>
          </p:cNvSpPr>
          <p:nvPr>
            <p:ph type="body" sz="quarter" idx="153"/>
          </p:nvPr>
        </p:nvSpPr>
        <p:spPr/>
        <p:txBody>
          <a:bodyPr>
            <a:noAutofit/>
          </a:bodyPr>
          <a:lstStyle/>
          <a:p>
            <a:r>
              <a:rPr lang="en-US" sz="6600" dirty="0" smtClean="0"/>
              <a:t>CIDUM : Correction of Inter-Slot Radiometric Discrepancy Using the MNF transform</a:t>
            </a:r>
            <a:endParaRPr lang="en-US" sz="6600"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626" y="7978485"/>
            <a:ext cx="7200000" cy="3520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그룹 15"/>
          <p:cNvGrpSpPr/>
          <p:nvPr/>
        </p:nvGrpSpPr>
        <p:grpSpPr>
          <a:xfrm>
            <a:off x="2306549" y="15079562"/>
            <a:ext cx="7588154" cy="3302576"/>
            <a:chOff x="655093" y="2961746"/>
            <a:chExt cx="7588154" cy="3302576"/>
          </a:xfrm>
        </p:grpSpPr>
        <p:pic>
          <p:nvPicPr>
            <p:cNvPr id="17" name="그림 16"/>
            <p:cNvPicPr/>
            <p:nvPr/>
          </p:nvPicPr>
          <p:blipFill>
            <a:blip r:embed="rId4" cstate="print"/>
            <a:srcRect/>
            <a:stretch>
              <a:fillRect/>
            </a:stretch>
          </p:blipFill>
          <p:spPr bwMode="auto">
            <a:xfrm>
              <a:off x="655093" y="2961746"/>
              <a:ext cx="3482394" cy="3302576"/>
            </a:xfrm>
            <a:prstGeom prst="rect">
              <a:avLst/>
            </a:prstGeom>
            <a:noFill/>
          </p:spPr>
        </p:pic>
        <p:pic>
          <p:nvPicPr>
            <p:cNvPr id="18" name="그림 17"/>
            <p:cNvPicPr/>
            <p:nvPr/>
          </p:nvPicPr>
          <p:blipFill>
            <a:blip r:embed="rId5" cstate="print"/>
            <a:srcRect/>
            <a:stretch>
              <a:fillRect/>
            </a:stretch>
          </p:blipFill>
          <p:spPr bwMode="auto">
            <a:xfrm>
              <a:off x="5295330" y="3125337"/>
              <a:ext cx="2947917" cy="2934269"/>
            </a:xfrm>
            <a:prstGeom prst="rect">
              <a:avLst/>
            </a:prstGeom>
            <a:noFill/>
            <a:ln w="9525">
              <a:noFill/>
              <a:miter lim="800000"/>
              <a:headEnd/>
              <a:tailEnd/>
            </a:ln>
          </p:spPr>
        </p:pic>
        <p:sp>
          <p:nvSpPr>
            <p:cNvPr id="19" name="직사각형 18"/>
            <p:cNvSpPr/>
            <p:nvPr/>
          </p:nvSpPr>
          <p:spPr>
            <a:xfrm>
              <a:off x="1514901" y="3753134"/>
              <a:ext cx="996287" cy="107817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en-US"/>
            </a:p>
          </p:txBody>
        </p:sp>
        <p:cxnSp>
          <p:nvCxnSpPr>
            <p:cNvPr id="20" name="직선 연결선 19"/>
            <p:cNvCxnSpPr/>
            <p:nvPr/>
          </p:nvCxnSpPr>
          <p:spPr>
            <a:xfrm flipH="1">
              <a:off x="1514901" y="3125337"/>
              <a:ext cx="3780430" cy="62779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직선 연결선 20"/>
            <p:cNvCxnSpPr/>
            <p:nvPr/>
          </p:nvCxnSpPr>
          <p:spPr>
            <a:xfrm flipH="1" flipV="1">
              <a:off x="1503528" y="4860877"/>
              <a:ext cx="3805451" cy="1171433"/>
            </a:xfrm>
            <a:prstGeom prst="line">
              <a:avLst/>
            </a:prstGeom>
            <a:ln w="25400"/>
          </p:spPr>
          <p:style>
            <a:lnRef idx="1">
              <a:schemeClr val="accent1"/>
            </a:lnRef>
            <a:fillRef idx="0">
              <a:schemeClr val="accent1"/>
            </a:fillRef>
            <a:effectRef idx="0">
              <a:schemeClr val="accent1"/>
            </a:effectRef>
            <a:fontRef idx="minor">
              <a:schemeClr val="tx1"/>
            </a:fontRef>
          </p:style>
        </p:cxnSp>
      </p:grpSp>
      <p:pic>
        <p:nvPicPr>
          <p:cNvPr id="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2568" y="18673691"/>
            <a:ext cx="4997624"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049299" y="19675108"/>
            <a:ext cx="4414345" cy="1200329"/>
          </a:xfrm>
          <a:prstGeom prst="rect">
            <a:avLst/>
          </a:prstGeom>
          <a:noFill/>
          <a:ln>
            <a:solidFill>
              <a:schemeClr val="tx1"/>
            </a:solidFill>
          </a:ln>
        </p:spPr>
        <p:txBody>
          <a:bodyPr wrap="square" rtlCol="0">
            <a:spAutoFit/>
          </a:bodyPr>
          <a:lstStyle/>
          <a:p>
            <a:pPr algn="ctr"/>
            <a:r>
              <a:rPr lang="en-US" altLang="ko-KR" sz="2400" dirty="0" smtClean="0">
                <a:latin typeface="Times New Roman" panose="02020603050405020304" pitchFamily="18" charset="0"/>
                <a:cs typeface="Times New Roman" panose="02020603050405020304" pitchFamily="18" charset="0"/>
              </a:rPr>
              <a:t>Slot pairs with large ISRD exhibit TOA radiance difference greater than 3%</a:t>
            </a:r>
            <a:endParaRPr lang="ko-KR" altLang="en-US" sz="24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7049300" y="21400784"/>
            <a:ext cx="4414345" cy="1569660"/>
          </a:xfrm>
          <a:prstGeom prst="rect">
            <a:avLst/>
          </a:prstGeom>
          <a:noFill/>
          <a:ln>
            <a:solidFill>
              <a:schemeClr val="tx1"/>
            </a:solidFill>
          </a:ln>
        </p:spPr>
        <p:txBody>
          <a:bodyPr wrap="square" rtlCol="0">
            <a:spAutoFit/>
          </a:bodyPr>
          <a:lstStyle/>
          <a:p>
            <a:pPr algn="ctr"/>
            <a:r>
              <a:rPr lang="en-US" altLang="ko-KR" sz="2400" dirty="0" smtClean="0">
                <a:latin typeface="Times New Roman" panose="02020603050405020304" pitchFamily="18" charset="0"/>
                <a:cs typeface="Times New Roman" panose="02020603050405020304" pitchFamily="18" charset="0"/>
              </a:rPr>
              <a:t>Those large ISRD for vertically aligned slot pairs are from the Stray-light driven radiometric inflation (SLRI) in the upper slots</a:t>
            </a:r>
            <a:endParaRPr lang="ko-KR" altLang="en-US" sz="2400" dirty="0">
              <a:latin typeface="Times New Roman" panose="02020603050405020304" pitchFamily="18" charset="0"/>
              <a:cs typeface="Times New Roman" panose="02020603050405020304" pitchFamily="18" charset="0"/>
            </a:endParaRPr>
          </a:p>
        </p:txBody>
      </p:sp>
      <p:sp>
        <p:nvSpPr>
          <p:cNvPr id="25" name="TextBox 3"/>
          <p:cNvSpPr txBox="1"/>
          <p:nvPr/>
        </p:nvSpPr>
        <p:spPr>
          <a:xfrm>
            <a:off x="3747082" y="26073671"/>
            <a:ext cx="1584176" cy="36933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dirty="0" smtClean="0"/>
              <a:t>Band 1</a:t>
            </a:r>
            <a:endParaRPr lang="ko-KR" altLang="en-US" dirty="0"/>
          </a:p>
        </p:txBody>
      </p:sp>
      <p:sp>
        <p:nvSpPr>
          <p:cNvPr id="26" name="TextBox 5"/>
          <p:cNvSpPr txBox="1"/>
          <p:nvPr/>
        </p:nvSpPr>
        <p:spPr>
          <a:xfrm>
            <a:off x="8139570" y="26019339"/>
            <a:ext cx="1584176" cy="36933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dirty="0" smtClean="0"/>
              <a:t>Band 3</a:t>
            </a:r>
            <a:endParaRPr lang="ko-KR" altLang="en-US" dirty="0"/>
          </a:p>
        </p:txBody>
      </p:sp>
      <p:sp>
        <p:nvSpPr>
          <p:cNvPr id="27" name="TextBox 6"/>
          <p:cNvSpPr txBox="1"/>
          <p:nvPr/>
        </p:nvSpPr>
        <p:spPr>
          <a:xfrm>
            <a:off x="5835314" y="26010955"/>
            <a:ext cx="1584176" cy="36933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dirty="0" smtClean="0"/>
              <a:t>Band 2</a:t>
            </a:r>
            <a:endParaRPr lang="ko-KR" altLang="en-US" dirty="0"/>
          </a:p>
        </p:txBody>
      </p:sp>
      <p:pic>
        <p:nvPicPr>
          <p:cNvPr id="28" name="그림 27" descr="F:\Data\ISRD_test\figures\2012_10_19_slot02_MNFBand2.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9210" y="29026528"/>
            <a:ext cx="2519045" cy="2018665"/>
          </a:xfrm>
          <a:prstGeom prst="rect">
            <a:avLst/>
          </a:prstGeom>
          <a:noFill/>
          <a:ln>
            <a:noFill/>
          </a:ln>
        </p:spPr>
      </p:pic>
      <p:pic>
        <p:nvPicPr>
          <p:cNvPr id="29" name="그림 28" descr="F:\Data\ISRD_test\figures\2012_10_19_slot02_MNFBand3.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6709" y="29032850"/>
            <a:ext cx="2519045" cy="2018665"/>
          </a:xfrm>
          <a:prstGeom prst="rect">
            <a:avLst/>
          </a:prstGeom>
          <a:noFill/>
          <a:ln>
            <a:noFill/>
          </a:ln>
        </p:spPr>
      </p:pic>
      <p:pic>
        <p:nvPicPr>
          <p:cNvPr id="30" name="그림 29" descr="F:\Data\ISRD_test\figures\2012_10_19_slot02_MNFBand1.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50938" y="29032850"/>
            <a:ext cx="2519045" cy="2018665"/>
          </a:xfrm>
          <a:prstGeom prst="rect">
            <a:avLst/>
          </a:prstGeom>
          <a:noFill/>
          <a:ln>
            <a:noFill/>
          </a:ln>
        </p:spPr>
      </p:pic>
      <p:pic>
        <p:nvPicPr>
          <p:cNvPr id="3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6153" y="26449306"/>
            <a:ext cx="6425158" cy="2769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6244" y="32524492"/>
            <a:ext cx="3888432" cy="2292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80192" y="32524492"/>
            <a:ext cx="3600000" cy="233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967095" y="7478438"/>
            <a:ext cx="3600000" cy="657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031903" y="8112117"/>
            <a:ext cx="3582000" cy="5022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855527" y="7694462"/>
            <a:ext cx="4342216" cy="178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862084" y="9422854"/>
            <a:ext cx="4294444"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811804" y="11169054"/>
            <a:ext cx="4376109" cy="185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9" name="직선 연결선 38"/>
          <p:cNvCxnSpPr>
            <a:stCxn id="42" idx="6"/>
          </p:cNvCxnSpPr>
          <p:nvPr/>
        </p:nvCxnSpPr>
        <p:spPr>
          <a:xfrm>
            <a:off x="17563503" y="8435194"/>
            <a:ext cx="385640" cy="1725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직선 연결선 39"/>
          <p:cNvCxnSpPr/>
          <p:nvPr/>
        </p:nvCxnSpPr>
        <p:spPr>
          <a:xfrm>
            <a:off x="16703399" y="9638678"/>
            <a:ext cx="1368152"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직선 연결선 40"/>
          <p:cNvCxnSpPr>
            <a:stCxn id="38" idx="1"/>
          </p:cNvCxnSpPr>
          <p:nvPr/>
        </p:nvCxnSpPr>
        <p:spPr>
          <a:xfrm flipH="1" flipV="1">
            <a:off x="17495487" y="11366870"/>
            <a:ext cx="316317" cy="729184"/>
          </a:xfrm>
          <a:prstGeom prst="line">
            <a:avLst/>
          </a:prstGeom>
        </p:spPr>
        <p:style>
          <a:lnRef idx="1">
            <a:schemeClr val="accent1"/>
          </a:lnRef>
          <a:fillRef idx="0">
            <a:schemeClr val="accent1"/>
          </a:fillRef>
          <a:effectRef idx="0">
            <a:schemeClr val="accent1"/>
          </a:effectRef>
          <a:fontRef idx="minor">
            <a:schemeClr val="tx1"/>
          </a:fontRef>
        </p:style>
      </p:cxnSp>
      <p:sp>
        <p:nvSpPr>
          <p:cNvPr id="42" name="타원 41"/>
          <p:cNvSpPr/>
          <p:nvPr/>
        </p:nvSpPr>
        <p:spPr>
          <a:xfrm>
            <a:off x="16652999" y="8277726"/>
            <a:ext cx="910504" cy="3149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3" name="타원 42"/>
          <p:cNvSpPr/>
          <p:nvPr/>
        </p:nvSpPr>
        <p:spPr>
          <a:xfrm>
            <a:off x="15822903" y="9476462"/>
            <a:ext cx="910504" cy="3149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4" name="타원 43"/>
          <p:cNvSpPr/>
          <p:nvPr/>
        </p:nvSpPr>
        <p:spPr>
          <a:xfrm>
            <a:off x="16645703" y="11154390"/>
            <a:ext cx="910504" cy="3149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pic>
        <p:nvPicPr>
          <p:cNvPr id="45" name="그림 44" descr="C:\Research\MATLABcodes\Projects\2015_05_18_ISRD_Validation\Experiments\exp03_transact_analysis\figures\2012_10_16\7103\Band_06\GOCI_2012_10_16_04_Area7103_Band6_a_org.png"/>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4236248" y="14623294"/>
            <a:ext cx="2519680" cy="2237740"/>
          </a:xfrm>
          <a:prstGeom prst="rect">
            <a:avLst/>
          </a:prstGeom>
          <a:noFill/>
          <a:ln>
            <a:noFill/>
          </a:ln>
        </p:spPr>
      </p:pic>
      <p:pic>
        <p:nvPicPr>
          <p:cNvPr id="46" name="그림 45" descr="C:\Research\MATLABcodes\Projects\2015_05_18_ISRD_Validation\Experiments\exp03_transact_analysis\figures\2012_10_16\7103\Band_06\GOCI_2012_10_16_04_Area7103_Band6_b_cor.png"/>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6775942" y="14623294"/>
            <a:ext cx="2519680" cy="2237740"/>
          </a:xfrm>
          <a:prstGeom prst="rect">
            <a:avLst/>
          </a:prstGeom>
          <a:noFill/>
          <a:ln>
            <a:noFill/>
          </a:ln>
        </p:spPr>
      </p:pic>
      <p:pic>
        <p:nvPicPr>
          <p:cNvPr id="47" name="그림 46" descr="C:\Research\MATLABcodes\Projects\2015_05_18_ISRD_Validation\Experiments\exp03_transact_analysis\figures\2012_10_16\7103\Band_06\GOCI_2012_10_16_04_Band6_transact.png"/>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9636848" y="14772802"/>
            <a:ext cx="2519680" cy="1890395"/>
          </a:xfrm>
          <a:prstGeom prst="rect">
            <a:avLst/>
          </a:prstGeom>
          <a:noFill/>
          <a:ln>
            <a:noFill/>
          </a:ln>
        </p:spPr>
      </p:pic>
      <p:sp>
        <p:nvSpPr>
          <p:cNvPr id="48" name="TextBox 10"/>
          <p:cNvSpPr txBox="1"/>
          <p:nvPr/>
        </p:nvSpPr>
        <p:spPr>
          <a:xfrm>
            <a:off x="17404680" y="15274507"/>
            <a:ext cx="288032" cy="276999"/>
          </a:xfrm>
          <a:prstGeom prst="rect">
            <a:avLst/>
          </a:prstGeom>
          <a:solidFill>
            <a:schemeClr val="bg1"/>
          </a:solidFill>
          <a:ln>
            <a:solidFill>
              <a:schemeClr val="tx1"/>
            </a:solidFill>
          </a:ln>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smtClean="0"/>
              <a:t>A</a:t>
            </a:r>
            <a:endParaRPr lang="ko-KR" altLang="en-US" sz="1200" dirty="0"/>
          </a:p>
        </p:txBody>
      </p:sp>
      <p:sp>
        <p:nvSpPr>
          <p:cNvPr id="49" name="TextBox 11"/>
          <p:cNvSpPr txBox="1"/>
          <p:nvPr/>
        </p:nvSpPr>
        <p:spPr>
          <a:xfrm>
            <a:off x="14884320" y="15276858"/>
            <a:ext cx="288032" cy="276999"/>
          </a:xfrm>
          <a:prstGeom prst="rect">
            <a:avLst/>
          </a:prstGeom>
          <a:solidFill>
            <a:schemeClr val="bg1"/>
          </a:solidFill>
          <a:ln>
            <a:solidFill>
              <a:schemeClr val="tx1"/>
            </a:solidFill>
          </a:ln>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smtClean="0"/>
              <a:t>A</a:t>
            </a:r>
            <a:endParaRPr lang="ko-KR" altLang="en-US" sz="1200" dirty="0"/>
          </a:p>
        </p:txBody>
      </p:sp>
      <p:sp>
        <p:nvSpPr>
          <p:cNvPr id="50" name="TextBox 12"/>
          <p:cNvSpPr txBox="1"/>
          <p:nvPr/>
        </p:nvSpPr>
        <p:spPr>
          <a:xfrm>
            <a:off x="14884320" y="16722533"/>
            <a:ext cx="288032" cy="276999"/>
          </a:xfrm>
          <a:prstGeom prst="rect">
            <a:avLst/>
          </a:prstGeom>
          <a:solidFill>
            <a:schemeClr val="bg1"/>
          </a:solidFill>
          <a:ln>
            <a:solidFill>
              <a:schemeClr val="tx1"/>
            </a:solidFill>
          </a:ln>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smtClean="0"/>
              <a:t>B</a:t>
            </a:r>
            <a:endParaRPr lang="ko-KR" altLang="en-US" sz="1200" dirty="0"/>
          </a:p>
        </p:txBody>
      </p:sp>
      <p:sp>
        <p:nvSpPr>
          <p:cNvPr id="51" name="TextBox 13"/>
          <p:cNvSpPr txBox="1"/>
          <p:nvPr/>
        </p:nvSpPr>
        <p:spPr>
          <a:xfrm>
            <a:off x="17408624" y="16722534"/>
            <a:ext cx="288032" cy="276999"/>
          </a:xfrm>
          <a:prstGeom prst="rect">
            <a:avLst/>
          </a:prstGeom>
          <a:solidFill>
            <a:schemeClr val="bg1"/>
          </a:solidFill>
          <a:ln>
            <a:solidFill>
              <a:schemeClr val="tx1"/>
            </a:solidFill>
          </a:ln>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smtClean="0"/>
              <a:t>B</a:t>
            </a:r>
            <a:endParaRPr lang="ko-KR" altLang="en-US" sz="1200" dirty="0"/>
          </a:p>
        </p:txBody>
      </p:sp>
      <p:sp>
        <p:nvSpPr>
          <p:cNvPr id="52" name="TextBox 14"/>
          <p:cNvSpPr txBox="1"/>
          <p:nvPr/>
        </p:nvSpPr>
        <p:spPr>
          <a:xfrm>
            <a:off x="21828603" y="15709618"/>
            <a:ext cx="288032" cy="276999"/>
          </a:xfrm>
          <a:prstGeom prst="rect">
            <a:avLst/>
          </a:prstGeom>
          <a:solidFill>
            <a:schemeClr val="bg1"/>
          </a:solidFill>
          <a:ln>
            <a:solidFill>
              <a:schemeClr val="tx1"/>
            </a:solidFill>
          </a:ln>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smtClean="0"/>
              <a:t>B</a:t>
            </a:r>
            <a:endParaRPr lang="ko-KR" altLang="en-US" sz="1200" dirty="0"/>
          </a:p>
        </p:txBody>
      </p:sp>
      <p:sp>
        <p:nvSpPr>
          <p:cNvPr id="53" name="TextBox 15"/>
          <p:cNvSpPr txBox="1"/>
          <p:nvPr/>
        </p:nvSpPr>
        <p:spPr>
          <a:xfrm>
            <a:off x="19564840" y="15709618"/>
            <a:ext cx="288032" cy="276999"/>
          </a:xfrm>
          <a:prstGeom prst="rect">
            <a:avLst/>
          </a:prstGeom>
          <a:solidFill>
            <a:schemeClr val="bg1"/>
          </a:solidFill>
          <a:ln>
            <a:solidFill>
              <a:schemeClr val="tx1"/>
            </a:solidFill>
          </a:ln>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200" dirty="0" smtClean="0"/>
              <a:t>A</a:t>
            </a:r>
            <a:endParaRPr lang="ko-KR" altLang="en-US" sz="1200" dirty="0"/>
          </a:p>
        </p:txBody>
      </p:sp>
      <p:sp>
        <p:nvSpPr>
          <p:cNvPr id="54" name="직사각형 53"/>
          <p:cNvSpPr/>
          <p:nvPr/>
        </p:nvSpPr>
        <p:spPr>
          <a:xfrm>
            <a:off x="14956328" y="16284970"/>
            <a:ext cx="14401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55" name="직사각형 54"/>
          <p:cNvSpPr/>
          <p:nvPr/>
        </p:nvSpPr>
        <p:spPr>
          <a:xfrm>
            <a:off x="17495146" y="16293354"/>
            <a:ext cx="144016" cy="144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pic>
        <p:nvPicPr>
          <p:cNvPr id="56" name="그림 55" descr="C:\Research\IDLWorkspace80\ISRD_Validation\experiments\exp21_point_analysis\crops\figures\2012_10_16\CROP_2012101604_1856_2997_RCR.png"/>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3668116" y="17065529"/>
            <a:ext cx="2880000" cy="2422016"/>
          </a:xfrm>
          <a:prstGeom prst="rect">
            <a:avLst/>
          </a:prstGeom>
          <a:noFill/>
          <a:ln>
            <a:noFill/>
          </a:ln>
        </p:spPr>
      </p:pic>
      <p:pic>
        <p:nvPicPr>
          <p:cNvPr id="57" name="그림 56" descr="C:\Research\IDLWorkspace80\ISRD_Validation\experiments\exp21_point_analysis\crops\figures\2012_10_16\CROP_2012101604_1856_2997_RHOA.png"/>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6548116" y="17065529"/>
            <a:ext cx="2880000" cy="2422016"/>
          </a:xfrm>
          <a:prstGeom prst="rect">
            <a:avLst/>
          </a:prstGeom>
          <a:noFill/>
          <a:ln>
            <a:noFill/>
          </a:ln>
        </p:spPr>
      </p:pic>
      <p:pic>
        <p:nvPicPr>
          <p:cNvPr id="58" name="그림 57" descr="C:\Research\IDLWorkspace80\ISRD_Validation\experiments\exp21_point_analysis\crops\figures\2012_10_16\CROP_2012101604_1856_2997_RRS.png"/>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9456688" y="17062595"/>
            <a:ext cx="2880000" cy="2423468"/>
          </a:xfrm>
          <a:prstGeom prst="rect">
            <a:avLst/>
          </a:prstGeom>
          <a:noFill/>
          <a:ln>
            <a:noFill/>
          </a:ln>
        </p:spPr>
      </p:pic>
      <p:pic>
        <p:nvPicPr>
          <p:cNvPr id="59" name="그림 58" descr="C:\Research\MATLABcodes\Projects\2015_0415_plot_insitu_locations\experiments\exp02_plot_insitu_ISRD_validation\figures\Insitu_locations.png"/>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9428116" y="20754066"/>
            <a:ext cx="4248472" cy="4248472"/>
          </a:xfrm>
          <a:prstGeom prst="rect">
            <a:avLst/>
          </a:prstGeom>
          <a:noFill/>
          <a:ln>
            <a:noFill/>
          </a:ln>
        </p:spPr>
      </p:pic>
      <p:pic>
        <p:nvPicPr>
          <p:cNvPr id="60" name="그림 59" descr="C:\Research\IDLWorkspace80\ISRD_Validation\experiments\exp03_scatter_plot\figures\Band4\Band4_01_SLRI_Present.png"/>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3669694" y="20580560"/>
            <a:ext cx="2880000" cy="2419113"/>
          </a:xfrm>
          <a:prstGeom prst="rect">
            <a:avLst/>
          </a:prstGeom>
          <a:noFill/>
          <a:ln>
            <a:noFill/>
          </a:ln>
        </p:spPr>
      </p:pic>
      <p:pic>
        <p:nvPicPr>
          <p:cNvPr id="61" name="그림 60" descr="C:\Research\IDLWorkspace80\ISRD_Validation\experiments\exp03_scatter_plot\figures\Band4\Band4_02_SLRI_Corrected.png"/>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6189654" y="20580560"/>
            <a:ext cx="2880000" cy="2419113"/>
          </a:xfrm>
          <a:prstGeom prst="rect">
            <a:avLst/>
          </a:prstGeom>
          <a:noFill/>
          <a:ln>
            <a:noFill/>
          </a:ln>
        </p:spPr>
      </p:pic>
      <p:pic>
        <p:nvPicPr>
          <p:cNvPr id="62" name="그림 61" descr="C:\Research\IDLWorkspace80\ISRD_Validation\experiments\exp03_scatter_plot\figures\Band4\Band4_06b_Correction.png"/>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3678882" y="22872108"/>
            <a:ext cx="2880000" cy="2422016"/>
          </a:xfrm>
          <a:prstGeom prst="rect">
            <a:avLst/>
          </a:prstGeom>
          <a:noFill/>
          <a:ln>
            <a:noFill/>
          </a:ln>
        </p:spPr>
      </p:pic>
      <p:pic>
        <p:nvPicPr>
          <p:cNvPr id="63" name="그림 62" descr="C:\Research\IDLWorkspace80\ISRD_Validation\experiments\exp03_scatter_plot\figures\Band4\Band4_06a_Correction.png"/>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6199162" y="22861957"/>
            <a:ext cx="2880000" cy="2423468"/>
          </a:xfrm>
          <a:prstGeom prst="rect">
            <a:avLst/>
          </a:prstGeom>
          <a:noFill/>
          <a:ln>
            <a:noFill/>
          </a:ln>
        </p:spPr>
      </p:pic>
      <p:pic>
        <p:nvPicPr>
          <p:cNvPr id="64" name="그림 63" descr="C:\Research\IDLWorkspace80\ISRD_Validation\experiments\exp22_station_analysis\figures\Station_14_2012_10_16_04_Rrc.png"/>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5600916" y="25631263"/>
            <a:ext cx="2159635" cy="1817370"/>
          </a:xfrm>
          <a:prstGeom prst="rect">
            <a:avLst/>
          </a:prstGeom>
          <a:noFill/>
          <a:ln>
            <a:noFill/>
          </a:ln>
        </p:spPr>
      </p:pic>
      <p:pic>
        <p:nvPicPr>
          <p:cNvPr id="65" name="그림 64" descr="C:\Research\IDLWorkspace80\ISRD_Validation\experiments\exp22_station_analysis\figures\Station_14_2012_10_16_04_RhoA.png"/>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7886510" y="25629257"/>
            <a:ext cx="2159635" cy="1817370"/>
          </a:xfrm>
          <a:prstGeom prst="rect">
            <a:avLst/>
          </a:prstGeom>
          <a:noFill/>
          <a:ln>
            <a:noFill/>
          </a:ln>
        </p:spPr>
      </p:pic>
      <p:pic>
        <p:nvPicPr>
          <p:cNvPr id="66" name="그림 65" descr="C:\Research\IDLWorkspace80\ISRD_Validation\experiments\exp22_station_analysis\figures\Station_14_2012_10_16_04_Rrs.png"/>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0118759" y="25629257"/>
            <a:ext cx="2159635" cy="1817370"/>
          </a:xfrm>
          <a:prstGeom prst="rect">
            <a:avLst/>
          </a:prstGeom>
          <a:noFill/>
          <a:ln>
            <a:noFill/>
          </a:ln>
        </p:spPr>
      </p:pic>
      <p:pic>
        <p:nvPicPr>
          <p:cNvPr id="67" name="그림 66" descr="C:\Research\IDLWorkspace80\ISRD_Validation\experiments\exp22_station_analysis\figures\Station_16_2012_10_16_05_Rrc.png"/>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5591365" y="27589668"/>
            <a:ext cx="2159635" cy="1817370"/>
          </a:xfrm>
          <a:prstGeom prst="rect">
            <a:avLst/>
          </a:prstGeom>
          <a:noFill/>
          <a:ln>
            <a:noFill/>
          </a:ln>
        </p:spPr>
      </p:pic>
      <p:pic>
        <p:nvPicPr>
          <p:cNvPr id="68" name="그림 67" descr="C:\Research\IDLWorkspace80\ISRD_Validation\experiments\exp22_station_analysis\figures\Station_16_2012_10_16_05_Rrs.png"/>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0140738" y="27589668"/>
            <a:ext cx="2159635" cy="1817370"/>
          </a:xfrm>
          <a:prstGeom prst="rect">
            <a:avLst/>
          </a:prstGeom>
          <a:noFill/>
          <a:ln>
            <a:noFill/>
          </a:ln>
        </p:spPr>
      </p:pic>
      <p:pic>
        <p:nvPicPr>
          <p:cNvPr id="69" name="그림 68" descr="C:\Research\IDLWorkspace80\ISRD_Validation\experiments\exp22_station_analysis\figures\Station_16_2012_10_16_05_RhoA.png"/>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7864611" y="27590123"/>
            <a:ext cx="2159635" cy="1817370"/>
          </a:xfrm>
          <a:prstGeom prst="rect">
            <a:avLst/>
          </a:prstGeom>
          <a:noFill/>
          <a:ln>
            <a:noFill/>
          </a:ln>
        </p:spPr>
      </p:pic>
      <p:sp>
        <p:nvSpPr>
          <p:cNvPr id="4" name="TextBox 3"/>
          <p:cNvSpPr txBox="1"/>
          <p:nvPr/>
        </p:nvSpPr>
        <p:spPr>
          <a:xfrm>
            <a:off x="13459296" y="26176994"/>
            <a:ext cx="1798703" cy="461665"/>
          </a:xfrm>
          <a:prstGeom prst="rect">
            <a:avLst/>
          </a:prstGeom>
          <a:noFill/>
          <a:ln>
            <a:solidFill>
              <a:schemeClr val="tx1"/>
            </a:solidFill>
          </a:ln>
        </p:spPr>
        <p:txBody>
          <a:bodyPr wrap="square" rtlCol="0">
            <a:spAutoFit/>
          </a:bodyPr>
          <a:lstStyle/>
          <a:p>
            <a:pPr algn="ctr"/>
            <a:r>
              <a:rPr lang="en-US" altLang="ko-KR" sz="2400" dirty="0" smtClean="0">
                <a:latin typeface="Times New Roman" panose="02020603050405020304" pitchFamily="18" charset="0"/>
                <a:cs typeface="Times New Roman" panose="02020603050405020304" pitchFamily="18" charset="0"/>
              </a:rPr>
              <a:t>Station 14</a:t>
            </a:r>
            <a:endParaRPr lang="ko-KR" altLang="en-US" sz="2400" dirty="0">
              <a:latin typeface="Times New Roman" panose="02020603050405020304" pitchFamily="18" charset="0"/>
              <a:cs typeface="Times New Roman" panose="02020603050405020304" pitchFamily="18" charset="0"/>
            </a:endParaRPr>
          </a:p>
        </p:txBody>
      </p:sp>
      <p:sp>
        <p:nvSpPr>
          <p:cNvPr id="72" name="TextBox 71"/>
          <p:cNvSpPr txBox="1"/>
          <p:nvPr/>
        </p:nvSpPr>
        <p:spPr>
          <a:xfrm>
            <a:off x="13477646" y="28057899"/>
            <a:ext cx="1798703" cy="461665"/>
          </a:xfrm>
          <a:prstGeom prst="rect">
            <a:avLst/>
          </a:prstGeom>
          <a:noFill/>
          <a:ln>
            <a:solidFill>
              <a:schemeClr val="tx1"/>
            </a:solidFill>
          </a:ln>
        </p:spPr>
        <p:txBody>
          <a:bodyPr wrap="square" rtlCol="0">
            <a:spAutoFit/>
          </a:bodyPr>
          <a:lstStyle/>
          <a:p>
            <a:pPr algn="ctr"/>
            <a:r>
              <a:rPr lang="en-US" altLang="ko-KR" sz="2400" dirty="0" smtClean="0">
                <a:latin typeface="Times New Roman" panose="02020603050405020304" pitchFamily="18" charset="0"/>
                <a:cs typeface="Times New Roman" panose="02020603050405020304" pitchFamily="18" charset="0"/>
              </a:rPr>
              <a:t>Station 16</a:t>
            </a:r>
            <a:endParaRPr lang="ko-KR" altLang="en-US" sz="2400" dirty="0">
              <a:latin typeface="Times New Roman" panose="02020603050405020304" pitchFamily="18" charset="0"/>
              <a:cs typeface="Times New Roman" panose="02020603050405020304" pitchFamily="18" charset="0"/>
            </a:endParaRPr>
          </a:p>
        </p:txBody>
      </p:sp>
      <p:sp>
        <p:nvSpPr>
          <p:cNvPr id="73" name="Text Placeholder 463"/>
          <p:cNvSpPr>
            <a:spLocks noGrp="1"/>
          </p:cNvSpPr>
          <p:nvPr>
            <p:ph type="body" sz="quarter" idx="28"/>
          </p:nvPr>
        </p:nvSpPr>
        <p:spPr>
          <a:xfrm>
            <a:off x="12699677" y="33544042"/>
            <a:ext cx="11890085" cy="747972"/>
          </a:xfrm>
        </p:spPr>
        <p:txBody>
          <a:bodyPr/>
          <a:lstStyle/>
          <a:p>
            <a:r>
              <a:rPr lang="en-US" altLang="ko-KR" dirty="0" smtClean="0"/>
              <a:t>Emails : wkkim@kiost.ac,  +82 31 400 7794</a:t>
            </a:r>
            <a:endParaRPr lang="ko-KR" altLang="ko-KR" dirty="0"/>
          </a:p>
        </p:txBody>
      </p:sp>
    </p:spTree>
    <p:extLst>
      <p:ext uri="{BB962C8B-B14F-4D97-AF65-F5344CB8AC3E}">
        <p14:creationId xmlns:p14="http://schemas.microsoft.com/office/powerpoint/2010/main" val="3267103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70CMx100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85</TotalTime>
  <Words>303</Words>
  <Application>Microsoft Office PowerPoint</Application>
  <PresentationFormat>사용자 지정</PresentationFormat>
  <Paragraphs>91</Paragraphs>
  <Slides>1</Slides>
  <Notes>1</Notes>
  <HiddenSlides>0</HiddenSlides>
  <MMClips>0</MMClips>
  <ScaleCrop>false</ScaleCrop>
  <HeadingPairs>
    <vt:vector size="6" baseType="variant">
      <vt:variant>
        <vt:lpstr>테마</vt:lpstr>
      </vt:variant>
      <vt:variant>
        <vt:i4>2</vt:i4>
      </vt:variant>
      <vt:variant>
        <vt:lpstr>포함된 OLE 서버</vt:lpstr>
      </vt:variant>
      <vt:variant>
        <vt:i4>1</vt:i4>
      </vt:variant>
      <vt:variant>
        <vt:lpstr>슬라이드 제목</vt:lpstr>
      </vt:variant>
      <vt:variant>
        <vt:i4>1</vt:i4>
      </vt:variant>
    </vt:vector>
  </HeadingPairs>
  <TitlesOfParts>
    <vt:vector size="4" baseType="lpstr">
      <vt:lpstr>PosterPresentations.com-70CMx100CM</vt:lpstr>
      <vt:lpstr>Classic - Wide Center</vt:lpstr>
      <vt:lpstr>Image</vt:lpstr>
      <vt:lpstr>PowerPoint 프레젠테이션</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Kim Wonkook</cp:lastModifiedBy>
  <cp:revision>36</cp:revision>
  <dcterms:created xsi:type="dcterms:W3CDTF">2012-02-10T00:10:15Z</dcterms:created>
  <dcterms:modified xsi:type="dcterms:W3CDTF">2015-08-28T02:41:49Z</dcterms:modified>
</cp:coreProperties>
</file>