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9" r:id="rId2"/>
    <p:sldId id="257" r:id="rId3"/>
    <p:sldId id="260" r:id="rId4"/>
    <p:sldId id="291" r:id="rId5"/>
    <p:sldId id="292" r:id="rId6"/>
    <p:sldId id="261" r:id="rId7"/>
    <p:sldId id="294" r:id="rId8"/>
    <p:sldId id="263" r:id="rId9"/>
    <p:sldId id="293" r:id="rId10"/>
    <p:sldId id="300" r:id="rId11"/>
    <p:sldId id="318" r:id="rId12"/>
    <p:sldId id="299" r:id="rId13"/>
    <p:sldId id="319" r:id="rId14"/>
    <p:sldId id="298" r:id="rId15"/>
    <p:sldId id="320" r:id="rId16"/>
    <p:sldId id="297" r:id="rId17"/>
    <p:sldId id="301" r:id="rId18"/>
    <p:sldId id="264" r:id="rId19"/>
    <p:sldId id="317" r:id="rId20"/>
    <p:sldId id="302" r:id="rId21"/>
    <p:sldId id="313" r:id="rId22"/>
    <p:sldId id="312" r:id="rId23"/>
    <p:sldId id="315" r:id="rId24"/>
    <p:sldId id="316" r:id="rId25"/>
    <p:sldId id="265" r:id="rId26"/>
    <p:sldId id="266" r:id="rId27"/>
    <p:sldId id="26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73"/>
    <a:srgbClr val="3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648"/>
  </p:normalViewPr>
  <p:slideViewPr>
    <p:cSldViewPr snapToGrid="0" snapToObjects="1">
      <p:cViewPr>
        <p:scale>
          <a:sx n="76" d="100"/>
          <a:sy n="76" d="100"/>
        </p:scale>
        <p:origin x="-1744" y="-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7BCEB-553A-0448-8D8F-1C9424C3F9EE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AD988-4ED8-CF4A-BD85-4431D00E7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2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D988-4ED8-CF4A-BD85-4431D00E71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6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AD988-4ED8-CF4A-BD85-4431D00E71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0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4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0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1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9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9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6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0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2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0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12AC9-B541-CD49-B4F7-FDE720CC00DA}" type="datetimeFigureOut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B02D-3766-A04A-AAF2-1D8C0C3E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4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lyde-space.com/" TargetMode="External"/><Relationship Id="rId3" Type="http://schemas.openxmlformats.org/officeDocument/2006/relationships/hyperlink" Target="mailto:Craig.Clark@clyde-space.co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gif"/><Relationship Id="rId6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5" Type="http://schemas.openxmlformats.org/officeDocument/2006/relationships/image" Target="../media/image14.tif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lans@cloudlandinstruments.com)" TargetMode="External"/><Relationship Id="rId4" Type="http://schemas.openxmlformats.org/officeDocument/2006/relationships/hyperlink" Target="mailto:%20alans@cloudlandinstruments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oudlandinstruments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title"/>
          </p:nvPr>
        </p:nvSpPr>
        <p:spPr>
          <a:xfrm>
            <a:off x="457200" y="4157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SOCON--Sustained </a:t>
            </a:r>
            <a:r>
              <a:rPr lang="en-US" b="1" dirty="0" smtClean="0">
                <a:solidFill>
                  <a:srgbClr val="80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6600"/>
                </a:solidFill>
              </a:rPr>
              <a:t>e</a:t>
            </a:r>
            <a:r>
              <a:rPr lang="en-US" b="1" dirty="0" smtClean="0">
                <a:solidFill>
                  <a:srgbClr val="FFFF00"/>
                </a:solidFill>
              </a:rPr>
              <a:t>a</a:t>
            </a:r>
            <a:r>
              <a:rPr lang="en-US" b="1" dirty="0" smtClean="0">
                <a:solidFill>
                  <a:srgbClr val="3CFFCC"/>
                </a:solidFill>
              </a:rPr>
              <a:t>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8000"/>
                </a:solidFill>
              </a:rPr>
              <a:t>C</a:t>
            </a:r>
            <a:r>
              <a:rPr lang="en-US" b="1" dirty="0" smtClean="0">
                <a:solidFill>
                  <a:srgbClr val="3366FF"/>
                </a:solidFill>
              </a:rPr>
              <a:t>o</a:t>
            </a:r>
            <a:r>
              <a:rPr lang="en-US" b="1" dirty="0" smtClean="0">
                <a:solidFill>
                  <a:srgbClr val="0000FF"/>
                </a:solidFill>
              </a:rPr>
              <a:t>l</a:t>
            </a:r>
            <a:r>
              <a:rPr lang="en-US" b="1" dirty="0" smtClean="0">
                <a:solidFill>
                  <a:srgbClr val="000090"/>
                </a:solidFill>
              </a:rPr>
              <a:t>o</a:t>
            </a:r>
            <a:r>
              <a:rPr lang="en-US" b="1" dirty="0" smtClean="0">
                <a:solidFill>
                  <a:srgbClr val="660066"/>
                </a:solidFill>
              </a:rPr>
              <a:t>r</a:t>
            </a:r>
            <a:r>
              <a:rPr lang="en-US" b="1" dirty="0" smtClean="0"/>
              <a:t> Observation from </a:t>
            </a:r>
            <a:r>
              <a:rPr lang="en-US" b="1" dirty="0" err="1" smtClean="0"/>
              <a:t>Nanosatellites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Professor John M Morrison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200" b="1" dirty="0" smtClean="0"/>
              <a:t>Center for Marine Science &amp; Dept. of Physics and Physical Oceanography</a:t>
            </a:r>
            <a:endParaRPr lang="en-US" sz="2200" dirty="0"/>
          </a:p>
        </p:txBody>
      </p:sp>
      <p:pic>
        <p:nvPicPr>
          <p:cNvPr id="7" name="Picture 6" descr="MoorFoundationCover-0306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" y="2246072"/>
            <a:ext cx="8888739" cy="44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765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CubeSat</a:t>
            </a:r>
            <a:r>
              <a:rPr lang="en-US" dirty="0" smtClean="0"/>
              <a:t> with Prop! added for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28800"/>
            <a:ext cx="3584646" cy="488185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801394" y="1123406"/>
            <a:ext cx="1837509" cy="196813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47262" y="1707161"/>
            <a:ext cx="154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You have got to be kidding?</a:t>
            </a:r>
            <a:endParaRPr lang="en-US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Lightning Bolt 5"/>
          <p:cNvSpPr/>
          <p:nvPr/>
        </p:nvSpPr>
        <p:spPr>
          <a:xfrm rot="21104902" flipH="1">
            <a:off x="5902234" y="2347281"/>
            <a:ext cx="2090056" cy="513805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0160" y="1224022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Initial Reaction!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487716">
            <a:off x="3821486" y="3681369"/>
            <a:ext cx="644974" cy="765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0194" y="3953691"/>
            <a:ext cx="14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Sensor Space</a:t>
            </a:r>
            <a:endParaRPr lang="en-US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>
            <a:endCxn id="8" idx="1"/>
          </p:cNvCxnSpPr>
          <p:nvPr/>
        </p:nvCxnSpPr>
        <p:spPr>
          <a:xfrm flipV="1">
            <a:off x="2505856" y="4166408"/>
            <a:ext cx="1332363" cy="67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 rot="20487716">
            <a:off x="4205817" y="4402228"/>
            <a:ext cx="648488" cy="158077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79863" y="4824549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Satellite Bus</a:t>
            </a:r>
            <a:endParaRPr lang="en-US" b="1" i="1" dirty="0">
              <a:solidFill>
                <a:srgbClr val="FFC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31229" y="5009215"/>
            <a:ext cx="1612215" cy="6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34744" y="3953691"/>
            <a:ext cx="1552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Actually, no 1/3 that size!</a:t>
            </a:r>
            <a:endParaRPr lang="en-US" sz="2800" b="1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484114" y="3953692"/>
            <a:ext cx="2317280" cy="57537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23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8" grpId="0" animBg="1"/>
      <p:bldP spid="9" grpId="0"/>
      <p:bldP spid="13" grpId="0" animBg="1"/>
      <p:bldP spid="1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</a:t>
            </a:r>
            <a:r>
              <a:rPr lang="en-US" b="1" i="1" u="sng" dirty="0" err="1">
                <a:solidFill>
                  <a:srgbClr val="C00000"/>
                </a:solidFill>
              </a:rPr>
              <a:t>H</a:t>
            </a:r>
            <a:r>
              <a:rPr lang="en-US" b="1" i="1" u="sng" dirty="0" err="1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b="1" i="1" u="sng" dirty="0" err="1">
                <a:solidFill>
                  <a:srgbClr val="0070C0"/>
                </a:solidFill>
              </a:rPr>
              <a:t>w</a:t>
            </a:r>
            <a:r>
              <a:rPr lang="en-US" b="1" i="1" u="sng" dirty="0" err="1">
                <a:solidFill>
                  <a:srgbClr val="00B050"/>
                </a:solidFill>
              </a:rPr>
              <a:t>k</a:t>
            </a:r>
            <a:r>
              <a:rPr lang="en-US" b="1" i="1" u="sng" dirty="0" err="1">
                <a:solidFill>
                  <a:srgbClr val="FFFF00"/>
                </a:solidFill>
              </a:rPr>
              <a:t>E</a:t>
            </a:r>
            <a:r>
              <a:rPr lang="en-US" b="1" i="1" u="sng" dirty="0" err="1">
                <a:solidFill>
                  <a:srgbClr val="FFC000"/>
                </a:solidFill>
              </a:rPr>
              <a:t>y</a:t>
            </a:r>
            <a:r>
              <a:rPr lang="en-US" b="1" i="1" u="sng" dirty="0" err="1">
                <a:solidFill>
                  <a:srgbClr val="FF0000"/>
                </a:solidFill>
              </a:rPr>
              <a:t>e</a:t>
            </a:r>
            <a:r>
              <a:rPr lang="en-US" b="1" i="1" dirty="0">
                <a:solidFill>
                  <a:srgbClr val="FF0000"/>
                </a:solidFill>
                <a:latin typeface="ArialMT" charset="0"/>
              </a:rPr>
              <a:t> </a:t>
            </a:r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5824"/>
            <a:ext cx="8229600" cy="550221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8 </a:t>
            </a:r>
            <a:r>
              <a:rPr lang="en-US" dirty="0"/>
              <a:t>linear array CCDs in individual packages, one for each </a:t>
            </a:r>
            <a:r>
              <a:rPr lang="en-US" dirty="0" smtClean="0"/>
              <a:t>channel</a:t>
            </a:r>
          </a:p>
          <a:p>
            <a:r>
              <a:rPr lang="en-US" dirty="0" smtClean="0"/>
              <a:t>Optics set for 75 m ground resolution</a:t>
            </a:r>
            <a:endParaRPr lang="en-US" dirty="0"/>
          </a:p>
          <a:p>
            <a:r>
              <a:rPr lang="en-US" dirty="0"/>
              <a:t>Each CCD package has 4 linear CCD arrays, 3 with 4080 pixels and 1 with 8160 pixels</a:t>
            </a:r>
          </a:p>
          <a:p>
            <a:r>
              <a:rPr lang="en-US" dirty="0"/>
              <a:t>The camera will only use odd pixels in the </a:t>
            </a:r>
            <a:r>
              <a:rPr lang="en-US" dirty="0" err="1"/>
              <a:t>Luma</a:t>
            </a:r>
            <a:r>
              <a:rPr lang="en-US" dirty="0"/>
              <a:t> array</a:t>
            </a:r>
          </a:p>
          <a:p>
            <a:r>
              <a:rPr lang="en-US" dirty="0"/>
              <a:t>Therefore, a total of 4080 pixels from 4 channels, for a total of 16,320 pixels, will be read from each CCD for one line of data</a:t>
            </a:r>
          </a:p>
          <a:p>
            <a:r>
              <a:rPr lang="en-US" dirty="0" smtClean="0"/>
              <a:t>On-board </a:t>
            </a:r>
            <a:r>
              <a:rPr lang="en-US" dirty="0"/>
              <a:t>aggregation is planned to reduce this to 4080 pixels per CCD per line of data per band</a:t>
            </a:r>
          </a:p>
          <a:p>
            <a:r>
              <a:rPr lang="en-US" dirty="0"/>
              <a:t>For all 8 bands, a total of 130,560 pixels of raw data is collected approximately every 10 </a:t>
            </a:r>
            <a:r>
              <a:rPr lang="en-US" dirty="0" smtClean="0"/>
              <a:t>milliseconds</a:t>
            </a:r>
          </a:p>
          <a:p>
            <a:r>
              <a:rPr lang="en-US" sz="4100" b="1" dirty="0" smtClean="0">
                <a:solidFill>
                  <a:srgbClr val="FF0000"/>
                </a:solidFill>
              </a:rPr>
              <a:t>Power and Data Budgets extremely hard to make via 3U </a:t>
            </a:r>
            <a:r>
              <a:rPr lang="en-US" sz="4100" b="1" dirty="0" err="1" smtClean="0">
                <a:solidFill>
                  <a:srgbClr val="FF0000"/>
                </a:solidFill>
              </a:rPr>
              <a:t>Cubsat</a:t>
            </a:r>
            <a:r>
              <a:rPr lang="en-US" sz="4100" b="1" dirty="0" smtClean="0">
                <a:solidFill>
                  <a:srgbClr val="FF0000"/>
                </a:solidFill>
              </a:rPr>
              <a:t>!</a:t>
            </a:r>
            <a:endParaRPr lang="en-US" sz="4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1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Planned Arrangement of Optical Package</a:t>
            </a:r>
            <a:endParaRPr lang="en-US" dirty="0"/>
          </a:p>
        </p:txBody>
      </p:sp>
      <p:pic>
        <p:nvPicPr>
          <p:cNvPr id="3074" name="Picture 2" descr="C:\Users\linda\Desktop\planned configuration of pack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24109"/>
            <a:ext cx="4164012" cy="446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4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Immense Amount of Data is Captured in one 100 Second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21337" cy="51663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Number of pixels for complete raw image per channel = 16,320 x 10,000 = 163.3M Pixels</a:t>
            </a:r>
          </a:p>
          <a:p>
            <a:r>
              <a:rPr lang="en-US" dirty="0"/>
              <a:t>Number of pixels for aggregated image per channel = 163.3M / 4 = 40.8M Pixels</a:t>
            </a:r>
          </a:p>
          <a:p>
            <a:r>
              <a:rPr lang="en-US" dirty="0"/>
              <a:t>Total number of pixels for all channels in a raw image = 163.3M x 8 = 1.31G pixels</a:t>
            </a:r>
          </a:p>
          <a:p>
            <a:r>
              <a:rPr lang="en-US" dirty="0"/>
              <a:t>Total number of pixels for all channels in an aggregated image = 40.8M x 8 = 326.4M </a:t>
            </a:r>
            <a:r>
              <a:rPr lang="en-US" dirty="0" smtClean="0"/>
              <a:t>pixels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lan 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save all the raw data, and then perform the aggregation step, so we need 2.62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Gbytes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of data memory</a:t>
            </a:r>
          </a:p>
          <a:p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Aggregated image would require 71 minutes to downlink at 1 Mbit per 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second (for reference </a:t>
            </a:r>
            <a:r>
              <a:rPr lang="en-US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SeaWiFS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LAC 662.4 kbps)</a:t>
            </a:r>
          </a:p>
          <a:p>
            <a:pPr marL="0" indent="0">
              <a:buNone/>
            </a:pPr>
            <a:endParaRPr lang="en-US" i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4600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Typical </a:t>
            </a:r>
            <a:r>
              <a:rPr lang="en-US" sz="4600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CubeSat</a:t>
            </a:r>
            <a:r>
              <a:rPr lang="en-US" sz="4600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Problems:  Space, Power, Data</a:t>
            </a:r>
          </a:p>
        </p:txBody>
      </p:sp>
    </p:spTree>
    <p:extLst>
      <p:ext uri="{BB962C8B-B14F-4D97-AF65-F5344CB8AC3E}">
        <p14:creationId xmlns:p14="http://schemas.microsoft.com/office/powerpoint/2010/main" val="131868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07"/>
            <a:ext cx="8229600" cy="4046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Solution: Using Four Arrays, 2/Band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17" y="635726"/>
            <a:ext cx="8769385" cy="6043748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 smtClean="0"/>
              <a:t>SPACE: </a:t>
            </a:r>
          </a:p>
          <a:p>
            <a:pPr lvl="1"/>
            <a:r>
              <a:rPr lang="en-US" sz="2400" dirty="0" smtClean="0"/>
              <a:t>Reduce baseline camera to </a:t>
            </a:r>
            <a:r>
              <a:rPr lang="en-US" sz="2400" b="1" dirty="0" smtClean="0">
                <a:solidFill>
                  <a:srgbClr val="FF0000"/>
                </a:solidFill>
              </a:rPr>
              <a:t>4 linear, CCD arrays </a:t>
            </a:r>
          </a:p>
          <a:p>
            <a:pPr lvl="1"/>
            <a:r>
              <a:rPr lang="en-US" sz="2400" dirty="0" smtClean="0"/>
              <a:t>Reduce focal length of optical array to better fit 10 cm X 10 cm X 10 cm</a:t>
            </a:r>
            <a:endParaRPr lang="en-US" sz="2400" dirty="0"/>
          </a:p>
          <a:p>
            <a:pPr lvl="1"/>
            <a:r>
              <a:rPr lang="en-US" sz="2400" dirty="0" smtClean="0"/>
              <a:t>smaller Package,  space for GPS board and X-Band Radio</a:t>
            </a:r>
          </a:p>
          <a:p>
            <a:r>
              <a:rPr lang="en-US" sz="2400" b="1" dirty="0" smtClean="0"/>
              <a:t>Power:</a:t>
            </a:r>
          </a:p>
          <a:p>
            <a:pPr lvl="1"/>
            <a:r>
              <a:rPr lang="en-US" sz="2400" dirty="0" smtClean="0"/>
              <a:t>Reduced Analog </a:t>
            </a:r>
            <a:r>
              <a:rPr lang="en-US" sz="2400" dirty="0"/>
              <a:t>P</a:t>
            </a:r>
            <a:r>
              <a:rPr lang="en-US" sz="2400" dirty="0" smtClean="0"/>
              <a:t>ower for CCD Arrays by 50%</a:t>
            </a:r>
          </a:p>
          <a:p>
            <a:pPr lvl="1"/>
            <a:r>
              <a:rPr lang="en-US" sz="2400" dirty="0" smtClean="0"/>
              <a:t>Computational capacity needed reduced from 4 microcomputers to a single microcomputer  </a:t>
            </a:r>
          </a:p>
          <a:p>
            <a:r>
              <a:rPr lang="en-US" sz="2400" b="1" dirty="0" smtClean="0"/>
              <a:t>Data Generation:</a:t>
            </a:r>
            <a:r>
              <a:rPr lang="en-US" sz="2400" dirty="0" smtClean="0"/>
              <a:t> more in line with </a:t>
            </a:r>
            <a:r>
              <a:rPr lang="en-US" sz="2400" dirty="0" err="1" smtClean="0"/>
              <a:t>Cubesat</a:t>
            </a:r>
            <a:r>
              <a:rPr lang="en-US" sz="2400" dirty="0" smtClean="0"/>
              <a:t> capability</a:t>
            </a:r>
          </a:p>
          <a:p>
            <a:pPr lvl="1"/>
            <a:r>
              <a:rPr lang="en-US" sz="2400" dirty="0" smtClean="0"/>
              <a:t>1800x4000 pixels (7.2 </a:t>
            </a:r>
            <a:r>
              <a:rPr lang="en-US" sz="2400" dirty="0" err="1" smtClean="0"/>
              <a:t>MPixels</a:t>
            </a:r>
            <a:r>
              <a:rPr lang="en-US" sz="2400" dirty="0"/>
              <a:t> </a:t>
            </a:r>
            <a:r>
              <a:rPr lang="en-US" sz="2400" dirty="0" smtClean="0"/>
              <a:t>– 5.5X less)</a:t>
            </a:r>
          </a:p>
          <a:p>
            <a:pPr lvl="1"/>
            <a:r>
              <a:rPr lang="en-US" sz="2400" dirty="0" smtClean="0"/>
              <a:t>Still requires 13 minutes to downlink at 1 Mbit/sec(S-Band</a:t>
            </a:r>
          </a:p>
          <a:p>
            <a:pPr lvl="1"/>
            <a:r>
              <a:rPr lang="en-US" sz="2400" dirty="0" smtClean="0"/>
              <a:t>With 2x2 binning could be downlinked in single overpass</a:t>
            </a:r>
          </a:p>
          <a:p>
            <a:pPr lvl="2"/>
            <a:r>
              <a:rPr lang="en-US" dirty="0" smtClean="0"/>
              <a:t>900x2000 pixel image – still good resolution</a:t>
            </a:r>
          </a:p>
          <a:p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Imagery: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~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90 meter resolution (162 km swath) or 150 meter resolution (270 km swath) can 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still achieved with S/N comparable to </a:t>
            </a:r>
            <a:r>
              <a:rPr lang="en-US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SeaWiFS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More power, 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space for X-band </a:t>
            </a:r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radio &gt;&gt;More 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Images per pass</a:t>
            </a:r>
          </a:p>
          <a:p>
            <a:pPr lvl="1"/>
            <a:endParaRPr lang="en-US" sz="2400" dirty="0"/>
          </a:p>
          <a:p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0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8857" y="146880"/>
            <a:ext cx="8336543" cy="9922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Overview of Linear Array Geometry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2" y="1712872"/>
            <a:ext cx="8787208" cy="381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90810" y="5522188"/>
            <a:ext cx="2391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Bands 1, 3, 5, 7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41343" y="5496268"/>
            <a:ext cx="2391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Bands 2, </a:t>
            </a:r>
            <a:r>
              <a:rPr lang="en-US" sz="2800" dirty="0"/>
              <a:t>4</a:t>
            </a:r>
            <a:r>
              <a:rPr lang="en-US" sz="2800" dirty="0" smtClean="0"/>
              <a:t>, 6, 8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125356" y="1704232"/>
            <a:ext cx="2289510" cy="3810284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96296" y="1711904"/>
            <a:ext cx="2289510" cy="3810284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0674" y="983768"/>
            <a:ext cx="717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80 </a:t>
            </a:r>
          </a:p>
          <a:p>
            <a:pPr algn="ctr"/>
            <a:r>
              <a:rPr lang="en-US" dirty="0" smtClean="0"/>
              <a:t>pixels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71481" y="845034"/>
            <a:ext cx="133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 pixels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92361" y="814454"/>
            <a:ext cx="123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 pixels</a:t>
            </a:r>
          </a:p>
        </p:txBody>
      </p:sp>
      <p:sp>
        <p:nvSpPr>
          <p:cNvPr id="22" name="Left Brace 21"/>
          <p:cNvSpPr/>
          <p:nvPr/>
        </p:nvSpPr>
        <p:spPr>
          <a:xfrm rot="5400000">
            <a:off x="5531132" y="307743"/>
            <a:ext cx="406065" cy="2206623"/>
          </a:xfrm>
          <a:prstGeom prst="lef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 rot="5400000">
            <a:off x="3099882" y="308008"/>
            <a:ext cx="406065" cy="2206623"/>
          </a:xfrm>
          <a:prstGeom prst="lef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132123" y="725502"/>
            <a:ext cx="717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80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ixels</a:t>
            </a:r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98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04" y="357083"/>
            <a:ext cx="894663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Reduced Resolution Design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3200" dirty="0" smtClean="0"/>
              <a:t>4 Linear Arrays -2 Bands Per Array</a:t>
            </a:r>
            <a:br>
              <a:rPr lang="en-US" sz="3200" dirty="0" smtClean="0"/>
            </a:br>
            <a:r>
              <a:rPr lang="en-US" sz="3200" dirty="0" smtClean="0"/>
              <a:t>Wide Field Version with 100-150 Meter Resolution. </a:t>
            </a:r>
            <a:r>
              <a:rPr lang="en-US" sz="2800" i="1" dirty="0">
                <a:solidFill>
                  <a:srgbClr val="FF0000"/>
                </a:solidFill>
              </a:rPr>
              <a:t>(17 August 2015 – GSFS Design </a:t>
            </a:r>
            <a:r>
              <a:rPr lang="en-US" sz="2800" i="1" dirty="0" smtClean="0">
                <a:solidFill>
                  <a:srgbClr val="FF0000"/>
                </a:solidFill>
              </a:rPr>
              <a:t>Consultation</a:t>
            </a:r>
            <a:r>
              <a:rPr lang="en-US" sz="2800" i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2988" y="47244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(Baffles to separate bands not shown)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4" y="2254513"/>
            <a:ext cx="5943601" cy="3708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25" y="1905000"/>
            <a:ext cx="278414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186068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Array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3.5” (89mm)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X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3.0”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(76mm)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535723" y="2797940"/>
            <a:ext cx="1252447" cy="6048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965617" y="2416940"/>
            <a:ext cx="1030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Two bands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 CCD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3517817" y="2797940"/>
            <a:ext cx="137160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221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Array Testing – A Hand-Scanned Picture from my Backyard *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6215" y="5029200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 Millisecond exposure time, F/22, 2000 x 6000 pixel crop)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0"/>
            <a:ext cx="8659435" cy="2905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6096000"/>
            <a:ext cx="5070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 Legacy calibration target added for continuity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261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753" y="119604"/>
            <a:ext cx="880375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ArialMT" charset="0"/>
              </a:rPr>
              <a:t>SeaHawk</a:t>
            </a:r>
            <a:r>
              <a:rPr lang="en-US" sz="3200" b="1" i="1" dirty="0">
                <a:solidFill>
                  <a:srgbClr val="FF0000"/>
                </a:solidFill>
                <a:latin typeface="ArialMT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MT" charset="0"/>
              </a:rPr>
              <a:t>CubeSat</a:t>
            </a:r>
            <a:r>
              <a:rPr lang="en-US" sz="3200" b="1" i="1" dirty="0">
                <a:solidFill>
                  <a:srgbClr val="FF0000"/>
                </a:solidFill>
                <a:latin typeface="ArialMT" charset="0"/>
              </a:rPr>
              <a:t> Satellite Bus</a:t>
            </a:r>
          </a:p>
          <a:p>
            <a:pPr algn="ctr"/>
            <a:r>
              <a:rPr lang="en-US" sz="2800" u="sng" dirty="0">
                <a:solidFill>
                  <a:srgbClr val="4A4A41"/>
                </a:solidFill>
                <a:latin typeface="ArialMT" charset="0"/>
                <a:hlinkClick r:id="rId2"/>
              </a:rPr>
              <a:t>Clyde Space </a:t>
            </a:r>
            <a:r>
              <a:rPr lang="en-US" sz="2800" u="sng" dirty="0" smtClean="0">
                <a:solidFill>
                  <a:srgbClr val="4A4A41"/>
                </a:solidFill>
                <a:latin typeface="ArialMT" charset="0"/>
                <a:hlinkClick r:id="rId2"/>
              </a:rPr>
              <a:t>Ltd</a:t>
            </a:r>
            <a:endParaRPr lang="en-US" sz="2800" u="sng" dirty="0">
              <a:solidFill>
                <a:srgbClr val="4A4A41"/>
              </a:solidFill>
              <a:latin typeface="ArialMT" charset="0"/>
              <a:hlinkClick r:id="rId2"/>
            </a:endParaRPr>
          </a:p>
          <a:p>
            <a:endParaRPr lang="en-US" sz="1200" dirty="0" smtClean="0">
              <a:solidFill>
                <a:srgbClr val="032553"/>
              </a:solidFill>
              <a:latin typeface="ArialMT" charset="0"/>
            </a:endParaRPr>
          </a:p>
          <a:p>
            <a:r>
              <a:rPr lang="en-US" sz="2400" dirty="0" smtClean="0">
                <a:solidFill>
                  <a:srgbClr val="032553"/>
                </a:solidFill>
                <a:latin typeface="ArialMT" charset="0"/>
              </a:rPr>
              <a:t>PI</a:t>
            </a:r>
            <a:r>
              <a:rPr lang="en-US" sz="2400" dirty="0">
                <a:solidFill>
                  <a:srgbClr val="032553"/>
                </a:solidFill>
                <a:latin typeface="ArialMT" charset="0"/>
              </a:rPr>
              <a:t>: Craig Clark (</a:t>
            </a:r>
            <a:r>
              <a:rPr lang="en-US" sz="2400" u="sng" dirty="0">
                <a:solidFill>
                  <a:srgbClr val="032553"/>
                </a:solidFill>
                <a:latin typeface="ArialMT" charset="0"/>
                <a:hlinkClick r:id="rId3"/>
              </a:rPr>
              <a:t>Craig.Clark@clyde-space.com)</a:t>
            </a:r>
          </a:p>
          <a:p>
            <a:endParaRPr lang="en-US" sz="1200" dirty="0" smtClean="0">
              <a:solidFill>
                <a:srgbClr val="4A4A41"/>
              </a:solidFill>
              <a:latin typeface="ArialMT" charset="0"/>
            </a:endParaRPr>
          </a:p>
          <a:p>
            <a:r>
              <a:rPr lang="en-US" sz="2400" dirty="0" smtClean="0">
                <a:solidFill>
                  <a:srgbClr val="4A4A41"/>
                </a:solidFill>
                <a:latin typeface="ArialMT" charset="0"/>
              </a:rPr>
              <a:t>Development </a:t>
            </a:r>
            <a:r>
              <a:rPr lang="en-US" sz="2400" dirty="0">
                <a:solidFill>
                  <a:srgbClr val="4A4A41"/>
                </a:solidFill>
                <a:latin typeface="ArialMT" charset="0"/>
              </a:rPr>
              <a:t>Team</a:t>
            </a:r>
            <a:r>
              <a:rPr lang="en-US" sz="2400" dirty="0" smtClean="0">
                <a:solidFill>
                  <a:srgbClr val="4A4A41"/>
                </a:solidFill>
                <a:latin typeface="ArialMT" charset="0"/>
              </a:rPr>
              <a:t>:</a:t>
            </a:r>
          </a:p>
          <a:p>
            <a:endParaRPr lang="en-US" sz="1200" dirty="0">
              <a:solidFill>
                <a:srgbClr val="4A4A41"/>
              </a:solidFill>
              <a:latin typeface="ArialMT" charset="0"/>
            </a:endParaRPr>
          </a:p>
          <a:p>
            <a:pPr>
              <a:buChar char="•"/>
            </a:pPr>
            <a:r>
              <a:rPr lang="en-US" dirty="0">
                <a:solidFill>
                  <a:srgbClr val="141414"/>
                </a:solidFill>
                <a:latin typeface="ArialMT" charset="0"/>
              </a:rPr>
              <a:t>Craig Clark (CEO/CTO)</a:t>
            </a:r>
          </a:p>
          <a:p>
            <a:pPr>
              <a:buChar char="•"/>
            </a:pPr>
            <a:r>
              <a:rPr lang="en-US" dirty="0">
                <a:solidFill>
                  <a:srgbClr val="141414"/>
                </a:solidFill>
                <a:latin typeface="ArialMT" charset="0"/>
              </a:rPr>
              <a:t>Ross Marshall (Operations Manager)</a:t>
            </a:r>
          </a:p>
          <a:p>
            <a:pPr>
              <a:buChar char="•"/>
            </a:pPr>
            <a:r>
              <a:rPr lang="en-US" dirty="0">
                <a:solidFill>
                  <a:srgbClr val="141414"/>
                </a:solidFill>
                <a:latin typeface="ArialMT" charset="0"/>
              </a:rPr>
              <a:t>John </a:t>
            </a:r>
            <a:r>
              <a:rPr lang="en-US" dirty="0" err="1">
                <a:solidFill>
                  <a:srgbClr val="141414"/>
                </a:solidFill>
                <a:latin typeface="ArialMT" charset="0"/>
              </a:rPr>
              <a:t>Charlick</a:t>
            </a:r>
            <a:r>
              <a:rPr lang="en-US" dirty="0">
                <a:solidFill>
                  <a:srgbClr val="141414"/>
                </a:solidFill>
                <a:latin typeface="ArialMT" charset="0"/>
              </a:rPr>
              <a:t> (Head of Projects)</a:t>
            </a:r>
          </a:p>
          <a:p>
            <a:pPr>
              <a:buChar char="•"/>
            </a:pPr>
            <a:r>
              <a:rPr lang="en-US" dirty="0" err="1">
                <a:solidFill>
                  <a:srgbClr val="141414"/>
                </a:solidFill>
                <a:latin typeface="ArialMT" charset="0"/>
              </a:rPr>
              <a:t>Hessel</a:t>
            </a:r>
            <a:r>
              <a:rPr lang="en-US" dirty="0">
                <a:solidFill>
                  <a:srgbClr val="141414"/>
                </a:solidFill>
                <a:latin typeface="ArialMT" charset="0"/>
              </a:rPr>
              <a:t> </a:t>
            </a:r>
            <a:r>
              <a:rPr lang="en-US" dirty="0" err="1">
                <a:solidFill>
                  <a:srgbClr val="141414"/>
                </a:solidFill>
                <a:latin typeface="ArialMT" charset="0"/>
              </a:rPr>
              <a:t>Gorter</a:t>
            </a:r>
            <a:r>
              <a:rPr lang="en-US" dirty="0">
                <a:solidFill>
                  <a:srgbClr val="141414"/>
                </a:solidFill>
                <a:latin typeface="ArialMT" charset="0"/>
              </a:rPr>
              <a:t> (Project Manager)</a:t>
            </a:r>
          </a:p>
          <a:p>
            <a:pPr>
              <a:buChar char="•"/>
            </a:pPr>
            <a:r>
              <a:rPr lang="en-US" dirty="0">
                <a:solidFill>
                  <a:srgbClr val="141414"/>
                </a:solidFill>
                <a:latin typeface="ArialMT" charset="0"/>
              </a:rPr>
              <a:t>Hazel Jeffrey (Systems Engineer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)</a:t>
            </a:r>
          </a:p>
          <a:p>
            <a:endParaRPr lang="en-US" sz="1200" dirty="0">
              <a:solidFill>
                <a:srgbClr val="141414"/>
              </a:solidFill>
              <a:latin typeface="Arial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753" y="3708791"/>
            <a:ext cx="880375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A4A41"/>
                </a:solidFill>
                <a:latin typeface="ArialMT" charset="0"/>
              </a:rPr>
              <a:t>Preliminary Design of </a:t>
            </a:r>
            <a:r>
              <a:rPr lang="en-US" sz="2400" dirty="0" err="1">
                <a:solidFill>
                  <a:srgbClr val="4A4A41"/>
                </a:solidFill>
                <a:latin typeface="ArialMT" charset="0"/>
              </a:rPr>
              <a:t>SeaHawk</a:t>
            </a:r>
            <a:r>
              <a:rPr lang="en-US" sz="2400" dirty="0">
                <a:solidFill>
                  <a:srgbClr val="4A4A41"/>
                </a:solidFill>
                <a:latin typeface="ArialMT" charset="0"/>
              </a:rPr>
              <a:t> </a:t>
            </a:r>
            <a:r>
              <a:rPr lang="en-US" sz="2400" dirty="0" err="1">
                <a:solidFill>
                  <a:srgbClr val="4A4A41"/>
                </a:solidFill>
                <a:latin typeface="ArialMT" charset="0"/>
              </a:rPr>
              <a:t>CubeSat</a:t>
            </a:r>
            <a:r>
              <a:rPr lang="en-US" sz="2400" dirty="0">
                <a:solidFill>
                  <a:srgbClr val="4A4A41"/>
                </a:solidFill>
                <a:latin typeface="ArialMT" charset="0"/>
              </a:rPr>
              <a:t> Architecture:</a:t>
            </a:r>
          </a:p>
          <a:p>
            <a:endParaRPr lang="en-US" sz="1200" dirty="0">
              <a:solidFill>
                <a:srgbClr val="4A4A41"/>
              </a:solidFill>
              <a:latin typeface="ArialMT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Current planning calls for a satellite bus similar to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CubeSat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UKube-1 (below) which is currently flying an 18 months mission, after being launched as a secondary payload on July 8, 2014 (15:58:28 UTC) on a Soyuz-2-1b launch vehicle with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Fregat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-M upper stage from the Baikonur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Cosmodrome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 Kazakhstan. </a:t>
            </a:r>
            <a:endParaRPr lang="en-US" i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solidFill>
                <a:srgbClr val="141414"/>
              </a:solidFill>
              <a:latin typeface="ArialMT" charset="0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UKube-1 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[UK universal bus experiment -1] was developed through a partnership linking Clyde Space (member of our science team) and University of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Strathclyde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with the UK Space Agency (UKSA), the UK Technology Strategy Board (UK-TSB) and UK Science and Technology Facilities Council (UK-STFC).</a:t>
            </a:r>
          </a:p>
        </p:txBody>
      </p:sp>
    </p:spTree>
    <p:extLst>
      <p:ext uri="{BB962C8B-B14F-4D97-AF65-F5344CB8AC3E}">
        <p14:creationId xmlns:p14="http://schemas.microsoft.com/office/powerpoint/2010/main" val="1985399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1" y="164895"/>
            <a:ext cx="7697449" cy="54339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45" y="5579216"/>
            <a:ext cx="8686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Overview of the </a:t>
            </a:r>
            <a:r>
              <a:rPr lang="en-US" sz="32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SeaHawk</a:t>
            </a:r>
            <a:r>
              <a:rPr lang="en-US" sz="3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Satellite Bus Components </a:t>
            </a:r>
            <a:r>
              <a:rPr lang="en-US" sz="3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3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Modular Architecture</a:t>
            </a:r>
            <a:r>
              <a:rPr lang="en-US" sz="32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3200" dirty="0">
              <a:effectLst/>
              <a:latin typeface="Cambria" charset="0"/>
              <a:ea typeface="ＭＳ 明朝" charset="-128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7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3" y="1918641"/>
            <a:ext cx="8835621" cy="4948495"/>
          </a:xfrm>
        </p:spPr>
        <p:txBody>
          <a:bodyPr>
            <a:normAutofit fontScale="70000" lnSpcReduction="20000"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2-year grant </a:t>
            </a:r>
            <a:r>
              <a:rPr lang="en-US" sz="4400" dirty="0" smtClean="0"/>
              <a:t>from </a:t>
            </a:r>
            <a:r>
              <a:rPr lang="en-US" sz="4400" b="1" dirty="0" smtClean="0">
                <a:solidFill>
                  <a:srgbClr val="0000FF"/>
                </a:solidFill>
              </a:rPr>
              <a:t>Gordon and Betty Moore Foundation</a:t>
            </a:r>
            <a:r>
              <a:rPr lang="en-US" sz="4400" dirty="0"/>
              <a:t> </a:t>
            </a:r>
            <a:r>
              <a:rPr lang="en-US" sz="4400" dirty="0" smtClean="0"/>
              <a:t>to team </a:t>
            </a:r>
            <a:r>
              <a:rPr lang="en-US" sz="4400" dirty="0"/>
              <a:t>from </a:t>
            </a:r>
            <a:r>
              <a:rPr lang="en-US" sz="4400" b="1" i="1" dirty="0">
                <a:solidFill>
                  <a:srgbClr val="007073"/>
                </a:solidFill>
              </a:rPr>
              <a:t>University of North Carolina Wilmington</a:t>
            </a:r>
            <a:r>
              <a:rPr lang="en-US" sz="4400" dirty="0"/>
              <a:t>, </a:t>
            </a:r>
            <a:r>
              <a:rPr lang="en-US" sz="4400" i="1" dirty="0"/>
              <a:t>Cloudland </a:t>
            </a:r>
            <a:r>
              <a:rPr lang="en-US" sz="4400" i="1" dirty="0" smtClean="0"/>
              <a:t>Instruments</a:t>
            </a:r>
            <a:r>
              <a:rPr lang="en-US" sz="4400" dirty="0" smtClean="0"/>
              <a:t>, </a:t>
            </a:r>
            <a:r>
              <a:rPr lang="en-US" sz="4400" i="1" dirty="0"/>
              <a:t>Clyde </a:t>
            </a:r>
            <a:r>
              <a:rPr lang="en-US" sz="4400" i="1" dirty="0" smtClean="0"/>
              <a:t>Space</a:t>
            </a:r>
            <a:r>
              <a:rPr lang="en-US" sz="4400" dirty="0" smtClean="0"/>
              <a:t>, </a:t>
            </a:r>
            <a:r>
              <a:rPr lang="en-US" sz="4400" i="1" dirty="0"/>
              <a:t>NASA Goddard Space Flight </a:t>
            </a:r>
            <a:r>
              <a:rPr lang="en-US" sz="4400" i="1" dirty="0" smtClean="0"/>
              <a:t>Center</a:t>
            </a:r>
            <a:r>
              <a:rPr lang="en-US" sz="4400" dirty="0"/>
              <a:t> </a:t>
            </a:r>
            <a:r>
              <a:rPr lang="en-US" sz="4400" dirty="0" smtClean="0"/>
              <a:t>&amp; </a:t>
            </a:r>
            <a:r>
              <a:rPr lang="en-US" sz="4400" i="1" dirty="0"/>
              <a:t>Hawk Institute for Space </a:t>
            </a:r>
            <a:r>
              <a:rPr lang="en-US" sz="4400" i="1" dirty="0" smtClean="0"/>
              <a:t>Sciences</a:t>
            </a:r>
            <a:r>
              <a:rPr lang="en-US" sz="4400" dirty="0" smtClean="0"/>
              <a:t>   </a:t>
            </a:r>
            <a:endParaRPr lang="en-US" sz="4400" dirty="0"/>
          </a:p>
          <a:p>
            <a:r>
              <a:rPr lang="en-US" sz="4400" b="1" i="1" dirty="0">
                <a:solidFill>
                  <a:srgbClr val="FF0000"/>
                </a:solidFill>
              </a:rPr>
              <a:t>“Game-changer, proof of concept” </a:t>
            </a:r>
            <a:r>
              <a:rPr lang="en-US" sz="4400" dirty="0"/>
              <a:t>to demonstrate capability to </a:t>
            </a:r>
            <a:r>
              <a:rPr lang="en-US" sz="4400" dirty="0" smtClean="0"/>
              <a:t>construct 2 </a:t>
            </a:r>
            <a:r>
              <a:rPr lang="en-US" sz="4400" dirty="0"/>
              <a:t>low-cost autonomous </a:t>
            </a:r>
            <a:r>
              <a:rPr lang="en-US" sz="4400" dirty="0" err="1"/>
              <a:t>nanosatellites</a:t>
            </a:r>
            <a:r>
              <a:rPr lang="en-US" sz="4400" dirty="0"/>
              <a:t> to provide sustained, high spatial and temporal resolution information </a:t>
            </a:r>
            <a:r>
              <a:rPr lang="en-US" sz="4400" dirty="0" smtClean="0"/>
              <a:t>about ocean surface </a:t>
            </a:r>
            <a:r>
              <a:rPr lang="en-US" sz="4400" dirty="0"/>
              <a:t>processes</a:t>
            </a:r>
            <a:r>
              <a:rPr lang="en-US" sz="4400" dirty="0" smtClean="0"/>
              <a:t>. </a:t>
            </a:r>
          </a:p>
          <a:p>
            <a:r>
              <a:rPr lang="en-US" sz="4400" dirty="0" smtClean="0"/>
              <a:t>$1,675M for 2 spacecraft, from paper design to ready to launch in 24 months.</a:t>
            </a:r>
            <a:endParaRPr lang="en-US" sz="4400" dirty="0"/>
          </a:p>
          <a:p>
            <a:endParaRPr lang="en-US" dirty="0"/>
          </a:p>
        </p:txBody>
      </p:sp>
      <p:pic>
        <p:nvPicPr>
          <p:cNvPr id="6" name="Picture 5" descr="S2003093171048.L2_HNS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7" y="107130"/>
            <a:ext cx="2664802" cy="1802375"/>
          </a:xfrm>
          <a:prstGeom prst="rect">
            <a:avLst/>
          </a:prstGeom>
        </p:spPr>
      </p:pic>
      <p:pic>
        <p:nvPicPr>
          <p:cNvPr id="10" name="SeaWiFS.BiosphereAnimation.sma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1093" y="107130"/>
            <a:ext cx="2724044" cy="18023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39899" y="275890"/>
            <a:ext cx="24488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800000"/>
                </a:solidFill>
                <a:latin typeface="Arial Rounded MT Bold"/>
                <a:cs typeface="Arial Rounded MT Bold"/>
              </a:rPr>
              <a:t>O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</a:t>
            </a:r>
            <a:r>
              <a:rPr lang="en-US" sz="4800" b="1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E</a:t>
            </a:r>
            <a:r>
              <a:rPr lang="en-US" sz="48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A</a:t>
            </a:r>
            <a:r>
              <a:rPr lang="en-US" sz="4800" b="1" dirty="0" smtClean="0">
                <a:solidFill>
                  <a:srgbClr val="3CFFCC"/>
                </a:solidFill>
                <a:latin typeface="Arial Rounded MT Bold"/>
                <a:cs typeface="Arial Rounded MT Bold"/>
              </a:rPr>
              <a:t>N</a:t>
            </a:r>
          </a:p>
          <a:p>
            <a:r>
              <a:rPr lang="en-US" sz="4800" b="1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C</a:t>
            </a:r>
            <a:r>
              <a:rPr lang="en-US" sz="4800" b="1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O</a:t>
            </a:r>
            <a:r>
              <a:rPr lang="en-US" sz="4800" b="1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</a:t>
            </a:r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  <a:r>
              <a:rPr lang="en-US" sz="4800" b="1" dirty="0" smtClean="0">
                <a:solidFill>
                  <a:srgbClr val="660066"/>
                </a:solidFill>
                <a:latin typeface="Arial Rounded MT Bold"/>
                <a:cs typeface="Arial Rounded MT Bold"/>
              </a:rPr>
              <a:t>R</a:t>
            </a:r>
            <a:endParaRPr lang="en-US" sz="4800" b="1" dirty="0">
              <a:solidFill>
                <a:srgbClr val="660066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93814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24F2A5-74BF-46D1-BECD-82396577528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2386" y="879566"/>
            <a:ext cx="8971613" cy="584190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Launch:</a:t>
            </a:r>
          </a:p>
          <a:p>
            <a:pPr lvl="1"/>
            <a:r>
              <a:rPr lang="en-US" sz="2400" dirty="0" smtClean="0"/>
              <a:t>Launch date in 2017 or 2018.</a:t>
            </a:r>
            <a:endParaRPr lang="en-US" sz="2000" dirty="0" smtClean="0"/>
          </a:p>
          <a:p>
            <a:r>
              <a:rPr lang="en-US" dirty="0" smtClean="0"/>
              <a:t>Orbit:</a:t>
            </a:r>
            <a:endParaRPr lang="en-US" dirty="0"/>
          </a:p>
          <a:p>
            <a:pPr lvl="1"/>
            <a:r>
              <a:rPr lang="en-US" sz="2400" dirty="0" smtClean="0"/>
              <a:t>Baseline orbit sun-synchronous 525 km, 1200 LTAN, 9 day repeat </a:t>
            </a:r>
          </a:p>
          <a:p>
            <a:r>
              <a:rPr lang="en-US" dirty="0" smtClean="0"/>
              <a:t>Imagery: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Minimum </a:t>
            </a:r>
            <a:r>
              <a:rPr lang="en-US" sz="2400" dirty="0" smtClean="0"/>
              <a:t>Per Orbit</a:t>
            </a:r>
          </a:p>
          <a:p>
            <a:pPr lvl="2"/>
            <a:r>
              <a:rPr lang="en-US" sz="2000" dirty="0" smtClean="0"/>
              <a:t>1 – 6000 X 2000 pixel scene</a:t>
            </a:r>
          </a:p>
          <a:p>
            <a:pPr lvl="2"/>
            <a:r>
              <a:rPr lang="en-US" sz="2000" b="1" dirty="0" smtClean="0"/>
              <a:t>1 – 900 km x </a:t>
            </a:r>
            <a:r>
              <a:rPr lang="en-US" sz="2000" b="1" dirty="0"/>
              <a:t>3</a:t>
            </a:r>
            <a:r>
              <a:rPr lang="en-US" sz="2000" b="1" dirty="0" smtClean="0"/>
              <a:t>00 km (150 km pixels)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</a:rPr>
              <a:t>1 </a:t>
            </a:r>
            <a:r>
              <a:rPr lang="en-US" sz="2000" b="1" dirty="0">
                <a:solidFill>
                  <a:srgbClr val="FF0000"/>
                </a:solidFill>
              </a:rPr>
              <a:t>– </a:t>
            </a:r>
            <a:r>
              <a:rPr lang="en-US" sz="2000" b="1" dirty="0" smtClean="0">
                <a:solidFill>
                  <a:srgbClr val="FF0000"/>
                </a:solidFill>
              </a:rPr>
              <a:t>600 </a:t>
            </a:r>
            <a:r>
              <a:rPr lang="en-US" sz="2000" b="1" dirty="0">
                <a:solidFill>
                  <a:srgbClr val="FF0000"/>
                </a:solidFill>
              </a:rPr>
              <a:t>km x 200 km (</a:t>
            </a:r>
            <a:r>
              <a:rPr lang="en-US" sz="2000" b="1" dirty="0" smtClean="0">
                <a:solidFill>
                  <a:srgbClr val="FF0000"/>
                </a:solidFill>
              </a:rPr>
              <a:t>100 </a:t>
            </a:r>
            <a:r>
              <a:rPr lang="en-US" sz="2000" b="1" dirty="0">
                <a:solidFill>
                  <a:srgbClr val="FF0000"/>
                </a:solidFill>
              </a:rPr>
              <a:t>km pixels) ---  Most likely!!!!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endParaRPr lang="en-US" sz="2000" b="1" dirty="0">
              <a:solidFill>
                <a:srgbClr val="FF0000"/>
              </a:solidFill>
            </a:endParaRPr>
          </a:p>
          <a:p>
            <a:pPr lvl="2"/>
            <a:r>
              <a:rPr lang="en-US" sz="2000" dirty="0" smtClean="0"/>
              <a:t>1 – 540 km x 180 km (90 km pixels)</a:t>
            </a:r>
          </a:p>
          <a:p>
            <a:r>
              <a:rPr lang="en-US" dirty="0"/>
              <a:t>Mission </a:t>
            </a:r>
            <a:endParaRPr lang="en-US" dirty="0" smtClean="0"/>
          </a:p>
          <a:p>
            <a:pPr lvl="1"/>
            <a:r>
              <a:rPr lang="en-US" dirty="0" smtClean="0"/>
              <a:t>duration minimum </a:t>
            </a:r>
            <a:r>
              <a:rPr lang="en-US" dirty="0"/>
              <a:t>12 months, aimed at 18-24 months</a:t>
            </a:r>
          </a:p>
          <a:p>
            <a:pPr lvl="1"/>
            <a:endParaRPr lang="en-US" sz="24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8313" y="115888"/>
            <a:ext cx="8229600" cy="76367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i="1" u="sng" dirty="0"/>
              <a:t>Concept of Operations</a:t>
            </a:r>
            <a:endParaRPr lang="en-GB" i="1" u="sng" dirty="0" smtClean="0"/>
          </a:p>
        </p:txBody>
      </p:sp>
    </p:spTree>
    <p:extLst>
      <p:ext uri="{BB962C8B-B14F-4D97-AF65-F5344CB8AC3E}">
        <p14:creationId xmlns:p14="http://schemas.microsoft.com/office/powerpoint/2010/main" val="67920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B48848-C1B2-4386-AEC2-0DE72B1CA57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01889" y="596525"/>
            <a:ext cx="70684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3200" dirty="0">
                <a:solidFill>
                  <a:srgbClr val="00B0F0"/>
                </a:solidFill>
              </a:rPr>
              <a:t>Communications: High Speed Transmitter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061" y="1587126"/>
            <a:ext cx="7730291" cy="4525963"/>
          </a:xfrm>
        </p:spPr>
        <p:txBody>
          <a:bodyPr/>
          <a:lstStyle/>
          <a:p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628461" y="1739525"/>
            <a:ext cx="773029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/>
              <a:t>Trade-off </a:t>
            </a:r>
            <a:r>
              <a:rPr lang="en-GB" sz="3600" dirty="0"/>
              <a:t>between transmission speed vs scene duration and </a:t>
            </a:r>
            <a:r>
              <a:rPr lang="en-GB" sz="3600" dirty="0" smtClean="0"/>
              <a:t>resolution</a:t>
            </a:r>
          </a:p>
          <a:p>
            <a:endParaRPr lang="en-US" sz="3600" dirty="0"/>
          </a:p>
          <a:p>
            <a:r>
              <a:rPr lang="en-US" sz="3600" dirty="0"/>
              <a:t>Together with </a:t>
            </a:r>
            <a:r>
              <a:rPr lang="en-US" sz="3600" dirty="0" smtClean="0"/>
              <a:t>payload power consumption</a:t>
            </a:r>
            <a:endParaRPr lang="en-GB" sz="2400" dirty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8313" y="11588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 smtClean="0"/>
              <a:t>Platform design and Trade-Offs</a:t>
            </a:r>
          </a:p>
        </p:txBody>
      </p:sp>
    </p:spTree>
    <p:extLst>
      <p:ext uri="{BB962C8B-B14F-4D97-AF65-F5344CB8AC3E}">
        <p14:creationId xmlns:p14="http://schemas.microsoft.com/office/powerpoint/2010/main" val="114618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B48848-C1B2-4386-AEC2-0DE72B1CA57A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89156" y="687388"/>
            <a:ext cx="761909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3200" dirty="0" smtClean="0">
                <a:solidFill>
                  <a:srgbClr val="00B0F0"/>
                </a:solidFill>
              </a:rPr>
              <a:t>Communications: High Speed Transmitter</a:t>
            </a:r>
            <a:endParaRPr lang="en-GB" sz="3200" dirty="0">
              <a:solidFill>
                <a:srgbClr val="00B0F0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96091" y="1692961"/>
            <a:ext cx="4249783" cy="256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                      </a:t>
            </a:r>
            <a:r>
              <a:rPr lang="en-GB" sz="2000" b="1" i="1" u="sng" dirty="0" smtClean="0"/>
              <a:t>S-Band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/>
          </a:p>
          <a:p>
            <a:r>
              <a:rPr lang="en-GB" sz="2400" dirty="0" err="1" smtClean="0"/>
              <a:t>Datarate</a:t>
            </a:r>
            <a:r>
              <a:rPr lang="en-GB" sz="2400" dirty="0" smtClean="0"/>
              <a:t> max 2.0 Mbps, 0.8Mbps after block encoding and error correction</a:t>
            </a:r>
          </a:p>
          <a:p>
            <a:r>
              <a:rPr lang="en-GB" sz="2400" dirty="0" smtClean="0"/>
              <a:t>Requires around 17mm space</a:t>
            </a:r>
          </a:p>
          <a:p>
            <a:r>
              <a:rPr lang="en-GB" sz="2400" dirty="0" smtClean="0"/>
              <a:t>Power consumption of around 6W</a:t>
            </a:r>
          </a:p>
          <a:p>
            <a:r>
              <a:rPr lang="en-GB" sz="2400" dirty="0"/>
              <a:t>High TRL</a:t>
            </a:r>
          </a:p>
          <a:p>
            <a:r>
              <a:rPr lang="en-GB" sz="2400" dirty="0" smtClean="0"/>
              <a:t>Lower cost</a:t>
            </a:r>
          </a:p>
          <a:p>
            <a:endParaRPr lang="en-GB" sz="1600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655825" y="1672743"/>
            <a:ext cx="4235625" cy="254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                       </a:t>
            </a:r>
            <a:r>
              <a:rPr lang="en-GB" sz="2000" b="1" i="1" u="sng" dirty="0" smtClean="0"/>
              <a:t>X-Band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/>
          </a:p>
          <a:p>
            <a:r>
              <a:rPr lang="en-GB" sz="2400" dirty="0" err="1" smtClean="0"/>
              <a:t>Datarate</a:t>
            </a:r>
            <a:r>
              <a:rPr lang="en-GB" sz="2400" dirty="0" smtClean="0"/>
              <a:t> 3 - 50 Mbps, excluding error correction and encoding</a:t>
            </a:r>
          </a:p>
          <a:p>
            <a:r>
              <a:rPr lang="en-GB" sz="2400" dirty="0" smtClean="0"/>
              <a:t>Requires around 27mm space</a:t>
            </a:r>
          </a:p>
          <a:p>
            <a:r>
              <a:rPr lang="en-GB" sz="2400" dirty="0" smtClean="0"/>
              <a:t>Power consumption of around 7-10W </a:t>
            </a:r>
          </a:p>
          <a:p>
            <a:r>
              <a:rPr lang="en-GB" sz="2400" dirty="0" smtClean="0"/>
              <a:t>Lower TRL</a:t>
            </a:r>
            <a:endParaRPr lang="en-GB" sz="2400" dirty="0"/>
          </a:p>
          <a:p>
            <a:r>
              <a:rPr lang="en-GB" sz="2400" dirty="0" smtClean="0"/>
              <a:t>Higher cost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8313" y="11588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 smtClean="0"/>
              <a:t>Platform design and Trade-Offs</a:t>
            </a:r>
          </a:p>
        </p:txBody>
      </p:sp>
    </p:spTree>
    <p:extLst>
      <p:ext uri="{BB962C8B-B14F-4D97-AF65-F5344CB8AC3E}">
        <p14:creationId xmlns:p14="http://schemas.microsoft.com/office/powerpoint/2010/main" val="160681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Kube-1 cubesat payload 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6" y="84226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4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22" y="7318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Current Design Plans: 8/17/2015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>In comparison to the most successful ocean color satellite mission to date, NASA’s </a:t>
            </a:r>
            <a:r>
              <a:rPr lang="en-US" sz="2800" dirty="0" err="1"/>
              <a:t>SeaWiFS</a:t>
            </a:r>
            <a:r>
              <a:rPr lang="en-US" sz="2800" dirty="0"/>
              <a:t>, </a:t>
            </a:r>
            <a:r>
              <a:rPr lang="en-US" sz="2800" dirty="0" err="1"/>
              <a:t>SeaHawk</a:t>
            </a:r>
            <a:r>
              <a:rPr lang="en-US" sz="2800" dirty="0"/>
              <a:t> </a:t>
            </a:r>
            <a:r>
              <a:rPr lang="en-US" sz="2800" dirty="0" err="1"/>
              <a:t>CubeSat</a:t>
            </a:r>
            <a:r>
              <a:rPr lang="en-US" sz="2800" dirty="0"/>
              <a:t> with </a:t>
            </a:r>
            <a:r>
              <a:rPr lang="en-US" sz="2800" dirty="0" err="1"/>
              <a:t>HawkEye</a:t>
            </a:r>
            <a:r>
              <a:rPr lang="en-US" sz="2800" dirty="0"/>
              <a:t> Ocean Color Sensor will </a:t>
            </a:r>
            <a:r>
              <a:rPr lang="en-US" sz="2800" dirty="0" smtClean="0"/>
              <a:t>be: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48" y="2192312"/>
            <a:ext cx="8499423" cy="3908686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130 </a:t>
            </a:r>
            <a:r>
              <a:rPr lang="en-US" sz="2800" b="1" dirty="0"/>
              <a:t>times smaller</a:t>
            </a:r>
            <a:r>
              <a:rPr lang="en-US" sz="2800" dirty="0"/>
              <a:t> (10 cm X10 cm X 30 cm), </a:t>
            </a:r>
            <a:endParaRPr lang="en-US" sz="2800" dirty="0" smtClean="0"/>
          </a:p>
          <a:p>
            <a:r>
              <a:rPr lang="en-US" sz="2800" b="1" dirty="0" smtClean="0"/>
              <a:t>45 </a:t>
            </a:r>
            <a:r>
              <a:rPr lang="en-US" sz="2800" b="1" dirty="0"/>
              <a:t>times lighter </a:t>
            </a:r>
            <a:r>
              <a:rPr lang="en-US" sz="2800" dirty="0"/>
              <a:t>(approximately 1 kg), </a:t>
            </a:r>
          </a:p>
          <a:p>
            <a:r>
              <a:rPr lang="en-US" sz="2800" b="1" dirty="0" smtClean="0"/>
              <a:t>Ground </a:t>
            </a:r>
            <a:r>
              <a:rPr lang="en-US" sz="2800" b="1" dirty="0"/>
              <a:t>resolution </a:t>
            </a:r>
            <a:r>
              <a:rPr lang="en-US" sz="2800" b="1" dirty="0" smtClean="0"/>
              <a:t>7 </a:t>
            </a:r>
            <a:r>
              <a:rPr lang="en-US" sz="2800" b="1" dirty="0"/>
              <a:t>- </a:t>
            </a:r>
            <a:r>
              <a:rPr lang="en-US" sz="2800" b="1" dirty="0" smtClean="0"/>
              <a:t>11 </a:t>
            </a:r>
            <a:r>
              <a:rPr lang="en-US" sz="2800" dirty="0"/>
              <a:t>times better (150 - </a:t>
            </a:r>
            <a:r>
              <a:rPr lang="en-US" sz="2800" dirty="0" smtClean="0"/>
              <a:t>90 </a:t>
            </a:r>
            <a:r>
              <a:rPr lang="en-US" sz="2800" dirty="0"/>
              <a:t>meters per </a:t>
            </a:r>
            <a:r>
              <a:rPr lang="en-US" sz="2800" dirty="0" smtClean="0"/>
              <a:t>pixel)</a:t>
            </a:r>
          </a:p>
          <a:p>
            <a:r>
              <a:rPr lang="en-US" sz="2800" b="1" dirty="0" smtClean="0"/>
              <a:t>Signal/Noise </a:t>
            </a:r>
            <a:r>
              <a:rPr lang="en-US" sz="2800" b="1" dirty="0"/>
              <a:t>Ratio &gt;</a:t>
            </a:r>
            <a:r>
              <a:rPr lang="en-US" sz="2800" b="1" dirty="0" smtClean="0"/>
              <a:t> </a:t>
            </a:r>
            <a:r>
              <a:rPr lang="en-US" sz="2800" b="1" dirty="0"/>
              <a:t>50% </a:t>
            </a:r>
            <a:r>
              <a:rPr lang="en-US" sz="2800" dirty="0"/>
              <a:t>that of </a:t>
            </a:r>
            <a:r>
              <a:rPr lang="en-US" sz="2800" dirty="0" err="1"/>
              <a:t>SeaWiFs</a:t>
            </a:r>
            <a:r>
              <a:rPr lang="en-US" sz="2800" dirty="0"/>
              <a:t>. </a:t>
            </a:r>
          </a:p>
          <a:p>
            <a:r>
              <a:rPr lang="en-US" sz="2800" b="1" dirty="0"/>
              <a:t>D</a:t>
            </a:r>
            <a:r>
              <a:rPr lang="en-US" sz="2800" b="1" dirty="0" smtClean="0"/>
              <a:t>evelopment</a:t>
            </a:r>
            <a:r>
              <a:rPr lang="en-US" sz="2800" b="1" dirty="0"/>
              <a:t>/construction cost of </a:t>
            </a:r>
            <a:r>
              <a:rPr lang="en-US" sz="2800" b="1" dirty="0" smtClean="0"/>
              <a:t>~ 10</a:t>
            </a:r>
            <a:r>
              <a:rPr lang="en-US" sz="2800" b="1" dirty="0"/>
              <a:t>%  </a:t>
            </a:r>
            <a:r>
              <a:rPr lang="en-US" sz="2800" b="1" dirty="0" smtClean="0"/>
              <a:t>     </a:t>
            </a:r>
            <a:r>
              <a:rPr lang="en-US" sz="2800" dirty="0" smtClean="0"/>
              <a:t>(</a:t>
            </a:r>
            <a:r>
              <a:rPr lang="en-US" sz="2800" dirty="0" err="1"/>
              <a:t>HawkEye</a:t>
            </a:r>
            <a:r>
              <a:rPr lang="en-US" sz="2800" dirty="0"/>
              <a:t>, $1.675M—</a:t>
            </a:r>
            <a:r>
              <a:rPr lang="en-US" sz="2800" dirty="0" err="1"/>
              <a:t>SeaWifs</a:t>
            </a:r>
            <a:r>
              <a:rPr lang="en-US" sz="2800" dirty="0"/>
              <a:t>, $14.1M</a:t>
            </a:r>
            <a:r>
              <a:rPr lang="en-US" sz="2800" dirty="0" smtClean="0"/>
              <a:t>) </a:t>
            </a:r>
          </a:p>
          <a:p>
            <a:pPr marL="0" indent="0" algn="ctr">
              <a:buNone/>
            </a:pPr>
            <a:r>
              <a:rPr lang="en-US" sz="2800" b="1" dirty="0"/>
              <a:t>The resulting imagery should be </a:t>
            </a:r>
            <a:r>
              <a:rPr lang="en-US" sz="2800" b="1" dirty="0" smtClean="0"/>
              <a:t>remarkable</a:t>
            </a:r>
            <a:r>
              <a:rPr lang="en-US" sz="2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5358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Gordon and Betty Moore Foundation Intellectual Property </a:t>
            </a:r>
            <a:r>
              <a:rPr lang="en-US" b="1" i="1" dirty="0" smtClean="0">
                <a:solidFill>
                  <a:srgbClr val="FF0000"/>
                </a:solidFill>
              </a:rPr>
              <a:t>Terms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IP </a:t>
            </a:r>
            <a:r>
              <a:rPr lang="en-US" sz="2000" b="1" u="sng" dirty="0">
                <a:solidFill>
                  <a:srgbClr val="FF0000"/>
                </a:solidFill>
              </a:rPr>
              <a:t>Ownership</a:t>
            </a:r>
            <a:r>
              <a:rPr lang="en-US" sz="2000" u="sng" dirty="0"/>
              <a:t>.</a:t>
            </a:r>
            <a:r>
              <a:rPr lang="en-US" sz="2000" dirty="0"/>
              <a:t>  The </a:t>
            </a:r>
            <a:r>
              <a:rPr lang="en-US" sz="2000" i="1" dirty="0"/>
              <a:t>Gordon and Betty Moore Foundation</a:t>
            </a:r>
            <a:r>
              <a:rPr lang="en-US" sz="2000" dirty="0"/>
              <a:t> (hereafter, </a:t>
            </a:r>
            <a:r>
              <a:rPr lang="en-US" sz="2000" i="1" dirty="0"/>
              <a:t>The Foundation</a:t>
            </a:r>
            <a:r>
              <a:rPr lang="en-US" sz="2000" dirty="0"/>
              <a:t>) and </a:t>
            </a:r>
            <a:r>
              <a:rPr lang="en-US" sz="2000" i="1" dirty="0"/>
              <a:t>University of North Carolina Wilmington</a:t>
            </a:r>
            <a:r>
              <a:rPr lang="en-US" sz="2000" dirty="0"/>
              <a:t> (hereafter, </a:t>
            </a:r>
            <a:r>
              <a:rPr lang="en-US" sz="2000" i="1" dirty="0"/>
              <a:t>UNCW</a:t>
            </a:r>
            <a:r>
              <a:rPr lang="en-US" sz="2000" dirty="0"/>
              <a:t>) agree that any intellectual property that </a:t>
            </a:r>
            <a:r>
              <a:rPr lang="en-US" sz="2000" i="1" dirty="0"/>
              <a:t>UNCW</a:t>
            </a:r>
            <a:r>
              <a:rPr lang="en-US" sz="2000" dirty="0"/>
              <a:t>, and any of its agents, employees, contractors, or </a:t>
            </a:r>
            <a:r>
              <a:rPr lang="en-US" sz="2000" dirty="0" err="1"/>
              <a:t>subgrantees</a:t>
            </a:r>
            <a:r>
              <a:rPr lang="en-US" sz="2000" dirty="0"/>
              <a:t> creates by the performance of this Grant Agreement (the "Grant Works"), shall be owned according to </a:t>
            </a:r>
            <a:r>
              <a:rPr lang="en-US" sz="2000" i="1" dirty="0"/>
              <a:t>UNCW</a:t>
            </a:r>
            <a:r>
              <a:rPr lang="en-US" sz="2000" dirty="0"/>
              <a:t>’s standard IP practices or policies.</a:t>
            </a:r>
          </a:p>
        </p:txBody>
      </p:sp>
    </p:spTree>
    <p:extLst>
      <p:ext uri="{BB962C8B-B14F-4D97-AF65-F5344CB8AC3E}">
        <p14:creationId xmlns:p14="http://schemas.microsoft.com/office/powerpoint/2010/main" val="23097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140"/>
            <a:ext cx="8229600" cy="6158057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IP </a:t>
            </a:r>
            <a:r>
              <a:rPr lang="en-US" b="1" i="1" dirty="0">
                <a:solidFill>
                  <a:schemeClr val="accent1"/>
                </a:solidFill>
              </a:rPr>
              <a:t>and Knowledge Sharing Principles</a:t>
            </a:r>
            <a:r>
              <a:rPr lang="en-US" b="1" dirty="0">
                <a:solidFill>
                  <a:schemeClr val="accent1"/>
                </a:solidFill>
              </a:rPr>
              <a:t>. </a:t>
            </a:r>
            <a:r>
              <a:rPr lang="en-US" dirty="0"/>
              <a:t>Notwithstanding the foregoing, in order to maximize the impact of the Grant by enabling the production of multiple units of sensors and </a:t>
            </a:r>
            <a:r>
              <a:rPr lang="en-US" dirty="0" err="1"/>
              <a:t>CubeSats</a:t>
            </a:r>
            <a:r>
              <a:rPr lang="en-US" dirty="0"/>
              <a:t> with high quality ocean color sensors, UNC agrees to take all reasonable actions necessary to ensure the details of the sensor design (created by </a:t>
            </a:r>
            <a:r>
              <a:rPr lang="en-US" i="1" dirty="0"/>
              <a:t>Alan Holmes, Cloudland Instruments</a:t>
            </a:r>
            <a:r>
              <a:rPr lang="en-US" dirty="0"/>
              <a:t>) and the </a:t>
            </a:r>
            <a:r>
              <a:rPr lang="en-US" dirty="0" err="1"/>
              <a:t>CubeSat</a:t>
            </a:r>
            <a:r>
              <a:rPr lang="en-US" dirty="0"/>
              <a:t> bus design (</a:t>
            </a:r>
            <a:r>
              <a:rPr lang="en-US" i="1" dirty="0"/>
              <a:t>created by Clyde Space</a:t>
            </a:r>
            <a:r>
              <a:rPr lang="en-US" dirty="0"/>
              <a:t>) are made freely available in a manner that:</a:t>
            </a:r>
          </a:p>
          <a:p>
            <a:pPr lvl="1"/>
            <a:r>
              <a:rPr lang="en-US" dirty="0"/>
              <a:t>is sufficient to enable another competent individual or organization to purchase commercial off-the-shelf components to build sensors and </a:t>
            </a:r>
            <a:r>
              <a:rPr lang="en-US" dirty="0" err="1"/>
              <a:t>CubeSats</a:t>
            </a:r>
            <a:r>
              <a:rPr lang="en-US" dirty="0"/>
              <a:t> with capabilities similar to the </a:t>
            </a:r>
            <a:r>
              <a:rPr lang="en-US" i="1" dirty="0" err="1"/>
              <a:t>HawkEye</a:t>
            </a:r>
            <a:r>
              <a:rPr lang="en-US" dirty="0"/>
              <a:t> </a:t>
            </a:r>
            <a:r>
              <a:rPr lang="en-US" i="1" dirty="0"/>
              <a:t>Ocean Color Sensor</a:t>
            </a:r>
            <a:r>
              <a:rPr lang="en-US" dirty="0"/>
              <a:t> and </a:t>
            </a:r>
            <a:r>
              <a:rPr lang="en-US" i="1" dirty="0"/>
              <a:t>Seahawk </a:t>
            </a:r>
            <a:r>
              <a:rPr lang="en-US" i="1" dirty="0" err="1"/>
              <a:t>CubeSat</a:t>
            </a:r>
            <a:r>
              <a:rPr lang="en-US" dirty="0"/>
              <a:t> developed under this Grant; and</a:t>
            </a:r>
          </a:p>
          <a:p>
            <a:pPr lvl="1"/>
            <a:r>
              <a:rPr lang="en-US" dirty="0"/>
              <a:t>enables such individual or organization to replicate the </a:t>
            </a:r>
            <a:r>
              <a:rPr lang="en-US" i="1" dirty="0" err="1"/>
              <a:t>HawkEye</a:t>
            </a:r>
            <a:r>
              <a:rPr lang="en-US" dirty="0"/>
              <a:t> </a:t>
            </a:r>
            <a:r>
              <a:rPr lang="en-US" i="1" dirty="0"/>
              <a:t>Ocean Color Sensor</a:t>
            </a:r>
            <a:r>
              <a:rPr lang="en-US" dirty="0"/>
              <a:t> and </a:t>
            </a:r>
            <a:r>
              <a:rPr lang="en-US" i="1" dirty="0"/>
              <a:t>Seahawk </a:t>
            </a:r>
            <a:r>
              <a:rPr lang="en-US" i="1" dirty="0" err="1"/>
              <a:t>CubeSat</a:t>
            </a:r>
            <a:r>
              <a:rPr lang="en-US" dirty="0"/>
              <a:t> on a royalty-free, non-exclusive, worldwide, perpetual basis without restriction as to use</a:t>
            </a:r>
            <a:r>
              <a:rPr lang="en-US" dirty="0" smtClean="0"/>
              <a:t>.</a:t>
            </a:r>
          </a:p>
          <a:p>
            <a:r>
              <a:rPr lang="en-US" dirty="0"/>
              <a:t>These conditions are referred to collectively as the </a:t>
            </a:r>
            <a:r>
              <a:rPr lang="en-US" b="1" i="1" dirty="0">
                <a:solidFill>
                  <a:schemeClr val="accent1"/>
                </a:solidFill>
              </a:rPr>
              <a:t>“IP and Knowledge Sharing Principles.”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814" y="821629"/>
            <a:ext cx="869743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u="sng" dirty="0" smtClean="0">
              <a:solidFill>
                <a:srgbClr val="141414"/>
              </a:solidFill>
              <a:latin typeface="ArialMT" charset="0"/>
            </a:endParaRPr>
          </a:p>
          <a:p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In furtherance of the foregoing,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UNCW 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specially agrees to the following:</a:t>
            </a:r>
          </a:p>
          <a:p>
            <a:endParaRPr lang="en-US" dirty="0" smtClean="0">
              <a:solidFill>
                <a:srgbClr val="141414"/>
              </a:solidFill>
              <a:latin typeface="Arial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With respect to the </a:t>
            </a:r>
            <a:r>
              <a:rPr lang="en-US" i="1" dirty="0" err="1" smtClean="0">
                <a:solidFill>
                  <a:srgbClr val="141414"/>
                </a:solidFill>
                <a:latin typeface="ArialMT" charset="0"/>
              </a:rPr>
              <a:t>HawkEye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Ocean Color Sensor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,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UNCW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agrees to ensure that Alan Holmes, Cloudland Instruments, provides a Complete Design Review (CDR) document for such sensor which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UNCW 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can and does make freely downloadable from the principal investigator’s website for a period of three years (10/1/2015-9/30/2018) according to the </a:t>
            </a:r>
            <a:r>
              <a:rPr lang="en-US" b="1" i="1" dirty="0" smtClean="0">
                <a:solidFill>
                  <a:srgbClr val="141414"/>
                </a:solidFill>
                <a:latin typeface="ArialMT" charset="0"/>
              </a:rPr>
              <a:t>IP and Knowledge Sharing Principles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; </a:t>
            </a:r>
          </a:p>
          <a:p>
            <a:pPr>
              <a:buChar char="◦"/>
            </a:pPr>
            <a:endParaRPr lang="en-US" sz="1200" dirty="0" smtClean="0">
              <a:solidFill>
                <a:srgbClr val="141414"/>
              </a:solidFill>
              <a:latin typeface="Arial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With respect to the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Seahawk Cuesta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,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UNCW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will ensure that Clyde Space provides a system level design document that outlines the standard commercial off-the-shelf components used and how they are interfaced electrically and mechanically, including the part numbers and user manuals for the commercial off-the-shelf component subsystems. 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UNCW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will further ensure that Clyde Space provides full design information for any electronic, software or mechanical element that is developed specifically for the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Seahawk </a:t>
            </a:r>
            <a:r>
              <a:rPr lang="en-US" i="1" dirty="0" err="1" smtClean="0">
                <a:solidFill>
                  <a:srgbClr val="141414"/>
                </a:solidFill>
                <a:latin typeface="ArialMT" charset="0"/>
              </a:rPr>
              <a:t>CubeSat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. </a:t>
            </a:r>
            <a:r>
              <a:rPr lang="en-US" i="1" dirty="0" smtClean="0">
                <a:solidFill>
                  <a:srgbClr val="141414"/>
                </a:solidFill>
                <a:latin typeface="ArialMT" charset="0"/>
              </a:rPr>
              <a:t>UNCW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will ensure the system level design document, part numbers, custom design information, and any other information or rights needed to satisfy the </a:t>
            </a:r>
            <a:r>
              <a:rPr lang="en-US" b="1" i="1" dirty="0" smtClean="0">
                <a:solidFill>
                  <a:srgbClr val="141414"/>
                </a:solidFill>
                <a:latin typeface="ArialMT" charset="0"/>
              </a:rPr>
              <a:t>IP and Knowledge Sharing Principles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will be made available via the principal investigator’s website for a period of three years (6/1/2016-5/30/2019).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8721" y="359964"/>
            <a:ext cx="8048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ArialMT" charset="0"/>
              </a:rPr>
              <a:t>HawkEye</a:t>
            </a:r>
            <a:r>
              <a:rPr lang="en-US" sz="2400" b="1" i="1" dirty="0">
                <a:solidFill>
                  <a:srgbClr val="FF0000"/>
                </a:solidFill>
                <a:latin typeface="ArialMT" charset="0"/>
              </a:rPr>
              <a:t> Ocean Color Sensor and Seahawk </a:t>
            </a:r>
            <a:r>
              <a:rPr lang="en-US" sz="2400" b="1" i="1" dirty="0" err="1">
                <a:solidFill>
                  <a:srgbClr val="FF0000"/>
                </a:solidFill>
                <a:latin typeface="ArialMT" charset="0"/>
              </a:rPr>
              <a:t>CubeSat</a:t>
            </a:r>
            <a:r>
              <a:rPr lang="en-US" sz="2400" b="1" i="1" u="sng" dirty="0">
                <a:solidFill>
                  <a:srgbClr val="FF0000"/>
                </a:solidFill>
                <a:latin typeface="ArialM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99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4" y="627325"/>
            <a:ext cx="8612372" cy="6071191"/>
          </a:xfrm>
        </p:spPr>
        <p:txBody>
          <a:bodyPr>
            <a:noAutofit/>
          </a:bodyPr>
          <a:lstStyle/>
          <a:p>
            <a:r>
              <a:rPr lang="en-US" sz="2200" b="1" i="1" u="sng" dirty="0" err="1" smtClean="0">
                <a:solidFill>
                  <a:srgbClr val="FF0000"/>
                </a:solidFill>
              </a:rPr>
              <a:t>CubeSat</a:t>
            </a:r>
            <a:r>
              <a:rPr lang="en-US" sz="2200" b="1" i="1" u="sng" dirty="0" smtClean="0">
                <a:solidFill>
                  <a:srgbClr val="FF0000"/>
                </a:solidFill>
              </a:rPr>
              <a:t>: </a:t>
            </a:r>
            <a:r>
              <a:rPr lang="en-US" sz="2200" dirty="0" err="1" smtClean="0"/>
              <a:t>nanosatellite</a:t>
            </a:r>
            <a:r>
              <a:rPr lang="en-US" sz="2200" dirty="0" smtClean="0"/>
              <a:t> </a:t>
            </a:r>
            <a:r>
              <a:rPr lang="en-US" sz="2200" dirty="0"/>
              <a:t>with volumes in multiples of 3.0 liter (30cm</a:t>
            </a:r>
            <a:r>
              <a:rPr lang="en-US" sz="2200" baseline="30000" dirty="0"/>
              <a:t>3</a:t>
            </a:r>
            <a:r>
              <a:rPr lang="en-US" sz="2200" dirty="0"/>
              <a:t>), and typically uses commercial off-the-shelf (COTS) components for its electronics. Stanford University’s Space Systems Development Laboratory (SSDL) and California Polytechnic State University developed the </a:t>
            </a:r>
            <a:r>
              <a:rPr lang="en-US" sz="2200" dirty="0" err="1"/>
              <a:t>CubeSat</a:t>
            </a:r>
            <a:r>
              <a:rPr lang="en-US" sz="2200" dirty="0"/>
              <a:t> concept to provide standardized, low-cost access to space (http://www.CubeSat.org</a:t>
            </a:r>
            <a:r>
              <a:rPr lang="en-US" sz="2200" dirty="0" smtClean="0"/>
              <a:t>/). </a:t>
            </a:r>
          </a:p>
          <a:p>
            <a:r>
              <a:rPr lang="en-US" sz="2200" b="1" i="1" u="sng" dirty="0" err="1" smtClean="0">
                <a:solidFill>
                  <a:srgbClr val="FF0000"/>
                </a:solidFill>
              </a:rPr>
              <a:t>CubeSat</a:t>
            </a:r>
            <a:r>
              <a:rPr lang="en-US" sz="2200" b="1" i="1" u="sng" dirty="0" smtClean="0">
                <a:solidFill>
                  <a:srgbClr val="FF0000"/>
                </a:solidFill>
              </a:rPr>
              <a:t> Advantage</a:t>
            </a:r>
            <a:r>
              <a:rPr lang="en-US" sz="2200" dirty="0" smtClean="0"/>
              <a:t>: in terms of development cost and time, and low volume and mass, with respect to larger satellites opens the door for radically new earth observing missions (EO). </a:t>
            </a:r>
          </a:p>
          <a:p>
            <a:pPr lvl="1"/>
            <a:r>
              <a:rPr lang="en-US" sz="1800" dirty="0" smtClean="0"/>
              <a:t>EO missions traditionally involve large, complex spacecraft with multiple payloads leading to spacecraft having a large price tag 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A constellations of EO nanosatellites, by contrast, could provide daily or higher temporal resolution and increased spatial resolution while still being economically viable.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177" y="0"/>
            <a:ext cx="3565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Purpose of Grant: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4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Proposed Mission Requirements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75 - 150 meter pixel footprint on ground </a:t>
            </a:r>
          </a:p>
          <a:p>
            <a:r>
              <a:rPr lang="en-US" dirty="0" smtClean="0"/>
              <a:t>Nominal 525 Kilometer orbit, sun-synchronous orbit (approximate 5 day repeat orbit)</a:t>
            </a:r>
          </a:p>
          <a:p>
            <a:r>
              <a:rPr lang="en-US" dirty="0" smtClean="0"/>
              <a:t>8 spectral bands – </a:t>
            </a:r>
            <a:r>
              <a:rPr lang="en-US" dirty="0" err="1" smtClean="0"/>
              <a:t>SeaWiFS</a:t>
            </a:r>
            <a:r>
              <a:rPr lang="en-US" dirty="0" smtClean="0"/>
              <a:t> bands</a:t>
            </a:r>
          </a:p>
          <a:p>
            <a:r>
              <a:rPr lang="en-US" dirty="0" smtClean="0"/>
              <a:t>Sensitivity comparable to </a:t>
            </a:r>
            <a:r>
              <a:rPr lang="en-US" dirty="0" err="1" smtClean="0"/>
              <a:t>SeaWiFS</a:t>
            </a:r>
            <a:endParaRPr lang="en-US" dirty="0" smtClean="0"/>
          </a:p>
          <a:p>
            <a:r>
              <a:rPr lang="en-US" dirty="0" smtClean="0"/>
              <a:t>Unit should be designed for smaller targets, such as:</a:t>
            </a:r>
          </a:p>
          <a:p>
            <a:pPr lvl="1"/>
            <a:r>
              <a:rPr lang="en-US" dirty="0" smtClean="0"/>
              <a:t>Coastal Zone</a:t>
            </a:r>
          </a:p>
          <a:p>
            <a:pPr lvl="1"/>
            <a:r>
              <a:rPr lang="en-US" dirty="0" smtClean="0"/>
              <a:t>Islands</a:t>
            </a:r>
          </a:p>
          <a:p>
            <a:pPr lvl="1"/>
            <a:r>
              <a:rPr lang="en-US" dirty="0" smtClean="0"/>
              <a:t>Large lakes </a:t>
            </a:r>
          </a:p>
          <a:p>
            <a:pPr lvl="1"/>
            <a:r>
              <a:rPr lang="en-US" dirty="0" smtClean="0"/>
              <a:t>Bays and Estuaries</a:t>
            </a:r>
          </a:p>
          <a:p>
            <a:pPr lvl="1"/>
            <a:r>
              <a:rPr lang="en-US" dirty="0" smtClean="0"/>
              <a:t>Large Rivers</a:t>
            </a:r>
          </a:p>
        </p:txBody>
      </p:sp>
    </p:spTree>
    <p:extLst>
      <p:ext uri="{BB962C8B-B14F-4D97-AF65-F5344CB8AC3E}">
        <p14:creationId xmlns:p14="http://schemas.microsoft.com/office/powerpoint/2010/main" val="117881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Field of View from 525 Km Orbit</a:t>
            </a:r>
            <a:br>
              <a:rPr lang="en-US" dirty="0" smtClean="0"/>
            </a:br>
            <a:r>
              <a:rPr lang="en-US" dirty="0" smtClean="0"/>
              <a:t>-Santa Barbara Channel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905000"/>
            <a:ext cx="4453689" cy="48354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 rot="2400000">
            <a:off x="1825515" y="2857198"/>
            <a:ext cx="4876800" cy="200188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5562600"/>
            <a:ext cx="1178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</a:t>
            </a:r>
          </a:p>
          <a:p>
            <a:r>
              <a:rPr lang="en-US" dirty="0" smtClean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9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0785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Project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4279"/>
            <a:ext cx="8229600" cy="6209414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Principle </a:t>
            </a:r>
            <a:r>
              <a:rPr lang="en-US" b="1" dirty="0"/>
              <a:t>Investigator:</a:t>
            </a:r>
          </a:p>
          <a:p>
            <a:pPr lvl="1"/>
            <a:r>
              <a:rPr lang="en-US" dirty="0"/>
              <a:t>John M. Morrison; University of North Carolina Wilmington</a:t>
            </a:r>
          </a:p>
          <a:p>
            <a:pPr lvl="2"/>
            <a:r>
              <a:rPr lang="en-US" i="1" dirty="0"/>
              <a:t>Role: Team Leader; </a:t>
            </a:r>
            <a:r>
              <a:rPr lang="en-US" dirty="0"/>
              <a:t>Project </a:t>
            </a:r>
            <a:r>
              <a:rPr lang="en-US" dirty="0" smtClean="0"/>
              <a:t>Manager </a:t>
            </a:r>
            <a:r>
              <a:rPr lang="en-US" dirty="0"/>
              <a:t>&amp; Science Lead</a:t>
            </a:r>
          </a:p>
          <a:p>
            <a:r>
              <a:rPr lang="en-US" b="1" dirty="0" err="1"/>
              <a:t>HawkEye</a:t>
            </a:r>
            <a:r>
              <a:rPr lang="en-US" b="1" dirty="0"/>
              <a:t> Ocean Color Sensor Development Team Collaborators:</a:t>
            </a:r>
            <a:endParaRPr lang="en-US" dirty="0"/>
          </a:p>
          <a:p>
            <a:pPr lvl="1"/>
            <a:r>
              <a:rPr lang="en-US" dirty="0"/>
              <a:t>Alan Holmes; Cloudland Instruments.</a:t>
            </a:r>
          </a:p>
          <a:p>
            <a:pPr lvl="2"/>
            <a:r>
              <a:rPr lang="en-US" i="1" dirty="0"/>
              <a:t>Role:</a:t>
            </a:r>
            <a:r>
              <a:rPr lang="en-US" dirty="0"/>
              <a:t> </a:t>
            </a:r>
            <a:r>
              <a:rPr lang="en-US" i="1" dirty="0"/>
              <a:t>Team Lead;</a:t>
            </a:r>
            <a:r>
              <a:rPr lang="en-US" dirty="0"/>
              <a:t> Sensor Design and Characterization</a:t>
            </a:r>
          </a:p>
          <a:p>
            <a:pPr lvl="1"/>
            <a:r>
              <a:rPr lang="en-US" dirty="0"/>
              <a:t>Andy Vick; UK Astronomy Technology Center (ATC)</a:t>
            </a:r>
          </a:p>
          <a:p>
            <a:pPr lvl="2"/>
            <a:r>
              <a:rPr lang="en-US" i="1" dirty="0"/>
              <a:t>Role: </a:t>
            </a:r>
            <a:r>
              <a:rPr lang="en-US" dirty="0"/>
              <a:t>Sensor Design and Construction</a:t>
            </a:r>
          </a:p>
          <a:p>
            <a:pPr lvl="1"/>
            <a:r>
              <a:rPr lang="en-US" dirty="0"/>
              <a:t>Gene Feldman; Ocean Color Program, NASA/GSFC/OCP</a:t>
            </a:r>
          </a:p>
          <a:p>
            <a:pPr lvl="2"/>
            <a:r>
              <a:rPr lang="en-US" i="1" dirty="0"/>
              <a:t>Role: </a:t>
            </a:r>
            <a:r>
              <a:rPr lang="en-US" dirty="0"/>
              <a:t>Data Collection, Processing and Algorithm Development</a:t>
            </a:r>
          </a:p>
          <a:p>
            <a:pPr lvl="1"/>
            <a:r>
              <a:rPr lang="en-US" dirty="0"/>
              <a:t>Bryan Franz; Ocean Biology Processing Group, NASA/GSFC/OBPG</a:t>
            </a:r>
          </a:p>
          <a:p>
            <a:pPr lvl="2"/>
            <a:r>
              <a:rPr lang="en-US" i="1" dirty="0"/>
              <a:t>Role:</a:t>
            </a:r>
            <a:r>
              <a:rPr lang="en-US" dirty="0"/>
              <a:t> Algorithm development and atmospheric correction</a:t>
            </a:r>
          </a:p>
          <a:p>
            <a:pPr lvl="1"/>
            <a:r>
              <a:rPr lang="en-US" dirty="0"/>
              <a:t>Gerhard Meister; Ocean Ecology Lab, NASA/GSFC/OEL</a:t>
            </a:r>
          </a:p>
          <a:p>
            <a:pPr lvl="2"/>
            <a:r>
              <a:rPr lang="en-US" i="1" dirty="0"/>
              <a:t>Role:</a:t>
            </a:r>
            <a:r>
              <a:rPr lang="en-US" dirty="0"/>
              <a:t> Instrument design and calibration</a:t>
            </a:r>
          </a:p>
          <a:p>
            <a:pPr lvl="1"/>
            <a:r>
              <a:rPr lang="en-US" dirty="0"/>
              <a:t>Frederick </a:t>
            </a:r>
            <a:r>
              <a:rPr lang="en-US" dirty="0" err="1"/>
              <a:t>Patt</a:t>
            </a:r>
            <a:r>
              <a:rPr lang="en-US" dirty="0"/>
              <a:t>; SAIC Program Manager, NASA/GSFC/OEL</a:t>
            </a:r>
          </a:p>
          <a:p>
            <a:pPr lvl="2"/>
            <a:r>
              <a:rPr lang="en-US" i="1" dirty="0"/>
              <a:t>Role:</a:t>
            </a:r>
            <a:r>
              <a:rPr lang="en-US" dirty="0"/>
              <a:t> Spacecraft/Instrument Navigation</a:t>
            </a:r>
          </a:p>
          <a:p>
            <a:r>
              <a:rPr lang="en-US" b="1" dirty="0" err="1"/>
              <a:t>SeaHawk</a:t>
            </a:r>
            <a:r>
              <a:rPr lang="en-US" b="1" dirty="0"/>
              <a:t> </a:t>
            </a:r>
            <a:r>
              <a:rPr lang="en-US" b="1" dirty="0" err="1"/>
              <a:t>CubeSat</a:t>
            </a:r>
            <a:r>
              <a:rPr lang="en-US" b="1" dirty="0"/>
              <a:t> Development Team:</a:t>
            </a:r>
            <a:endParaRPr lang="en-US" dirty="0"/>
          </a:p>
          <a:p>
            <a:pPr lvl="1"/>
            <a:r>
              <a:rPr lang="en-US" dirty="0"/>
              <a:t>Craig Clark; CEO/CTO </a:t>
            </a:r>
            <a:r>
              <a:rPr lang="en-US" i="1" dirty="0"/>
              <a:t>Clyde Space</a:t>
            </a:r>
            <a:r>
              <a:rPr lang="en-US" dirty="0"/>
              <a:t>, Glasgow, Scotland</a:t>
            </a:r>
          </a:p>
          <a:p>
            <a:pPr lvl="2"/>
            <a:r>
              <a:rPr lang="en-US" i="1" dirty="0"/>
              <a:t>Role: Team Leader; </a:t>
            </a:r>
            <a:r>
              <a:rPr lang="en-US" i="1" dirty="0" err="1"/>
              <a:t>CubeSat</a:t>
            </a:r>
            <a:r>
              <a:rPr lang="en-US" dirty="0"/>
              <a:t> Satellite Bus Construction</a:t>
            </a:r>
          </a:p>
          <a:p>
            <a:pPr lvl="1"/>
            <a:r>
              <a:rPr lang="en-US" dirty="0"/>
              <a:t>Mary Cleave; Hawk Institute for Space Sciences (HISS)</a:t>
            </a:r>
          </a:p>
          <a:p>
            <a:pPr lvl="2"/>
            <a:r>
              <a:rPr lang="en-US" i="1" dirty="0"/>
              <a:t>Role: </a:t>
            </a:r>
            <a:r>
              <a:rPr lang="en-US" dirty="0"/>
              <a:t>Project Collaborator - Mission planning assistance and STEM.</a:t>
            </a:r>
          </a:p>
          <a:p>
            <a:pPr lvl="1"/>
            <a:r>
              <a:rPr lang="en-US" dirty="0"/>
              <a:t>Dennis McCartney; CTO Hawk Institute for Space Sciences (HISS)</a:t>
            </a:r>
          </a:p>
          <a:p>
            <a:pPr lvl="2"/>
            <a:r>
              <a:rPr lang="en-US" i="1" dirty="0"/>
              <a:t>Role:</a:t>
            </a:r>
            <a:r>
              <a:rPr lang="en-US" dirty="0"/>
              <a:t> </a:t>
            </a:r>
            <a:r>
              <a:rPr lang="en-US" i="1" dirty="0" err="1"/>
              <a:t>HawkEye</a:t>
            </a:r>
            <a:r>
              <a:rPr lang="en-US" dirty="0"/>
              <a:t> Aircraft Flight Testing; </a:t>
            </a:r>
            <a:r>
              <a:rPr lang="en-US" dirty="0" err="1"/>
              <a:t>CubeSat</a:t>
            </a:r>
            <a:r>
              <a:rPr lang="en-US" dirty="0"/>
              <a:t> Development; Launch Operations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6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14413" cy="1143000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/>
              <a:t>SeaHawk</a:t>
            </a:r>
            <a:r>
              <a:rPr lang="en-US" b="1" i="1" dirty="0" smtClean="0"/>
              <a:t> - Nominal Orbital Operation Parameters for Sun-Synchronous Orbit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785" y="1600200"/>
            <a:ext cx="8641828" cy="4525963"/>
          </a:xfrm>
        </p:spPr>
        <p:txBody>
          <a:bodyPr>
            <a:normAutofit fontScale="92500"/>
          </a:bodyPr>
          <a:lstStyle/>
          <a:p>
            <a:r>
              <a:rPr lang="en-US" u="sng" dirty="0" smtClean="0"/>
              <a:t>Nominal Orbital</a:t>
            </a:r>
            <a:r>
              <a:rPr lang="en-US" dirty="0" smtClean="0"/>
              <a:t>: 525 km</a:t>
            </a:r>
          </a:p>
          <a:p>
            <a:pPr lvl="1"/>
            <a:r>
              <a:rPr lang="en-US" dirty="0" smtClean="0"/>
              <a:t>Ground speed is ~ 7600 meters per second</a:t>
            </a:r>
          </a:p>
          <a:p>
            <a:r>
              <a:rPr lang="en-US" u="sng" dirty="0" smtClean="0"/>
              <a:t>Data Nominally Collected</a:t>
            </a:r>
            <a:r>
              <a:rPr lang="en-US" dirty="0" smtClean="0"/>
              <a:t>: 10AM and 2PM local time</a:t>
            </a:r>
          </a:p>
          <a:p>
            <a:r>
              <a:rPr lang="en-US" u="sng" dirty="0" smtClean="0"/>
              <a:t>Latitudes:</a:t>
            </a:r>
            <a:r>
              <a:rPr lang="en-US" dirty="0" smtClean="0"/>
              <a:t> from +?? to –?? degrees will be surveyed</a:t>
            </a:r>
          </a:p>
          <a:p>
            <a:r>
              <a:rPr lang="en-US" u="sng" dirty="0" smtClean="0"/>
              <a:t>Orbital </a:t>
            </a:r>
            <a:r>
              <a:rPr lang="en-US" u="sng" dirty="0"/>
              <a:t>L</a:t>
            </a:r>
            <a:r>
              <a:rPr lang="en-US" u="sng" dirty="0" smtClean="0"/>
              <a:t>ifetime</a:t>
            </a:r>
            <a:r>
              <a:rPr lang="en-US" dirty="0" smtClean="0"/>
              <a:t>: 1 - 2 year baseline</a:t>
            </a:r>
          </a:p>
          <a:p>
            <a:r>
              <a:rPr lang="en-US" u="sng" dirty="0" smtClean="0"/>
              <a:t>Lunar Calibration</a:t>
            </a:r>
            <a:r>
              <a:rPr lang="en-US" dirty="0" smtClean="0"/>
              <a:t>: rolling the spacecraft attitude</a:t>
            </a:r>
          </a:p>
          <a:p>
            <a:r>
              <a:rPr lang="en-US" u="sng" dirty="0" smtClean="0"/>
              <a:t>No Solar Calibrator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492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1507" y="341139"/>
            <a:ext cx="802758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err="1">
                <a:solidFill>
                  <a:srgbClr val="C00000"/>
                </a:solidFill>
              </a:rPr>
              <a:t>H</a:t>
            </a:r>
            <a:r>
              <a:rPr lang="en-US" sz="3200" b="1" i="1" u="sng" dirty="0" err="1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3200" b="1" i="1" u="sng" dirty="0" err="1">
                <a:solidFill>
                  <a:srgbClr val="0070C0"/>
                </a:solidFill>
              </a:rPr>
              <a:t>w</a:t>
            </a:r>
            <a:r>
              <a:rPr lang="en-US" sz="3200" b="1" i="1" u="sng" dirty="0" err="1">
                <a:solidFill>
                  <a:srgbClr val="00B050"/>
                </a:solidFill>
              </a:rPr>
              <a:t>k</a:t>
            </a:r>
            <a:r>
              <a:rPr lang="en-US" sz="3200" b="1" i="1" u="sng" dirty="0" err="1">
                <a:solidFill>
                  <a:srgbClr val="FFFF00"/>
                </a:solidFill>
              </a:rPr>
              <a:t>E</a:t>
            </a:r>
            <a:r>
              <a:rPr lang="en-US" sz="3200" b="1" i="1" u="sng" dirty="0" err="1">
                <a:solidFill>
                  <a:srgbClr val="FFC000"/>
                </a:solidFill>
              </a:rPr>
              <a:t>y</a:t>
            </a:r>
            <a:r>
              <a:rPr lang="en-US" sz="3200" b="1" i="1" u="sng" dirty="0" err="1">
                <a:solidFill>
                  <a:srgbClr val="FF0000"/>
                </a:solidFill>
              </a:rPr>
              <a:t>e</a:t>
            </a:r>
            <a:r>
              <a:rPr lang="en-US" sz="3200" b="1" i="1" dirty="0" smtClean="0">
                <a:solidFill>
                  <a:srgbClr val="FF0000"/>
                </a:solidFill>
                <a:latin typeface="ArialMT" charset="0"/>
              </a:rPr>
              <a:t> </a:t>
            </a:r>
            <a:r>
              <a:rPr lang="en-US" sz="3200" b="1" i="1" dirty="0">
                <a:latin typeface="ArialMT" charset="0"/>
              </a:rPr>
              <a:t>Ocean Color </a:t>
            </a:r>
            <a:r>
              <a:rPr lang="en-US" sz="3200" b="1" i="1" dirty="0" smtClean="0">
                <a:latin typeface="ArialMT" charset="0"/>
              </a:rPr>
              <a:t>Sensor</a:t>
            </a:r>
          </a:p>
          <a:p>
            <a:pPr algn="ctr"/>
            <a:r>
              <a:rPr lang="en-US" sz="2800" u="sng" dirty="0" smtClean="0">
                <a:solidFill>
                  <a:srgbClr val="4A4A41"/>
                </a:solidFill>
                <a:latin typeface="ArialMT" charset="0"/>
                <a:hlinkClick r:id="rId2"/>
              </a:rPr>
              <a:t>Cloudland Instruments</a:t>
            </a:r>
          </a:p>
          <a:p>
            <a:pPr algn="ctr"/>
            <a:endParaRPr lang="en-US" sz="2800" u="sng" dirty="0">
              <a:solidFill>
                <a:srgbClr val="4A4A41"/>
              </a:solidFill>
              <a:latin typeface="ArialMT" charset="0"/>
              <a:hlinkClick r:id="rId2"/>
            </a:endParaRPr>
          </a:p>
          <a:p>
            <a:r>
              <a:rPr lang="en-US" sz="2400" dirty="0">
                <a:solidFill>
                  <a:srgbClr val="032553"/>
                </a:solidFill>
                <a:latin typeface="ArialMT" charset="0"/>
              </a:rPr>
              <a:t>PI: Alan Holmes (</a:t>
            </a:r>
            <a:r>
              <a:rPr lang="en-US" sz="2400" u="sng" dirty="0">
                <a:solidFill>
                  <a:srgbClr val="032553"/>
                </a:solidFill>
                <a:latin typeface="ArialMT" charset="0"/>
                <a:hlinkClick r:id="rId3"/>
              </a:rPr>
              <a:t>alans@cloudlandinstruments.com</a:t>
            </a:r>
            <a:r>
              <a:rPr lang="en-US" sz="2400" u="sng" dirty="0" smtClean="0">
                <a:solidFill>
                  <a:srgbClr val="032553"/>
                </a:solidFill>
                <a:latin typeface="ArialMT" charset="0"/>
                <a:hlinkClick r:id="rId3"/>
              </a:rPr>
              <a:t>)</a:t>
            </a:r>
            <a:endParaRPr lang="en-US" sz="2400" u="sng" dirty="0">
              <a:solidFill>
                <a:srgbClr val="032553"/>
              </a:solidFill>
              <a:latin typeface="ArialMT" charset="0"/>
              <a:hlinkClick r:id="rId4"/>
            </a:endParaRPr>
          </a:p>
          <a:p>
            <a:endParaRPr lang="en-US" sz="1200" dirty="0" smtClean="0">
              <a:solidFill>
                <a:srgbClr val="4A4A41"/>
              </a:solidFill>
              <a:latin typeface="ArialMT" charset="0"/>
            </a:endParaRPr>
          </a:p>
          <a:p>
            <a:r>
              <a:rPr lang="en-US" sz="2400" dirty="0" smtClean="0">
                <a:solidFill>
                  <a:srgbClr val="4A4A41"/>
                </a:solidFill>
                <a:latin typeface="ArialMT" charset="0"/>
              </a:rPr>
              <a:t>Development </a:t>
            </a:r>
            <a:r>
              <a:rPr lang="en-US" sz="2400" dirty="0">
                <a:solidFill>
                  <a:srgbClr val="4A4A41"/>
                </a:solidFill>
                <a:latin typeface="ArialMT" charset="0"/>
              </a:rPr>
              <a:t>Team:</a:t>
            </a:r>
          </a:p>
          <a:p>
            <a:pPr lvl="1">
              <a:buChar char="•"/>
            </a:pP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 Alan </a:t>
            </a:r>
            <a:r>
              <a:rPr lang="en-US" dirty="0">
                <a:solidFill>
                  <a:srgbClr val="141414"/>
                </a:solidFill>
                <a:latin typeface="ArialMT" charset="0"/>
              </a:rPr>
              <a:t>Holmes (Optical/Systems Engineer)</a:t>
            </a:r>
          </a:p>
          <a:p>
            <a:pPr lvl="1">
              <a:buChar char="•"/>
            </a:pP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 Craig </a:t>
            </a:r>
            <a:r>
              <a:rPr lang="en-US" dirty="0">
                <a:solidFill>
                  <a:srgbClr val="141414"/>
                </a:solidFill>
                <a:latin typeface="ArialMT" charset="0"/>
              </a:rPr>
              <a:t>Herrin (Senior Electronics Engineer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)	</a:t>
            </a:r>
            <a:endParaRPr lang="en-US" dirty="0">
              <a:solidFill>
                <a:srgbClr val="141414"/>
              </a:solidFill>
              <a:latin typeface="ArialMT" charset="0"/>
            </a:endParaRPr>
          </a:p>
          <a:p>
            <a:pPr lvl="1">
              <a:buChar char="•"/>
            </a:pP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 Linda </a:t>
            </a:r>
            <a:r>
              <a:rPr lang="en-US" dirty="0">
                <a:solidFill>
                  <a:srgbClr val="141414"/>
                </a:solidFill>
                <a:latin typeface="ArialMT" charset="0"/>
              </a:rPr>
              <a:t>Sasaki (Senior Mechanical Engineer)</a:t>
            </a:r>
          </a:p>
          <a:p>
            <a:pPr lvl="1">
              <a:buChar char="•"/>
            </a:pP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  Carl </a:t>
            </a:r>
            <a:r>
              <a:rPr lang="en-US" dirty="0" err="1">
                <a:solidFill>
                  <a:srgbClr val="141414"/>
                </a:solidFill>
                <a:latin typeface="ArialMT" charset="0"/>
              </a:rPr>
              <a:t>Schueler</a:t>
            </a:r>
            <a:r>
              <a:rPr lang="en-US" dirty="0">
                <a:solidFill>
                  <a:srgbClr val="141414"/>
                </a:solidFill>
                <a:latin typeface="ArialMT" charset="0"/>
              </a:rPr>
              <a:t> (Calibration/Test </a:t>
            </a:r>
            <a:r>
              <a:rPr lang="en-US" dirty="0" smtClean="0">
                <a:solidFill>
                  <a:srgbClr val="141414"/>
                </a:solidFill>
                <a:latin typeface="ArialMT" charset="0"/>
              </a:rPr>
              <a:t>Planning</a:t>
            </a:r>
          </a:p>
          <a:p>
            <a:pPr lvl="1"/>
            <a:endParaRPr lang="en-US" sz="1200" dirty="0" smtClean="0">
              <a:solidFill>
                <a:srgbClr val="141414"/>
              </a:solidFill>
              <a:latin typeface="ArialM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874" y="3835896"/>
            <a:ext cx="84741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41414"/>
                </a:solidFill>
                <a:latin typeface="ArialMT" charset="0"/>
              </a:rPr>
              <a:t>Objectives and Benefits:</a:t>
            </a:r>
          </a:p>
          <a:p>
            <a:endParaRPr lang="en-US" sz="1200" dirty="0">
              <a:solidFill>
                <a:srgbClr val="141414"/>
              </a:solidFill>
              <a:latin typeface="ArialMT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Develop a miniaturized multispectral ocean color imager of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SeaWiFS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caliber capable of flight on a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CubeSat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with significantly higher spatial resolution than standard satellite systems, providing observation of sub-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mesoscale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variability giving insights into mixing dynamics that are poorly understood. High spatial resolution imagery would improve our ability to monitor fjords, estuaries, coral reefs and other near-shore environments where anthropogenic stresses are often most acute and where there are considerable security and commercial interests.</a:t>
            </a:r>
          </a:p>
        </p:txBody>
      </p:sp>
    </p:spTree>
    <p:extLst>
      <p:ext uri="{BB962C8B-B14F-4D97-AF65-F5344CB8AC3E}">
        <p14:creationId xmlns:p14="http://schemas.microsoft.com/office/powerpoint/2010/main" val="151626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err="1" smtClean="0">
                <a:solidFill>
                  <a:srgbClr val="C00000"/>
                </a:solidFill>
              </a:rPr>
              <a:t>H</a:t>
            </a:r>
            <a:r>
              <a:rPr lang="en-US" b="1" i="1" u="sng" dirty="0" err="1" smtClean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b="1" i="1" u="sng" dirty="0" err="1" smtClean="0">
                <a:solidFill>
                  <a:srgbClr val="0070C0"/>
                </a:solidFill>
              </a:rPr>
              <a:t>w</a:t>
            </a:r>
            <a:r>
              <a:rPr lang="en-US" b="1" i="1" u="sng" dirty="0" err="1" smtClean="0">
                <a:solidFill>
                  <a:srgbClr val="00B050"/>
                </a:solidFill>
              </a:rPr>
              <a:t>k</a:t>
            </a:r>
            <a:r>
              <a:rPr lang="en-US" b="1" i="1" u="sng" dirty="0" err="1" smtClean="0">
                <a:solidFill>
                  <a:srgbClr val="FFFF00"/>
                </a:solidFill>
              </a:rPr>
              <a:t>E</a:t>
            </a:r>
            <a:r>
              <a:rPr lang="en-US" b="1" i="1" u="sng" dirty="0" err="1" smtClean="0">
                <a:solidFill>
                  <a:srgbClr val="FFC000"/>
                </a:solidFill>
              </a:rPr>
              <a:t>y</a:t>
            </a:r>
            <a:r>
              <a:rPr lang="en-US" b="1" i="1" u="sng" dirty="0" err="1" smtClean="0">
                <a:solidFill>
                  <a:srgbClr val="FF0000"/>
                </a:solidFill>
              </a:rPr>
              <a:t>e</a:t>
            </a:r>
            <a:r>
              <a:rPr lang="en-US" b="1" i="1" dirty="0" smtClean="0"/>
              <a:t> Practical Constraints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SeaHawk</a:t>
            </a:r>
            <a:r>
              <a:rPr lang="en-US" dirty="0" smtClean="0"/>
              <a:t> is defined to be a CubeSat</a:t>
            </a:r>
          </a:p>
          <a:p>
            <a:pPr lvl="1"/>
            <a:r>
              <a:rPr lang="en-US" dirty="0" smtClean="0"/>
              <a:t>Severe size </a:t>
            </a:r>
            <a:r>
              <a:rPr lang="en-US" dirty="0" smtClean="0"/>
              <a:t>limitations- 10X10X34 cm, 1.33 – 2.28 </a:t>
            </a:r>
            <a:r>
              <a:rPr lang="en-US" smtClean="0"/>
              <a:t>kgs</a:t>
            </a:r>
            <a:endParaRPr lang="en-US" dirty="0" smtClean="0"/>
          </a:p>
          <a:p>
            <a:pPr lvl="1"/>
            <a:r>
              <a:rPr lang="en-US" dirty="0" smtClean="0"/>
              <a:t>Shorter lifetimes than larger satellites</a:t>
            </a:r>
          </a:p>
          <a:p>
            <a:r>
              <a:rPr lang="en-US" dirty="0" smtClean="0"/>
              <a:t>Money was limited for initial effort</a:t>
            </a:r>
          </a:p>
          <a:p>
            <a:pPr lvl="1"/>
            <a:r>
              <a:rPr lang="en-US" dirty="0" smtClean="0"/>
              <a:t>“Off-The-Shelf” components had to be used</a:t>
            </a:r>
          </a:p>
          <a:p>
            <a:pPr lvl="2"/>
            <a:r>
              <a:rPr lang="en-US" dirty="0" smtClean="0"/>
              <a:t>Custom arrays would have been too expensive and time consuming to obtain</a:t>
            </a:r>
          </a:p>
          <a:p>
            <a:r>
              <a:rPr lang="en-US" dirty="0" smtClean="0"/>
              <a:t>Guiding principle was to do the best we can in a small package with readily available parts</a:t>
            </a:r>
            <a:r>
              <a:rPr lang="en-US" b="1" i="1" dirty="0">
                <a:solidFill>
                  <a:srgbClr val="FF0000"/>
                </a:solidFill>
              </a:rPr>
              <a:t>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252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2165</Words>
  <Application>Microsoft Macintosh PowerPoint</Application>
  <PresentationFormat>On-screen Show (4:3)</PresentationFormat>
  <Paragraphs>219</Paragraphs>
  <Slides>27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SOCON--Sustained Ocean Color Observation from Nanosatellites Professor John M Morrison Center for Marine Science &amp; Dept. of Physics and Physical Oceanography</vt:lpstr>
      <vt:lpstr>PowerPoint Presentation</vt:lpstr>
      <vt:lpstr>PowerPoint Presentation</vt:lpstr>
      <vt:lpstr>Proposed Mission Requirements</vt:lpstr>
      <vt:lpstr>Field of View from 525 Km Orbit -Santa Barbara Channel</vt:lpstr>
      <vt:lpstr>Project Team</vt:lpstr>
      <vt:lpstr>SeaHawk - Nominal Orbital Operation Parameters for Sun-Synchronous Orbit</vt:lpstr>
      <vt:lpstr>PowerPoint Presentation</vt:lpstr>
      <vt:lpstr>HawkEye Practical Constraints</vt:lpstr>
      <vt:lpstr>CubeSat with Prop! added for Scale</vt:lpstr>
      <vt:lpstr>Original HawkEye Concept</vt:lpstr>
      <vt:lpstr>Planned Arrangement of Optical Package</vt:lpstr>
      <vt:lpstr>An Immense Amount of Data is Captured in one 100 Second Frame</vt:lpstr>
      <vt:lpstr>Solution: Using Four Arrays, 2/Band </vt:lpstr>
      <vt:lpstr>PowerPoint Presentation</vt:lpstr>
      <vt:lpstr>Reduced Resolution Design 4 Linear Arrays -2 Bands Per Array Wide Field Version with 100-150 Meter Resolution. (17 August 2015 – GSFS Design Consultation) </vt:lpstr>
      <vt:lpstr>Array Testing – A Hand-Scanned Picture from my Backyard 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Design Plans: 8/17/2015 In comparison to the most successful ocean color satellite mission to date, NASA’s SeaWiFS, SeaHawk CubeSat with HawkEye Ocean Color Sensor will be: </vt:lpstr>
      <vt:lpstr>Gordon and Betty Moore Foundation Intellectual Property Terms</vt:lpstr>
      <vt:lpstr>PowerPoint Presentation</vt:lpstr>
      <vt:lpstr>PowerPoint Presentation</vt:lpstr>
    </vt:vector>
  </TitlesOfParts>
  <Company>NUCM/CMS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Morrison</dc:creator>
  <cp:lastModifiedBy>John M. Morrison</cp:lastModifiedBy>
  <cp:revision>65</cp:revision>
  <dcterms:created xsi:type="dcterms:W3CDTF">2015-03-24T16:37:16Z</dcterms:created>
  <dcterms:modified xsi:type="dcterms:W3CDTF">2015-08-31T13:59:09Z</dcterms:modified>
</cp:coreProperties>
</file>