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5" r:id="rId5"/>
    <p:sldId id="260" r:id="rId6"/>
    <p:sldId id="261" r:id="rId7"/>
    <p:sldId id="262" r:id="rId8"/>
    <p:sldId id="263" r:id="rId9"/>
    <p:sldId id="278" r:id="rId10"/>
    <p:sldId id="279" r:id="rId11"/>
    <p:sldId id="270" r:id="rId12"/>
    <p:sldId id="269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34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0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42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08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05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9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8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86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52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8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20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44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C7B5-D146-4ED0-B9D9-6ED1FDF84765}" type="datetimeFigureOut">
              <a:rPr lang="ko-KR" altLang="en-US" smtClean="0"/>
              <a:t>2015-09-01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A99D-F968-4B3B-A1EA-C0D1FF11B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2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youngjepark@kiost.ac.kr" TargetMode="External"/><Relationship Id="rId2" Type="http://schemas.openxmlformats.org/officeDocument/2006/relationships/hyperlink" Target="mailto:brtnt@kiost.a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emf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.jpeg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22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55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84976" cy="1470025"/>
          </a:xfrm>
        </p:spPr>
        <p:txBody>
          <a:bodyPr>
            <a:normAutofit/>
          </a:bodyPr>
          <a:lstStyle/>
          <a:p>
            <a:r>
              <a:rPr lang="en-US" altLang="ko-KR" sz="3000" b="1" dirty="0" smtClean="0"/>
              <a:t>Updated GOCI atmospheric correction scheme</a:t>
            </a:r>
            <a:endParaRPr lang="ko-KR" altLang="en-US" sz="3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n-US" altLang="ko-KR" sz="2400" b="1" u="sng" dirty="0" smtClean="0"/>
              <a:t>Jae-Hyun </a:t>
            </a:r>
            <a:r>
              <a:rPr lang="en-US" altLang="ko-KR" sz="2400" b="1" u="sng" dirty="0" err="1" smtClean="0"/>
              <a:t>Ahn</a:t>
            </a:r>
            <a:endParaRPr lang="en-US" altLang="ko-KR" sz="2400" b="1" u="sng" dirty="0" smtClean="0"/>
          </a:p>
          <a:p>
            <a:pPr algn="r"/>
            <a:r>
              <a:rPr lang="en-US" altLang="ko-KR" sz="2400" b="1" dirty="0" err="1" smtClean="0"/>
              <a:t>Youngje</a:t>
            </a:r>
            <a:r>
              <a:rPr lang="en-US" altLang="ko-KR" sz="2400" b="1" dirty="0" smtClean="0"/>
              <a:t> Park</a:t>
            </a:r>
          </a:p>
          <a:p>
            <a:pPr algn="r"/>
            <a:r>
              <a:rPr lang="en-US" altLang="ko-KR" sz="2400" b="1" dirty="0" err="1" smtClean="0"/>
              <a:t>Wonkook</a:t>
            </a:r>
            <a:r>
              <a:rPr lang="en-US" altLang="ko-KR" sz="2400" b="1" dirty="0" smtClean="0"/>
              <a:t> Kim</a:t>
            </a:r>
          </a:p>
          <a:p>
            <a:pPr algn="r"/>
            <a:r>
              <a:rPr lang="en-US" altLang="ko-KR" sz="2400" b="1" dirty="0" err="1" smtClean="0"/>
              <a:t>Boram</a:t>
            </a:r>
            <a:r>
              <a:rPr lang="en-US" altLang="ko-KR" sz="2400" b="1" dirty="0" smtClean="0"/>
              <a:t> Lee</a:t>
            </a:r>
          </a:p>
          <a:p>
            <a:pPr algn="r"/>
            <a:endParaRPr lang="en-US" altLang="ko-KR" sz="2400" b="1" dirty="0" smtClean="0"/>
          </a:p>
          <a:p>
            <a:pPr lvl="0" algn="r"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</a:rPr>
              <a:t>Korea Ocean Satellite Center (KOSC)</a:t>
            </a:r>
          </a:p>
          <a:p>
            <a:pPr lvl="0" algn="r"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</a:rPr>
              <a:t>Korea Institute of Ocean Science &amp; Technology (KIOST)</a:t>
            </a:r>
          </a:p>
          <a:p>
            <a:pPr lvl="0" algn="l">
              <a:spcBef>
                <a:spcPts val="0"/>
              </a:spcBef>
            </a:pPr>
            <a:endParaRPr lang="ko-KR" altLang="en-US" sz="1800" dirty="0">
              <a:solidFill>
                <a:prstClr val="black"/>
              </a:solidFill>
            </a:endParaRPr>
          </a:p>
          <a:p>
            <a:pPr algn="r"/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09820" y="5517232"/>
            <a:ext cx="6074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NASA GEO-CAPE community workshop 01/Sep./2015</a:t>
            </a:r>
            <a:endParaRPr lang="ko-KR" altLang="en-US" b="1" dirty="0"/>
          </a:p>
        </p:txBody>
      </p:sp>
      <p:pic>
        <p:nvPicPr>
          <p:cNvPr id="5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6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9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57200" y="63467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dirty="0" smtClean="0"/>
              <a:t>Validation (</a:t>
            </a:r>
            <a:r>
              <a:rPr lang="en-US" altLang="ko-KR" sz="2000" b="1" i="1" dirty="0" smtClean="0"/>
              <a:t>in situ</a:t>
            </a:r>
            <a:r>
              <a:rPr lang="en-US" altLang="ko-KR" sz="2000" b="1" dirty="0" smtClean="0"/>
              <a:t> measurements)</a:t>
            </a:r>
            <a:endParaRPr lang="ko-KR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/>
              <a:t>Atmospheric correction updates to GDPS v.1.3.1</a:t>
            </a:r>
            <a:endParaRPr lang="ko-KR" altLang="en-US" sz="2400" b="1" dirty="0"/>
          </a:p>
        </p:txBody>
      </p:sp>
      <p:pic>
        <p:nvPicPr>
          <p:cNvPr id="6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7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488832" cy="238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59670"/>
            <a:ext cx="7488832" cy="239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57200" y="63467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dirty="0" smtClean="0"/>
              <a:t>Validation (AERONET_OC)</a:t>
            </a:r>
            <a:endParaRPr lang="ko-KR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/>
              <a:t>Atmospheric correction updates to GDPS v.1.3.1</a:t>
            </a:r>
            <a:endParaRPr lang="ko-KR" altLang="en-US" sz="2400" b="1" dirty="0"/>
          </a:p>
        </p:txBody>
      </p:sp>
      <p:pic>
        <p:nvPicPr>
          <p:cNvPr id="6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7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" y="1342411"/>
            <a:ext cx="7427168" cy="230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1784"/>
            <a:ext cx="7427168" cy="23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ko-KR" sz="2000" b="1" dirty="0" smtClean="0"/>
              <a:t>Summary of GOCI AC</a:t>
            </a:r>
          </a:p>
          <a:p>
            <a:pPr marL="571500" lvl="1" indent="-171450">
              <a:buFont typeface="Wingdings" pitchFamily="2" charset="2"/>
              <a:buChar char="Ø"/>
            </a:pPr>
            <a:r>
              <a:rPr lang="en-US" altLang="ko-KR" sz="1600" b="1" dirty="0" smtClean="0"/>
              <a:t> GOCI AC has developed based on NASA standard AC method</a:t>
            </a:r>
          </a:p>
          <a:p>
            <a:pPr marL="571500" lvl="1" indent="-171450">
              <a:buFont typeface="Wingdings" pitchFamily="2" charset="2"/>
              <a:buChar char="Ø"/>
            </a:pPr>
            <a:r>
              <a:rPr lang="en-US" altLang="ko-KR" sz="1600" b="1" dirty="0" smtClean="0"/>
              <a:t> Major differences</a:t>
            </a:r>
          </a:p>
          <a:p>
            <a:pPr marL="971550" lvl="2" indent="-171450"/>
            <a:r>
              <a:rPr lang="en-US" altLang="ko-KR" sz="1400" dirty="0" smtClean="0"/>
              <a:t>Turbid water NIR correction</a:t>
            </a:r>
          </a:p>
          <a:p>
            <a:pPr marL="971550" lvl="2" indent="-171450"/>
            <a:r>
              <a:rPr lang="en-US" altLang="ko-KR" sz="1400" dirty="0" smtClean="0"/>
              <a:t>Using 3-Aerosol models</a:t>
            </a:r>
          </a:p>
          <a:p>
            <a:pPr marL="971550" lvl="2" indent="-171450"/>
            <a:r>
              <a:rPr lang="en-US" altLang="ko-KR" sz="1400" dirty="0" smtClean="0"/>
              <a:t>Estimation of Rayleigh reflectance</a:t>
            </a:r>
            <a:endParaRPr lang="en-US" altLang="ko-KR" sz="1600" dirty="0" smtClean="0"/>
          </a:p>
          <a:p>
            <a:pPr marL="514350" indent="-514350">
              <a:buAutoNum type="arabicPeriod"/>
            </a:pPr>
            <a:r>
              <a:rPr lang="en-US" altLang="ko-KR" sz="2000" b="1" dirty="0" smtClean="0"/>
              <a:t>Discussion</a:t>
            </a:r>
          </a:p>
          <a:p>
            <a:pPr marL="571500" lvl="1" indent="-171450">
              <a:buFont typeface="Wingdings" pitchFamily="2" charset="2"/>
              <a:buChar char="Ø"/>
            </a:pPr>
            <a:r>
              <a:rPr lang="en-US" altLang="ko-KR" sz="1600" b="1" dirty="0" smtClean="0"/>
              <a:t> Remaining issues</a:t>
            </a:r>
          </a:p>
          <a:p>
            <a:pPr marL="971550" lvl="2" indent="-171450"/>
            <a:r>
              <a:rPr lang="en-US" altLang="ko-KR" sz="1400" dirty="0" smtClean="0"/>
              <a:t>High SZA issue: </a:t>
            </a:r>
            <a:r>
              <a:rPr lang="en-US" altLang="ko-K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(blue)</a:t>
            </a:r>
            <a:r>
              <a:rPr lang="en-US" altLang="ko-KR" sz="1400" dirty="0" smtClean="0"/>
              <a:t> is consistently lower for high SZA than normal angles</a:t>
            </a:r>
          </a:p>
          <a:p>
            <a:pPr marL="971550" lvl="2" indent="-171450"/>
            <a:r>
              <a:rPr lang="en-US" altLang="ko-KR" sz="1400" dirty="0" smtClean="0"/>
              <a:t>BRDF correction based on case-1 waters</a:t>
            </a:r>
          </a:p>
          <a:p>
            <a:pPr marL="971550" lvl="2" indent="-171450"/>
            <a:r>
              <a:rPr lang="en-US" altLang="ko-KR" sz="1400" dirty="0" smtClean="0"/>
              <a:t>745 nm calibration issue</a:t>
            </a:r>
            <a:endParaRPr lang="en-US" altLang="ko-KR" sz="1400" dirty="0"/>
          </a:p>
          <a:p>
            <a:pPr marL="571500" lvl="1" indent="-171450">
              <a:buFont typeface="Wingdings" pitchFamily="2" charset="2"/>
              <a:buChar char="Ø"/>
            </a:pPr>
            <a:r>
              <a:rPr lang="en-US" altLang="ko-KR" sz="1600" b="1" dirty="0" smtClean="0"/>
              <a:t> AC update plans</a:t>
            </a:r>
          </a:p>
          <a:p>
            <a:pPr marL="971550" lvl="2" indent="-171450"/>
            <a:r>
              <a:rPr lang="en-US" altLang="ko-KR" sz="1400" dirty="0" smtClean="0"/>
              <a:t>Vicarious gain update</a:t>
            </a:r>
          </a:p>
          <a:p>
            <a:pPr marL="971550" lvl="2" indent="-171450"/>
            <a:r>
              <a:rPr lang="en-US" altLang="ko-KR" sz="1400" dirty="0" smtClean="0"/>
              <a:t>BRDF correction model update</a:t>
            </a:r>
          </a:p>
          <a:p>
            <a:pPr marL="971550" lvl="2" indent="-171450"/>
            <a:r>
              <a:rPr lang="en-US" altLang="ko-KR" sz="1400" dirty="0" smtClean="0"/>
              <a:t>Aerosol model update</a:t>
            </a:r>
          </a:p>
          <a:p>
            <a:pPr marL="971550" lvl="2" indent="-171450"/>
            <a:r>
              <a:rPr lang="en-US" altLang="ko-KR" sz="1400" dirty="0" smtClean="0"/>
              <a:t>Build NIR correction model based on </a:t>
            </a:r>
            <a:r>
              <a:rPr lang="en-US" altLang="ko-KR" sz="1400" i="1" dirty="0" smtClean="0"/>
              <a:t>in situ</a:t>
            </a:r>
            <a:r>
              <a:rPr lang="en-US" altLang="ko-KR" sz="1400" dirty="0" smtClean="0"/>
              <a:t> data</a:t>
            </a:r>
          </a:p>
          <a:p>
            <a:pPr marL="971550" lvl="2" indent="-171450"/>
            <a:r>
              <a:rPr lang="en-US" altLang="ko-KR" sz="1400" dirty="0" smtClean="0"/>
              <a:t>A new aerosol model selection scheme using the multiple-scattering epsilon</a:t>
            </a:r>
          </a:p>
          <a:p>
            <a:pPr marL="1428750" lvl="3" indent="-171450"/>
            <a:r>
              <a:rPr lang="en-US" altLang="ko-KR" sz="1100" dirty="0" smtClean="0"/>
              <a:t>The scheme is much </a:t>
            </a:r>
            <a:r>
              <a:rPr lang="en-US" altLang="ko-KR" sz="1100" dirty="0"/>
              <a:t>simpler </a:t>
            </a:r>
            <a:r>
              <a:rPr lang="en-US" altLang="ko-KR" sz="1100" dirty="0" smtClean="0"/>
              <a:t>&amp; faster</a:t>
            </a:r>
          </a:p>
          <a:p>
            <a:pPr marL="1428750" lvl="3" indent="-171450"/>
            <a:r>
              <a:rPr lang="en-US" altLang="ko-KR" sz="1100" dirty="0" smtClean="0"/>
              <a:t>The scheme produces less error with assumption that aerosol model is correct</a:t>
            </a:r>
            <a:endParaRPr lang="en-US" altLang="ko-KR" sz="1200" dirty="0"/>
          </a:p>
          <a:p>
            <a:pPr marL="514350" indent="-514350">
              <a:buAutoNum type="arabicPeriod"/>
            </a:pPr>
            <a:endParaRPr lang="ko-KR" altLang="en-US" sz="2000" b="1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/>
              <a:t>Summary &amp; discussion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417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232248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Thank you</a:t>
            </a:r>
            <a:br>
              <a:rPr lang="en-US" altLang="ko-KR" b="1" dirty="0" smtClean="0"/>
            </a:b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en-US" altLang="ko-KR" sz="1600" dirty="0" smtClean="0"/>
              <a:t>Jae-Hyun </a:t>
            </a:r>
            <a:r>
              <a:rPr lang="en-US" altLang="ko-KR" sz="1600" dirty="0" err="1" smtClean="0"/>
              <a:t>Ahn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hlinkClick r:id="rId2"/>
              </a:rPr>
              <a:t>brtnt@kiost.ac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err="1" smtClean="0">
                <a:solidFill>
                  <a:prstClr val="black"/>
                </a:solidFill>
              </a:rPr>
              <a:t>Youngje</a:t>
            </a:r>
            <a:r>
              <a:rPr lang="en-US" altLang="ko-KR" sz="1600" dirty="0">
                <a:solidFill>
                  <a:prstClr val="black"/>
                </a:solidFill>
              </a:rPr>
              <a:t> Park </a:t>
            </a:r>
            <a:r>
              <a:rPr lang="en-US" altLang="ko-KR" sz="1600" dirty="0" smtClean="0">
                <a:solidFill>
                  <a:prstClr val="black"/>
                </a:solidFill>
                <a:hlinkClick r:id="rId3"/>
              </a:rPr>
              <a:t>youngjepark@kiost.ac.kr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48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107504" y="2722910"/>
            <a:ext cx="8928992" cy="274042"/>
          </a:xfrm>
        </p:spPr>
        <p:txBody>
          <a:bodyPr>
            <a:noAutofit/>
          </a:bodyPr>
          <a:lstStyle/>
          <a:p>
            <a:r>
              <a:rPr lang="en-US" altLang="ko-KR" b="1" dirty="0" smtClean="0"/>
              <a:t>Appendix</a:t>
            </a:r>
            <a:endParaRPr lang="ko-KR" altLang="en-US" b="1" dirty="0"/>
          </a:p>
        </p:txBody>
      </p:sp>
      <p:pic>
        <p:nvPicPr>
          <p:cNvPr id="6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7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2800" b="1" spc="-80" dirty="0" smtClean="0"/>
              <a:t>A </a:t>
            </a:r>
            <a:r>
              <a:rPr lang="en-US" altLang="ko-KR" sz="2800" b="1" spc="-80" dirty="0"/>
              <a:t>new </a:t>
            </a:r>
            <a:r>
              <a:rPr lang="el-GR" altLang="ko-KR" sz="28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800" b="1" i="1" spc="-8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8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8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800" b="1" i="1" spc="-8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8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800" b="1" spc="-80" dirty="0" smtClean="0">
                <a:cs typeface="Times New Roman" panose="02020603050405020304" pitchFamily="18" charset="0"/>
              </a:rPr>
              <a:t>estimation</a:t>
            </a:r>
            <a:br>
              <a:rPr lang="en-US" altLang="ko-KR" sz="2800" b="1" spc="-80" dirty="0" smtClean="0">
                <a:cs typeface="Times New Roman" panose="02020603050405020304" pitchFamily="18" charset="0"/>
              </a:rPr>
            </a:br>
            <a:r>
              <a:rPr lang="en-US" altLang="ko-KR" sz="2800" b="1" spc="-80" dirty="0" smtClean="0">
                <a:cs typeface="Times New Roman" panose="02020603050405020304" pitchFamily="18" charset="0"/>
              </a:rPr>
              <a:t>using </a:t>
            </a:r>
            <a:r>
              <a:rPr lang="en-US" altLang="ko-KR" sz="2800" b="1" spc="-80" dirty="0">
                <a:cs typeface="Times New Roman" panose="02020603050405020304" pitchFamily="18" charset="0"/>
              </a:rPr>
              <a:t>multiple-scattering</a:t>
            </a:r>
            <a:r>
              <a:rPr lang="en-US" altLang="ko-KR"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800" b="1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194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2500" b="1" spc="-80" dirty="0" smtClean="0"/>
              <a:t>A new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500" b="1" spc="-80" dirty="0" smtClean="0">
                <a:cs typeface="Times New Roman" panose="02020603050405020304" pitchFamily="18" charset="0"/>
              </a:rPr>
              <a:t>estimation using multiple-scattering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500" b="1" i="1" spc="-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A new approach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2" y="1967246"/>
            <a:ext cx="8385076" cy="16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727678" y="1578278"/>
            <a:ext cx="4086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example at </a:t>
            </a:r>
            <a:r>
              <a:rPr lang="el-GR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ko-KR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16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60° , </a:t>
            </a:r>
            <a:r>
              <a:rPr lang="el-GR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ko-KR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ko-KR" sz="16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40°</a:t>
            </a:r>
            <a:r>
              <a:rPr lang="en-US" altLang="ko-KR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ko-KR" sz="1600" i="1" kern="0" dirty="0">
                <a:solidFill>
                  <a:prstClr val="black"/>
                </a:solidFill>
                <a:latin typeface="Times New Roman"/>
                <a:cs typeface="Times New Roman"/>
              </a:rPr>
              <a:t>ϕ</a:t>
            </a:r>
            <a:r>
              <a:rPr lang="en-US" altLang="ko-KR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40°</a:t>
            </a:r>
            <a:endParaRPr lang="en-US" altLang="ko-KR" sz="16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2" y="3933055"/>
            <a:ext cx="3104923" cy="22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27558"/>
              </p:ext>
            </p:extLst>
          </p:nvPr>
        </p:nvGraphicFramePr>
        <p:xfrm>
          <a:off x="5292080" y="4447948"/>
          <a:ext cx="195861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244600" imgH="368300" progId="Equation.DSMT4">
                  <p:embed/>
                </p:oleObj>
              </mc:Choice>
              <mc:Fallback>
                <p:oleObj name="Equation" r:id="rId5" imgW="1244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447948"/>
                        <a:ext cx="195861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0" name="Picture 2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r="5448" b="14982"/>
          <a:stretch/>
        </p:blipFill>
        <p:spPr bwMode="auto">
          <a:xfrm>
            <a:off x="3707904" y="5035836"/>
            <a:ext cx="5325586" cy="55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2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2500" b="1" spc="-80" dirty="0" smtClean="0"/>
              <a:t>A new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500" b="1" spc="-80" dirty="0" smtClean="0">
                <a:cs typeface="Times New Roman" panose="02020603050405020304" pitchFamily="18" charset="0"/>
              </a:rPr>
              <a:t>estimation using multiple-scattering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500" b="1" i="1" spc="-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A new approach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47192"/>
              </p:ext>
            </p:extLst>
          </p:nvPr>
        </p:nvGraphicFramePr>
        <p:xfrm>
          <a:off x="985921" y="2996778"/>
          <a:ext cx="621347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4381200" imgH="1523880" progId="Equation.DSMT4">
                  <p:embed/>
                </p:oleObj>
              </mc:Choice>
              <mc:Fallback>
                <p:oleObj name="Equation" r:id="rId3" imgW="43812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921" y="2996778"/>
                        <a:ext cx="621347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직사각형 16"/>
          <p:cNvSpPr/>
          <p:nvPr/>
        </p:nvSpPr>
        <p:spPr>
          <a:xfrm>
            <a:off x="3985542" y="3140794"/>
            <a:ext cx="3600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442305" y="2420714"/>
            <a:ext cx="176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LUT (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ko-K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ko-K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ko-K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s-v</a:t>
            </a:r>
            <a:r>
              <a:rPr lang="en-US" altLang="ko-KR" dirty="0" smtClean="0"/>
              <a:t>)</a:t>
            </a:r>
            <a:endParaRPr lang="ko-KR" altLang="en-US" baseline="-25000" dirty="0"/>
          </a:p>
        </p:txBody>
      </p:sp>
      <p:cxnSp>
        <p:nvCxnSpPr>
          <p:cNvPr id="20" name="꺾인 연결선 19"/>
          <p:cNvCxnSpPr>
            <a:stCxn id="19" idx="1"/>
            <a:endCxn id="17" idx="0"/>
          </p:cNvCxnSpPr>
          <p:nvPr/>
        </p:nvCxnSpPr>
        <p:spPr>
          <a:xfrm rot="10800000" flipV="1">
            <a:off x="4165563" y="2605380"/>
            <a:ext cx="276743" cy="535414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530916" y="4392451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49183" y="5373042"/>
            <a:ext cx="26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Solve quadric equation</a:t>
            </a:r>
            <a:endParaRPr lang="ko-KR" altLang="en-US" baseline="-25000" dirty="0"/>
          </a:p>
        </p:txBody>
      </p:sp>
      <p:sp>
        <p:nvSpPr>
          <p:cNvPr id="23" name="직사각형 22"/>
          <p:cNvSpPr/>
          <p:nvPr/>
        </p:nvSpPr>
        <p:spPr>
          <a:xfrm>
            <a:off x="4023687" y="479697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꺾인 연결선 24"/>
          <p:cNvCxnSpPr>
            <a:stCxn id="23" idx="2"/>
            <a:endCxn id="22" idx="1"/>
          </p:cNvCxnSpPr>
          <p:nvPr/>
        </p:nvCxnSpPr>
        <p:spPr>
          <a:xfrm rot="16200000" flipH="1">
            <a:off x="4226100" y="5134625"/>
            <a:ext cx="400690" cy="445476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940771" y="177281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mixture ratio of 2-selected aerosol models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0956" y="5805264"/>
            <a:ext cx="5097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ko-K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weighting factor for aerosol model 1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unknown value to solve)</a:t>
            </a:r>
          </a:p>
          <a:p>
            <a:endParaRPr lang="en-US" altLang="ko-KR" sz="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ko-K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relationship coefficients (stored in LUT),</a:t>
            </a:r>
          </a:p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function of geometric angles</a:t>
            </a:r>
            <a:r>
              <a:rPr lang="ko-KR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aerosol models</a:t>
            </a:r>
          </a:p>
        </p:txBody>
      </p:sp>
    </p:spTree>
    <p:extLst>
      <p:ext uri="{BB962C8B-B14F-4D97-AF65-F5344CB8AC3E}">
        <p14:creationId xmlns:p14="http://schemas.microsoft.com/office/powerpoint/2010/main" val="266457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2500" b="1" spc="-80" dirty="0" smtClean="0"/>
              <a:t>A new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500" b="1" spc="-80" dirty="0" smtClean="0">
                <a:cs typeface="Times New Roman" panose="02020603050405020304" pitchFamily="18" charset="0"/>
              </a:rPr>
              <a:t>estimation using multiple-scattering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500" b="1" i="1" spc="-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A new approach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940771" y="177281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relationship between 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LUT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5622"/>
              </p:ext>
            </p:extLst>
          </p:nvPr>
        </p:nvGraphicFramePr>
        <p:xfrm>
          <a:off x="1800225" y="2924175"/>
          <a:ext cx="46450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3" imgW="3276360" imgH="939600" progId="Equation.DSMT4">
                  <p:embed/>
                </p:oleObj>
              </mc:Choice>
              <mc:Fallback>
                <p:oleObj name="Equation" r:id="rId3" imgW="32763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924175"/>
                        <a:ext cx="464502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r="5448" b="14982"/>
          <a:stretch/>
        </p:blipFill>
        <p:spPr bwMode="auto">
          <a:xfrm>
            <a:off x="755576" y="4967424"/>
            <a:ext cx="8315476" cy="76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1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2500" b="1" spc="-80" dirty="0" smtClean="0"/>
              <a:t>A new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8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500" b="1" spc="-80" dirty="0" smtClean="0">
                <a:cs typeface="Times New Roman" panose="02020603050405020304" pitchFamily="18" charset="0"/>
              </a:rPr>
              <a:t>estimation using multiple-scattering</a:t>
            </a:r>
            <a:r>
              <a:rPr lang="en-US" altLang="ko-KR" sz="2500" b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500" b="1" i="1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500" b="1" i="1" spc="-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A new approach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940771" y="155679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thickness &amp; transmittance estimation</a:t>
            </a: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21679"/>
              </p:ext>
            </p:extLst>
          </p:nvPr>
        </p:nvGraphicFramePr>
        <p:xfrm>
          <a:off x="1187450" y="2132856"/>
          <a:ext cx="60515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3" imgW="4267080" imgH="2158920" progId="Equation.DSMT4">
                  <p:embed/>
                </p:oleObj>
              </mc:Choice>
              <mc:Fallback>
                <p:oleObj name="Equation" r:id="rId3" imgW="4267080" imgH="2158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2856"/>
                        <a:ext cx="60515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74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860226" y="1797531"/>
            <a:ext cx="3160142" cy="3762535"/>
            <a:chOff x="6428080" y="2132856"/>
            <a:chExt cx="2592288" cy="3086435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080" y="2132856"/>
              <a:ext cx="2592288" cy="3086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직사각형 12"/>
            <p:cNvSpPr/>
            <p:nvPr/>
          </p:nvSpPr>
          <p:spPr>
            <a:xfrm>
              <a:off x="6516216" y="3668659"/>
              <a:ext cx="2050848" cy="19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Picture 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0" t="48307" r="17507" b="47049"/>
            <a:stretch/>
          </p:blipFill>
          <p:spPr bwMode="auto">
            <a:xfrm>
              <a:off x="6555384" y="3668659"/>
              <a:ext cx="2011680" cy="1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800" b="1" spc="-40" dirty="0"/>
              <a:t>Atmospheric correction </a:t>
            </a:r>
            <a:r>
              <a:rPr lang="en-US" altLang="ko-KR" sz="2800" b="1" spc="-40" dirty="0" smtClean="0"/>
              <a:t>implemented in </a:t>
            </a:r>
            <a:r>
              <a:rPr lang="en-US" altLang="ko-KR" sz="2800" b="1" spc="-40" dirty="0"/>
              <a:t>GDPS </a:t>
            </a:r>
            <a:r>
              <a:rPr lang="en-US" altLang="ko-KR" sz="2800" b="1" spc="-40" dirty="0" smtClean="0"/>
              <a:t>v.1.2</a:t>
            </a:r>
            <a:endParaRPr lang="ko-KR" altLang="en-US" sz="2800" b="1" spc="-4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 smtClean="0"/>
              <a:t>Differences compared to </a:t>
            </a:r>
            <a:r>
              <a:rPr lang="en-US" altLang="ko-KR" sz="2000" b="1" dirty="0" err="1" smtClean="0"/>
              <a:t>SeaWiFS</a:t>
            </a:r>
            <a:r>
              <a:rPr lang="en-US" altLang="ko-KR" sz="2000" b="1" dirty="0" smtClean="0"/>
              <a:t> &amp; MODIS standard method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Ahn</a:t>
            </a:r>
            <a:r>
              <a:rPr lang="en-US" altLang="ko-KR" sz="2000" b="1" dirty="0" smtClean="0"/>
              <a:t> et al., 2012)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800" b="1" dirty="0" smtClean="0"/>
              <a:t>Aerosol models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 smtClean="0"/>
              <a:t>Using 3-aerosol models: M99, M50, C50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800" b="1" dirty="0" smtClean="0"/>
              <a:t>NIR correction scheme for turbid water AC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altLang="ko-KR" sz="1400" dirty="0" smtClean="0"/>
              <a:t>&gt; Using relationship between </a:t>
            </a:r>
            <a:r>
              <a:rPr lang="el-GR" altLang="ko-K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(660 nm), </a:t>
            </a:r>
            <a:r>
              <a:rPr lang="el-GR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(745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l-GR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(865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nm)</a:t>
            </a:r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altLang="ko-KR" sz="1800" b="1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altLang="ko-KR" sz="18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altLang="ko-KR" sz="1800" b="1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800" b="1" dirty="0" smtClean="0"/>
              <a:t>Many missing parts…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 smtClean="0"/>
              <a:t>Near </a:t>
            </a:r>
            <a:r>
              <a:rPr lang="en-US" altLang="ko-KR" sz="1400" dirty="0"/>
              <a:t>real-time meteorological </a:t>
            </a:r>
            <a:r>
              <a:rPr lang="en-US" altLang="ko-KR" sz="1400" dirty="0" smtClean="0"/>
              <a:t>data (wind field, O</a:t>
            </a:r>
            <a:r>
              <a:rPr lang="en-US" altLang="ko-KR" sz="1400" baseline="-25000" dirty="0" smtClean="0"/>
              <a:t>3</a:t>
            </a:r>
            <a:r>
              <a:rPr lang="en-US" altLang="ko-KR" sz="1400" dirty="0" smtClean="0"/>
              <a:t>, air pressure)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 smtClean="0"/>
              <a:t>BRDF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 smtClean="0"/>
              <a:t>Vicarious calibration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 smtClean="0"/>
              <a:t>Sun-glint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 smtClean="0"/>
              <a:t>Flag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11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508777"/>
              </p:ext>
            </p:extLst>
          </p:nvPr>
        </p:nvGraphicFramePr>
        <p:xfrm>
          <a:off x="902241" y="3314710"/>
          <a:ext cx="2445623" cy="492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6" imgW="1803400" imgH="368300" progId="Equation.DSMT4">
                  <p:embed/>
                </p:oleObj>
              </mc:Choice>
              <mc:Fallback>
                <p:oleObj name="Equation" r:id="rId6" imgW="1803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41" y="3314710"/>
                        <a:ext cx="2445623" cy="492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471974"/>
              </p:ext>
            </p:extLst>
          </p:nvPr>
        </p:nvGraphicFramePr>
        <p:xfrm>
          <a:off x="902241" y="3849814"/>
          <a:ext cx="2445622" cy="25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8" imgW="1803400" imgH="190500" progId="Equation.DSMT4">
                  <p:embed/>
                </p:oleObj>
              </mc:Choice>
              <mc:Fallback>
                <p:oleObj name="Equation" r:id="rId8" imgW="18034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41" y="3849814"/>
                        <a:ext cx="2445622" cy="256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모서리가 둥근 직사각형 15"/>
          <p:cNvSpPr/>
          <p:nvPr/>
        </p:nvSpPr>
        <p:spPr>
          <a:xfrm>
            <a:off x="619478" y="3284984"/>
            <a:ext cx="2880320" cy="9729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>
            <a:stCxn id="16" idx="3"/>
          </p:cNvCxnSpPr>
          <p:nvPr/>
        </p:nvCxnSpPr>
        <p:spPr>
          <a:xfrm>
            <a:off x="3499798" y="3771472"/>
            <a:ext cx="251236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69950"/>
              </p:ext>
            </p:extLst>
          </p:nvPr>
        </p:nvGraphicFramePr>
        <p:xfrm>
          <a:off x="4211960" y="3904293"/>
          <a:ext cx="12493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0" imgW="1244600" imgH="381000" progId="Equation.DSMT4">
                  <p:embed/>
                </p:oleObj>
              </mc:Choice>
              <mc:Fallback>
                <p:oleObj name="Equation" r:id="rId10" imgW="1244600" imgH="38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904293"/>
                        <a:ext cx="12493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695212" y="3979250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where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9278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2500" b="1" spc="-50" dirty="0" smtClean="0"/>
              <a:t>A new 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5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5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500" b="1" spc="-50" dirty="0" smtClean="0">
                <a:cs typeface="Times New Roman" panose="02020603050405020304" pitchFamily="18" charset="0"/>
              </a:rPr>
              <a:t>estimation using multiple-scattering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500" b="1" i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Comparison of each Algorithm (NASA standard)</a:t>
            </a:r>
          </a:p>
        </p:txBody>
      </p:sp>
      <p:pic>
        <p:nvPicPr>
          <p:cNvPr id="8" name="그림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448272" cy="4857281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611742"/>
              </p:ext>
            </p:extLst>
          </p:nvPr>
        </p:nvGraphicFramePr>
        <p:xfrm>
          <a:off x="3830637" y="1484784"/>
          <a:ext cx="1273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4" imgW="1270000" imgH="368300" progId="Equation.DSMT4">
                  <p:embed/>
                </p:oleObj>
              </mc:Choice>
              <mc:Fallback>
                <p:oleObj name="Equation" r:id="rId4" imgW="1270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7" y="1484784"/>
                        <a:ext cx="12731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81"/>
          <a:stretch/>
        </p:blipFill>
        <p:spPr bwMode="auto">
          <a:xfrm>
            <a:off x="3847598" y="2132856"/>
            <a:ext cx="1536204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454359"/>
              </p:ext>
            </p:extLst>
          </p:nvPr>
        </p:nvGraphicFramePr>
        <p:xfrm>
          <a:off x="3830637" y="2564904"/>
          <a:ext cx="23320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7" imgW="2336800" imgH="368300" progId="Equation.DSMT4">
                  <p:embed/>
                </p:oleObj>
              </mc:Choice>
              <mc:Fallback>
                <p:oleObj name="Equation" r:id="rId7" imgW="2336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7" y="2564904"/>
                        <a:ext cx="23320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185854"/>
              </p:ext>
            </p:extLst>
          </p:nvPr>
        </p:nvGraphicFramePr>
        <p:xfrm>
          <a:off x="3830637" y="3094992"/>
          <a:ext cx="3581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9" imgW="3581280" imgH="444240" progId="Equation.DSMT4">
                  <p:embed/>
                </p:oleObj>
              </mc:Choice>
              <mc:Fallback>
                <p:oleObj name="Equation" r:id="rId9" imgW="3581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7" y="3094992"/>
                        <a:ext cx="35814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65542"/>
              </p:ext>
            </p:extLst>
          </p:nvPr>
        </p:nvGraphicFramePr>
        <p:xfrm>
          <a:off x="3827748" y="3755516"/>
          <a:ext cx="2286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1" imgW="2286000" imgH="368300" progId="Equation.DSMT4">
                  <p:embed/>
                </p:oleObj>
              </mc:Choice>
              <mc:Fallback>
                <p:oleObj name="Equation" r:id="rId11" imgW="2286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48" y="3755516"/>
                        <a:ext cx="22860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50342"/>
              </p:ext>
            </p:extLst>
          </p:nvPr>
        </p:nvGraphicFramePr>
        <p:xfrm>
          <a:off x="3835560" y="4382935"/>
          <a:ext cx="30686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3" imgW="3073320" imgH="203040" progId="Equation.DSMT4">
                  <p:embed/>
                </p:oleObj>
              </mc:Choice>
              <mc:Fallback>
                <p:oleObj name="Equation" r:id="rId13" imgW="3073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560" y="4382935"/>
                        <a:ext cx="3068637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58426"/>
              </p:ext>
            </p:extLst>
          </p:nvPr>
        </p:nvGraphicFramePr>
        <p:xfrm>
          <a:off x="3833468" y="4922473"/>
          <a:ext cx="2286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5" imgW="2286000" imgH="393700" progId="Equation.DSMT4">
                  <p:embed/>
                </p:oleObj>
              </mc:Choice>
              <mc:Fallback>
                <p:oleObj name="Equation" r:id="rId15" imgW="2286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468" y="4922473"/>
                        <a:ext cx="22860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12256"/>
              </p:ext>
            </p:extLst>
          </p:nvPr>
        </p:nvGraphicFramePr>
        <p:xfrm>
          <a:off x="3827748" y="5536922"/>
          <a:ext cx="27432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7" imgW="2743200" imgH="368280" progId="Equation.DSMT4">
                  <p:embed/>
                </p:oleObj>
              </mc:Choice>
              <mc:Fallback>
                <p:oleObj name="Equation" r:id="rId17" imgW="2743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48" y="5536922"/>
                        <a:ext cx="27432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483932" y="154198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9687" y="209046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6742" y="260727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2886" y="317345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(3-1)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48028" y="3803869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6666" y="436510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(4-1)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8028" y="4955997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8068" y="5574432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개체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955962"/>
              </p:ext>
            </p:extLst>
          </p:nvPr>
        </p:nvGraphicFramePr>
        <p:xfrm>
          <a:off x="3821324" y="6090097"/>
          <a:ext cx="153670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9" imgW="1536480" imgH="215640" progId="Equation.DSMT4">
                  <p:embed/>
                </p:oleObj>
              </mc:Choice>
              <mc:Fallback>
                <p:oleObj name="Equation" r:id="rId19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324" y="6090097"/>
                        <a:ext cx="1536700" cy="21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496180" y="608827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6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2500" b="1" spc="-50" dirty="0" smtClean="0"/>
              <a:t>A new 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5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5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500" b="1" spc="-50" dirty="0" smtClean="0">
                <a:cs typeface="Times New Roman" panose="02020603050405020304" pitchFamily="18" charset="0"/>
              </a:rPr>
              <a:t>estimation using multiple-scattering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500" b="1" i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Comparison of each Algorithm (MERIS, OCTS)</a:t>
            </a:r>
          </a:p>
        </p:txBody>
      </p:sp>
      <p:pic>
        <p:nvPicPr>
          <p:cNvPr id="9" name="그림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2448272" cy="4427642"/>
          </a:xfrm>
          <a:prstGeom prst="rect">
            <a:avLst/>
          </a:prstGeom>
          <a:noFill/>
        </p:spPr>
      </p:pic>
      <p:pic>
        <p:nvPicPr>
          <p:cNvPr id="10" name="그림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2448272" cy="389704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7436" y="594928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/>
              <a:t>MERIS</a:t>
            </a:r>
            <a:endParaRPr lang="ko-KR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2616" y="5373216"/>
            <a:ext cx="579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/>
              <a:t>OCTS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4599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2500" b="1" spc="-50" dirty="0" smtClean="0"/>
              <a:t>A new 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5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ko-KR" sz="2500" b="1" i="1" spc="-5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2500" b="1" spc="-50" dirty="0" smtClean="0">
                <a:cs typeface="Times New Roman" panose="02020603050405020304" pitchFamily="18" charset="0"/>
              </a:rPr>
              <a:t>estimation using multiple-scattering</a:t>
            </a:r>
            <a:r>
              <a:rPr lang="en-US" altLang="ko-KR" sz="25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ko-KR" sz="2500" b="1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ko-KR" altLang="en-US" sz="2500" b="1" i="1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A new approach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752359"/>
              </p:ext>
            </p:extLst>
          </p:nvPr>
        </p:nvGraphicFramePr>
        <p:xfrm>
          <a:off x="4220567" y="2132856"/>
          <a:ext cx="1241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1244600" imgH="368300" progId="Equation.DSMT4">
                  <p:embed/>
                </p:oleObj>
              </mc:Choice>
              <mc:Fallback>
                <p:oleObj name="Equation" r:id="rId3" imgW="1244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567" y="2132856"/>
                        <a:ext cx="1241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3604"/>
              </p:ext>
            </p:extLst>
          </p:nvPr>
        </p:nvGraphicFramePr>
        <p:xfrm>
          <a:off x="4220567" y="2708920"/>
          <a:ext cx="2049463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5" imgW="2044700" imgH="203200" progId="Equation.DSMT4">
                  <p:embed/>
                </p:oleObj>
              </mc:Choice>
              <mc:Fallback>
                <p:oleObj name="Equation" r:id="rId5" imgW="204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567" y="2708920"/>
                        <a:ext cx="2049463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4814"/>
              </p:ext>
            </p:extLst>
          </p:nvPr>
        </p:nvGraphicFramePr>
        <p:xfrm>
          <a:off x="4240213" y="3141663"/>
          <a:ext cx="30559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7" imgW="3060360" imgH="368280" progId="Equation.DSMT4">
                  <p:embed/>
                </p:oleObj>
              </mc:Choice>
              <mc:Fallback>
                <p:oleObj name="Equation" r:id="rId7" imgW="3060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141663"/>
                        <a:ext cx="305593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44181"/>
              </p:ext>
            </p:extLst>
          </p:nvPr>
        </p:nvGraphicFramePr>
        <p:xfrm>
          <a:off x="4265613" y="3644900"/>
          <a:ext cx="25971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9" imgW="2603160" imgH="368280" progId="Equation.DSMT4">
                  <p:embed/>
                </p:oleObj>
              </mc:Choice>
              <mc:Fallback>
                <p:oleObj name="Equation" r:id="rId9" imgW="260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3644900"/>
                        <a:ext cx="25971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519680" cy="356743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724128" y="217176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2922" y="2684536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328" y="319816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60994" y="3702224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ko-KR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 smtClean="0"/>
              <a:t>Updated features since GDPS v.1.2 (</a:t>
            </a:r>
            <a:r>
              <a:rPr lang="en-US" altLang="ko-KR" sz="2400" b="1" dirty="0" err="1" smtClean="0"/>
              <a:t>Ahn</a:t>
            </a:r>
            <a:r>
              <a:rPr lang="en-US" altLang="ko-KR" sz="2400" b="1" dirty="0" smtClean="0"/>
              <a:t> et al. 2015)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800" b="1" dirty="0" smtClean="0"/>
              <a:t>Vicarious calibration is applied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b="1" dirty="0" smtClean="0"/>
              <a:t>Almost identical to Franz et al. (2007)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800" b="1" dirty="0" smtClean="0"/>
              <a:t>BRDF correction is implemented</a:t>
            </a:r>
          </a:p>
          <a:p>
            <a:pPr marL="857250" lvl="1" indent="-457200">
              <a:lnSpc>
                <a:spcPct val="150000"/>
              </a:lnSpc>
              <a:buAutoNum type="arabicParenR"/>
            </a:pPr>
            <a:r>
              <a:rPr lang="en-US" altLang="ko-KR" sz="1400" b="1" dirty="0" smtClean="0"/>
              <a:t>Air-sea interface</a:t>
            </a:r>
          </a:p>
          <a:p>
            <a:pPr marL="971550" lvl="2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100" b="1" dirty="0" smtClean="0"/>
              <a:t>Upward: Fresnel Eq. with assumption “wind speed = 0”</a:t>
            </a:r>
          </a:p>
          <a:p>
            <a:pPr marL="971550" lvl="2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100" b="1" dirty="0" smtClean="0"/>
              <a:t>Downward: Wang (2006) model with adjusted coefficients for spectral responses of GOCI bands</a:t>
            </a:r>
          </a:p>
          <a:p>
            <a:pPr marL="857250" lvl="1" indent="-457200">
              <a:lnSpc>
                <a:spcPct val="150000"/>
              </a:lnSpc>
              <a:buAutoNum type="arabicParenR"/>
            </a:pPr>
            <a:r>
              <a:rPr lang="en-US" altLang="ko-KR" sz="1400" b="1" dirty="0" smtClean="0"/>
              <a:t>f/Q correction</a:t>
            </a:r>
          </a:p>
          <a:p>
            <a:pPr marL="971550" lvl="2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100" b="1" dirty="0" smtClean="0"/>
              <a:t>LUT is generated by Morel (based on biogenic optical properties)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800" b="1" dirty="0" smtClean="0"/>
              <a:t>Support 32 bit flags for quality analysis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800" b="1" dirty="0" smtClean="0"/>
              <a:t>Turbid water NIR correction model is updated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800" b="1" spc="-40" dirty="0"/>
              <a:t>Atmospheric correction </a:t>
            </a:r>
            <a:r>
              <a:rPr lang="en-US" altLang="ko-KR" sz="2800" b="1" spc="-40" dirty="0" smtClean="0"/>
              <a:t>implemented in </a:t>
            </a:r>
            <a:r>
              <a:rPr lang="en-US" altLang="ko-KR" sz="2800" b="1" spc="-40" dirty="0"/>
              <a:t>GDPS </a:t>
            </a:r>
            <a:r>
              <a:rPr lang="en-US" altLang="ko-KR" sz="2800" b="1" spc="-40" dirty="0" smtClean="0"/>
              <a:t>v.1.3</a:t>
            </a:r>
            <a:endParaRPr lang="ko-KR" altLang="en-US" sz="2800" b="1" spc="-4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11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959639"/>
              </p:ext>
            </p:extLst>
          </p:nvPr>
        </p:nvGraphicFramePr>
        <p:xfrm>
          <a:off x="899592" y="5301208"/>
          <a:ext cx="2444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5" imgW="1803240" imgH="368280" progId="Equation.DSMT4">
                  <p:embed/>
                </p:oleObj>
              </mc:Choice>
              <mc:Fallback>
                <p:oleObj name="Equation" r:id="rId5" imgW="1803240" imgH="368280" progId="Equation.DSMT4">
                  <p:embed/>
                  <p:pic>
                    <p:nvPicPr>
                      <p:cNvPr id="0" name="개체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301208"/>
                        <a:ext cx="24447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42983"/>
              </p:ext>
            </p:extLst>
          </p:nvPr>
        </p:nvGraphicFramePr>
        <p:xfrm>
          <a:off x="899592" y="5908129"/>
          <a:ext cx="2444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7" imgW="1803400" imgH="190500" progId="Equation.DSMT4">
                  <p:embed/>
                </p:oleObj>
              </mc:Choice>
              <mc:Fallback>
                <p:oleObj name="Equation" r:id="rId7" imgW="1803400" imgH="190500" progId="Equation.DSMT4">
                  <p:embed/>
                  <p:pic>
                    <p:nvPicPr>
                      <p:cNvPr id="0" name="개체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908129"/>
                        <a:ext cx="2444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077147"/>
              </p:ext>
            </p:extLst>
          </p:nvPr>
        </p:nvGraphicFramePr>
        <p:xfrm>
          <a:off x="4424462" y="5301208"/>
          <a:ext cx="2416556" cy="49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9" imgW="1803400" imgH="368300" progId="Equation.DSMT4">
                  <p:embed/>
                </p:oleObj>
              </mc:Choice>
              <mc:Fallback>
                <p:oleObj name="Equation" r:id="rId9" imgW="1803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462" y="5301208"/>
                        <a:ext cx="2416556" cy="493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330365"/>
              </p:ext>
            </p:extLst>
          </p:nvPr>
        </p:nvGraphicFramePr>
        <p:xfrm>
          <a:off x="4424462" y="5786361"/>
          <a:ext cx="2416556" cy="49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11" imgW="1803400" imgH="368300" progId="Equation.DSMT4">
                  <p:embed/>
                </p:oleObj>
              </mc:Choice>
              <mc:Fallback>
                <p:oleObj name="Equation" r:id="rId11" imgW="18034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462" y="5786361"/>
                        <a:ext cx="2416556" cy="4935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모서리가 둥근 직사각형 17"/>
          <p:cNvSpPr/>
          <p:nvPr/>
        </p:nvSpPr>
        <p:spPr>
          <a:xfrm>
            <a:off x="611560" y="5316037"/>
            <a:ext cx="2880320" cy="9729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11960" y="5316037"/>
            <a:ext cx="2880320" cy="9729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3491880" y="5589240"/>
            <a:ext cx="720080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750102" y="6237312"/>
            <a:ext cx="517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v.1.2</a:t>
            </a:r>
            <a:endParaRPr lang="ko-KR" alt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6237312"/>
            <a:ext cx="517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v.1.3</a:t>
            </a:r>
            <a:endParaRPr lang="ko-KR" altLang="en-US" sz="1200" b="1" dirty="0"/>
          </a:p>
        </p:txBody>
      </p:sp>
      <p:sp>
        <p:nvSpPr>
          <p:cNvPr id="24" name="직사각형 23"/>
          <p:cNvSpPr/>
          <p:nvPr/>
        </p:nvSpPr>
        <p:spPr>
          <a:xfrm>
            <a:off x="7128180" y="5455110"/>
            <a:ext cx="185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altLang="ko-KR" sz="800" i="1" dirty="0" err="1"/>
              <a:t>j</a:t>
            </a:r>
            <a:r>
              <a:rPr lang="en-US" altLang="ko-KR" sz="800" i="1" baseline="-25000" dirty="0" err="1"/>
              <a:t>n</a:t>
            </a:r>
            <a:r>
              <a:rPr lang="en-US" altLang="ko-KR" sz="800" dirty="0"/>
              <a:t>={-0.00148, 0.4865, -22.93, 615.8</a:t>
            </a:r>
            <a:r>
              <a:rPr lang="en-US" altLang="ko-KR" sz="800" dirty="0" smtClean="0"/>
              <a:t>,</a:t>
            </a:r>
            <a:br>
              <a:rPr lang="en-US" altLang="ko-KR" sz="800" dirty="0" smtClean="0"/>
            </a:br>
            <a:r>
              <a:rPr lang="en-US" altLang="ko-KR" sz="800" dirty="0" smtClean="0"/>
              <a:t>    -</a:t>
            </a:r>
            <a:r>
              <a:rPr lang="en-US" altLang="ko-KR" sz="800" dirty="0"/>
              <a:t>6760.0 , 30210.0</a:t>
            </a:r>
            <a:r>
              <a:rPr lang="en-US" altLang="ko-KR" sz="800" dirty="0" smtClean="0"/>
              <a:t>}</a:t>
            </a:r>
          </a:p>
          <a:p>
            <a:pPr marL="0" lvl="2">
              <a:lnSpc>
                <a:spcPct val="150000"/>
              </a:lnSpc>
            </a:pPr>
            <a:r>
              <a:rPr lang="en-US" altLang="ko-KR" sz="800" i="1" dirty="0" err="1"/>
              <a:t>k</a:t>
            </a:r>
            <a:r>
              <a:rPr lang="en-US" altLang="ko-KR" sz="800" i="1" baseline="-25000" dirty="0" err="1"/>
              <a:t>n</a:t>
            </a:r>
            <a:r>
              <a:rPr lang="en-US" altLang="ko-KR" sz="800" dirty="0"/>
              <a:t>={0.5012, </a:t>
            </a:r>
            <a:r>
              <a:rPr lang="en-US" altLang="ko-KR" sz="800" dirty="0" smtClean="0"/>
              <a:t>4.0878}</a:t>
            </a:r>
          </a:p>
        </p:txBody>
      </p:sp>
    </p:spTree>
    <p:extLst>
      <p:ext uri="{BB962C8B-B14F-4D97-AF65-F5344CB8AC3E}">
        <p14:creationId xmlns:p14="http://schemas.microsoft.com/office/powerpoint/2010/main" val="155510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765003" cy="276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800" b="1" spc="-80" dirty="0"/>
              <a:t>Atmospheric correction implemented in GDPS </a:t>
            </a:r>
            <a:r>
              <a:rPr lang="en-US" altLang="ko-KR" sz="2800" b="1" spc="-80" dirty="0" smtClean="0"/>
              <a:t>v.1.3.1</a:t>
            </a:r>
            <a:endParaRPr lang="ko-KR" altLang="en-US" sz="2800" b="1" spc="-8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/>
              <a:t>Updated features since GDPS </a:t>
            </a:r>
            <a:r>
              <a:rPr lang="en-US" altLang="ko-KR" sz="2000" b="1" dirty="0" smtClean="0"/>
              <a:t>v.1.3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600" b="1" dirty="0" smtClean="0"/>
              <a:t>Sun-glint correction is implemented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200" dirty="0" smtClean="0"/>
              <a:t>Wind direction dependent Cox &amp; </a:t>
            </a:r>
            <a:r>
              <a:rPr lang="en-US" altLang="ko-KR" sz="1200" dirty="0" err="1" smtClean="0"/>
              <a:t>Munk</a:t>
            </a:r>
            <a:r>
              <a:rPr lang="en-US" altLang="ko-KR" sz="1200" dirty="0" smtClean="0"/>
              <a:t> model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600" b="1" dirty="0" smtClean="0"/>
              <a:t>White-cap correction is modified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sz="1400" dirty="0" smtClean="0"/>
              <a:t>GDPS v.1.3</a:t>
            </a:r>
            <a:endParaRPr lang="en-US" altLang="ko-KR" sz="1400" dirty="0"/>
          </a:p>
          <a:p>
            <a:pPr lvl="2"/>
            <a:r>
              <a:rPr lang="en-US" altLang="ko-KR" sz="1200" dirty="0"/>
              <a:t>Gordon &amp; Wang (1994), </a:t>
            </a:r>
            <a:r>
              <a:rPr lang="en-US" altLang="ko-KR" sz="1200" dirty="0" err="1"/>
              <a:t>Frouin</a:t>
            </a:r>
            <a:r>
              <a:rPr lang="en-US" altLang="ko-KR" sz="1200" dirty="0"/>
              <a:t> et al. (1996</a:t>
            </a:r>
            <a:r>
              <a:rPr lang="en-US" altLang="ko-KR" sz="1200" dirty="0" smtClean="0"/>
              <a:t>) </a:t>
            </a:r>
          </a:p>
          <a:p>
            <a:pPr lvl="2"/>
            <a:r>
              <a:rPr lang="en-US" altLang="ko-KR" sz="1200" dirty="0" smtClean="0"/>
              <a:t>Give weight factor, 0.4</a:t>
            </a:r>
            <a:endParaRPr lang="en-US" altLang="ko-KR" sz="1200" dirty="0"/>
          </a:p>
          <a:p>
            <a:pPr lvl="1">
              <a:buFont typeface="Wingdings" pitchFamily="2" charset="2"/>
              <a:buChar char="Ø"/>
            </a:pPr>
            <a:r>
              <a:rPr lang="en-US" altLang="ko-KR" sz="1400" dirty="0" smtClean="0"/>
              <a:t>GDPS v.1.3.1</a:t>
            </a:r>
            <a:endParaRPr lang="en-US" altLang="ko-KR" sz="1400" dirty="0"/>
          </a:p>
          <a:p>
            <a:pPr lvl="2"/>
            <a:r>
              <a:rPr lang="en-US" altLang="ko-KR" sz="1200" dirty="0" err="1"/>
              <a:t>Stramska</a:t>
            </a:r>
            <a:r>
              <a:rPr lang="en-US" altLang="ko-KR" sz="1200" dirty="0"/>
              <a:t> &amp; </a:t>
            </a:r>
            <a:r>
              <a:rPr lang="en-US" altLang="ko-KR" sz="1200" dirty="0" err="1"/>
              <a:t>Petelski</a:t>
            </a:r>
            <a:r>
              <a:rPr lang="en-US" altLang="ko-KR" sz="1200" dirty="0"/>
              <a:t> (2003), </a:t>
            </a:r>
            <a:r>
              <a:rPr lang="en-US" altLang="ko-KR" sz="1200" dirty="0" err="1"/>
              <a:t>Frouin</a:t>
            </a:r>
            <a:r>
              <a:rPr lang="en-US" altLang="ko-KR" sz="1200" dirty="0"/>
              <a:t> et al. (1996</a:t>
            </a:r>
            <a:r>
              <a:rPr lang="en-US" altLang="ko-KR" sz="1200" dirty="0" smtClean="0"/>
              <a:t>)</a:t>
            </a:r>
          </a:p>
          <a:p>
            <a:pPr lvl="2"/>
            <a:r>
              <a:rPr lang="en-US" altLang="ko-KR" sz="1200" dirty="0" smtClean="0"/>
              <a:t>Weight factor is removed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600" b="1" dirty="0" smtClean="0"/>
              <a:t>Water vapor correction is implemented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600" b="1" dirty="0" smtClean="0"/>
              <a:t>Turbid water NIR correction model is adjusted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600" b="1" dirty="0" smtClean="0"/>
              <a:t>Rayleigh correction is enhanced</a:t>
            </a:r>
          </a:p>
          <a:p>
            <a:pPr marL="68580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dirty="0" smtClean="0">
                <a:latin typeface="+mj-lt"/>
                <a:cs typeface="Times New Roman" panose="02020603050405020304" pitchFamily="18" charset="0"/>
              </a:rPr>
              <a:t>LUT resolution is </a:t>
            </a:r>
            <a:r>
              <a:rPr lang="en-US" altLang="ko-KR" sz="1400" dirty="0" smtClean="0">
                <a:latin typeface="+mj-lt"/>
                <a:cs typeface="Times New Roman" panose="02020603050405020304" pitchFamily="18" charset="0"/>
              </a:rPr>
              <a:t>increased</a:t>
            </a:r>
            <a:endParaRPr lang="en-US" altLang="ko-KR" sz="1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en-US" altLang="ko-KR" sz="1600" b="1" dirty="0" smtClean="0"/>
              <a:t>Vicarious </a:t>
            </a:r>
            <a:r>
              <a:rPr lang="en-US" altLang="ko-KR" sz="1600" b="1" dirty="0"/>
              <a:t>calibration gains are </a:t>
            </a:r>
            <a:r>
              <a:rPr lang="en-US" altLang="ko-KR" sz="1600" b="1" dirty="0" smtClean="0"/>
              <a:t>adjusted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after AC updates</a:t>
            </a:r>
            <a:endParaRPr lang="en-US" altLang="ko-KR" sz="1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11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7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1" dirty="0" smtClean="0"/>
              <a:t>Water vapor correction</a:t>
            </a:r>
          </a:p>
          <a:p>
            <a:pPr marL="914400" lvl="2" indent="0">
              <a:buNone/>
            </a:pPr>
            <a:endParaRPr lang="en-US" altLang="ko-KR" sz="1400" b="1" dirty="0" smtClean="0">
              <a:cs typeface="times" panose="02020603050405020304" pitchFamily="18" charset="0"/>
            </a:endParaRPr>
          </a:p>
          <a:p>
            <a:pPr lvl="2"/>
            <a:endParaRPr lang="ko-KR" alt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ko-KR" sz="1400" b="1" dirty="0" smtClean="0"/>
          </a:p>
        </p:txBody>
      </p:sp>
      <p:pic>
        <p:nvPicPr>
          <p:cNvPr id="8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10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68873"/>
              </p:ext>
            </p:extLst>
          </p:nvPr>
        </p:nvGraphicFramePr>
        <p:xfrm>
          <a:off x="395536" y="5165143"/>
          <a:ext cx="3932675" cy="28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4292280" imgH="304560" progId="Equation.DSMT4">
                  <p:embed/>
                </p:oleObj>
              </mc:Choice>
              <mc:Fallback>
                <p:oleObj name="Equation" r:id="rId5" imgW="4292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165143"/>
                        <a:ext cx="3932675" cy="28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7" y="5517232"/>
            <a:ext cx="261031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/>
              <a:t>Atmospheric correction updates to GDPS v.1.3.1 (since v.1.3)</a:t>
            </a:r>
            <a:endParaRPr lang="ko-KR" alt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85" y="3068960"/>
            <a:ext cx="4579342" cy="31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39552" y="1110991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altLang="ko-KR" sz="1400" dirty="0" smtClean="0">
                <a:cs typeface="times" panose="02020603050405020304" pitchFamily="18" charset="0"/>
              </a:rPr>
              <a:t>Revised </a:t>
            </a:r>
            <a:r>
              <a:rPr lang="en-US" altLang="ko-KR" sz="1400" dirty="0" err="1">
                <a:cs typeface="times" panose="02020603050405020304" pitchFamily="18" charset="0"/>
              </a:rPr>
              <a:t>Vermeulen’s</a:t>
            </a:r>
            <a:r>
              <a:rPr lang="en-US" altLang="ko-KR" sz="1400" dirty="0">
                <a:cs typeface="times" panose="02020603050405020304" pitchFamily="18" charset="0"/>
              </a:rPr>
              <a:t> simulation with extended water vapor concentration and total air </a:t>
            </a:r>
            <a:r>
              <a:rPr lang="en-US" altLang="ko-KR" sz="1400" dirty="0" smtClean="0">
                <a:cs typeface="times" panose="02020603050405020304" pitchFamily="18" charset="0"/>
              </a:rPr>
              <a:t>mass</a:t>
            </a:r>
          </a:p>
          <a:p>
            <a:pPr marL="628650" lvl="1" indent="-171450">
              <a:buFontTx/>
              <a:buChar char="-"/>
            </a:pPr>
            <a:r>
              <a:rPr lang="en-US" altLang="ko-KR" sz="1200" dirty="0" smtClean="0">
                <a:cs typeface="times" panose="02020603050405020304" pitchFamily="18" charset="0"/>
              </a:rPr>
              <a:t>Total </a:t>
            </a:r>
            <a:r>
              <a:rPr lang="en-US" altLang="ko-KR" sz="1200" dirty="0" err="1">
                <a:cs typeface="times" panose="02020603050405020304" pitchFamily="18" charset="0"/>
              </a:rPr>
              <a:t>airmass</a:t>
            </a:r>
            <a:r>
              <a:rPr lang="en-US" altLang="ko-KR" sz="1200" dirty="0">
                <a:cs typeface="times" panose="02020603050405020304" pitchFamily="18" charset="0"/>
              </a:rPr>
              <a:t>: </a:t>
            </a:r>
            <a:r>
              <a:rPr lang="en-US" altLang="ko-KR" sz="1200" dirty="0" smtClean="0">
                <a:cs typeface="times" panose="02020603050405020304" pitchFamily="18" charset="0"/>
              </a:rPr>
              <a:t>2~10</a:t>
            </a:r>
          </a:p>
          <a:p>
            <a:pPr marL="628650" lvl="1" indent="-171450">
              <a:buFontTx/>
              <a:buChar char="-"/>
            </a:pPr>
            <a:r>
              <a:rPr lang="en-US" altLang="ko-KR" sz="1200" dirty="0" smtClean="0">
                <a:cs typeface="times" panose="02020603050405020304" pitchFamily="18" charset="0"/>
              </a:rPr>
              <a:t>Water </a:t>
            </a:r>
            <a:r>
              <a:rPr lang="en-US" altLang="ko-KR" sz="1200" dirty="0">
                <a:cs typeface="times" panose="02020603050405020304" pitchFamily="18" charset="0"/>
              </a:rPr>
              <a:t>vapor: 1~9 (g/cm</a:t>
            </a:r>
            <a:r>
              <a:rPr lang="en-US" altLang="ko-KR" sz="1200" baseline="30000" dirty="0">
                <a:cs typeface="times" panose="02020603050405020304" pitchFamily="18" charset="0"/>
              </a:rPr>
              <a:t>2</a:t>
            </a:r>
            <a:r>
              <a:rPr lang="en-US" altLang="ko-KR" sz="1200" dirty="0" smtClean="0">
                <a:cs typeface="times" panose="02020603050405020304" pitchFamily="18" charset="0"/>
              </a:rPr>
              <a:t>)</a:t>
            </a:r>
            <a:endParaRPr lang="en-US" altLang="ko-KR" sz="1200" dirty="0">
              <a:cs typeface="times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ko-KR" sz="1400" dirty="0" smtClean="0">
                <a:cs typeface="times" panose="02020603050405020304" pitchFamily="18" charset="0"/>
              </a:rPr>
              <a:t>Statistical </a:t>
            </a:r>
            <a:r>
              <a:rPr lang="en-US" altLang="ko-KR" sz="1400" dirty="0">
                <a:cs typeface="times" panose="02020603050405020304" pitchFamily="18" charset="0"/>
              </a:rPr>
              <a:t>data were derived by radiative transfer model (6sv</a:t>
            </a:r>
            <a:r>
              <a:rPr lang="en-US" altLang="ko-KR" sz="1400" dirty="0" smtClean="0">
                <a:cs typeface="times" panose="02020603050405020304" pitchFamily="18" charset="0"/>
              </a:rPr>
              <a:t>)</a:t>
            </a:r>
            <a:endParaRPr lang="en-US" altLang="ko-KR" sz="1400" dirty="0">
              <a:cs typeface="times" panose="02020603050405020304" pitchFamily="18" charset="0"/>
            </a:endParaRPr>
          </a:p>
          <a:p>
            <a:pPr marL="628650" lvl="1" indent="-171450">
              <a:buFontTx/>
              <a:buChar char="-"/>
            </a:pPr>
            <a:r>
              <a:rPr lang="en-US" altLang="ko-KR" sz="1200" dirty="0" smtClean="0">
                <a:cs typeface="times" panose="02020603050405020304" pitchFamily="18" charset="0"/>
              </a:rPr>
              <a:t>Atmospheric </a:t>
            </a:r>
            <a:r>
              <a:rPr lang="en-US" altLang="ko-KR" sz="1200" dirty="0">
                <a:cs typeface="times" panose="02020603050405020304" pitchFamily="18" charset="0"/>
              </a:rPr>
              <a:t>composition and vertical profile were derived from US62 </a:t>
            </a:r>
            <a:r>
              <a:rPr lang="en-US" altLang="ko-KR" sz="1200" dirty="0" smtClean="0">
                <a:cs typeface="times" panose="02020603050405020304" pitchFamily="18" charset="0"/>
              </a:rPr>
              <a:t>model</a:t>
            </a:r>
          </a:p>
          <a:p>
            <a:pPr marL="628650" lvl="1" indent="-171450">
              <a:buFontTx/>
              <a:buChar char="-"/>
            </a:pPr>
            <a:endParaRPr lang="en-US" altLang="ko-KR" sz="600" dirty="0">
              <a:cs typeface="times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altLang="ko-KR" sz="1400" dirty="0" smtClean="0"/>
              <a:t>2</a:t>
            </a:r>
            <a:r>
              <a:rPr lang="en-US" altLang="ko-KR" sz="1400" baseline="30000" dirty="0" smtClean="0"/>
              <a:t>nd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order polynomial relationship between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airmass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water_vapor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1400" dirty="0">
                <a:cs typeface="Times New Roman" panose="02020603050405020304" pitchFamily="18" charset="0"/>
              </a:rPr>
              <a:t>and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" panose="02020603050405020304" pitchFamily="18" charset="0"/>
                <a:cs typeface="times" panose="02020603050405020304" pitchFamily="18" charset="0"/>
              </a:rPr>
              <a:t>ln{-</a:t>
            </a:r>
            <a:r>
              <a:rPr lang="en-US" altLang="ko-KR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ln(</a:t>
            </a:r>
            <a:r>
              <a:rPr lang="en-US" altLang="ko-KR" sz="1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ko-KR" sz="1050" i="1" baseline="-25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wv</a:t>
            </a:r>
            <a:r>
              <a:rPr lang="en-US" altLang="ko-KR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)}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6991"/>
            <a:ext cx="4176464" cy="12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0" y="2696152"/>
            <a:ext cx="1388244" cy="113284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3" y="1488480"/>
            <a:ext cx="2661762" cy="242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2588" r="727" b="985"/>
          <a:stretch/>
        </p:blipFill>
        <p:spPr bwMode="auto">
          <a:xfrm>
            <a:off x="5688910" y="1484784"/>
            <a:ext cx="2348942" cy="23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2349" r="684" b="1096"/>
          <a:stretch/>
        </p:blipFill>
        <p:spPr bwMode="auto">
          <a:xfrm>
            <a:off x="3027348" y="1484784"/>
            <a:ext cx="2352505" cy="23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2174" r="696" b="698"/>
          <a:stretch/>
        </p:blipFill>
        <p:spPr bwMode="auto">
          <a:xfrm>
            <a:off x="5688910" y="3923650"/>
            <a:ext cx="2348942" cy="23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324" r="780" b="740"/>
          <a:stretch/>
        </p:blipFill>
        <p:spPr bwMode="auto">
          <a:xfrm>
            <a:off x="3024614" y="3923650"/>
            <a:ext cx="2348942" cy="23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t="3468" r="982" b="1223"/>
          <a:stretch/>
        </p:blipFill>
        <p:spPr bwMode="auto">
          <a:xfrm>
            <a:off x="396322" y="3923650"/>
            <a:ext cx="2348942" cy="23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5" name="Picture 155" descr="http://ost-school.hhu.ac.kr/mmt/img/intro/main_im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/>
          <a:stretch/>
        </p:blipFill>
        <p:spPr bwMode="auto">
          <a:xfrm>
            <a:off x="6588224" y="6433121"/>
            <a:ext cx="508528" cy="3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457200" y="63467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dirty="0" smtClean="0"/>
              <a:t>Water vapor correction (impact on </a:t>
            </a:r>
            <a:r>
              <a:rPr lang="en-US" altLang="ko-KR" sz="2000" b="1" i="1" dirty="0" err="1" smtClean="0"/>
              <a:t>R</a:t>
            </a:r>
            <a:r>
              <a:rPr lang="en-US" altLang="ko-KR" sz="2000" b="1" i="1" baseline="-25000" dirty="0" err="1" smtClean="0"/>
              <a:t>rs</a:t>
            </a:r>
            <a:r>
              <a:rPr lang="en-US" altLang="ko-KR" sz="2000" b="1" dirty="0" smtClean="0"/>
              <a:t>)</a:t>
            </a:r>
            <a:endParaRPr lang="ko-KR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7644" r="5496" b="80025"/>
          <a:stretch/>
        </p:blipFill>
        <p:spPr bwMode="auto">
          <a:xfrm rot="16200000">
            <a:off x="5840955" y="3852060"/>
            <a:ext cx="4734906" cy="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20628" y="6021288"/>
            <a:ext cx="599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-100 %</a:t>
            </a:r>
            <a:endParaRPr lang="ko-KR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4005" y="1446892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ko-KR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1124744"/>
            <a:ext cx="4315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 = { (</a:t>
            </a:r>
            <a:r>
              <a:rPr lang="en-US" altLang="ko-K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altLang="ko-KR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ko-K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uncorr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altLang="ko-KR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}*100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714" y="3959478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(555 nm</a:t>
            </a:r>
            <a:r>
              <a:rPr lang="en-US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(2011/04/05   03:16)</a:t>
            </a:r>
            <a:endParaRPr lang="ko-KR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0340" y="3958829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(660 nm</a:t>
            </a:r>
            <a:r>
              <a:rPr lang="en-US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(2011/04/05   03:16)</a:t>
            </a:r>
            <a:endParaRPr lang="ko-KR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3203" y="3959478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(680 nm</a:t>
            </a:r>
            <a:r>
              <a:rPr lang="en-US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(2011/04/05   03:16)</a:t>
            </a:r>
            <a:endParaRPr lang="ko-KR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4668" y="3754924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0 %</a:t>
            </a:r>
            <a:endParaRPr lang="ko-KR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2283" y="1650866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vapor concentration (g/cm</a:t>
            </a:r>
            <a:r>
              <a:rPr lang="en-US" altLang="ko-KR" sz="1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(2011/04/05  03:16)</a:t>
            </a:r>
            <a:endParaRPr lang="ko-KR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0248" y="1519963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(443 nm</a:t>
            </a:r>
            <a:r>
              <a:rPr lang="en-US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(2011/04/05   03:16)</a:t>
            </a:r>
            <a:endParaRPr lang="ko-KR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93111" y="1520612"/>
            <a:ext cx="2121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en-US" altLang="ko-KR" sz="1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(490 nm</a:t>
            </a:r>
            <a:r>
              <a:rPr lang="en-US" altLang="ko-K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(2011/04/05   03:16)</a:t>
            </a:r>
            <a:endParaRPr lang="ko-KR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07504" y="188640"/>
            <a:ext cx="8928992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 smtClean="0"/>
              <a:t>Atmospheric correction updates to GDPS v.1.3.1 (since v.1.3)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97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5" name="Picture 155" descr="http://ost-school.hhu.ac.kr/mmt/img/intro/main_im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/>
          <a:stretch/>
        </p:blipFill>
        <p:spPr bwMode="auto">
          <a:xfrm>
            <a:off x="6588224" y="6433121"/>
            <a:ext cx="508528" cy="3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457200" y="63467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dirty="0" smtClean="0"/>
              <a:t>Water </a:t>
            </a:r>
            <a:r>
              <a:rPr lang="en-US" altLang="ko-KR" sz="2000" b="1" dirty="0"/>
              <a:t>vapor correction (impact on </a:t>
            </a:r>
            <a:r>
              <a:rPr lang="en-US" altLang="ko-KR" sz="2000" b="1" i="1" dirty="0" err="1" smtClean="0"/>
              <a:t>Chl</a:t>
            </a:r>
            <a:r>
              <a:rPr lang="en-US" altLang="ko-KR" sz="2000" b="1" dirty="0" smtClean="0"/>
              <a:t>-</a:t>
            </a:r>
            <a:r>
              <a:rPr lang="en-US" altLang="ko-KR" sz="2000" b="1" i="1" dirty="0" smtClean="0"/>
              <a:t>a</a:t>
            </a:r>
            <a:r>
              <a:rPr lang="en-US" altLang="ko-KR" sz="2000" b="1" dirty="0" smtClean="0"/>
              <a:t>)</a:t>
            </a:r>
            <a:endParaRPr lang="ko-KR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794302"/>
            <a:ext cx="4967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Chl-a</a:t>
            </a:r>
            <a:r>
              <a:rPr lang="en-US" altLang="ko-K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 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(</a:t>
            </a:r>
            <a:r>
              <a:rPr lang="en-US" altLang="ko-K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Chl-a</a:t>
            </a:r>
            <a:r>
              <a:rPr lang="en-US" altLang="ko-K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altLang="ko-KR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ko-K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Chl-a</a:t>
            </a:r>
            <a:r>
              <a:rPr lang="en-US" altLang="ko-KR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uncorr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</a:t>
            </a:r>
            <a:r>
              <a:rPr lang="en-US" altLang="ko-K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Chl-a</a:t>
            </a:r>
            <a:r>
              <a:rPr lang="en-US" altLang="ko-KR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altLang="ko-K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}*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2226" r="703" b="690"/>
          <a:stretch/>
        </p:blipFill>
        <p:spPr bwMode="auto">
          <a:xfrm>
            <a:off x="6121331" y="3027172"/>
            <a:ext cx="2748957" cy="28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t="2442" r="726" b="757"/>
          <a:stretch/>
        </p:blipFill>
        <p:spPr bwMode="auto">
          <a:xfrm>
            <a:off x="3193881" y="3045186"/>
            <a:ext cx="2735200" cy="278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2442" r="773" b="757"/>
          <a:stretch/>
        </p:blipFill>
        <p:spPr bwMode="auto">
          <a:xfrm>
            <a:off x="257536" y="3045186"/>
            <a:ext cx="2734419" cy="278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81872" y="3071609"/>
            <a:ext cx="1994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Chl-a</a:t>
            </a:r>
            <a:r>
              <a:rPr lang="en-US" altLang="ko-KR" sz="11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altLang="ko-KR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(2011/04/05   03:16)</a:t>
            </a:r>
            <a:endParaRPr lang="ko-KR" alt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536" y="3071609"/>
            <a:ext cx="2108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Chl-a</a:t>
            </a:r>
            <a:r>
              <a:rPr lang="en-US" altLang="ko-KR" sz="11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uncorr</a:t>
            </a:r>
            <a:r>
              <a:rPr lang="en-US" altLang="ko-KR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(2011/04/05   03:16)</a:t>
            </a:r>
            <a:endParaRPr lang="ko-KR" alt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7644" r="5496" b="80025"/>
          <a:stretch/>
        </p:blipFill>
        <p:spPr bwMode="auto">
          <a:xfrm flipV="1">
            <a:off x="3253664" y="5877796"/>
            <a:ext cx="2592288" cy="11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01202" y="5967318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5.0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9648" y="596731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0.0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7644" r="5496" b="80025"/>
          <a:stretch/>
        </p:blipFill>
        <p:spPr bwMode="auto">
          <a:xfrm flipV="1">
            <a:off x="329544" y="5877796"/>
            <a:ext cx="2592288" cy="11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80408" y="5967318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5.0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528" y="596731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0.0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3984" y="3071609"/>
            <a:ext cx="1980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Chl-a</a:t>
            </a:r>
            <a:r>
              <a:rPr lang="en-US" altLang="ko-KR" sz="11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altLang="ko-KR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(2011/04/05   03:16)</a:t>
            </a:r>
            <a:endParaRPr lang="ko-KR" alt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7644" r="5496" b="80025"/>
          <a:stretch/>
        </p:blipFill>
        <p:spPr bwMode="auto">
          <a:xfrm flipV="1">
            <a:off x="6205992" y="5877796"/>
            <a:ext cx="2592288" cy="11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373201" y="5967318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200 %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1976" y="5967318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-100 %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9298" y="5967318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0 %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3121" y="5967318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3936" y="6119718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mg/m</a:t>
            </a:r>
            <a:r>
              <a:rPr lang="en-US" altLang="ko-KR" sz="11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sz="11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9760" y="6111334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mg/m</a:t>
            </a:r>
            <a:r>
              <a:rPr lang="en-US" altLang="ko-KR" sz="11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sz="11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330099" cy="21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/>
              <a:t>Atmospheric correction updates to GDPS v.1.3.1 (since v.1.3)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13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57200" y="63467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dirty="0" smtClean="0"/>
              <a:t>Vicarious calibration gain</a:t>
            </a:r>
            <a:endParaRPr lang="ko-KR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268760"/>
            <a:ext cx="4578350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95323"/>
              </p:ext>
            </p:extLst>
          </p:nvPr>
        </p:nvGraphicFramePr>
        <p:xfrm>
          <a:off x="1115615" y="4725144"/>
          <a:ext cx="7065268" cy="147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0468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20980"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412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443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490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555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660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680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745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1" u="none" strike="noStrike" dirty="0">
                          <a:effectLst/>
                        </a:rPr>
                        <a:t>865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GDPS v.1.3.1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0.99849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0.98135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0.96605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0.97344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0.99491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0.99208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0.98031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 smtClean="0">
                          <a:effectLst/>
                        </a:rPr>
                        <a:t>1.0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100" b="1" u="none" strike="noStrike" dirty="0">
                          <a:effectLst/>
                        </a:rPr>
                        <a:t>GDPS </a:t>
                      </a:r>
                      <a:r>
                        <a:rPr lang="da-DK" sz="1100" b="1" u="none" strike="noStrike" dirty="0" smtClean="0">
                          <a:effectLst/>
                        </a:rPr>
                        <a:t>v.1.3</a:t>
                      </a:r>
                    </a:p>
                    <a:p>
                      <a:pPr algn="ctr" fontAlgn="ctr"/>
                      <a:r>
                        <a:rPr lang="da-DK" sz="1100" b="1" u="none" strike="noStrike" dirty="0" smtClean="0">
                          <a:effectLst/>
                        </a:rPr>
                        <a:t>(Ahn </a:t>
                      </a:r>
                      <a:r>
                        <a:rPr lang="da-DK" sz="1100" b="1" u="none" strike="noStrike" dirty="0">
                          <a:effectLst/>
                        </a:rPr>
                        <a:t>et al., 2015)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1.0105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0.9891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0.9611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0.9186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0.9567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0.9659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0.9613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 smtClean="0">
                          <a:effectLst/>
                        </a:rPr>
                        <a:t>1.0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modified </a:t>
                      </a:r>
                      <a:r>
                        <a:rPr lang="en-US" sz="1100" b="1" u="none" strike="noStrike" dirty="0" smtClean="0">
                          <a:effectLst/>
                        </a:rPr>
                        <a:t>MSL-12</a:t>
                      </a:r>
                    </a:p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(Wang </a:t>
                      </a:r>
                      <a:r>
                        <a:rPr lang="en-US" sz="1100" b="1" u="none" strike="noStrike" dirty="0">
                          <a:effectLst/>
                        </a:rPr>
                        <a:t>et al., 2013)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0.9862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0.9753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0.9473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0.9149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0.9245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0.9223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0.943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 smtClean="0">
                          <a:effectLst/>
                        </a:rPr>
                        <a:t>1.0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modified </a:t>
                      </a:r>
                      <a:r>
                        <a:rPr lang="en-US" sz="1100" b="1" u="none" strike="noStrike" dirty="0" smtClean="0">
                          <a:effectLst/>
                        </a:rPr>
                        <a:t>MSL-12</a:t>
                      </a:r>
                    </a:p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(Wang </a:t>
                      </a:r>
                      <a:r>
                        <a:rPr lang="en-US" sz="1100" b="1" u="none" strike="noStrike" dirty="0">
                          <a:effectLst/>
                        </a:rPr>
                        <a:t>et al., 2012)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0.9857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0.9749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0.9484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0.9179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0.9299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0.9183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0.9502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 smtClean="0">
                          <a:effectLst/>
                        </a:rPr>
                        <a:t>1.0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74042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 smtClean="0"/>
              <a:t>Atmospheric correction updates to GDPS v.1.3.1 (since v.1.3)</a:t>
            </a:r>
            <a:endParaRPr lang="ko-KR" altLang="en-US" sz="2400" b="1" dirty="0"/>
          </a:p>
        </p:txBody>
      </p:sp>
      <p:pic>
        <p:nvPicPr>
          <p:cNvPr id="6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7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124744"/>
            <a:ext cx="8352928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600" b="1" dirty="0" smtClean="0"/>
              <a:t>Estimation of water reflectance in NIR bands</a:t>
            </a:r>
            <a:endParaRPr lang="en-US" altLang="ko-KR" sz="1100" i="1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100" i="1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100" i="1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ko-KR" sz="1000" i="1" dirty="0" err="1" smtClean="0"/>
              <a:t>j</a:t>
            </a:r>
            <a:r>
              <a:rPr lang="en-US" altLang="ko-KR" sz="1000" i="1" baseline="-25000" dirty="0" err="1" smtClean="0"/>
              <a:t>n</a:t>
            </a:r>
            <a:r>
              <a:rPr lang="en-US" altLang="ko-KR" sz="1000" dirty="0" smtClean="0"/>
              <a:t>={-1.009046E-03, 5.158649E-01, -2.181632E+01, 5.509967E+02, -5.899103E+03, 2.726468E+04}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000" dirty="0"/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000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ko-KR" sz="1000" i="1" dirty="0" err="1"/>
              <a:t>k</a:t>
            </a:r>
            <a:r>
              <a:rPr lang="en-US" altLang="ko-KR" sz="1000" i="1" baseline="-25000" dirty="0" err="1"/>
              <a:t>n</a:t>
            </a:r>
            <a:r>
              <a:rPr lang="en-US" altLang="ko-KR" sz="1000" dirty="0"/>
              <a:t>={0.468, 3.8204</a:t>
            </a:r>
            <a:r>
              <a:rPr lang="en-US" altLang="ko-KR" sz="1000" dirty="0" smtClean="0"/>
              <a:t>}</a:t>
            </a:r>
            <a:endParaRPr lang="en-US" altLang="ko-KR" sz="1050" i="1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ko-KR" sz="1050" i="1" dirty="0" smtClean="0"/>
              <a:t/>
            </a:r>
            <a:br>
              <a:rPr lang="en-US" altLang="ko-KR" sz="1050" i="1" dirty="0" smtClean="0"/>
            </a:br>
            <a:endParaRPr lang="en-US" altLang="ko-KR" sz="1050" i="1" dirty="0" smtClean="0"/>
          </a:p>
          <a:p>
            <a:pPr lvl="4">
              <a:lnSpc>
                <a:spcPct val="150000"/>
              </a:lnSpc>
            </a:pPr>
            <a:endParaRPr lang="en-US" altLang="ko-KR" sz="1050" baseline="30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64910"/>
              </p:ext>
            </p:extLst>
          </p:nvPr>
        </p:nvGraphicFramePr>
        <p:xfrm>
          <a:off x="1403648" y="1629619"/>
          <a:ext cx="25019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3" imgW="1803240" imgH="368280" progId="Equation.DSMT4">
                  <p:embed/>
                </p:oleObj>
              </mc:Choice>
              <mc:Fallback>
                <p:oleObj name="Equation" r:id="rId3" imgW="1803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9619"/>
                        <a:ext cx="25019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79646"/>
              </p:ext>
            </p:extLst>
          </p:nvPr>
        </p:nvGraphicFramePr>
        <p:xfrm>
          <a:off x="1403648" y="2439937"/>
          <a:ext cx="25273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5" imgW="1803400" imgH="368300" progId="Equation.DSMT4">
                  <p:embed/>
                </p:oleObj>
              </mc:Choice>
              <mc:Fallback>
                <p:oleObj name="Equation" r:id="rId5" imgW="180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39937"/>
                        <a:ext cx="25273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제목 1"/>
          <p:cNvSpPr txBox="1">
            <a:spLocks/>
          </p:cNvSpPr>
          <p:nvPr/>
        </p:nvSpPr>
        <p:spPr>
          <a:xfrm>
            <a:off x="107504" y="188640"/>
            <a:ext cx="8928992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b="1" dirty="0" smtClean="0"/>
              <a:t>Atmospheric correction updates to GDPS v.1.3.1 (since v.1.3)</a:t>
            </a:r>
            <a:endParaRPr lang="ko-KR" altLang="en-US" sz="2400" b="1" dirty="0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457200" y="63467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dirty="0" smtClean="0"/>
              <a:t>Turbid water NIR correction model</a:t>
            </a:r>
            <a:endParaRPr lang="ko-KR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://kmug.co.kr/board/data/logo/KIOST_CI_%EA%B8%B0%EB%B3%B8%ED%98%95(JPG)_1205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8805" r="13747" b="7117"/>
          <a:stretch/>
        </p:blipFill>
        <p:spPr bwMode="auto">
          <a:xfrm>
            <a:off x="8066884" y="6255518"/>
            <a:ext cx="953484" cy="510153"/>
          </a:xfrm>
          <a:prstGeom prst="rect">
            <a:avLst/>
          </a:prstGeom>
        </p:spPr>
      </p:pic>
      <p:pic>
        <p:nvPicPr>
          <p:cNvPr id="18" name="Picture 4" descr="http://geodac.ncku.edu.tw/AWOC/ICEO&amp;SI%202013_files/l_KOS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23899"/>
            <a:ext cx="747564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5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1099</Words>
  <Application>Microsoft Office PowerPoint</Application>
  <PresentationFormat>화면 슬라이드 쇼(4:3)</PresentationFormat>
  <Paragraphs>222</Paragraphs>
  <Slides>22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4" baseType="lpstr">
      <vt:lpstr>Office 테마</vt:lpstr>
      <vt:lpstr>Equation</vt:lpstr>
      <vt:lpstr>Updated GOCI atmospheric correction scheme</vt:lpstr>
      <vt:lpstr>Atmospheric correction implemented in GDPS v.1.2</vt:lpstr>
      <vt:lpstr>Atmospheric correction implemented in GDPS v.1.3</vt:lpstr>
      <vt:lpstr>Atmospheric correction implemented in GDPS v.1.3.1</vt:lpstr>
      <vt:lpstr>Atmospheric correction updates to GDPS v.1.3.1 (since v.1.3)</vt:lpstr>
      <vt:lpstr>PowerPoint 프레젠테이션</vt:lpstr>
      <vt:lpstr>Atmospheric correction updates to GDPS v.1.3.1 (since v.1.3)</vt:lpstr>
      <vt:lpstr>Atmospheric correction updates to GDPS v.1.3.1 (since v.1.3)</vt:lpstr>
      <vt:lpstr>PowerPoint 프레젠테이션</vt:lpstr>
      <vt:lpstr>Atmospheric correction updates to GDPS v.1.3.1</vt:lpstr>
      <vt:lpstr>Atmospheric correction updates to GDPS v.1.3.1</vt:lpstr>
      <vt:lpstr>Summary &amp; discussion</vt:lpstr>
      <vt:lpstr>Thank you  Jae-Hyun Ahn brtnt@kiost.ac Youngje Park youngjepark@kiost.ac.kr</vt:lpstr>
      <vt:lpstr>Appendix</vt:lpstr>
      <vt:lpstr>A new ρa(λ)+ρra(λ) estimation using multiple-scattering ε</vt:lpstr>
      <vt:lpstr>A new ρa(λ)+ρra(λ) estimation using multiple-scattering ε</vt:lpstr>
      <vt:lpstr>A new ρa(λ)+ρra(λ) estimation using multiple-scattering ε</vt:lpstr>
      <vt:lpstr>A new ρa(λ)+ρra(λ) estimation using multiple-scattering ε</vt:lpstr>
      <vt:lpstr>A new ρa(λ)+ρra(λ) estimation using multiple-scattering ε</vt:lpstr>
      <vt:lpstr>A new ρa(λ)+ρra(λ) estimation using multiple-scattering ε</vt:lpstr>
      <vt:lpstr>A new ρa(λ)+ρra(λ) estimation using multiple-scattering ε</vt:lpstr>
      <vt:lpstr>A new ρa(λ)+ρra(λ) estimation using multiple-scattering 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GOCI atmospheric correction scheme</dc:title>
  <dc:creator>Windows 사용자</dc:creator>
  <cp:lastModifiedBy>jhahn</cp:lastModifiedBy>
  <cp:revision>38</cp:revision>
  <dcterms:created xsi:type="dcterms:W3CDTF">2015-08-31T23:33:32Z</dcterms:created>
  <dcterms:modified xsi:type="dcterms:W3CDTF">2015-09-01T14:04:39Z</dcterms:modified>
</cp:coreProperties>
</file>