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0" r:id="rId3"/>
    <p:sldId id="277" r:id="rId4"/>
    <p:sldId id="272" r:id="rId5"/>
    <p:sldId id="283" r:id="rId6"/>
    <p:sldId id="258" r:id="rId7"/>
    <p:sldId id="259" r:id="rId8"/>
    <p:sldId id="263" r:id="rId9"/>
    <p:sldId id="264" r:id="rId10"/>
    <p:sldId id="262" r:id="rId11"/>
    <p:sldId id="265" r:id="rId12"/>
    <p:sldId id="267" r:id="rId13"/>
    <p:sldId id="260" r:id="rId14"/>
    <p:sldId id="284" r:id="rId15"/>
    <p:sldId id="279" r:id="rId16"/>
    <p:sldId id="285" r:id="rId17"/>
    <p:sldId id="282" r:id="rId18"/>
    <p:sldId id="276" r:id="rId19"/>
    <p:sldId id="281" r:id="rId20"/>
    <p:sldId id="266" r:id="rId21"/>
    <p:sldId id="268"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6" d="100"/>
          <a:sy n="86" d="100"/>
        </p:scale>
        <p:origin x="-1496"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513B59-2358-43CF-883C-21BB29B87D18}" type="datetimeFigureOut">
              <a:rPr lang="en-US" smtClean="0"/>
              <a:pPr/>
              <a:t>9/1/15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98B077-5E0D-49DC-AE4C-1A4522DA5C8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513B59-2358-43CF-883C-21BB29B87D18}" type="datetimeFigureOut">
              <a:rPr lang="en-US" smtClean="0"/>
              <a:pPr/>
              <a:t>9/1/15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98B077-5E0D-49DC-AE4C-1A4522DA5C8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513B59-2358-43CF-883C-21BB29B87D18}" type="datetimeFigureOut">
              <a:rPr lang="en-US" smtClean="0"/>
              <a:pPr/>
              <a:t>9/1/15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98B077-5E0D-49DC-AE4C-1A4522DA5C8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513B59-2358-43CF-883C-21BB29B87D18}" type="datetimeFigureOut">
              <a:rPr lang="en-US" smtClean="0"/>
              <a:pPr/>
              <a:t>9/1/15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98B077-5E0D-49DC-AE4C-1A4522DA5C8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513B59-2358-43CF-883C-21BB29B87D18}" type="datetimeFigureOut">
              <a:rPr lang="en-US" smtClean="0"/>
              <a:pPr/>
              <a:t>9/1/15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98B077-5E0D-49DC-AE4C-1A4522DA5C8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513B59-2358-43CF-883C-21BB29B87D18}" type="datetimeFigureOut">
              <a:rPr lang="en-US" smtClean="0"/>
              <a:pPr/>
              <a:t>9/1/15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98B077-5E0D-49DC-AE4C-1A4522DA5C8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513B59-2358-43CF-883C-21BB29B87D18}" type="datetimeFigureOut">
              <a:rPr lang="en-US" smtClean="0"/>
              <a:pPr/>
              <a:t>9/1/15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98B077-5E0D-49DC-AE4C-1A4522DA5C8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513B59-2358-43CF-883C-21BB29B87D18}" type="datetimeFigureOut">
              <a:rPr lang="en-US" smtClean="0"/>
              <a:pPr/>
              <a:t>9/1/15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98B077-5E0D-49DC-AE4C-1A4522DA5C8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513B59-2358-43CF-883C-21BB29B87D18}" type="datetimeFigureOut">
              <a:rPr lang="en-US" smtClean="0"/>
              <a:pPr/>
              <a:t>9/1/15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98B077-5E0D-49DC-AE4C-1A4522DA5C8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513B59-2358-43CF-883C-21BB29B87D18}" type="datetimeFigureOut">
              <a:rPr lang="en-US" smtClean="0"/>
              <a:pPr/>
              <a:t>9/1/15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98B077-5E0D-49DC-AE4C-1A4522DA5C8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513B59-2358-43CF-883C-21BB29B87D18}" type="datetimeFigureOut">
              <a:rPr lang="en-US" smtClean="0"/>
              <a:pPr/>
              <a:t>9/1/15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98B077-5E0D-49DC-AE4C-1A4522DA5C8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513B59-2358-43CF-883C-21BB29B87D18}" type="datetimeFigureOut">
              <a:rPr lang="en-US" smtClean="0"/>
              <a:pPr/>
              <a:t>9/1/15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98B077-5E0D-49DC-AE4C-1A4522DA5C8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6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371600"/>
            <a:ext cx="7772400" cy="3276600"/>
          </a:xfrm>
        </p:spPr>
        <p:txBody>
          <a:bodyPr>
            <a:normAutofit/>
          </a:bodyPr>
          <a:lstStyle/>
          <a:p>
            <a:r>
              <a:rPr lang="en-US" sz="3200" b="1" dirty="0" smtClean="0"/>
              <a:t>GOCI Level-2 Processing Improvements and </a:t>
            </a:r>
            <a:br>
              <a:rPr lang="en-US" sz="3200" b="1" dirty="0" smtClean="0"/>
            </a:br>
            <a:r>
              <a:rPr lang="en-US" sz="3200" b="1" dirty="0" smtClean="0"/>
              <a:t>Cloud Motion Analysis</a:t>
            </a:r>
            <a:r>
              <a:rPr lang="en-US" sz="4000" dirty="0" smtClean="0"/>
              <a:t/>
            </a:r>
            <a:br>
              <a:rPr lang="en-US" sz="4000" dirty="0" smtClean="0"/>
            </a:br>
            <a:r>
              <a:rPr lang="en-US" sz="1800" dirty="0" smtClean="0"/>
              <a:t/>
            </a:r>
            <a:br>
              <a:rPr lang="en-US" sz="1800" dirty="0" smtClean="0"/>
            </a:br>
            <a:r>
              <a:rPr lang="en-US" sz="2000" dirty="0" smtClean="0"/>
              <a:t>Wayne D. Robinson, Ocean Biology Processing Group, NASA/GSFC, SAIC</a:t>
            </a:r>
            <a:br>
              <a:rPr lang="en-US" sz="2000" dirty="0" smtClean="0"/>
            </a:br>
            <a:r>
              <a:rPr lang="en-US" sz="1600" dirty="0" smtClean="0"/>
              <a:t>GEO-CAPE Workshop, 31 Aug – 3 Sep, 2015</a:t>
            </a:r>
            <a:endParaRPr lang="en-US" sz="1600" dirty="0"/>
          </a:p>
        </p:txBody>
      </p:sp>
      <p:pic>
        <p:nvPicPr>
          <p:cNvPr id="4" name="Picture 3" descr="nasa_meatball_logo.png"/>
          <p:cNvPicPr>
            <a:picLocks noChangeAspect="1"/>
          </p:cNvPicPr>
          <p:nvPr/>
        </p:nvPicPr>
        <p:blipFill>
          <a:blip r:embed="rId3" cstate="print"/>
          <a:stretch>
            <a:fillRect/>
          </a:stretch>
        </p:blipFill>
        <p:spPr>
          <a:xfrm>
            <a:off x="6705600" y="4572000"/>
            <a:ext cx="1676400" cy="138450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1"/>
            <a:ext cx="7772400" cy="685800"/>
          </a:xfrm>
        </p:spPr>
        <p:txBody>
          <a:bodyPr>
            <a:normAutofit/>
          </a:bodyPr>
          <a:lstStyle/>
          <a:p>
            <a:r>
              <a:rPr lang="en-US" sz="2800" dirty="0" smtClean="0"/>
              <a:t>Cloud motion animation from one GOCI scene</a:t>
            </a:r>
            <a:endParaRPr lang="en-US" sz="2800" dirty="0"/>
          </a:p>
        </p:txBody>
      </p:sp>
      <p:sp>
        <p:nvSpPr>
          <p:cNvPr id="3" name="Subtitle 2"/>
          <p:cNvSpPr>
            <a:spLocks noGrp="1"/>
          </p:cNvSpPr>
          <p:nvPr>
            <p:ph type="subTitle" idx="1"/>
          </p:nvPr>
        </p:nvSpPr>
        <p:spPr>
          <a:xfrm>
            <a:off x="1066800" y="5029200"/>
            <a:ext cx="6705600" cy="1371600"/>
          </a:xfrm>
        </p:spPr>
        <p:txBody>
          <a:bodyPr>
            <a:normAutofit fontScale="92500" lnSpcReduction="10000"/>
          </a:bodyPr>
          <a:lstStyle/>
          <a:p>
            <a:pPr algn="l"/>
            <a:r>
              <a:rPr lang="en-US" sz="2400" dirty="0" smtClean="0">
                <a:solidFill>
                  <a:schemeClr val="tx1"/>
                </a:solidFill>
              </a:rPr>
              <a:t>Figure 4. Animation of all the GOCI bands in time-sequence for a cloud coming off the Korean coast at 0300 GMT, 4 Jun, 2015.  This also shows the stability of the land.</a:t>
            </a:r>
            <a:endParaRPr lang="en-US" sz="2400" dirty="0">
              <a:solidFill>
                <a:schemeClr val="tx1"/>
              </a:solidFill>
            </a:endParaRPr>
          </a:p>
          <a:p>
            <a:pPr algn="l"/>
            <a:endParaRPr lang="en-US" dirty="0"/>
          </a:p>
        </p:txBody>
      </p:sp>
      <p:pic>
        <p:nvPicPr>
          <p:cNvPr id="8" name="Picture 7" descr="goci_anim_20150604031641_tst.gif"/>
          <p:cNvPicPr>
            <a:picLocks noChangeAspect="1"/>
          </p:cNvPicPr>
          <p:nvPr/>
        </p:nvPicPr>
        <p:blipFill>
          <a:blip r:embed="rId2" cstate="print"/>
          <a:stretch>
            <a:fillRect/>
          </a:stretch>
        </p:blipFill>
        <p:spPr>
          <a:xfrm>
            <a:off x="2209800" y="914400"/>
            <a:ext cx="4135120" cy="393192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1"/>
            <a:ext cx="7772400" cy="685800"/>
          </a:xfrm>
        </p:spPr>
        <p:txBody>
          <a:bodyPr>
            <a:normAutofit/>
          </a:bodyPr>
          <a:lstStyle/>
          <a:p>
            <a:r>
              <a:rPr lang="en-US" sz="2800" dirty="0" smtClean="0"/>
              <a:t>GOCI Cloud motion for point A in Fig 1</a:t>
            </a:r>
            <a:endParaRPr lang="en-US" sz="2800" dirty="0"/>
          </a:p>
        </p:txBody>
      </p:sp>
      <p:sp>
        <p:nvSpPr>
          <p:cNvPr id="3" name="Subtitle 2"/>
          <p:cNvSpPr>
            <a:spLocks noGrp="1"/>
          </p:cNvSpPr>
          <p:nvPr>
            <p:ph type="subTitle" idx="1"/>
          </p:nvPr>
        </p:nvSpPr>
        <p:spPr>
          <a:xfrm>
            <a:off x="762000" y="4572000"/>
            <a:ext cx="6705600" cy="1371600"/>
          </a:xfrm>
        </p:spPr>
        <p:txBody>
          <a:bodyPr>
            <a:normAutofit fontScale="62500" lnSpcReduction="20000"/>
          </a:bodyPr>
          <a:lstStyle/>
          <a:p>
            <a:pPr algn="l"/>
            <a:r>
              <a:rPr lang="en-US" dirty="0">
                <a:solidFill>
                  <a:schemeClr val="tx1"/>
                </a:solidFill>
              </a:rPr>
              <a:t>Figure </a:t>
            </a:r>
            <a:r>
              <a:rPr lang="en-US" dirty="0" smtClean="0">
                <a:solidFill>
                  <a:schemeClr val="tx1"/>
                </a:solidFill>
              </a:rPr>
              <a:t>5.  </a:t>
            </a:r>
            <a:r>
              <a:rPr lang="en-US" dirty="0">
                <a:solidFill>
                  <a:schemeClr val="tx1"/>
                </a:solidFill>
              </a:rPr>
              <a:t>a) Analysis of the amount of image line and pixel shift needed to align each band so that the clouds are co-registered for a 30x30 region around point A in Fig 1, b)  Shift amount from the band with the least time offset, band 5, as a function of the time delay for each GOCI band.</a:t>
            </a:r>
          </a:p>
          <a:p>
            <a:pPr algn="l"/>
            <a:endParaRPr lang="en-US" dirty="0"/>
          </a:p>
        </p:txBody>
      </p:sp>
      <p:pic>
        <p:nvPicPr>
          <p:cNvPr id="5" name="Picture 4" descr="tst_get_l2_cld_shft_GOCI_L2_20150604031641_fullsz_2904_2660.png"/>
          <p:cNvPicPr>
            <a:picLocks noChangeAspect="1"/>
          </p:cNvPicPr>
          <p:nvPr/>
        </p:nvPicPr>
        <p:blipFill>
          <a:blip r:embed="rId2" cstate="print"/>
          <a:stretch>
            <a:fillRect/>
          </a:stretch>
        </p:blipFill>
        <p:spPr>
          <a:xfrm>
            <a:off x="533400" y="1143000"/>
            <a:ext cx="7315199" cy="3200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1"/>
            <a:ext cx="7772400" cy="685800"/>
          </a:xfrm>
        </p:spPr>
        <p:txBody>
          <a:bodyPr>
            <a:normAutofit/>
          </a:bodyPr>
          <a:lstStyle/>
          <a:p>
            <a:r>
              <a:rPr lang="en-US" sz="2800" dirty="0" smtClean="0"/>
              <a:t>GOCI Cloud motion for point C in Fig 1</a:t>
            </a:r>
            <a:endParaRPr lang="en-US" sz="2800" dirty="0"/>
          </a:p>
        </p:txBody>
      </p:sp>
      <p:sp>
        <p:nvSpPr>
          <p:cNvPr id="3" name="Subtitle 2"/>
          <p:cNvSpPr>
            <a:spLocks noGrp="1"/>
          </p:cNvSpPr>
          <p:nvPr>
            <p:ph type="subTitle" idx="1"/>
          </p:nvPr>
        </p:nvSpPr>
        <p:spPr>
          <a:xfrm>
            <a:off x="1143000" y="4495800"/>
            <a:ext cx="6705600" cy="1371600"/>
          </a:xfrm>
        </p:spPr>
        <p:txBody>
          <a:bodyPr>
            <a:normAutofit/>
          </a:bodyPr>
          <a:lstStyle/>
          <a:p>
            <a:pPr algn="l"/>
            <a:r>
              <a:rPr lang="en-US" sz="2000" dirty="0">
                <a:solidFill>
                  <a:schemeClr val="tx1"/>
                </a:solidFill>
              </a:rPr>
              <a:t>Figure </a:t>
            </a:r>
            <a:r>
              <a:rPr lang="en-US" sz="2000" dirty="0" smtClean="0">
                <a:solidFill>
                  <a:schemeClr val="tx1"/>
                </a:solidFill>
              </a:rPr>
              <a:t>6.  </a:t>
            </a:r>
            <a:r>
              <a:rPr lang="en-US" sz="2000" dirty="0">
                <a:solidFill>
                  <a:schemeClr val="tx1"/>
                </a:solidFill>
              </a:rPr>
              <a:t>Same as for figure 4, but for point </a:t>
            </a:r>
            <a:r>
              <a:rPr lang="en-US" sz="2000" dirty="0" smtClean="0">
                <a:solidFill>
                  <a:schemeClr val="tx1"/>
                </a:solidFill>
              </a:rPr>
              <a:t>C </a:t>
            </a:r>
            <a:r>
              <a:rPr lang="en-US" sz="2000" dirty="0">
                <a:solidFill>
                  <a:schemeClr val="tx1"/>
                </a:solidFill>
              </a:rPr>
              <a:t>in Figure </a:t>
            </a:r>
            <a:r>
              <a:rPr lang="en-US" sz="2000" dirty="0" smtClean="0">
                <a:solidFill>
                  <a:schemeClr val="tx1"/>
                </a:solidFill>
              </a:rPr>
              <a:t>1.  Although a shift of only 1 pixel occurred, the shift was monotonic in time.  Very little much jitter between bands.</a:t>
            </a:r>
            <a:endParaRPr lang="en-US" sz="2000" dirty="0">
              <a:solidFill>
                <a:schemeClr val="tx1"/>
              </a:solidFill>
            </a:endParaRPr>
          </a:p>
          <a:p>
            <a:pPr algn="l"/>
            <a:endParaRPr lang="en-US" dirty="0"/>
          </a:p>
        </p:txBody>
      </p:sp>
      <p:pic>
        <p:nvPicPr>
          <p:cNvPr id="5" name="Picture 4" descr="tst_get_l2_cld_shft_GOCI_L2_20150604031641_fullsz_3916_2200.png"/>
          <p:cNvPicPr>
            <a:picLocks noChangeAspect="1"/>
          </p:cNvPicPr>
          <p:nvPr/>
        </p:nvPicPr>
        <p:blipFill>
          <a:blip r:embed="rId2" cstate="print"/>
          <a:stretch>
            <a:fillRect/>
          </a:stretch>
        </p:blipFill>
        <p:spPr>
          <a:xfrm>
            <a:off x="609600" y="1295400"/>
            <a:ext cx="7315198" cy="3200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76200"/>
            <a:ext cx="7772400" cy="685800"/>
          </a:xfrm>
        </p:spPr>
        <p:txBody>
          <a:bodyPr>
            <a:normAutofit/>
          </a:bodyPr>
          <a:lstStyle/>
          <a:p>
            <a:r>
              <a:rPr lang="en-US" sz="3600" dirty="0" smtClean="0"/>
              <a:t>Is a feature’s motion large? </a:t>
            </a:r>
            <a:endParaRPr lang="en-US" sz="3600" dirty="0"/>
          </a:p>
        </p:txBody>
      </p:sp>
      <p:sp>
        <p:nvSpPr>
          <p:cNvPr id="3" name="Subtitle 2"/>
          <p:cNvSpPr>
            <a:spLocks noGrp="1"/>
          </p:cNvSpPr>
          <p:nvPr>
            <p:ph type="subTitle" idx="1"/>
          </p:nvPr>
        </p:nvSpPr>
        <p:spPr>
          <a:xfrm>
            <a:off x="762000" y="4572000"/>
            <a:ext cx="7696200" cy="1828800"/>
          </a:xfrm>
        </p:spPr>
        <p:txBody>
          <a:bodyPr>
            <a:normAutofit fontScale="77500" lnSpcReduction="20000"/>
          </a:bodyPr>
          <a:lstStyle/>
          <a:p>
            <a:pPr algn="l">
              <a:buFontTx/>
              <a:buChar char="-"/>
            </a:pPr>
            <a:r>
              <a:rPr lang="en-US" sz="2400" dirty="0" smtClean="0">
                <a:solidFill>
                  <a:schemeClr val="tx1"/>
                </a:solidFill>
              </a:rPr>
              <a:t> Plot of the longest amount of time to acquire all bands for a point without the feature moving by more than the detector size.</a:t>
            </a:r>
          </a:p>
          <a:p>
            <a:pPr algn="l">
              <a:buFontTx/>
              <a:buChar char="-"/>
            </a:pPr>
            <a:r>
              <a:rPr lang="en-US" sz="2400" dirty="0" smtClean="0">
                <a:solidFill>
                  <a:schemeClr val="tx1"/>
                </a:solidFill>
              </a:rPr>
              <a:t> For GOCI (square in the plot), with a 500 m detector size, and about 50 seconds to take all the bands, features need to move at less than 20 </a:t>
            </a:r>
            <a:r>
              <a:rPr lang="en-US" sz="2400" dirty="0" err="1" smtClean="0">
                <a:solidFill>
                  <a:schemeClr val="tx1"/>
                </a:solidFill>
              </a:rPr>
              <a:t>kt</a:t>
            </a:r>
            <a:r>
              <a:rPr lang="en-US" sz="2400" dirty="0" smtClean="0">
                <a:solidFill>
                  <a:schemeClr val="tx1"/>
                </a:solidFill>
              </a:rPr>
              <a:t> to move less than the pixel size.</a:t>
            </a:r>
          </a:p>
          <a:p>
            <a:pPr algn="l">
              <a:buFontTx/>
              <a:buChar char="-"/>
            </a:pPr>
            <a:r>
              <a:rPr lang="en-US" sz="2400" dirty="0" smtClean="0">
                <a:solidFill>
                  <a:schemeClr val="tx1"/>
                </a:solidFill>
              </a:rPr>
              <a:t> To get all bands for a cloud moving at the fastest observed upper-air speed (220 </a:t>
            </a:r>
            <a:r>
              <a:rPr lang="en-US" sz="2400" dirty="0" err="1" smtClean="0">
                <a:solidFill>
                  <a:schemeClr val="tx1"/>
                </a:solidFill>
              </a:rPr>
              <a:t>kt</a:t>
            </a:r>
            <a:r>
              <a:rPr lang="en-US" sz="2400" dirty="0" smtClean="0">
                <a:solidFill>
                  <a:schemeClr val="tx1"/>
                </a:solidFill>
              </a:rPr>
              <a:t>), GOCI would need to take all bands in under 4.5 seconds.</a:t>
            </a:r>
            <a:endParaRPr lang="en-US" sz="2400" dirty="0">
              <a:solidFill>
                <a:schemeClr val="tx1"/>
              </a:solidFill>
            </a:endParaRPr>
          </a:p>
          <a:p>
            <a:pPr algn="l"/>
            <a:endParaRPr lang="en-US" dirty="0"/>
          </a:p>
        </p:txBody>
      </p:sp>
      <p:pic>
        <p:nvPicPr>
          <p:cNvPr id="6" name="Picture 5" descr="get_cld_motion_effect.png"/>
          <p:cNvPicPr>
            <a:picLocks noChangeAspect="1"/>
          </p:cNvPicPr>
          <p:nvPr/>
        </p:nvPicPr>
        <p:blipFill>
          <a:blip r:embed="rId2" cstate="print"/>
          <a:stretch>
            <a:fillRect/>
          </a:stretch>
        </p:blipFill>
        <p:spPr>
          <a:xfrm>
            <a:off x="1905000" y="685800"/>
            <a:ext cx="4718304" cy="393192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1"/>
            <a:ext cx="7772400" cy="685800"/>
          </a:xfrm>
        </p:spPr>
        <p:txBody>
          <a:bodyPr>
            <a:normAutofit/>
          </a:bodyPr>
          <a:lstStyle/>
          <a:p>
            <a:r>
              <a:rPr lang="en-US" sz="3600" dirty="0" smtClean="0"/>
              <a:t>Summary</a:t>
            </a:r>
            <a:endParaRPr lang="en-US" sz="3600" dirty="0"/>
          </a:p>
        </p:txBody>
      </p:sp>
      <p:sp>
        <p:nvSpPr>
          <p:cNvPr id="3" name="Subtitle 2"/>
          <p:cNvSpPr>
            <a:spLocks noGrp="1"/>
          </p:cNvSpPr>
          <p:nvPr>
            <p:ph type="subTitle" idx="1"/>
          </p:nvPr>
        </p:nvSpPr>
        <p:spPr>
          <a:xfrm>
            <a:off x="914400" y="1219200"/>
            <a:ext cx="6705600" cy="4724400"/>
          </a:xfrm>
        </p:spPr>
        <p:txBody>
          <a:bodyPr>
            <a:normAutofit fontScale="92500" lnSpcReduction="10000"/>
          </a:bodyPr>
          <a:lstStyle/>
          <a:p>
            <a:pPr marL="120650" indent="-120650" algn="l">
              <a:buFontTx/>
              <a:buChar char="-"/>
            </a:pPr>
            <a:r>
              <a:rPr lang="en-US" sz="2000" dirty="0" smtClean="0">
                <a:solidFill>
                  <a:schemeClr val="tx1"/>
                </a:solidFill>
              </a:rPr>
              <a:t> Metadata use in level-2 processing was improved.</a:t>
            </a:r>
          </a:p>
          <a:p>
            <a:pPr marL="120650" indent="-120650" algn="l">
              <a:buFontTx/>
              <a:buChar char="-"/>
            </a:pPr>
            <a:r>
              <a:rPr lang="en-US" sz="2000" dirty="0" smtClean="0">
                <a:solidFill>
                  <a:schemeClr val="tx1"/>
                </a:solidFill>
              </a:rPr>
              <a:t> Slot times were introduced into processing with greatly improved diurnal stability of ocean color parameters.</a:t>
            </a:r>
          </a:p>
          <a:p>
            <a:pPr marL="120650" indent="-120650" algn="l">
              <a:buFontTx/>
              <a:buChar char="-"/>
            </a:pPr>
            <a:r>
              <a:rPr lang="en-US" sz="2000" dirty="0" smtClean="0">
                <a:solidFill>
                  <a:schemeClr val="tx1"/>
                </a:solidFill>
              </a:rPr>
              <a:t> An uncorrected gradient in slots was found.</a:t>
            </a:r>
          </a:p>
          <a:p>
            <a:pPr marL="120650" indent="-120650" algn="l">
              <a:buFontTx/>
              <a:buChar char="-"/>
            </a:pPr>
            <a:r>
              <a:rPr lang="en-US" sz="2000" dirty="0" smtClean="0">
                <a:solidFill>
                  <a:schemeClr val="tx1"/>
                </a:solidFill>
              </a:rPr>
              <a:t> Cloud motion needs to be considered for GOCI and possibly other ocean color instruments.</a:t>
            </a:r>
          </a:p>
          <a:p>
            <a:pPr marL="349250" lvl="1" indent="-60325" algn="l">
              <a:buFontTx/>
              <a:buChar char="-"/>
            </a:pPr>
            <a:r>
              <a:rPr lang="en-US" sz="2000" dirty="0" smtClean="0">
                <a:solidFill>
                  <a:schemeClr val="tx1"/>
                </a:solidFill>
              </a:rPr>
              <a:t> Time to acquire all bands for a location needs to be short enough to avoid cloud motion between bands.</a:t>
            </a:r>
          </a:p>
          <a:p>
            <a:pPr marL="349250" lvl="1" indent="-60325" algn="l">
              <a:buFontTx/>
              <a:buChar char="-"/>
            </a:pPr>
            <a:r>
              <a:rPr lang="en-US" sz="2000" dirty="0" smtClean="0">
                <a:solidFill>
                  <a:schemeClr val="tx1"/>
                </a:solidFill>
              </a:rPr>
              <a:t> Determining cloud properties would be made more difficult.</a:t>
            </a:r>
          </a:p>
          <a:p>
            <a:pPr marL="349250" lvl="1" indent="-60325" algn="l">
              <a:buFontTx/>
              <a:buChar char="-"/>
            </a:pPr>
            <a:r>
              <a:rPr lang="en-US" sz="2000" dirty="0" smtClean="0">
                <a:solidFill>
                  <a:schemeClr val="tx1"/>
                </a:solidFill>
              </a:rPr>
              <a:t> If time is large, inter-band correlations and cloud mask shifting can be used to properly mask other bands.</a:t>
            </a:r>
          </a:p>
          <a:p>
            <a:pPr marL="349250" lvl="1" indent="-60325" algn="l">
              <a:buFontTx/>
              <a:buChar char="-"/>
            </a:pPr>
            <a:r>
              <a:rPr lang="en-US" sz="2000" dirty="0" smtClean="0">
                <a:solidFill>
                  <a:schemeClr val="tx1"/>
                </a:solidFill>
              </a:rPr>
              <a:t> Cloud wind speeds can be determined from band shifts if the time is large enough. </a:t>
            </a:r>
          </a:p>
          <a:p>
            <a:pPr marL="349250" lvl="1" indent="-60325" algn="l">
              <a:buFontTx/>
              <a:buChar char="-"/>
            </a:pPr>
            <a:r>
              <a:rPr lang="en-US" sz="2000" dirty="0" smtClean="0">
                <a:solidFill>
                  <a:schemeClr val="tx1"/>
                </a:solidFill>
              </a:rPr>
              <a:t> GOCI appears to have little jitter (detector motion) between bands.</a:t>
            </a:r>
            <a:endParaRPr lang="en-US" sz="2000" dirty="0">
              <a:solidFill>
                <a:schemeClr val="tx1"/>
              </a:solidFill>
            </a:endParaRPr>
          </a:p>
          <a:p>
            <a:pPr algn="l"/>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1"/>
            <a:ext cx="7772400" cy="685800"/>
          </a:xfrm>
        </p:spPr>
        <p:txBody>
          <a:bodyPr>
            <a:normAutofit/>
          </a:bodyPr>
          <a:lstStyle/>
          <a:p>
            <a:r>
              <a:rPr lang="en-US" sz="2800" dirty="0" smtClean="0"/>
              <a:t>References</a:t>
            </a:r>
            <a:endParaRPr lang="en-US" sz="2800" dirty="0"/>
          </a:p>
        </p:txBody>
      </p:sp>
      <p:sp>
        <p:nvSpPr>
          <p:cNvPr id="3" name="Subtitle 2"/>
          <p:cNvSpPr>
            <a:spLocks noGrp="1"/>
          </p:cNvSpPr>
          <p:nvPr>
            <p:ph type="subTitle" idx="1"/>
          </p:nvPr>
        </p:nvSpPr>
        <p:spPr>
          <a:xfrm>
            <a:off x="1066800" y="1524000"/>
            <a:ext cx="6705600" cy="4191000"/>
          </a:xfrm>
        </p:spPr>
        <p:txBody>
          <a:bodyPr>
            <a:normAutofit fontScale="92500" lnSpcReduction="10000"/>
          </a:bodyPr>
          <a:lstStyle/>
          <a:p>
            <a:pPr algn="l"/>
            <a:r>
              <a:rPr lang="en-US" sz="2400" dirty="0" smtClean="0">
                <a:solidFill>
                  <a:schemeClr val="tx1"/>
                </a:solidFill>
              </a:rPr>
              <a:t>F. Faure, P. </a:t>
            </a:r>
            <a:r>
              <a:rPr lang="en-US" sz="2400" dirty="0" err="1" smtClean="0">
                <a:solidFill>
                  <a:schemeClr val="tx1"/>
                </a:solidFill>
              </a:rPr>
              <a:t>Coste</a:t>
            </a:r>
            <a:r>
              <a:rPr lang="en-US" sz="2400" dirty="0" smtClean="0">
                <a:solidFill>
                  <a:schemeClr val="tx1"/>
                </a:solidFill>
              </a:rPr>
              <a:t>, and G. Kang, “The GOCI instrument on COMS mission—The first geostationary ocean color imager,” in Proc. ICSO, Oct. 2008, pp. 1–6.</a:t>
            </a:r>
          </a:p>
          <a:p>
            <a:pPr algn="l"/>
            <a:r>
              <a:rPr lang="en-US" sz="2400" dirty="0" smtClean="0">
                <a:solidFill>
                  <a:schemeClr val="tx1"/>
                </a:solidFill>
              </a:rPr>
              <a:t>H. Fukushima, K. Ogata, M. </a:t>
            </a:r>
            <a:r>
              <a:rPr lang="en-US" sz="2400" dirty="0" err="1" smtClean="0">
                <a:solidFill>
                  <a:schemeClr val="tx1"/>
                </a:solidFill>
              </a:rPr>
              <a:t>Toratani</a:t>
            </a:r>
            <a:r>
              <a:rPr lang="en-US" sz="2400" dirty="0" smtClean="0">
                <a:solidFill>
                  <a:schemeClr val="tx1"/>
                </a:solidFill>
              </a:rPr>
              <a:t>, J. </a:t>
            </a:r>
            <a:r>
              <a:rPr lang="en-US" sz="2400" dirty="0" err="1" smtClean="0">
                <a:solidFill>
                  <a:schemeClr val="tx1"/>
                </a:solidFill>
              </a:rPr>
              <a:t>Ahn</a:t>
            </a:r>
            <a:r>
              <a:rPr lang="en-US" sz="2400" dirty="0" smtClean="0">
                <a:solidFill>
                  <a:schemeClr val="tx1"/>
                </a:solidFill>
              </a:rPr>
              <a:t>, W. Kim, Y. Park, “Cloud-affected pixel identification on COMS/GOCI Ocean Color Imagery in Consideration to Fast-moving Cloud Fragments” in Proc. Int. Sym. Remote Sens. (ISRS), April, 2015.</a:t>
            </a:r>
          </a:p>
          <a:p>
            <a:pPr algn="l"/>
            <a:r>
              <a:rPr lang="en-US" sz="2400" dirty="0" smtClean="0">
                <a:solidFill>
                  <a:schemeClr val="tx1"/>
                </a:solidFill>
              </a:rPr>
              <a:t>W. Kim, J. </a:t>
            </a:r>
            <a:r>
              <a:rPr lang="en-US" sz="2400" dirty="0" err="1" smtClean="0">
                <a:solidFill>
                  <a:schemeClr val="tx1"/>
                </a:solidFill>
              </a:rPr>
              <a:t>Ahn</a:t>
            </a:r>
            <a:r>
              <a:rPr lang="en-US" sz="2400" dirty="0" smtClean="0">
                <a:solidFill>
                  <a:schemeClr val="tx1"/>
                </a:solidFill>
              </a:rPr>
              <a:t>, ad Y. Park, Correction of Stray-light Driven </a:t>
            </a:r>
            <a:r>
              <a:rPr lang="en-US" sz="2400" dirty="0" err="1" smtClean="0">
                <a:solidFill>
                  <a:schemeClr val="tx1"/>
                </a:solidFill>
              </a:rPr>
              <a:t>Interslot</a:t>
            </a:r>
            <a:r>
              <a:rPr lang="en-US" sz="2400" dirty="0" smtClean="0">
                <a:solidFill>
                  <a:schemeClr val="tx1"/>
                </a:solidFill>
              </a:rPr>
              <a:t> Radiometric Discrepancy (ISRD) Present in Radiometric Products of Geostationary Ocean Color Imager (GOCI), 2015, IEEE Trans Geo and Rem. Sens., 53, pp5458-5472.</a:t>
            </a:r>
          </a:p>
          <a:p>
            <a:pPr algn="l"/>
            <a:endParaRPr lang="en-US" sz="2400" dirty="0" smtClean="0">
              <a:solidFill>
                <a:schemeClr val="tx1"/>
              </a:solidFill>
            </a:endParaRPr>
          </a:p>
          <a:p>
            <a:pPr algn="l"/>
            <a:endParaRPr lang="en-US" dirty="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286000"/>
            <a:ext cx="7772400" cy="1752600"/>
          </a:xfrm>
        </p:spPr>
        <p:txBody>
          <a:bodyPr>
            <a:normAutofit/>
          </a:bodyPr>
          <a:lstStyle/>
          <a:p>
            <a:r>
              <a:rPr lang="en-US" dirty="0" smtClean="0"/>
              <a:t>Backup slides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1"/>
            <a:ext cx="7772400" cy="685800"/>
          </a:xfrm>
        </p:spPr>
        <p:txBody>
          <a:bodyPr>
            <a:normAutofit/>
          </a:bodyPr>
          <a:lstStyle/>
          <a:p>
            <a:r>
              <a:rPr lang="en-US" sz="2800" dirty="0" smtClean="0"/>
              <a:t>Cloud motion animation from one GOCI scene</a:t>
            </a:r>
            <a:endParaRPr lang="en-US" sz="2800" dirty="0"/>
          </a:p>
        </p:txBody>
      </p:sp>
      <p:sp>
        <p:nvSpPr>
          <p:cNvPr id="3" name="Subtitle 2"/>
          <p:cNvSpPr>
            <a:spLocks noGrp="1"/>
          </p:cNvSpPr>
          <p:nvPr>
            <p:ph type="subTitle" idx="1"/>
          </p:nvPr>
        </p:nvSpPr>
        <p:spPr>
          <a:xfrm>
            <a:off x="1219200" y="4953000"/>
            <a:ext cx="6705600" cy="1371600"/>
          </a:xfrm>
        </p:spPr>
        <p:txBody>
          <a:bodyPr>
            <a:normAutofit/>
          </a:bodyPr>
          <a:lstStyle/>
          <a:p>
            <a:pPr algn="l"/>
            <a:r>
              <a:rPr lang="en-US" sz="2000" b="1" dirty="0" smtClean="0">
                <a:solidFill>
                  <a:schemeClr val="tx1"/>
                </a:solidFill>
              </a:rPr>
              <a:t>This animation shows all the GOCI bands in time-sequence for Super Typhoon SANBA, South of the Korean peninsula at 16 Sep, 2012 at 0200 GMT.  </a:t>
            </a:r>
            <a:endParaRPr lang="en-US" sz="2000" dirty="0">
              <a:solidFill>
                <a:schemeClr val="tx1"/>
              </a:solidFill>
            </a:endParaRPr>
          </a:p>
          <a:p>
            <a:pPr algn="l"/>
            <a:endParaRPr lang="en-US" dirty="0"/>
          </a:p>
        </p:txBody>
      </p:sp>
      <p:pic>
        <p:nvPicPr>
          <p:cNvPr id="5" name="Picture 4" descr="tband_animate.gif"/>
          <p:cNvPicPr>
            <a:picLocks noChangeAspect="1"/>
          </p:cNvPicPr>
          <p:nvPr/>
        </p:nvPicPr>
        <p:blipFill>
          <a:blip r:embed="rId2" cstate="print"/>
          <a:stretch>
            <a:fillRect/>
          </a:stretch>
        </p:blipFill>
        <p:spPr>
          <a:xfrm>
            <a:off x="2362200" y="838200"/>
            <a:ext cx="4070350" cy="4114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Shape 1"/>
          <p:cNvSpPr txBox="1"/>
          <p:nvPr/>
        </p:nvSpPr>
        <p:spPr>
          <a:xfrm>
            <a:off x="457172" y="128675"/>
            <a:ext cx="8228763" cy="827241"/>
          </a:xfrm>
          <a:prstGeom prst="rect">
            <a:avLst/>
          </a:prstGeom>
        </p:spPr>
        <p:txBody>
          <a:bodyPr wrap="none" lIns="0" tIns="0" rIns="0" bIns="0" anchor="ctr"/>
          <a:lstStyle/>
          <a:p>
            <a:pPr algn="ctr"/>
            <a:r>
              <a:rPr lang="en-US" sz="2900" dirty="0"/>
              <a:t>GOCI True Color and </a:t>
            </a:r>
            <a:r>
              <a:rPr lang="en-US" sz="2900" dirty="0" err="1"/>
              <a:t>chlor_a</a:t>
            </a:r>
            <a:r>
              <a:rPr lang="en-US" sz="2900" dirty="0"/>
              <a:t>, 
</a:t>
            </a:r>
            <a:r>
              <a:rPr lang="en-US" sz="2900" dirty="0" smtClean="0"/>
              <a:t>Constant time </a:t>
            </a:r>
            <a:r>
              <a:rPr lang="en-US" sz="2900" dirty="0"/>
              <a:t>and </a:t>
            </a:r>
            <a:r>
              <a:rPr lang="en-US" sz="2900" dirty="0" smtClean="0"/>
              <a:t>slot </a:t>
            </a:r>
            <a:r>
              <a:rPr lang="en-US" sz="2900" dirty="0"/>
              <a:t>times used</a:t>
            </a:r>
            <a:endParaRPr dirty="0"/>
          </a:p>
        </p:txBody>
      </p:sp>
      <p:sp>
        <p:nvSpPr>
          <p:cNvPr id="60" name="TextShape 3"/>
          <p:cNvSpPr txBox="1"/>
          <p:nvPr/>
        </p:nvSpPr>
        <p:spPr>
          <a:xfrm rot="16200000">
            <a:off x="1282313" y="1880076"/>
            <a:ext cx="1225675" cy="314142"/>
          </a:xfrm>
          <a:prstGeom prst="rect">
            <a:avLst/>
          </a:prstGeom>
        </p:spPr>
        <p:txBody>
          <a:bodyPr wrap="none" lIns="81639" tIns="40820" rIns="81639" bIns="40820"/>
          <a:lstStyle/>
          <a:p>
            <a:r>
              <a:rPr lang="en-US" dirty="0"/>
              <a:t>Initial times</a:t>
            </a:r>
            <a:endParaRPr dirty="0"/>
          </a:p>
        </p:txBody>
      </p:sp>
      <p:sp>
        <p:nvSpPr>
          <p:cNvPr id="61" name="TextShape 4"/>
          <p:cNvSpPr txBox="1"/>
          <p:nvPr/>
        </p:nvSpPr>
        <p:spPr>
          <a:xfrm rot="16200000">
            <a:off x="1358244" y="4016217"/>
            <a:ext cx="1073813" cy="314142"/>
          </a:xfrm>
          <a:prstGeom prst="rect">
            <a:avLst/>
          </a:prstGeom>
        </p:spPr>
        <p:txBody>
          <a:bodyPr wrap="none" lIns="81639" tIns="40820" rIns="81639" bIns="40820"/>
          <a:lstStyle/>
          <a:p>
            <a:r>
              <a:rPr lang="en-US" dirty="0"/>
              <a:t>Slot times</a:t>
            </a:r>
            <a:endParaRPr dirty="0"/>
          </a:p>
        </p:txBody>
      </p:sp>
      <p:sp>
        <p:nvSpPr>
          <p:cNvPr id="7" name="TextBox 6"/>
          <p:cNvSpPr txBox="1"/>
          <p:nvPr/>
        </p:nvSpPr>
        <p:spPr>
          <a:xfrm>
            <a:off x="908640" y="5571945"/>
            <a:ext cx="7326720" cy="1191752"/>
          </a:xfrm>
          <a:prstGeom prst="rect">
            <a:avLst/>
          </a:prstGeom>
          <a:noFill/>
        </p:spPr>
        <p:txBody>
          <a:bodyPr wrap="square" lIns="82945" tIns="41473" rIns="82945" bIns="41473" rtlCol="0">
            <a:spAutoFit/>
          </a:bodyPr>
          <a:lstStyle/>
          <a:p>
            <a:r>
              <a:rPr lang="en-US" dirty="0" smtClean="0"/>
              <a:t>Animation of GOCI True Color and Chlorophyll-a for 12 Oct 2013 from 0900 to 1600 local time.  The region in the black box was used to get the statistics seen in other plots</a:t>
            </a:r>
          </a:p>
          <a:p>
            <a:endParaRPr lang="en-US" dirty="0"/>
          </a:p>
        </p:txBody>
      </p:sp>
      <p:pic>
        <p:nvPicPr>
          <p:cNvPr id="9" name="Picture 8" descr="animation_tc_chl_rgn.gif"/>
          <p:cNvPicPr>
            <a:picLocks noChangeAspect="1"/>
          </p:cNvPicPr>
          <p:nvPr/>
        </p:nvPicPr>
        <p:blipFill>
          <a:blip r:embed="rId2" cstate="print"/>
          <a:stretch>
            <a:fillRect/>
          </a:stretch>
        </p:blipFill>
        <p:spPr>
          <a:xfrm>
            <a:off x="2209800" y="1066800"/>
            <a:ext cx="4572000" cy="4572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Shape 1"/>
          <p:cNvSpPr txBox="1"/>
          <p:nvPr/>
        </p:nvSpPr>
        <p:spPr>
          <a:xfrm>
            <a:off x="457172" y="128675"/>
            <a:ext cx="8228763" cy="827241"/>
          </a:xfrm>
          <a:prstGeom prst="rect">
            <a:avLst/>
          </a:prstGeom>
        </p:spPr>
        <p:txBody>
          <a:bodyPr wrap="none" lIns="0" tIns="0" rIns="0" bIns="0" anchor="ctr"/>
          <a:lstStyle/>
          <a:p>
            <a:pPr algn="ctr"/>
            <a:r>
              <a:rPr lang="en-US" sz="2900" dirty="0"/>
              <a:t>GOCI </a:t>
            </a:r>
            <a:r>
              <a:rPr lang="en-US" sz="2900" dirty="0" smtClean="0"/>
              <a:t>Slot-based Residual Gradient</a:t>
            </a:r>
            <a:endParaRPr dirty="0"/>
          </a:p>
        </p:txBody>
      </p:sp>
      <p:sp>
        <p:nvSpPr>
          <p:cNvPr id="4" name="TextBox 3"/>
          <p:cNvSpPr txBox="1"/>
          <p:nvPr/>
        </p:nvSpPr>
        <p:spPr>
          <a:xfrm>
            <a:off x="914400" y="4724400"/>
            <a:ext cx="7467600" cy="1477328"/>
          </a:xfrm>
          <a:prstGeom prst="rect">
            <a:avLst/>
          </a:prstGeom>
          <a:noFill/>
        </p:spPr>
        <p:txBody>
          <a:bodyPr wrap="square" rtlCol="0">
            <a:spAutoFit/>
          </a:bodyPr>
          <a:lstStyle/>
          <a:p>
            <a:r>
              <a:rPr lang="en-US" dirty="0" smtClean="0"/>
              <a:t>- Image of aot_865 slot-binned for 14 Aug 2012 (left).  Higher AOT is at the bottom of the slot (green colors).  Average of all rows of aot_865 (right).</a:t>
            </a:r>
          </a:p>
          <a:p>
            <a:pPr>
              <a:buFontTx/>
              <a:buChar char="-"/>
            </a:pPr>
            <a:r>
              <a:rPr lang="en-US" dirty="0" smtClean="0"/>
              <a:t>An uncorrected gradient present in each GOCI slot was found using the slot-binned data  (slot seam discontinuities also pointed to this).</a:t>
            </a:r>
          </a:p>
          <a:p>
            <a:pPr>
              <a:buFontTx/>
              <a:buChar char="-"/>
            </a:pPr>
            <a:r>
              <a:rPr lang="en-US" dirty="0" smtClean="0"/>
              <a:t> A correction is already being developed by Kim et. al., 2015</a:t>
            </a:r>
            <a:endParaRPr lang="en-US" dirty="0"/>
          </a:p>
        </p:txBody>
      </p:sp>
      <p:pic>
        <p:nvPicPr>
          <p:cNvPr id="5" name="Picture 4" descr="plt_bin_goci_slot_aot_865_2012_08_14_IMG.png"/>
          <p:cNvPicPr>
            <a:picLocks noChangeAspect="1"/>
          </p:cNvPicPr>
          <p:nvPr/>
        </p:nvPicPr>
        <p:blipFill>
          <a:blip r:embed="rId2" cstate="print"/>
          <a:stretch>
            <a:fillRect/>
          </a:stretch>
        </p:blipFill>
        <p:spPr>
          <a:xfrm>
            <a:off x="914400" y="838200"/>
            <a:ext cx="3657600" cy="3657600"/>
          </a:xfrm>
          <a:prstGeom prst="rect">
            <a:avLst/>
          </a:prstGeom>
        </p:spPr>
      </p:pic>
      <p:pic>
        <p:nvPicPr>
          <p:cNvPr id="6" name="Picture 5" descr="plt_bin_goci_slot_aot_865_2012_08_14_VERT_PLT.png"/>
          <p:cNvPicPr>
            <a:picLocks noChangeAspect="1"/>
          </p:cNvPicPr>
          <p:nvPr/>
        </p:nvPicPr>
        <p:blipFill>
          <a:blip r:embed="rId3" cstate="print"/>
          <a:stretch>
            <a:fillRect/>
          </a:stretch>
        </p:blipFill>
        <p:spPr>
          <a:xfrm>
            <a:off x="4800600" y="914400"/>
            <a:ext cx="3657600" cy="3657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Shape 1"/>
          <p:cNvSpPr txBox="1"/>
          <p:nvPr/>
        </p:nvSpPr>
        <p:spPr>
          <a:xfrm>
            <a:off x="762000" y="457200"/>
            <a:ext cx="7162801" cy="562707"/>
          </a:xfrm>
          <a:prstGeom prst="rect">
            <a:avLst/>
          </a:prstGeom>
        </p:spPr>
        <p:txBody>
          <a:bodyPr wrap="none" lIns="0" tIns="0" rIns="0" bIns="0" anchor="ctr"/>
          <a:lstStyle/>
          <a:p>
            <a:pPr algn="ctr"/>
            <a:r>
              <a:rPr lang="en-US" sz="3300" dirty="0"/>
              <a:t>GOCI </a:t>
            </a:r>
            <a:r>
              <a:rPr lang="en-US" sz="3300" dirty="0" smtClean="0"/>
              <a:t>Level-2 processing at GSFC</a:t>
            </a:r>
            <a:endParaRPr dirty="0"/>
          </a:p>
        </p:txBody>
      </p:sp>
      <p:sp>
        <p:nvSpPr>
          <p:cNvPr id="4" name="TextBox 3"/>
          <p:cNvSpPr txBox="1"/>
          <p:nvPr/>
        </p:nvSpPr>
        <p:spPr>
          <a:xfrm>
            <a:off x="990600" y="1371600"/>
            <a:ext cx="7188480" cy="4054074"/>
          </a:xfrm>
          <a:prstGeom prst="rect">
            <a:avLst/>
          </a:prstGeom>
          <a:noFill/>
        </p:spPr>
        <p:txBody>
          <a:bodyPr wrap="square" lIns="82945" tIns="41473" rIns="82945" bIns="41473" rtlCol="0">
            <a:spAutoFit/>
          </a:bodyPr>
          <a:lstStyle/>
          <a:p>
            <a:pPr marL="228600" indent="-228600"/>
            <a:r>
              <a:rPr lang="en-US" sz="2400" dirty="0" smtClean="0"/>
              <a:t>- Metadata interpretation – The interpretation of the GOCI L1B metadata was incorrect and was repaired.</a:t>
            </a:r>
          </a:p>
          <a:p>
            <a:pPr marL="228600" indent="-228600">
              <a:buFontTx/>
              <a:buChar char="-"/>
            </a:pPr>
            <a:r>
              <a:rPr lang="en-US" sz="2400" dirty="0" smtClean="0"/>
              <a:t>Slot times were used to generate solar geometry – this stabilized many ocean color parameters through the day.</a:t>
            </a:r>
          </a:p>
          <a:p>
            <a:pPr marL="228600" indent="-228600"/>
            <a:r>
              <a:rPr lang="en-US" sz="2400" dirty="0" smtClean="0"/>
              <a:t> - Residual gradients were seen and characterized in the GOCI ‘Slots’.  KIOST is developing a correction for this gradient (Kim et. al., 2015).</a:t>
            </a:r>
          </a:p>
          <a:p>
            <a:pPr marL="228600" indent="-228600"/>
            <a:r>
              <a:rPr lang="en-US" sz="2400" dirty="0" smtClean="0"/>
              <a:t>- Cloud motion considerations for GOCI were examined (second half of talk).</a:t>
            </a:r>
          </a:p>
          <a:p>
            <a:pPr>
              <a:buFontTx/>
              <a:buChar char="-"/>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1"/>
            <a:ext cx="7772400" cy="685800"/>
          </a:xfrm>
        </p:spPr>
        <p:txBody>
          <a:bodyPr>
            <a:normAutofit/>
          </a:bodyPr>
          <a:lstStyle/>
          <a:p>
            <a:r>
              <a:rPr lang="en-US" sz="2800" dirty="0" smtClean="0"/>
              <a:t>GOCI Cloud motion for point B in Fig 1</a:t>
            </a:r>
            <a:endParaRPr lang="en-US" sz="2800" dirty="0"/>
          </a:p>
        </p:txBody>
      </p:sp>
      <p:sp>
        <p:nvSpPr>
          <p:cNvPr id="3" name="Subtitle 2"/>
          <p:cNvSpPr>
            <a:spLocks noGrp="1"/>
          </p:cNvSpPr>
          <p:nvPr>
            <p:ph type="subTitle" idx="1"/>
          </p:nvPr>
        </p:nvSpPr>
        <p:spPr>
          <a:xfrm>
            <a:off x="1066800" y="4495800"/>
            <a:ext cx="6705600" cy="1371600"/>
          </a:xfrm>
        </p:spPr>
        <p:txBody>
          <a:bodyPr>
            <a:normAutofit fontScale="92500" lnSpcReduction="10000"/>
          </a:bodyPr>
          <a:lstStyle/>
          <a:p>
            <a:pPr algn="l"/>
            <a:r>
              <a:rPr lang="en-US" dirty="0" smtClean="0">
                <a:solidFill>
                  <a:schemeClr val="tx1"/>
                </a:solidFill>
              </a:rPr>
              <a:t>Cloud shift in pixel, line for point B in Figure 1 and distance moved vs. time delay for each GOCI  band</a:t>
            </a:r>
            <a:endParaRPr lang="en-US" dirty="0">
              <a:solidFill>
                <a:schemeClr val="tx1"/>
              </a:solidFill>
            </a:endParaRPr>
          </a:p>
          <a:p>
            <a:pPr algn="l"/>
            <a:endParaRPr lang="en-US" dirty="0"/>
          </a:p>
        </p:txBody>
      </p:sp>
      <p:pic>
        <p:nvPicPr>
          <p:cNvPr id="6" name="Picture 5" descr="tst_get_l2_cld_shft_GOCI_L2_20150604031641_fullsz_1584_3616.png"/>
          <p:cNvPicPr>
            <a:picLocks noChangeAspect="1"/>
          </p:cNvPicPr>
          <p:nvPr/>
        </p:nvPicPr>
        <p:blipFill>
          <a:blip r:embed="rId2" cstate="print"/>
          <a:stretch>
            <a:fillRect/>
          </a:stretch>
        </p:blipFill>
        <p:spPr>
          <a:xfrm>
            <a:off x="609600" y="1219200"/>
            <a:ext cx="7315198" cy="3200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1"/>
            <a:ext cx="7924800" cy="685800"/>
          </a:xfrm>
        </p:spPr>
        <p:txBody>
          <a:bodyPr>
            <a:normAutofit fontScale="90000"/>
          </a:bodyPr>
          <a:lstStyle/>
          <a:p>
            <a:r>
              <a:rPr lang="en-US" sz="2800" dirty="0" smtClean="0"/>
              <a:t>Upper air wind plot near the time of the GOCI scene in Fig 1</a:t>
            </a:r>
            <a:endParaRPr lang="en-US" sz="2800" dirty="0"/>
          </a:p>
        </p:txBody>
      </p:sp>
      <p:sp>
        <p:nvSpPr>
          <p:cNvPr id="3" name="Subtitle 2"/>
          <p:cNvSpPr>
            <a:spLocks noGrp="1"/>
          </p:cNvSpPr>
          <p:nvPr>
            <p:ph type="subTitle" idx="1"/>
          </p:nvPr>
        </p:nvSpPr>
        <p:spPr>
          <a:xfrm>
            <a:off x="914400" y="5105400"/>
            <a:ext cx="7162800" cy="1371600"/>
          </a:xfrm>
        </p:spPr>
        <p:txBody>
          <a:bodyPr>
            <a:normAutofit fontScale="62500" lnSpcReduction="20000"/>
          </a:bodyPr>
          <a:lstStyle/>
          <a:p>
            <a:pPr algn="l"/>
            <a:r>
              <a:rPr lang="en-US" b="1" dirty="0" smtClean="0">
                <a:solidFill>
                  <a:schemeClr val="tx1"/>
                </a:solidFill>
              </a:rPr>
              <a:t>Upper </a:t>
            </a:r>
            <a:r>
              <a:rPr lang="en-US" b="1" dirty="0">
                <a:solidFill>
                  <a:schemeClr val="tx1"/>
                </a:solidFill>
              </a:rPr>
              <a:t>air analysis at 250 </a:t>
            </a:r>
            <a:r>
              <a:rPr lang="en-US" b="1" dirty="0" err="1">
                <a:solidFill>
                  <a:schemeClr val="tx1"/>
                </a:solidFill>
              </a:rPr>
              <a:t>mb</a:t>
            </a:r>
            <a:r>
              <a:rPr lang="en-US" b="1" dirty="0">
                <a:solidFill>
                  <a:schemeClr val="tx1"/>
                </a:solidFill>
              </a:rPr>
              <a:t>, 4 June, 2015 at 1500 GMT.  The cirrus clouds at point A in Figure 1 </a:t>
            </a:r>
            <a:r>
              <a:rPr lang="en-US" b="1" dirty="0" smtClean="0">
                <a:solidFill>
                  <a:schemeClr val="tx1"/>
                </a:solidFill>
              </a:rPr>
              <a:t>are </a:t>
            </a:r>
            <a:r>
              <a:rPr lang="en-US" b="1" dirty="0">
                <a:solidFill>
                  <a:schemeClr val="tx1"/>
                </a:solidFill>
              </a:rPr>
              <a:t>very near the RKSQ upper air </a:t>
            </a:r>
            <a:r>
              <a:rPr lang="en-US" b="1" dirty="0" smtClean="0">
                <a:solidFill>
                  <a:schemeClr val="tx1"/>
                </a:solidFill>
              </a:rPr>
              <a:t>station near </a:t>
            </a:r>
            <a:r>
              <a:rPr lang="en-US" b="1" dirty="0">
                <a:solidFill>
                  <a:schemeClr val="tx1"/>
                </a:solidFill>
              </a:rPr>
              <a:t>the center of the plot.  The </a:t>
            </a:r>
            <a:r>
              <a:rPr lang="en-US" b="1" dirty="0" smtClean="0">
                <a:solidFill>
                  <a:schemeClr val="tx1"/>
                </a:solidFill>
              </a:rPr>
              <a:t>analysis was </a:t>
            </a:r>
            <a:r>
              <a:rPr lang="en-US" b="1" dirty="0">
                <a:solidFill>
                  <a:schemeClr val="tx1"/>
                </a:solidFill>
              </a:rPr>
              <a:t>acquired from site http://weather.uwyo.edu/upperair/uamap.html</a:t>
            </a:r>
          </a:p>
          <a:p>
            <a:pPr algn="l"/>
            <a:endParaRPr lang="en-US" dirty="0"/>
          </a:p>
        </p:txBody>
      </p:sp>
      <p:pic>
        <p:nvPicPr>
          <p:cNvPr id="6" name="Picture 5" descr="250mb_wind_4jun1500Z_sub.png"/>
          <p:cNvPicPr/>
          <p:nvPr/>
        </p:nvPicPr>
        <p:blipFill>
          <a:blip r:embed="rId2" cstate="print"/>
          <a:stretch>
            <a:fillRect/>
          </a:stretch>
        </p:blipFill>
        <p:spPr>
          <a:xfrm>
            <a:off x="2133600" y="914400"/>
            <a:ext cx="4787265" cy="412051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Shape 1"/>
          <p:cNvSpPr txBox="1"/>
          <p:nvPr/>
        </p:nvSpPr>
        <p:spPr>
          <a:xfrm>
            <a:off x="457172" y="128675"/>
            <a:ext cx="8228763" cy="827241"/>
          </a:xfrm>
          <a:prstGeom prst="rect">
            <a:avLst/>
          </a:prstGeom>
        </p:spPr>
        <p:txBody>
          <a:bodyPr wrap="none" lIns="0" tIns="0" rIns="0" bIns="0" anchor="ctr"/>
          <a:lstStyle/>
          <a:p>
            <a:pPr algn="ctr"/>
            <a:r>
              <a:rPr lang="en-US" sz="2900" dirty="0"/>
              <a:t>GOCI True Color </a:t>
            </a:r>
            <a:r>
              <a:rPr lang="en-US" sz="2900" dirty="0" smtClean="0"/>
              <a:t>(TC) and </a:t>
            </a:r>
            <a:r>
              <a:rPr lang="en-US" sz="2900" dirty="0" err="1"/>
              <a:t>chlor_a</a:t>
            </a:r>
            <a:r>
              <a:rPr lang="en-US" sz="2900" dirty="0"/>
              <a:t>, 
S</a:t>
            </a:r>
            <a:r>
              <a:rPr lang="en-US" sz="2900" dirty="0" smtClean="0"/>
              <a:t>lot Time Implementation</a:t>
            </a:r>
            <a:endParaRPr dirty="0"/>
          </a:p>
        </p:txBody>
      </p:sp>
      <p:sp>
        <p:nvSpPr>
          <p:cNvPr id="64" name="TextShape 3"/>
          <p:cNvSpPr txBox="1"/>
          <p:nvPr/>
        </p:nvSpPr>
        <p:spPr>
          <a:xfrm rot="16200000">
            <a:off x="1144073" y="1880076"/>
            <a:ext cx="1225675" cy="314142"/>
          </a:xfrm>
          <a:prstGeom prst="rect">
            <a:avLst/>
          </a:prstGeom>
        </p:spPr>
        <p:txBody>
          <a:bodyPr wrap="none" lIns="81639" tIns="40820" rIns="81639" bIns="40820"/>
          <a:lstStyle/>
          <a:p>
            <a:r>
              <a:rPr lang="en-US" dirty="0"/>
              <a:t>Initial times</a:t>
            </a:r>
            <a:endParaRPr dirty="0"/>
          </a:p>
        </p:txBody>
      </p:sp>
      <p:sp>
        <p:nvSpPr>
          <p:cNvPr id="65" name="TextShape 4"/>
          <p:cNvSpPr txBox="1"/>
          <p:nvPr/>
        </p:nvSpPr>
        <p:spPr>
          <a:xfrm rot="16200000">
            <a:off x="1220004" y="4016217"/>
            <a:ext cx="1073813" cy="314142"/>
          </a:xfrm>
          <a:prstGeom prst="rect">
            <a:avLst/>
          </a:prstGeom>
        </p:spPr>
        <p:txBody>
          <a:bodyPr wrap="none" lIns="81639" tIns="40820" rIns="81639" bIns="40820"/>
          <a:lstStyle/>
          <a:p>
            <a:r>
              <a:rPr lang="en-US" dirty="0"/>
              <a:t>Slot times</a:t>
            </a:r>
            <a:endParaRPr dirty="0"/>
          </a:p>
        </p:txBody>
      </p:sp>
      <p:sp>
        <p:nvSpPr>
          <p:cNvPr id="7" name="TextBox 6"/>
          <p:cNvSpPr txBox="1"/>
          <p:nvPr/>
        </p:nvSpPr>
        <p:spPr>
          <a:xfrm>
            <a:off x="762000" y="5105400"/>
            <a:ext cx="7611600" cy="1468751"/>
          </a:xfrm>
          <a:prstGeom prst="rect">
            <a:avLst/>
          </a:prstGeom>
          <a:noFill/>
        </p:spPr>
        <p:txBody>
          <a:bodyPr wrap="square" lIns="82945" tIns="41473" rIns="82945" bIns="41473" rtlCol="0">
            <a:spAutoFit/>
          </a:bodyPr>
          <a:lstStyle/>
          <a:p>
            <a:r>
              <a:rPr lang="en-US" dirty="0" smtClean="0"/>
              <a:t>12 Oct 2013 at 1600 local time.  This case has extreme solar zenith angles - &gt; 70 degrees over ¾ of this scene.  The red and yellow features in the South-East portion of the true color are reduced and more chlorophyll is retrieved when slot-based times are used</a:t>
            </a:r>
          </a:p>
          <a:p>
            <a:endParaRPr lang="en-US" dirty="0"/>
          </a:p>
        </p:txBody>
      </p:sp>
      <p:pic>
        <p:nvPicPr>
          <p:cNvPr id="8" name="Picture 7" descr="G20131012071640_tc_chl_rgn.png"/>
          <p:cNvPicPr>
            <a:picLocks noChangeAspect="1"/>
          </p:cNvPicPr>
          <p:nvPr/>
        </p:nvPicPr>
        <p:blipFill>
          <a:blip r:embed="rId2" cstate="print"/>
          <a:stretch>
            <a:fillRect/>
          </a:stretch>
        </p:blipFill>
        <p:spPr>
          <a:xfrm>
            <a:off x="2152800" y="1000201"/>
            <a:ext cx="4114368" cy="4114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Shape 1"/>
          <p:cNvSpPr txBox="1"/>
          <p:nvPr/>
        </p:nvSpPr>
        <p:spPr>
          <a:xfrm>
            <a:off x="457172" y="260942"/>
            <a:ext cx="8228763" cy="562707"/>
          </a:xfrm>
          <a:prstGeom prst="rect">
            <a:avLst/>
          </a:prstGeom>
        </p:spPr>
        <p:txBody>
          <a:bodyPr wrap="none" lIns="0" tIns="0" rIns="0" bIns="0" anchor="ctr"/>
          <a:lstStyle/>
          <a:p>
            <a:pPr algn="ctr"/>
            <a:r>
              <a:rPr lang="en-US" sz="2500" dirty="0" smtClean="0"/>
              <a:t>GOCI Slot time use: </a:t>
            </a:r>
            <a:r>
              <a:rPr lang="en-US" sz="2500" dirty="0" err="1" smtClean="0"/>
              <a:t>Rrs</a:t>
            </a:r>
            <a:r>
              <a:rPr lang="en-US" sz="2500" dirty="0" smtClean="0"/>
              <a:t> </a:t>
            </a:r>
            <a:r>
              <a:rPr lang="en-US" sz="2500" dirty="0"/>
              <a:t>through the day</a:t>
            </a:r>
            <a:endParaRPr dirty="0"/>
          </a:p>
        </p:txBody>
      </p:sp>
      <p:sp>
        <p:nvSpPr>
          <p:cNvPr id="5" name="TextBox 4"/>
          <p:cNvSpPr txBox="1"/>
          <p:nvPr/>
        </p:nvSpPr>
        <p:spPr>
          <a:xfrm>
            <a:off x="838200" y="5486400"/>
            <a:ext cx="7326720" cy="1191752"/>
          </a:xfrm>
          <a:prstGeom prst="rect">
            <a:avLst/>
          </a:prstGeom>
          <a:noFill/>
        </p:spPr>
        <p:txBody>
          <a:bodyPr wrap="square" lIns="82945" tIns="41473" rIns="82945" bIns="41473" rtlCol="0">
            <a:spAutoFit/>
          </a:bodyPr>
          <a:lstStyle/>
          <a:p>
            <a:r>
              <a:rPr lang="en-US" dirty="0" smtClean="0"/>
              <a:t>12 Oct 2013 – </a:t>
            </a:r>
            <a:r>
              <a:rPr lang="en-US" dirty="0" err="1" smtClean="0"/>
              <a:t>Rrs</a:t>
            </a:r>
            <a:r>
              <a:rPr lang="en-US" dirty="0" smtClean="0"/>
              <a:t> as a function of time of day for all visible bands.  Solid line is with single time used, dashed is the slot time implementation.  The use of the slot time assignment has helped stabilize the </a:t>
            </a:r>
            <a:r>
              <a:rPr lang="en-US" dirty="0" err="1" smtClean="0"/>
              <a:t>Rrs</a:t>
            </a:r>
            <a:r>
              <a:rPr lang="en-US" dirty="0" smtClean="0"/>
              <a:t> through the day.</a:t>
            </a:r>
          </a:p>
          <a:p>
            <a:endParaRPr lang="en-US" dirty="0"/>
          </a:p>
        </p:txBody>
      </p:sp>
      <p:pic>
        <p:nvPicPr>
          <p:cNvPr id="7" name="Picture 6" descr="01.png"/>
          <p:cNvPicPr>
            <a:picLocks noChangeAspect="1"/>
          </p:cNvPicPr>
          <p:nvPr/>
        </p:nvPicPr>
        <p:blipFill>
          <a:blip r:embed="rId2" cstate="print"/>
          <a:stretch>
            <a:fillRect/>
          </a:stretch>
        </p:blipFill>
        <p:spPr>
          <a:xfrm>
            <a:off x="2083680" y="871291"/>
            <a:ext cx="4561920" cy="456239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Shape 1"/>
          <p:cNvSpPr txBox="1"/>
          <p:nvPr/>
        </p:nvSpPr>
        <p:spPr>
          <a:xfrm>
            <a:off x="381000" y="304800"/>
            <a:ext cx="8228763" cy="827241"/>
          </a:xfrm>
          <a:prstGeom prst="rect">
            <a:avLst/>
          </a:prstGeom>
        </p:spPr>
        <p:txBody>
          <a:bodyPr wrap="none" lIns="0" tIns="0" rIns="0" bIns="0" anchor="ctr"/>
          <a:lstStyle/>
          <a:p>
            <a:pPr algn="ctr"/>
            <a:r>
              <a:rPr lang="en-US" sz="3600" dirty="0" smtClean="0"/>
              <a:t>GOCI Cloud Motion</a:t>
            </a:r>
            <a:endParaRPr sz="3600" dirty="0"/>
          </a:p>
        </p:txBody>
      </p:sp>
      <p:sp>
        <p:nvSpPr>
          <p:cNvPr id="8" name="TextBox 7"/>
          <p:cNvSpPr txBox="1"/>
          <p:nvPr/>
        </p:nvSpPr>
        <p:spPr>
          <a:xfrm>
            <a:off x="1066800" y="1143000"/>
            <a:ext cx="7086600" cy="5262979"/>
          </a:xfrm>
          <a:prstGeom prst="rect">
            <a:avLst/>
          </a:prstGeom>
          <a:noFill/>
        </p:spPr>
        <p:txBody>
          <a:bodyPr wrap="square" rtlCol="0">
            <a:spAutoFit/>
          </a:bodyPr>
          <a:lstStyle/>
          <a:p>
            <a:pPr marL="120650" indent="-120650">
              <a:buFontTx/>
              <a:buChar char="-"/>
            </a:pPr>
            <a:r>
              <a:rPr lang="en-US" sz="2000" dirty="0" smtClean="0"/>
              <a:t>Full description of GOCI instrument is in Faure et. al, 2008</a:t>
            </a:r>
          </a:p>
          <a:p>
            <a:pPr marL="120650" indent="-120650">
              <a:buFontTx/>
              <a:buChar char="-"/>
            </a:pPr>
            <a:r>
              <a:rPr lang="en-US" sz="2000" dirty="0" smtClean="0"/>
              <a:t>Getting all 8 GOCI bands for one portion of the scene (the slot) takes about 52 seconds (490 nm to 660 nm bands).</a:t>
            </a:r>
          </a:p>
          <a:p>
            <a:pPr marL="288925" lvl="1" indent="-120650">
              <a:buFontTx/>
              <a:buChar char="-"/>
            </a:pPr>
            <a:r>
              <a:rPr lang="en-US" sz="2000" dirty="0"/>
              <a:t>F</a:t>
            </a:r>
            <a:r>
              <a:rPr lang="en-US" sz="2000" dirty="0" smtClean="0"/>
              <a:t>ilter wheel use – each band is taken sequentially.</a:t>
            </a:r>
          </a:p>
          <a:p>
            <a:pPr marL="288925" lvl="1" indent="-120650">
              <a:buFontTx/>
              <a:buChar char="-"/>
            </a:pPr>
            <a:r>
              <a:rPr lang="en-US" sz="2000" dirty="0" smtClean="0"/>
              <a:t>CCD detector array is exposed for each band for a portion of the scene (the slot).</a:t>
            </a:r>
          </a:p>
          <a:p>
            <a:pPr marL="288925" lvl="1" indent="-120650">
              <a:buFontTx/>
              <a:buChar char="-"/>
            </a:pPr>
            <a:r>
              <a:rPr lang="en-US" sz="2000" dirty="0" smtClean="0"/>
              <a:t>S/N requires that each band needs to be exposed for 6 – 8 seconds.</a:t>
            </a:r>
          </a:p>
          <a:p>
            <a:pPr marL="120650" indent="-120650">
              <a:buFontTx/>
              <a:buChar char="-"/>
            </a:pPr>
            <a:r>
              <a:rPr lang="en-US" sz="2000" dirty="0" smtClean="0"/>
              <a:t>With a nominal pixel size of 500 m, a cloud will move by 1 pixel between the 1</a:t>
            </a:r>
            <a:r>
              <a:rPr lang="en-US" sz="2000" baseline="30000" dirty="0" smtClean="0"/>
              <a:t>st</a:t>
            </a:r>
            <a:r>
              <a:rPr lang="en-US" sz="2000" dirty="0" smtClean="0"/>
              <a:t> and last band if it had a speed of about 20 knots.</a:t>
            </a:r>
          </a:p>
          <a:p>
            <a:pPr marL="120650" indent="-120650"/>
            <a:r>
              <a:rPr lang="en-US" sz="2000" dirty="0" smtClean="0"/>
              <a:t>- The effect was noted by Fukushima et. al. 2015.</a:t>
            </a:r>
          </a:p>
          <a:p>
            <a:pPr marL="120650" indent="-120650"/>
            <a:r>
              <a:rPr lang="en-US" sz="2000" dirty="0" smtClean="0"/>
              <a:t>- This effect should be taken into consideration – essentially a cloud mask per-band.</a:t>
            </a:r>
          </a:p>
          <a:p>
            <a:pPr marL="120650" indent="-120650"/>
            <a:r>
              <a:rPr lang="en-US" sz="2000" dirty="0" smtClean="0"/>
              <a:t>- This effect could be used to determine cloud motion → wind vectors at cloud height.</a:t>
            </a:r>
          </a:p>
          <a:p>
            <a:pPr>
              <a:buFontTx/>
              <a:buChar char="-"/>
            </a:pPr>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1"/>
            <a:ext cx="7772400" cy="685800"/>
          </a:xfrm>
        </p:spPr>
        <p:txBody>
          <a:bodyPr>
            <a:normAutofit/>
          </a:bodyPr>
          <a:lstStyle/>
          <a:p>
            <a:r>
              <a:rPr lang="en-US" sz="3600" dirty="0" smtClean="0"/>
              <a:t>GOCI Band relative acquisition times</a:t>
            </a:r>
            <a:endParaRPr lang="en-US" sz="3600" dirty="0"/>
          </a:p>
        </p:txBody>
      </p:sp>
      <p:sp>
        <p:nvSpPr>
          <p:cNvPr id="3" name="Subtitle 2"/>
          <p:cNvSpPr>
            <a:spLocks noGrp="1"/>
          </p:cNvSpPr>
          <p:nvPr>
            <p:ph type="subTitle" idx="1"/>
          </p:nvPr>
        </p:nvSpPr>
        <p:spPr>
          <a:xfrm>
            <a:off x="1219200" y="3962400"/>
            <a:ext cx="6705600" cy="1828800"/>
          </a:xfrm>
        </p:spPr>
        <p:txBody>
          <a:bodyPr>
            <a:normAutofit/>
          </a:bodyPr>
          <a:lstStyle/>
          <a:p>
            <a:pPr algn="l"/>
            <a:r>
              <a:rPr lang="en-US" sz="2000" dirty="0" smtClean="0">
                <a:solidFill>
                  <a:schemeClr val="tx1"/>
                </a:solidFill>
              </a:rPr>
              <a:t>- data for this example is from 6 Jul 2015 03Z.  Dwell times for bands will change through the mission to compensate for detector degradation.</a:t>
            </a:r>
          </a:p>
          <a:p>
            <a:pPr algn="l"/>
            <a:r>
              <a:rPr lang="en-US" sz="2000" dirty="0" smtClean="0">
                <a:solidFill>
                  <a:schemeClr val="tx1"/>
                </a:solidFill>
              </a:rPr>
              <a:t>- Order of band acquisition could change.</a:t>
            </a:r>
          </a:p>
        </p:txBody>
      </p:sp>
      <p:graphicFrame>
        <p:nvGraphicFramePr>
          <p:cNvPr id="4" name="Table 3"/>
          <p:cNvGraphicFramePr>
            <a:graphicFrameLocks noGrp="1"/>
          </p:cNvGraphicFramePr>
          <p:nvPr/>
        </p:nvGraphicFramePr>
        <p:xfrm>
          <a:off x="1371600" y="1143000"/>
          <a:ext cx="6629402" cy="2590800"/>
        </p:xfrm>
        <a:graphic>
          <a:graphicData uri="http://schemas.openxmlformats.org/drawingml/2006/table">
            <a:tbl>
              <a:tblPr/>
              <a:tblGrid>
                <a:gridCol w="1325742"/>
                <a:gridCol w="1325742"/>
                <a:gridCol w="1325742"/>
                <a:gridCol w="1325742"/>
                <a:gridCol w="1326434"/>
              </a:tblGrid>
              <a:tr h="518160">
                <a:tc>
                  <a:txBody>
                    <a:bodyPr/>
                    <a:lstStyle/>
                    <a:p>
                      <a:pPr marL="0" marR="0">
                        <a:lnSpc>
                          <a:spcPct val="115000"/>
                        </a:lnSpc>
                        <a:spcBef>
                          <a:spcPts val="0"/>
                        </a:spcBef>
                        <a:spcAft>
                          <a:spcPts val="0"/>
                        </a:spcAft>
                      </a:pPr>
                      <a:r>
                        <a:rPr lang="en-US" sz="1300" dirty="0">
                          <a:latin typeface="Times New Roman"/>
                          <a:ea typeface="Calibri"/>
                          <a:cs typeface="Times New Roman"/>
                        </a:rPr>
                        <a:t>Band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a:latin typeface="Times New Roman"/>
                          <a:ea typeface="Calibri"/>
                          <a:cs typeface="Times New Roman"/>
                        </a:rPr>
                        <a:t>Wavelength (nm)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a:latin typeface="Times New Roman"/>
                          <a:ea typeface="Calibri"/>
                          <a:cs typeface="Times New Roman"/>
                        </a:rPr>
                        <a:t>Time offset from 1</a:t>
                      </a:r>
                      <a:r>
                        <a:rPr lang="en-US" sz="1300" baseline="30000">
                          <a:latin typeface="Times New Roman"/>
                          <a:ea typeface="Calibri"/>
                          <a:cs typeface="Times New Roman"/>
                        </a:rPr>
                        <a:t>st</a:t>
                      </a:r>
                      <a:r>
                        <a:rPr lang="en-US" sz="1300">
                          <a:latin typeface="Times New Roman"/>
                          <a:ea typeface="Calibri"/>
                          <a:cs typeface="Times New Roman"/>
                        </a:rPr>
                        <a:t> band (sec)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a:latin typeface="Times New Roman"/>
                          <a:ea typeface="Calibri"/>
                          <a:cs typeface="Times New Roman"/>
                        </a:rPr>
                        <a:t>Approximate color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a:latin typeface="Times New Roman"/>
                          <a:ea typeface="Calibri"/>
                          <a:cs typeface="Times New Roman"/>
                        </a:rPr>
                        <a:t>Comments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9080">
                <a:tc>
                  <a:txBody>
                    <a:bodyPr/>
                    <a:lstStyle/>
                    <a:p>
                      <a:pPr marL="0" marR="0">
                        <a:lnSpc>
                          <a:spcPct val="115000"/>
                        </a:lnSpc>
                        <a:spcBef>
                          <a:spcPts val="0"/>
                        </a:spcBef>
                        <a:spcAft>
                          <a:spcPts val="0"/>
                        </a:spcAft>
                      </a:pPr>
                      <a:r>
                        <a:rPr lang="en-US" sz="1300">
                          <a:latin typeface="Times New Roman"/>
                          <a:ea typeface="Calibri"/>
                          <a:cs typeface="Times New Roman"/>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a:latin typeface="Times New Roman"/>
                          <a:ea typeface="Calibri"/>
                          <a:cs typeface="Times New Roman"/>
                        </a:rPr>
                        <a:t>412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a:latin typeface="Times New Roman"/>
                          <a:ea typeface="Calibri"/>
                          <a:cs typeface="Times New Roman"/>
                        </a:rPr>
                        <a:t>36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a:latin typeface="Times New Roman"/>
                          <a:ea typeface="Calibri"/>
                          <a:cs typeface="Times New Roman"/>
                        </a:rPr>
                        <a:t>Violet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a:latin typeface="Times New Roman"/>
                          <a:ea typeface="Calibri"/>
                          <a:cs typeface="Times New Roman"/>
                        </a:rPr>
                        <a:t>TC-Blue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9080">
                <a:tc>
                  <a:txBody>
                    <a:bodyPr/>
                    <a:lstStyle/>
                    <a:p>
                      <a:pPr marL="0" marR="0">
                        <a:lnSpc>
                          <a:spcPct val="115000"/>
                        </a:lnSpc>
                        <a:spcBef>
                          <a:spcPts val="0"/>
                        </a:spcBef>
                        <a:spcAft>
                          <a:spcPts val="0"/>
                        </a:spcAft>
                      </a:pPr>
                      <a:r>
                        <a:rPr lang="en-US" sz="1300">
                          <a:latin typeface="Times New Roman"/>
                          <a:ea typeface="Calibri"/>
                          <a:cs typeface="Times New Roman"/>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a:latin typeface="Times New Roman"/>
                          <a:ea typeface="Calibri"/>
                          <a:cs typeface="Times New Roman"/>
                        </a:rPr>
                        <a:t>443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a:latin typeface="Times New Roman"/>
                          <a:ea typeface="Calibri"/>
                          <a:cs typeface="Times New Roman"/>
                        </a:rPr>
                        <a:t>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a:latin typeface="Times New Roman"/>
                          <a:ea typeface="Calibri"/>
                          <a:cs typeface="Times New Roman"/>
                        </a:rPr>
                        <a:t>Blue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9080">
                <a:tc>
                  <a:txBody>
                    <a:bodyPr/>
                    <a:lstStyle/>
                    <a:p>
                      <a:pPr marL="0" marR="0">
                        <a:lnSpc>
                          <a:spcPct val="115000"/>
                        </a:lnSpc>
                        <a:spcBef>
                          <a:spcPts val="0"/>
                        </a:spcBef>
                        <a:spcAft>
                          <a:spcPts val="0"/>
                        </a:spcAft>
                      </a:pPr>
                      <a:r>
                        <a:rPr lang="en-US" sz="1300">
                          <a:latin typeface="Times New Roman"/>
                          <a:ea typeface="Calibri"/>
                          <a:cs typeface="Times New Roman"/>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a:latin typeface="Times New Roman"/>
                          <a:ea typeface="Calibri"/>
                          <a:cs typeface="Times New Roman"/>
                        </a:rPr>
                        <a:t>490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a:latin typeface="Times New Roman"/>
                          <a:ea typeface="Calibri"/>
                          <a:cs typeface="Times New Roman"/>
                        </a:rPr>
                        <a:t>52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a:latin typeface="Times New Roman"/>
                          <a:ea typeface="Calibri"/>
                          <a:cs typeface="Times New Roman"/>
                        </a:rPr>
                        <a:t>Blue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a:latin typeface="Times New Roman"/>
                          <a:ea typeface="Calibri"/>
                          <a:cs typeface="Times New Roman"/>
                        </a:rPr>
                        <a:t>Largest shift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9080">
                <a:tc>
                  <a:txBody>
                    <a:bodyPr/>
                    <a:lstStyle/>
                    <a:p>
                      <a:pPr marL="0" marR="0">
                        <a:lnSpc>
                          <a:spcPct val="115000"/>
                        </a:lnSpc>
                        <a:spcBef>
                          <a:spcPts val="0"/>
                        </a:spcBef>
                        <a:spcAft>
                          <a:spcPts val="0"/>
                        </a:spcAft>
                      </a:pPr>
                      <a:r>
                        <a:rPr lang="en-US" sz="1300">
                          <a:latin typeface="Times New Roman"/>
                          <a:ea typeface="Calibri"/>
                          <a:cs typeface="Times New Roman"/>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a:latin typeface="Times New Roman"/>
                          <a:ea typeface="Calibri"/>
                          <a:cs typeface="Times New Roman"/>
                        </a:rPr>
                        <a:t>555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a:latin typeface="Times New Roman"/>
                          <a:ea typeface="Calibri"/>
                          <a:cs typeface="Times New Roman"/>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a:latin typeface="Times New Roman"/>
                          <a:ea typeface="Calibri"/>
                          <a:cs typeface="Times New Roman"/>
                        </a:rPr>
                        <a:t>Green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a:latin typeface="Times New Roman"/>
                          <a:ea typeface="Calibri"/>
                          <a:cs typeface="Times New Roman"/>
                        </a:rPr>
                        <a:t>TC-Green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9080">
                <a:tc>
                  <a:txBody>
                    <a:bodyPr/>
                    <a:lstStyle/>
                    <a:p>
                      <a:pPr marL="0" marR="0">
                        <a:lnSpc>
                          <a:spcPct val="115000"/>
                        </a:lnSpc>
                        <a:spcBef>
                          <a:spcPts val="0"/>
                        </a:spcBef>
                        <a:spcAft>
                          <a:spcPts val="0"/>
                        </a:spcAft>
                      </a:pPr>
                      <a:r>
                        <a:rPr lang="en-US" sz="1300">
                          <a:latin typeface="Times New Roman"/>
                          <a:ea typeface="Calibri"/>
                          <a:cs typeface="Times New Roman"/>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a:latin typeface="Times New Roman"/>
                          <a:ea typeface="Calibri"/>
                          <a:cs typeface="Times New Roman"/>
                        </a:rPr>
                        <a:t>660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a:latin typeface="Times New Roman"/>
                          <a:ea typeface="Calibri"/>
                          <a:cs typeface="Times New Roman"/>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a:latin typeface="Times New Roman"/>
                          <a:ea typeface="Calibri"/>
                          <a:cs typeface="Times New Roman"/>
                        </a:rPr>
                        <a:t>Red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a:latin typeface="Times New Roman"/>
                          <a:ea typeface="Calibri"/>
                          <a:cs typeface="Times New Roman"/>
                        </a:rPr>
                        <a:t>TC-Red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9080">
                <a:tc>
                  <a:txBody>
                    <a:bodyPr/>
                    <a:lstStyle/>
                    <a:p>
                      <a:pPr marL="0" marR="0">
                        <a:lnSpc>
                          <a:spcPct val="115000"/>
                        </a:lnSpc>
                        <a:spcBef>
                          <a:spcPts val="0"/>
                        </a:spcBef>
                        <a:spcAft>
                          <a:spcPts val="0"/>
                        </a:spcAft>
                      </a:pPr>
                      <a:r>
                        <a:rPr lang="en-US" sz="1300">
                          <a:latin typeface="Times New Roman"/>
                          <a:ea typeface="Calibri"/>
                          <a:cs typeface="Times New Roman"/>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a:latin typeface="Times New Roman"/>
                          <a:ea typeface="Calibri"/>
                          <a:cs typeface="Times New Roman"/>
                        </a:rPr>
                        <a:t>680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a:latin typeface="Times New Roman"/>
                          <a:ea typeface="Calibri"/>
                          <a:cs typeface="Times New Roman"/>
                        </a:rPr>
                        <a:t>28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a:latin typeface="Times New Roman"/>
                          <a:ea typeface="Calibri"/>
                          <a:cs typeface="Times New Roman"/>
                        </a:rPr>
                        <a:t>Red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9080">
                <a:tc>
                  <a:txBody>
                    <a:bodyPr/>
                    <a:lstStyle/>
                    <a:p>
                      <a:pPr marL="0" marR="0">
                        <a:lnSpc>
                          <a:spcPct val="115000"/>
                        </a:lnSpc>
                        <a:spcBef>
                          <a:spcPts val="0"/>
                        </a:spcBef>
                        <a:spcAft>
                          <a:spcPts val="0"/>
                        </a:spcAft>
                      </a:pPr>
                      <a:r>
                        <a:rPr lang="en-US" sz="1300">
                          <a:latin typeface="Times New Roman"/>
                          <a:ea typeface="Calibri"/>
                          <a:cs typeface="Times New Roman"/>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a:latin typeface="Times New Roman"/>
                          <a:ea typeface="Calibri"/>
                          <a:cs typeface="Times New Roman"/>
                        </a:rPr>
                        <a:t>745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a:latin typeface="Times New Roman"/>
                          <a:ea typeface="Calibri"/>
                          <a:cs typeface="Times New Roman"/>
                        </a:rPr>
                        <a:t>14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a:latin typeface="Times New Roman"/>
                          <a:ea typeface="Calibri"/>
                          <a:cs typeface="Times New Roman"/>
                        </a:rPr>
                        <a:t>NIR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9080">
                <a:tc>
                  <a:txBody>
                    <a:bodyPr/>
                    <a:lstStyle/>
                    <a:p>
                      <a:pPr marL="0" marR="0">
                        <a:lnSpc>
                          <a:spcPct val="115000"/>
                        </a:lnSpc>
                        <a:spcBef>
                          <a:spcPts val="0"/>
                        </a:spcBef>
                        <a:spcAft>
                          <a:spcPts val="0"/>
                        </a:spcAft>
                      </a:pPr>
                      <a:r>
                        <a:rPr lang="en-US" sz="1300">
                          <a:latin typeface="Times New Roman"/>
                          <a:ea typeface="Calibri"/>
                          <a:cs typeface="Times New Roman"/>
                        </a:rPr>
                        <a:t>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a:latin typeface="Times New Roman"/>
                          <a:ea typeface="Calibri"/>
                          <a:cs typeface="Times New Roman"/>
                        </a:rPr>
                        <a:t>865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a:latin typeface="Times New Roman"/>
                          <a:ea typeface="Calibri"/>
                          <a:cs typeface="Times New Roman"/>
                        </a:rPr>
                        <a:t>44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a:latin typeface="Times New Roman"/>
                          <a:ea typeface="Calibri"/>
                          <a:cs typeface="Times New Roman"/>
                        </a:rPr>
                        <a:t>NIR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dirty="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1"/>
            <a:ext cx="7772400" cy="685800"/>
          </a:xfrm>
        </p:spPr>
        <p:txBody>
          <a:bodyPr>
            <a:normAutofit/>
          </a:bodyPr>
          <a:lstStyle/>
          <a:p>
            <a:r>
              <a:rPr lang="en-US" sz="3600" dirty="0" smtClean="0"/>
              <a:t>GOCI cloud shift – in true color</a:t>
            </a:r>
            <a:endParaRPr lang="en-US" sz="3600" dirty="0"/>
          </a:p>
        </p:txBody>
      </p:sp>
      <p:sp>
        <p:nvSpPr>
          <p:cNvPr id="3" name="Subtitle 2"/>
          <p:cNvSpPr>
            <a:spLocks noGrp="1"/>
          </p:cNvSpPr>
          <p:nvPr>
            <p:ph type="subTitle" idx="1"/>
          </p:nvPr>
        </p:nvSpPr>
        <p:spPr>
          <a:xfrm>
            <a:off x="1066800" y="4953000"/>
            <a:ext cx="6705600" cy="1295400"/>
          </a:xfrm>
        </p:spPr>
        <p:txBody>
          <a:bodyPr>
            <a:normAutofit/>
          </a:bodyPr>
          <a:lstStyle/>
          <a:p>
            <a:pPr algn="l"/>
            <a:r>
              <a:rPr lang="en-US" sz="2400" dirty="0">
                <a:solidFill>
                  <a:schemeClr val="tx1"/>
                </a:solidFill>
              </a:rPr>
              <a:t>Figure 1. True color image of a portion of the GOCI scene on 4 June, </a:t>
            </a:r>
            <a:r>
              <a:rPr lang="en-US" sz="2400" dirty="0" smtClean="0">
                <a:solidFill>
                  <a:schemeClr val="tx1"/>
                </a:solidFill>
              </a:rPr>
              <a:t>2015, 0300 GMT.  </a:t>
            </a:r>
            <a:r>
              <a:rPr lang="en-US" sz="2400" dirty="0">
                <a:solidFill>
                  <a:schemeClr val="tx1"/>
                </a:solidFill>
              </a:rPr>
              <a:t>3 regions with cloud are indicated with the letters A, B, and C.</a:t>
            </a:r>
          </a:p>
          <a:p>
            <a:pPr algn="l"/>
            <a:endParaRPr lang="en-US" dirty="0"/>
          </a:p>
        </p:txBody>
      </p:sp>
      <p:pic>
        <p:nvPicPr>
          <p:cNvPr id="4" name="Picture 3" descr="20150604031641_L1brs_lbl_crop.png"/>
          <p:cNvPicPr/>
          <p:nvPr/>
        </p:nvPicPr>
        <p:blipFill>
          <a:blip r:embed="rId2" cstate="print"/>
          <a:stretch>
            <a:fillRect/>
          </a:stretch>
        </p:blipFill>
        <p:spPr>
          <a:xfrm>
            <a:off x="2362200" y="1066800"/>
            <a:ext cx="4266667" cy="365714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1"/>
            <a:ext cx="7772400" cy="685800"/>
          </a:xfrm>
        </p:spPr>
        <p:txBody>
          <a:bodyPr>
            <a:normAutofit/>
          </a:bodyPr>
          <a:lstStyle/>
          <a:p>
            <a:r>
              <a:rPr lang="en-US" sz="3600" dirty="0" smtClean="0"/>
              <a:t>GOCI cloud shift – in true color</a:t>
            </a:r>
            <a:endParaRPr lang="en-US" sz="3600" dirty="0"/>
          </a:p>
        </p:txBody>
      </p:sp>
      <p:sp>
        <p:nvSpPr>
          <p:cNvPr id="3" name="Subtitle 2"/>
          <p:cNvSpPr>
            <a:spLocks noGrp="1"/>
          </p:cNvSpPr>
          <p:nvPr>
            <p:ph type="subTitle" idx="1"/>
          </p:nvPr>
        </p:nvSpPr>
        <p:spPr>
          <a:xfrm>
            <a:off x="1066800" y="4953000"/>
            <a:ext cx="6705600" cy="1295400"/>
          </a:xfrm>
        </p:spPr>
        <p:txBody>
          <a:bodyPr>
            <a:normAutofit fontScale="92500" lnSpcReduction="20000"/>
          </a:bodyPr>
          <a:lstStyle/>
          <a:p>
            <a:pPr algn="l"/>
            <a:r>
              <a:rPr lang="en-US" sz="2400" dirty="0">
                <a:solidFill>
                  <a:schemeClr val="tx1"/>
                </a:solidFill>
              </a:rPr>
              <a:t>Figure 2. Close-up view of the region A in figure 1 showing a cirrus cloud coming off the Korean peninsula</a:t>
            </a:r>
            <a:r>
              <a:rPr lang="en-US" sz="2400" dirty="0" smtClean="0">
                <a:solidFill>
                  <a:schemeClr val="tx1"/>
                </a:solidFill>
              </a:rPr>
              <a:t>.  The 36 second delay of the blue channel from the red is seen as a slight ghosting.</a:t>
            </a:r>
            <a:endParaRPr lang="en-US" sz="2400" dirty="0">
              <a:solidFill>
                <a:schemeClr val="tx1"/>
              </a:solidFill>
            </a:endParaRPr>
          </a:p>
          <a:p>
            <a:pPr algn="l"/>
            <a:endParaRPr lang="en-US" dirty="0"/>
          </a:p>
        </p:txBody>
      </p:sp>
      <p:pic>
        <p:nvPicPr>
          <p:cNvPr id="5" name="Picture 4" descr="20150604031641_L1brs3_sub.png"/>
          <p:cNvPicPr>
            <a:picLocks noChangeAspect="1"/>
          </p:cNvPicPr>
          <p:nvPr/>
        </p:nvPicPr>
        <p:blipFill>
          <a:blip r:embed="rId2" cstate="print"/>
          <a:stretch>
            <a:fillRect/>
          </a:stretch>
        </p:blipFill>
        <p:spPr>
          <a:xfrm>
            <a:off x="2133600" y="1066800"/>
            <a:ext cx="5021655" cy="3657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1"/>
            <a:ext cx="7772400" cy="685800"/>
          </a:xfrm>
        </p:spPr>
        <p:txBody>
          <a:bodyPr>
            <a:normAutofit/>
          </a:bodyPr>
          <a:lstStyle/>
          <a:p>
            <a:r>
              <a:rPr lang="en-US" sz="3600" dirty="0" smtClean="0"/>
              <a:t>GOCI cloud shift – in true color</a:t>
            </a:r>
            <a:endParaRPr lang="en-US" sz="3600" dirty="0"/>
          </a:p>
        </p:txBody>
      </p:sp>
      <p:sp>
        <p:nvSpPr>
          <p:cNvPr id="3" name="Subtitle 2"/>
          <p:cNvSpPr>
            <a:spLocks noGrp="1"/>
          </p:cNvSpPr>
          <p:nvPr>
            <p:ph type="subTitle" idx="1"/>
          </p:nvPr>
        </p:nvSpPr>
        <p:spPr>
          <a:xfrm>
            <a:off x="1143000" y="5029200"/>
            <a:ext cx="6705600" cy="1295400"/>
          </a:xfrm>
        </p:spPr>
        <p:txBody>
          <a:bodyPr>
            <a:normAutofit fontScale="70000" lnSpcReduction="20000"/>
          </a:bodyPr>
          <a:lstStyle/>
          <a:p>
            <a:pPr algn="l"/>
            <a:r>
              <a:rPr lang="en-US" sz="3400" dirty="0">
                <a:solidFill>
                  <a:schemeClr val="tx1"/>
                </a:solidFill>
              </a:rPr>
              <a:t>Figure 3.  Same region as Fig 2, but the true color image in this case was made using GOCI bands with a 52 second time separation to more clearly show the effects of cloud motion.</a:t>
            </a:r>
          </a:p>
          <a:p>
            <a:pPr algn="l"/>
            <a:endParaRPr lang="en-US" dirty="0"/>
          </a:p>
        </p:txBody>
      </p:sp>
      <p:pic>
        <p:nvPicPr>
          <p:cNvPr id="6" name="Picture 5" descr="20150604031641_L1brs4_sub.png"/>
          <p:cNvPicPr>
            <a:picLocks noChangeAspect="1"/>
          </p:cNvPicPr>
          <p:nvPr/>
        </p:nvPicPr>
        <p:blipFill>
          <a:blip r:embed="rId2" cstate="print"/>
          <a:stretch>
            <a:fillRect/>
          </a:stretch>
        </p:blipFill>
        <p:spPr>
          <a:xfrm>
            <a:off x="1828800" y="1143000"/>
            <a:ext cx="5220832" cy="3657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17043</TotalTime>
  <Words>1484</Words>
  <Application>Microsoft Macintosh PowerPoint</Application>
  <PresentationFormat>On-screen Show (4:3)</PresentationFormat>
  <Paragraphs>111</Paragraphs>
  <Slides>21</Slides>
  <Notes>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GOCI Level-2 Processing Improvements and  Cloud Motion Analysis  Wayne D. Robinson, Ocean Biology Processing Group, NASA/GSFC, SAIC GEO-CAPE Workshop, 31 Aug – 3 Sep, 2015</vt:lpstr>
      <vt:lpstr>PowerPoint Presentation</vt:lpstr>
      <vt:lpstr>PowerPoint Presentation</vt:lpstr>
      <vt:lpstr>PowerPoint Presentation</vt:lpstr>
      <vt:lpstr>PowerPoint Presentation</vt:lpstr>
      <vt:lpstr>GOCI Band relative acquisition times</vt:lpstr>
      <vt:lpstr>GOCI cloud shift – in true color</vt:lpstr>
      <vt:lpstr>GOCI cloud shift – in true color</vt:lpstr>
      <vt:lpstr>GOCI cloud shift – in true color</vt:lpstr>
      <vt:lpstr>Cloud motion animation from one GOCI scene</vt:lpstr>
      <vt:lpstr>GOCI Cloud motion for point A in Fig 1</vt:lpstr>
      <vt:lpstr>GOCI Cloud motion for point C in Fig 1</vt:lpstr>
      <vt:lpstr>Is a feature’s motion large? </vt:lpstr>
      <vt:lpstr>Summary</vt:lpstr>
      <vt:lpstr>References</vt:lpstr>
      <vt:lpstr>Backup slides</vt:lpstr>
      <vt:lpstr>Cloud motion animation from one GOCI scene</vt:lpstr>
      <vt:lpstr>PowerPoint Presentation</vt:lpstr>
      <vt:lpstr>PowerPoint Presentation</vt:lpstr>
      <vt:lpstr>GOCI Cloud motion for point B in Fig 1</vt:lpstr>
      <vt:lpstr>Upper air wind plot near the time of the GOCI scene in Fig 1</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GOCI Work at GSFC and  Cloud Motion Considerations  Wayne Robinson, SAIC, NASA/GSFC GEO-CAPE Workshop, 31 Aug – 3 Sep, 2015</dc:title>
  <dc:creator>OBPGUser_2</dc:creator>
  <cp:lastModifiedBy>Wayne/Robinson User</cp:lastModifiedBy>
  <cp:revision>549</cp:revision>
  <dcterms:created xsi:type="dcterms:W3CDTF">2015-08-14T21:11:59Z</dcterms:created>
  <dcterms:modified xsi:type="dcterms:W3CDTF">2015-09-01T11:25:16Z</dcterms:modified>
</cp:coreProperties>
</file>