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8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BC22-03FC-5946-B055-C2C6BE3322FE}" type="datetimeFigureOut">
              <a:rPr lang="en-US" smtClean="0"/>
              <a:t>8/29/15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57378-2959-144C-99AC-E6457C7AA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21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BC22-03FC-5946-B055-C2C6BE3322FE}" type="datetimeFigureOut">
              <a:rPr lang="en-US" smtClean="0"/>
              <a:t>8/29/15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57378-2959-144C-99AC-E6457C7AA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76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BC22-03FC-5946-B055-C2C6BE3322FE}" type="datetimeFigureOut">
              <a:rPr lang="en-US" smtClean="0"/>
              <a:t>8/29/15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57378-2959-144C-99AC-E6457C7AA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81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BC22-03FC-5946-B055-C2C6BE3322FE}" type="datetimeFigureOut">
              <a:rPr lang="en-US" smtClean="0"/>
              <a:t>8/29/15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57378-2959-144C-99AC-E6457C7AA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654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BC22-03FC-5946-B055-C2C6BE3322FE}" type="datetimeFigureOut">
              <a:rPr lang="en-US" smtClean="0"/>
              <a:t>8/29/15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57378-2959-144C-99AC-E6457C7AA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22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BC22-03FC-5946-B055-C2C6BE3322FE}" type="datetimeFigureOut">
              <a:rPr lang="en-US" smtClean="0"/>
              <a:t>8/29/15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57378-2959-144C-99AC-E6457C7AA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31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BC22-03FC-5946-B055-C2C6BE3322FE}" type="datetimeFigureOut">
              <a:rPr lang="en-US" smtClean="0"/>
              <a:t>8/29/15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57378-2959-144C-99AC-E6457C7AA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796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BC22-03FC-5946-B055-C2C6BE3322FE}" type="datetimeFigureOut">
              <a:rPr lang="en-US" smtClean="0"/>
              <a:t>8/29/15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57378-2959-144C-99AC-E6457C7AA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0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BC22-03FC-5946-B055-C2C6BE3322FE}" type="datetimeFigureOut">
              <a:rPr lang="en-US" smtClean="0"/>
              <a:t>8/29/15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57378-2959-144C-99AC-E6457C7AA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310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BC22-03FC-5946-B055-C2C6BE3322FE}" type="datetimeFigureOut">
              <a:rPr lang="en-US" smtClean="0"/>
              <a:t>8/29/15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57378-2959-144C-99AC-E6457C7AA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15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BC22-03FC-5946-B055-C2C6BE3322FE}" type="datetimeFigureOut">
              <a:rPr lang="en-US" smtClean="0"/>
              <a:t>8/29/15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57378-2959-144C-99AC-E6457C7AA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443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3BC22-03FC-5946-B055-C2C6BE3322FE}" type="datetimeFigureOut">
              <a:rPr lang="en-US" smtClean="0"/>
              <a:t>8/29/15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57378-2959-144C-99AC-E6457C7AA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178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Interdisciplinary Science: </a:t>
            </a:r>
            <a:br>
              <a:rPr lang="en-US" b="1" dirty="0" smtClean="0">
                <a:latin typeface="Century Gothic"/>
                <a:cs typeface="Century Gothic"/>
              </a:rPr>
            </a:br>
            <a:r>
              <a:rPr lang="en-US" b="1" dirty="0" smtClean="0">
                <a:latin typeface="Century Gothic"/>
                <a:cs typeface="Century Gothic"/>
              </a:rPr>
              <a:t>Implications of Spectral Range and Resolution Choices</a:t>
            </a:r>
            <a:br>
              <a:rPr lang="en-US" b="1" dirty="0" smtClean="0">
                <a:latin typeface="Century Gothic"/>
                <a:cs typeface="Century Gothic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Carolyn Jordan, Charles </a:t>
            </a:r>
            <a:r>
              <a:rPr lang="en-US" dirty="0" err="1" smtClean="0"/>
              <a:t>Gatebe</a:t>
            </a:r>
            <a:r>
              <a:rPr lang="en-US" dirty="0" smtClean="0"/>
              <a:t>, Maria </a:t>
            </a:r>
            <a:r>
              <a:rPr lang="en-US" dirty="0" err="1" smtClean="0"/>
              <a:t>Tzortziou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061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87518"/>
            <a:ext cx="9144000" cy="57615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latin typeface="Century Gothic"/>
                <a:cs typeface="Century Gothic"/>
              </a:rPr>
              <a:t>Draft White Paper Available</a:t>
            </a:r>
            <a:endParaRPr lang="en-US" sz="2400" b="1" dirty="0">
              <a:latin typeface="Century Gothic"/>
              <a:cs typeface="Century Gothic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48640" y="763672"/>
            <a:ext cx="8229600" cy="3136896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800" b="1" i="1" dirty="0" smtClean="0">
                <a:solidFill>
                  <a:srgbClr val="0000FF"/>
                </a:solidFill>
                <a:latin typeface="Arial"/>
                <a:cs typeface="Arial"/>
              </a:rPr>
              <a:t>We are soliciting comments from the OC SWG</a:t>
            </a:r>
          </a:p>
          <a:p>
            <a:pPr>
              <a:lnSpc>
                <a:spcPct val="110000"/>
              </a:lnSpc>
            </a:pPr>
            <a:r>
              <a:rPr lang="en-US" sz="1800" dirty="0" smtClean="0">
                <a:latin typeface="Arial"/>
                <a:cs typeface="Arial"/>
              </a:rPr>
              <a:t>Examines the trade-offs among the current STM baseline and threshold spectral range and resolution choices on</a:t>
            </a:r>
          </a:p>
          <a:p>
            <a:pPr lvl="1">
              <a:lnSpc>
                <a:spcPct val="110000"/>
              </a:lnSpc>
            </a:pPr>
            <a:r>
              <a:rPr lang="en-US" sz="1600" dirty="0" smtClean="0">
                <a:latin typeface="Arial"/>
                <a:cs typeface="Arial"/>
              </a:rPr>
              <a:t>Atmospheric correction</a:t>
            </a:r>
          </a:p>
          <a:p>
            <a:pPr lvl="1">
              <a:lnSpc>
                <a:spcPct val="110000"/>
              </a:lnSpc>
            </a:pPr>
            <a:r>
              <a:rPr lang="en-US" sz="1600" dirty="0" smtClean="0">
                <a:latin typeface="Arial"/>
                <a:cs typeface="Arial"/>
              </a:rPr>
              <a:t>Interdisciplinary contributions to the broader scientific, applications, management, &amp; policy communities </a:t>
            </a:r>
          </a:p>
          <a:p>
            <a:pPr>
              <a:lnSpc>
                <a:spcPct val="110000"/>
              </a:lnSpc>
            </a:pPr>
            <a:r>
              <a:rPr lang="en-US" sz="1800" dirty="0" smtClean="0">
                <a:latin typeface="Arial"/>
                <a:cs typeface="Arial"/>
              </a:rPr>
              <a:t>Key trade-off involves NO</a:t>
            </a:r>
            <a:r>
              <a:rPr lang="en-US" sz="1800" baseline="-25000" dirty="0" smtClean="0">
                <a:latin typeface="Arial"/>
                <a:cs typeface="Arial"/>
              </a:rPr>
              <a:t>2</a:t>
            </a:r>
            <a:r>
              <a:rPr lang="en-US" sz="1800" dirty="0" smtClean="0">
                <a:latin typeface="Arial"/>
                <a:cs typeface="Arial"/>
              </a:rPr>
              <a:t> correction (baseline) v. threshold or </a:t>
            </a:r>
            <a:r>
              <a:rPr lang="en-US" sz="1800" dirty="0" err="1" smtClean="0">
                <a:latin typeface="Arial"/>
                <a:cs typeface="Arial"/>
              </a:rPr>
              <a:t>descope</a:t>
            </a:r>
            <a:r>
              <a:rPr lang="en-US" sz="1800" dirty="0" smtClean="0">
                <a:latin typeface="Arial"/>
                <a:cs typeface="Arial"/>
              </a:rPr>
              <a:t> that might afford launch opportunities on shorter time horizons</a:t>
            </a:r>
          </a:p>
          <a:p>
            <a:pPr>
              <a:lnSpc>
                <a:spcPct val="110000"/>
              </a:lnSpc>
            </a:pPr>
            <a:r>
              <a:rPr lang="en-US" sz="1800" dirty="0" smtClean="0">
                <a:latin typeface="Arial"/>
                <a:cs typeface="Arial"/>
              </a:rPr>
              <a:t>Leveraging other NASA assets and resources from other agencies and international resources will be important to maximize interdisciplinary scientific benefit</a:t>
            </a:r>
            <a:endParaRPr lang="en-US" sz="1800" dirty="0">
              <a:latin typeface="Arial"/>
              <a:cs typeface="Arial"/>
            </a:endParaRPr>
          </a:p>
        </p:txBody>
      </p:sp>
      <p:pic>
        <p:nvPicPr>
          <p:cNvPr id="6" name="Picture 5" descr="Screen Shot 2015-08-27 at 10.37.2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" y="3900568"/>
            <a:ext cx="774700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276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399163"/>
            <a:ext cx="9144000" cy="49384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latin typeface="Century Gothic"/>
                <a:cs typeface="Century Gothic"/>
              </a:rPr>
              <a:t>Discussion</a:t>
            </a:r>
            <a:endParaRPr lang="en-US" sz="2400" b="1" dirty="0">
              <a:latin typeface="Century Gothic"/>
              <a:cs typeface="Century Gothic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48640" y="916527"/>
            <a:ext cx="8229600" cy="509193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800" dirty="0" smtClean="0">
                <a:latin typeface="Arial"/>
                <a:cs typeface="Arial"/>
              </a:rPr>
              <a:t>Baseline OC spectral requirements will allow for retrieval of NO</a:t>
            </a:r>
            <a:r>
              <a:rPr lang="en-US" sz="1800" baseline="-25000" dirty="0" smtClean="0">
                <a:latin typeface="Arial"/>
                <a:cs typeface="Arial"/>
              </a:rPr>
              <a:t>2</a:t>
            </a:r>
            <a:r>
              <a:rPr lang="en-US" sz="1800" dirty="0" smtClean="0">
                <a:latin typeface="Arial"/>
                <a:cs typeface="Arial"/>
              </a:rPr>
              <a:t> and </a:t>
            </a:r>
            <a:r>
              <a:rPr lang="en-US" sz="1800" dirty="0" err="1" smtClean="0">
                <a:latin typeface="Arial"/>
                <a:cs typeface="Arial"/>
              </a:rPr>
              <a:t>glyoxal</a:t>
            </a:r>
            <a:endParaRPr lang="en-US" sz="1800" dirty="0" smtClean="0">
              <a:latin typeface="Arial"/>
              <a:cs typeface="Arial"/>
            </a:endParaRPr>
          </a:p>
          <a:p>
            <a:pPr lvl="1">
              <a:lnSpc>
                <a:spcPct val="110000"/>
              </a:lnSpc>
            </a:pPr>
            <a:r>
              <a:rPr lang="en-US" sz="1400" dirty="0" smtClean="0">
                <a:latin typeface="Arial"/>
                <a:cs typeface="Arial"/>
              </a:rPr>
              <a:t>Retrieval of other TEMPO trace gases (O3, HCHO, SO2) requires deeper UV wavelengths</a:t>
            </a:r>
          </a:p>
          <a:p>
            <a:pPr>
              <a:lnSpc>
                <a:spcPct val="110000"/>
              </a:lnSpc>
            </a:pPr>
            <a:r>
              <a:rPr lang="en-US" sz="1800" dirty="0" smtClean="0">
                <a:latin typeface="Arial"/>
                <a:cs typeface="Arial"/>
              </a:rPr>
              <a:t>Threshold OC spectral requirements limit retrievals to OC products and aerosols</a:t>
            </a:r>
          </a:p>
          <a:p>
            <a:pPr>
              <a:lnSpc>
                <a:spcPct val="110000"/>
              </a:lnSpc>
            </a:pPr>
            <a:r>
              <a:rPr lang="en-US" sz="1800" dirty="0">
                <a:latin typeface="Arial"/>
                <a:cs typeface="Arial"/>
              </a:rPr>
              <a:t>D</a:t>
            </a:r>
            <a:r>
              <a:rPr lang="en-US" sz="1800" dirty="0" smtClean="0">
                <a:latin typeface="Arial"/>
                <a:cs typeface="Arial"/>
              </a:rPr>
              <a:t>iffering priorities for field of regard for atmospheric observations and coastal ocean color has always limited overlap of observations for atmospheric correction &amp; interdisciplinary science opportunities</a:t>
            </a:r>
          </a:p>
          <a:p>
            <a:pPr>
              <a:lnSpc>
                <a:spcPct val="110000"/>
              </a:lnSpc>
            </a:pPr>
            <a:r>
              <a:rPr lang="en-US" sz="1800" dirty="0" smtClean="0">
                <a:latin typeface="Arial"/>
                <a:cs typeface="Arial"/>
              </a:rPr>
              <a:t>Key goal this week is to plan how to advance the GEO-CAPE OC mission</a:t>
            </a:r>
          </a:p>
          <a:p>
            <a:pPr lvl="1">
              <a:lnSpc>
                <a:spcPct val="110000"/>
              </a:lnSpc>
            </a:pPr>
            <a:r>
              <a:rPr lang="en-US" sz="1400" dirty="0" smtClean="0">
                <a:latin typeface="Arial"/>
                <a:cs typeface="Arial"/>
              </a:rPr>
              <a:t>As we explore trade-offs in costs, retrieval accuracy, &amp; prospects for achieving orbit in a timely fashion, are there opportunities for atmospheric and terrestrial retrievals that enhance our attractiveness to a broader community of scientists?</a:t>
            </a:r>
          </a:p>
          <a:p>
            <a:pPr lvl="1">
              <a:lnSpc>
                <a:spcPct val="110000"/>
              </a:lnSpc>
            </a:pPr>
            <a:r>
              <a:rPr lang="en-US" sz="1400" dirty="0" smtClean="0">
                <a:latin typeface="Arial"/>
                <a:cs typeface="Arial"/>
              </a:rPr>
              <a:t>How can we leverage inter-agency and international partnerships not just in ocean color but with other communities as well to integrate GEO-CAPE OC into the anticipated suite of LEO and GEO assets</a:t>
            </a:r>
            <a:r>
              <a:rPr lang="en-US" sz="1400" dirty="0" smtClean="0">
                <a:latin typeface="Arial"/>
                <a:cs typeface="Arial"/>
              </a:rPr>
              <a:t>?</a:t>
            </a:r>
            <a:endParaRPr lang="en-US" sz="1800" dirty="0" smtClean="0">
              <a:latin typeface="Arial"/>
              <a:cs typeface="Arial"/>
            </a:endParaRPr>
          </a:p>
          <a:p>
            <a:pPr>
              <a:lnSpc>
                <a:spcPct val="110000"/>
              </a:lnSpc>
            </a:pPr>
            <a:r>
              <a:rPr lang="en-US" sz="1800" dirty="0" smtClean="0">
                <a:latin typeface="Arial"/>
                <a:cs typeface="Arial"/>
              </a:rPr>
              <a:t>OC </a:t>
            </a:r>
            <a:r>
              <a:rPr lang="en-US" sz="1800" dirty="0">
                <a:latin typeface="Arial"/>
                <a:cs typeface="Arial"/>
              </a:rPr>
              <a:t>spatial resolution makes coastal retrievals attractive to atmospheric scientists</a:t>
            </a:r>
          </a:p>
          <a:p>
            <a:pPr lvl="1">
              <a:lnSpc>
                <a:spcPct val="110000"/>
              </a:lnSpc>
            </a:pPr>
            <a:r>
              <a:rPr lang="en-US" sz="1400" dirty="0">
                <a:latin typeface="Arial"/>
                <a:cs typeface="Arial"/>
              </a:rPr>
              <a:t>Allows for more detailed information on urban scales and in the vicinity of </a:t>
            </a:r>
            <a:r>
              <a:rPr lang="en-US" sz="1400" dirty="0" smtClean="0">
                <a:latin typeface="Arial"/>
                <a:cs typeface="Arial"/>
              </a:rPr>
              <a:t>clouds</a:t>
            </a:r>
            <a:endParaRPr lang="en-US" sz="1400" dirty="0">
              <a:latin typeface="Arial"/>
              <a:cs typeface="Arial"/>
            </a:endParaRPr>
          </a:p>
          <a:p>
            <a:pPr>
              <a:lnSpc>
                <a:spcPct val="110000"/>
              </a:lnSpc>
            </a:pPr>
            <a:r>
              <a:rPr lang="en-US" sz="1800" dirty="0">
                <a:latin typeface="Arial"/>
                <a:cs typeface="Arial"/>
              </a:rPr>
              <a:t>N</a:t>
            </a:r>
            <a:r>
              <a:rPr lang="en-US" sz="1800" dirty="0" smtClean="0">
                <a:latin typeface="Arial"/>
                <a:cs typeface="Arial"/>
              </a:rPr>
              <a:t>eed retrievals over land/water that eliminate discontinuities in products</a:t>
            </a:r>
            <a:endParaRPr lang="en-US" sz="14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3710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297</Words>
  <Application>Microsoft Macintosh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Interdisciplinary Science:  Implications of Spectral Range and Resolution Choices </vt:lpstr>
      <vt:lpstr>PowerPoint Presentation</vt:lpstr>
      <vt:lpstr>PowerPoint Presentation</vt:lpstr>
    </vt:vector>
  </TitlesOfParts>
  <Company>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Interdisciplinary Science:  Implications of Spectral Range and Resolution Choices </dc:title>
  <dc:creator>Carolyn Jordan</dc:creator>
  <cp:lastModifiedBy>Carolyn Jordan</cp:lastModifiedBy>
  <cp:revision>5</cp:revision>
  <dcterms:created xsi:type="dcterms:W3CDTF">2015-08-29T14:38:18Z</dcterms:created>
  <dcterms:modified xsi:type="dcterms:W3CDTF">2015-08-29T17:36:52Z</dcterms:modified>
</cp:coreProperties>
</file>