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317" r:id="rId2"/>
    <p:sldId id="322" r:id="rId3"/>
    <p:sldId id="320" r:id="rId4"/>
    <p:sldId id="323" r:id="rId5"/>
    <p:sldId id="326" r:id="rId6"/>
    <p:sldId id="327" r:id="rId7"/>
    <p:sldId id="325" r:id="rId8"/>
    <p:sldId id="328" r:id="rId9"/>
  </p:sldIdLst>
  <p:sldSz cx="109728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F231"/>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5" d="100"/>
          <a:sy n="95" d="100"/>
        </p:scale>
        <p:origin x="-728" y="-112"/>
      </p:cViewPr>
      <p:guideLst>
        <p:guide orient="horz" pos="2160"/>
        <p:guide pos="345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E2D8F-3898-5E48-956E-18D6D333DB67}" type="datetimeFigureOut">
              <a:rPr lang="en-US" smtClean="0"/>
              <a:t>9/1/15</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843E02-F1FB-714D-9E74-983B0284BA12}" type="slidenum">
              <a:rPr lang="en-US" smtClean="0"/>
              <a:t>‹#›</a:t>
            </a:fld>
            <a:endParaRPr lang="en-US"/>
          </a:p>
        </p:txBody>
      </p:sp>
    </p:spTree>
    <p:extLst>
      <p:ext uri="{BB962C8B-B14F-4D97-AF65-F5344CB8AC3E}">
        <p14:creationId xmlns:p14="http://schemas.microsoft.com/office/powerpoint/2010/main" val="142015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28"/>
            <a:ext cx="932688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645920" y="3886200"/>
            <a:ext cx="7680960" cy="175260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008F4FC4-E0F3-FD45-888D-B5600A3FB7F0}" type="datetimeFigureOut">
              <a:rPr lang="en-US" smtClean="0"/>
              <a:t>9/1/15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C3132-023A-7C4A-8C91-56FF383768C0}" type="slidenum">
              <a:rPr lang="en-US" smtClean="0"/>
              <a:t>‹#›</a:t>
            </a:fld>
            <a:endParaRPr lang="en-US"/>
          </a:p>
        </p:txBody>
      </p:sp>
    </p:spTree>
    <p:extLst>
      <p:ext uri="{BB962C8B-B14F-4D97-AF65-F5344CB8AC3E}">
        <p14:creationId xmlns:p14="http://schemas.microsoft.com/office/powerpoint/2010/main" val="495416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8F4FC4-E0F3-FD45-888D-B5600A3FB7F0}" type="datetimeFigureOut">
              <a:rPr lang="en-US" smtClean="0"/>
              <a:t>9/1/15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C3132-023A-7C4A-8C91-56FF383768C0}" type="slidenum">
              <a:rPr lang="en-US" smtClean="0"/>
              <a:t>‹#›</a:t>
            </a:fld>
            <a:endParaRPr lang="en-US"/>
          </a:p>
        </p:txBody>
      </p:sp>
    </p:spTree>
    <p:extLst>
      <p:ext uri="{BB962C8B-B14F-4D97-AF65-F5344CB8AC3E}">
        <p14:creationId xmlns:p14="http://schemas.microsoft.com/office/powerpoint/2010/main" val="274714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41"/>
            <a:ext cx="24688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48640" y="274641"/>
            <a:ext cx="722376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8F4FC4-E0F3-FD45-888D-B5600A3FB7F0}" type="datetimeFigureOut">
              <a:rPr lang="en-US" smtClean="0"/>
              <a:t>9/1/15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C3132-023A-7C4A-8C91-56FF383768C0}" type="slidenum">
              <a:rPr lang="en-US" smtClean="0"/>
              <a:t>‹#›</a:t>
            </a:fld>
            <a:endParaRPr lang="en-US"/>
          </a:p>
        </p:txBody>
      </p:sp>
    </p:spTree>
    <p:extLst>
      <p:ext uri="{BB962C8B-B14F-4D97-AF65-F5344CB8AC3E}">
        <p14:creationId xmlns:p14="http://schemas.microsoft.com/office/powerpoint/2010/main" val="3733800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8F4FC4-E0F3-FD45-888D-B5600A3FB7F0}" type="datetimeFigureOut">
              <a:rPr lang="en-US" smtClean="0"/>
              <a:t>9/1/15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C3132-023A-7C4A-8C91-56FF383768C0}" type="slidenum">
              <a:rPr lang="en-US" smtClean="0"/>
              <a:t>‹#›</a:t>
            </a:fld>
            <a:endParaRPr lang="en-US"/>
          </a:p>
        </p:txBody>
      </p:sp>
    </p:spTree>
    <p:extLst>
      <p:ext uri="{BB962C8B-B14F-4D97-AF65-F5344CB8AC3E}">
        <p14:creationId xmlns:p14="http://schemas.microsoft.com/office/powerpoint/2010/main" val="4185715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3"/>
            <a:ext cx="932688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F4FC4-E0F3-FD45-888D-B5600A3FB7F0}" type="datetimeFigureOut">
              <a:rPr lang="en-US" smtClean="0"/>
              <a:t>9/1/15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2C3132-023A-7C4A-8C91-56FF383768C0}" type="slidenum">
              <a:rPr lang="en-US" smtClean="0"/>
              <a:t>‹#›</a:t>
            </a:fld>
            <a:endParaRPr lang="en-US"/>
          </a:p>
        </p:txBody>
      </p:sp>
    </p:spTree>
    <p:extLst>
      <p:ext uri="{BB962C8B-B14F-4D97-AF65-F5344CB8AC3E}">
        <p14:creationId xmlns:p14="http://schemas.microsoft.com/office/powerpoint/2010/main" val="1906970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48640" y="1600203"/>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77840" y="1600203"/>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8F4FC4-E0F3-FD45-888D-B5600A3FB7F0}" type="datetimeFigureOut">
              <a:rPr lang="en-US" smtClean="0"/>
              <a:t>9/1/15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C3132-023A-7C4A-8C91-56FF383768C0}" type="slidenum">
              <a:rPr lang="en-US" smtClean="0"/>
              <a:t>‹#›</a:t>
            </a:fld>
            <a:endParaRPr lang="en-US"/>
          </a:p>
        </p:txBody>
      </p:sp>
    </p:spTree>
    <p:extLst>
      <p:ext uri="{BB962C8B-B14F-4D97-AF65-F5344CB8AC3E}">
        <p14:creationId xmlns:p14="http://schemas.microsoft.com/office/powerpoint/2010/main" val="139422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48640"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8640"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574032"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74032"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8F4FC4-E0F3-FD45-888D-B5600A3FB7F0}" type="datetimeFigureOut">
              <a:rPr lang="en-US" smtClean="0"/>
              <a:t>9/1/15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2C3132-023A-7C4A-8C91-56FF383768C0}" type="slidenum">
              <a:rPr lang="en-US" smtClean="0"/>
              <a:t>‹#›</a:t>
            </a:fld>
            <a:endParaRPr lang="en-US"/>
          </a:p>
        </p:txBody>
      </p:sp>
    </p:spTree>
    <p:extLst>
      <p:ext uri="{BB962C8B-B14F-4D97-AF65-F5344CB8AC3E}">
        <p14:creationId xmlns:p14="http://schemas.microsoft.com/office/powerpoint/2010/main" val="2265793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8F4FC4-E0F3-FD45-888D-B5600A3FB7F0}" type="datetimeFigureOut">
              <a:rPr lang="en-US" smtClean="0"/>
              <a:t>9/1/15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2C3132-023A-7C4A-8C91-56FF383768C0}" type="slidenum">
              <a:rPr lang="en-US" smtClean="0"/>
              <a:t>‹#›</a:t>
            </a:fld>
            <a:endParaRPr lang="en-US"/>
          </a:p>
        </p:txBody>
      </p:sp>
    </p:spTree>
    <p:extLst>
      <p:ext uri="{BB962C8B-B14F-4D97-AF65-F5344CB8AC3E}">
        <p14:creationId xmlns:p14="http://schemas.microsoft.com/office/powerpoint/2010/main" val="137270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F4FC4-E0F3-FD45-888D-B5600A3FB7F0}" type="datetimeFigureOut">
              <a:rPr lang="en-US" smtClean="0"/>
              <a:t>9/1/15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2C3132-023A-7C4A-8C91-56FF383768C0}" type="slidenum">
              <a:rPr lang="en-US" smtClean="0"/>
              <a:t>‹#›</a:t>
            </a:fld>
            <a:endParaRPr lang="en-US"/>
          </a:p>
        </p:txBody>
      </p:sp>
    </p:spTree>
    <p:extLst>
      <p:ext uri="{BB962C8B-B14F-4D97-AF65-F5344CB8AC3E}">
        <p14:creationId xmlns:p14="http://schemas.microsoft.com/office/powerpoint/2010/main" val="417330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0" y="273050"/>
            <a:ext cx="360997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290060" y="273053"/>
            <a:ext cx="61341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48640" y="1435103"/>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F4FC4-E0F3-FD45-888D-B5600A3FB7F0}" type="datetimeFigureOut">
              <a:rPr lang="en-US" smtClean="0"/>
              <a:t>9/1/15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C3132-023A-7C4A-8C91-56FF383768C0}" type="slidenum">
              <a:rPr lang="en-US" smtClean="0"/>
              <a:t>‹#›</a:t>
            </a:fld>
            <a:endParaRPr lang="en-US"/>
          </a:p>
        </p:txBody>
      </p:sp>
    </p:spTree>
    <p:extLst>
      <p:ext uri="{BB962C8B-B14F-4D97-AF65-F5344CB8AC3E}">
        <p14:creationId xmlns:p14="http://schemas.microsoft.com/office/powerpoint/2010/main" val="202422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0"/>
            <a:ext cx="658368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6" y="5367338"/>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F4FC4-E0F3-FD45-888D-B5600A3FB7F0}" type="datetimeFigureOut">
              <a:rPr lang="en-US" smtClean="0"/>
              <a:t>9/1/15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2C3132-023A-7C4A-8C91-56FF383768C0}" type="slidenum">
              <a:rPr lang="en-US" smtClean="0"/>
              <a:t>‹#›</a:t>
            </a:fld>
            <a:endParaRPr lang="en-US"/>
          </a:p>
        </p:txBody>
      </p:sp>
    </p:spTree>
    <p:extLst>
      <p:ext uri="{BB962C8B-B14F-4D97-AF65-F5344CB8AC3E}">
        <p14:creationId xmlns:p14="http://schemas.microsoft.com/office/powerpoint/2010/main" val="5428371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74638"/>
            <a:ext cx="987552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48640" y="1600203"/>
            <a:ext cx="987552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48640" y="6356353"/>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F4FC4-E0F3-FD45-888D-B5600A3FB7F0}" type="datetimeFigureOut">
              <a:rPr lang="en-US" smtClean="0"/>
              <a:t>9/1/15</a:t>
            </a:fld>
            <a:endParaRPr lang="en-US"/>
          </a:p>
        </p:txBody>
      </p:sp>
      <p:sp>
        <p:nvSpPr>
          <p:cNvPr id="5" name="Footer Placeholder 4"/>
          <p:cNvSpPr>
            <a:spLocks noGrp="1"/>
          </p:cNvSpPr>
          <p:nvPr>
            <p:ph type="ftr" sz="quarter" idx="3"/>
          </p:nvPr>
        </p:nvSpPr>
        <p:spPr>
          <a:xfrm>
            <a:off x="3749040" y="6356353"/>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6356353"/>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2C3132-023A-7C4A-8C91-56FF383768C0}" type="slidenum">
              <a:rPr lang="en-US" smtClean="0"/>
              <a:t>‹#›</a:t>
            </a:fld>
            <a:endParaRPr lang="en-US"/>
          </a:p>
        </p:txBody>
      </p:sp>
    </p:spTree>
    <p:extLst>
      <p:ext uri="{BB962C8B-B14F-4D97-AF65-F5344CB8AC3E}">
        <p14:creationId xmlns:p14="http://schemas.microsoft.com/office/powerpoint/2010/main" val="1715797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600" b="1" kern="1200">
          <a:solidFill>
            <a:schemeClr val="tx1"/>
          </a:solidFill>
          <a:latin typeface="Century Gothic"/>
          <a:ea typeface="+mj-ea"/>
          <a:cs typeface="Century Gothic"/>
        </a:defRPr>
      </a:lvl1pPr>
    </p:titleStyle>
    <p:bodyStyle>
      <a:lvl1pPr marL="342900" indent="-342900" algn="l" defTabSz="457200" rtl="0" eaLnBrk="1" latinLnBrk="0" hangingPunct="1">
        <a:spcBef>
          <a:spcPct val="20000"/>
        </a:spcBef>
        <a:buFont typeface="Wingdings" charset="2"/>
        <a:buChar char="§"/>
        <a:defRPr sz="2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jpg"/><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emf"/><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Aerosol science opportunity from the GEO-CAPE ocean color measurements</a:t>
            </a:r>
            <a:endParaRPr lang="en-US" dirty="0"/>
          </a:p>
        </p:txBody>
      </p:sp>
      <p:sp>
        <p:nvSpPr>
          <p:cNvPr id="3" name="Subtitle 2"/>
          <p:cNvSpPr>
            <a:spLocks noGrp="1"/>
          </p:cNvSpPr>
          <p:nvPr>
            <p:ph type="subTitle" idx="1"/>
          </p:nvPr>
        </p:nvSpPr>
        <p:spPr>
          <a:xfrm>
            <a:off x="1344148" y="4085167"/>
            <a:ext cx="8149560" cy="1259416"/>
          </a:xfrm>
        </p:spPr>
        <p:txBody>
          <a:bodyPr>
            <a:normAutofit fontScale="92500" lnSpcReduction="20000"/>
          </a:bodyPr>
          <a:lstStyle/>
          <a:p>
            <a:pPr>
              <a:lnSpc>
                <a:spcPct val="120000"/>
              </a:lnSpc>
            </a:pPr>
            <a:r>
              <a:rPr lang="en-US" sz="2400" dirty="0" smtClean="0"/>
              <a:t>GC aerosol working group members:</a:t>
            </a:r>
          </a:p>
          <a:p>
            <a:pPr>
              <a:lnSpc>
                <a:spcPct val="120000"/>
              </a:lnSpc>
            </a:pPr>
            <a:r>
              <a:rPr lang="en-US" sz="2400" dirty="0" smtClean="0"/>
              <a:t>Mian Chin, </a:t>
            </a:r>
            <a:r>
              <a:rPr lang="en-US" sz="2400" dirty="0" err="1" smtClean="0"/>
              <a:t>Hongbin</a:t>
            </a:r>
            <a:r>
              <a:rPr lang="en-US" sz="2400" dirty="0" smtClean="0"/>
              <a:t> Yu, Omar Torres, Alexei </a:t>
            </a:r>
            <a:r>
              <a:rPr lang="en-US" sz="2400" dirty="0" err="1" smtClean="0"/>
              <a:t>Lyapustin</a:t>
            </a:r>
            <a:r>
              <a:rPr lang="en-US" sz="2400" dirty="0" smtClean="0"/>
              <a:t>, Lorraine Remer, Jun Wang</a:t>
            </a:r>
            <a:endParaRPr lang="en-US" sz="2400" dirty="0"/>
          </a:p>
        </p:txBody>
      </p:sp>
    </p:spTree>
    <p:extLst>
      <p:ext uri="{BB962C8B-B14F-4D97-AF65-F5344CB8AC3E}">
        <p14:creationId xmlns:p14="http://schemas.microsoft.com/office/powerpoint/2010/main" val="166941071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Aerosol science from OC measurements</a:t>
            </a:r>
            <a:endParaRPr lang="en-US" dirty="0"/>
          </a:p>
        </p:txBody>
      </p:sp>
      <p:sp>
        <p:nvSpPr>
          <p:cNvPr id="3" name="Content Placeholder 2"/>
          <p:cNvSpPr>
            <a:spLocks noGrp="1"/>
          </p:cNvSpPr>
          <p:nvPr>
            <p:ph idx="1"/>
          </p:nvPr>
        </p:nvSpPr>
        <p:spPr/>
        <p:txBody>
          <a:bodyPr>
            <a:normAutofit fontScale="85000" lnSpcReduction="10000"/>
          </a:bodyPr>
          <a:lstStyle/>
          <a:p>
            <a:pPr>
              <a:lnSpc>
                <a:spcPct val="120000"/>
              </a:lnSpc>
            </a:pPr>
            <a:r>
              <a:rPr lang="en-US" dirty="0" smtClean="0"/>
              <a:t>The OC measurement and instrument requirements can provide an excellent opportunity for aerosol science focusing on the coastal area</a:t>
            </a:r>
          </a:p>
          <a:p>
            <a:pPr>
              <a:lnSpc>
                <a:spcPct val="120000"/>
              </a:lnSpc>
            </a:pPr>
            <a:r>
              <a:rPr lang="en-US" dirty="0" smtClean="0"/>
              <a:t>The most fundamental requirement is quality retrieval of AOD and sufficient spatial (coastal water and inland), temporal (daytime resolved), and spectral coverage (UV to 2.1 </a:t>
            </a:r>
            <a:r>
              <a:rPr lang="en-US" dirty="0" err="1" smtClean="0">
                <a:latin typeface="Lucida Grande"/>
                <a:ea typeface="Lucida Grande"/>
                <a:cs typeface="Lucida Grande"/>
              </a:rPr>
              <a:t>μ</a:t>
            </a:r>
            <a:r>
              <a:rPr lang="en-US" dirty="0" err="1" smtClean="0"/>
              <a:t>m</a:t>
            </a:r>
            <a:r>
              <a:rPr lang="en-US" dirty="0" smtClean="0"/>
              <a:t>)</a:t>
            </a:r>
          </a:p>
          <a:p>
            <a:pPr>
              <a:lnSpc>
                <a:spcPct val="120000"/>
              </a:lnSpc>
            </a:pPr>
            <a:r>
              <a:rPr lang="en-US" dirty="0" smtClean="0"/>
              <a:t>Science focus: daytime variations of:</a:t>
            </a:r>
          </a:p>
          <a:p>
            <a:pPr lvl="1">
              <a:lnSpc>
                <a:spcPct val="120000"/>
              </a:lnSpc>
            </a:pPr>
            <a:r>
              <a:rPr lang="en-US" dirty="0" smtClean="0"/>
              <a:t>Megacity air quality</a:t>
            </a:r>
          </a:p>
          <a:p>
            <a:pPr lvl="1">
              <a:lnSpc>
                <a:spcPct val="120000"/>
              </a:lnSpc>
            </a:pPr>
            <a:r>
              <a:rPr lang="en-US" dirty="0" smtClean="0"/>
              <a:t>Emission and atmospheric process in the coastal environment</a:t>
            </a:r>
          </a:p>
          <a:p>
            <a:pPr lvl="1"/>
            <a:r>
              <a:rPr lang="en-US" dirty="0" smtClean="0"/>
              <a:t>Intercontinental transport fluxes</a:t>
            </a:r>
          </a:p>
          <a:p>
            <a:pPr lvl="1"/>
            <a:r>
              <a:rPr lang="en-US" dirty="0"/>
              <a:t>Aerosol typing and </a:t>
            </a:r>
            <a:r>
              <a:rPr lang="en-US" dirty="0" smtClean="0"/>
              <a:t>absorption for BL and biomass burning aerosols</a:t>
            </a:r>
            <a:endParaRPr lang="en-US" dirty="0"/>
          </a:p>
        </p:txBody>
      </p:sp>
    </p:spTree>
    <p:extLst>
      <p:ext uri="{BB962C8B-B14F-4D97-AF65-F5344CB8AC3E}">
        <p14:creationId xmlns:p14="http://schemas.microsoft.com/office/powerpoint/2010/main" val="11169514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8640" y="153692"/>
            <a:ext cx="9875520" cy="665581"/>
          </a:xfrm>
        </p:spPr>
        <p:txBody>
          <a:bodyPr>
            <a:normAutofit/>
          </a:bodyPr>
          <a:lstStyle/>
          <a:p>
            <a:r>
              <a:rPr lang="en-US" dirty="0" smtClean="0"/>
              <a:t>Megacity in the U.S.</a:t>
            </a:r>
            <a:endParaRPr lang="en-US" dirty="0"/>
          </a:p>
        </p:txBody>
      </p:sp>
      <p:grpSp>
        <p:nvGrpSpPr>
          <p:cNvPr id="9" name="Group 8"/>
          <p:cNvGrpSpPr/>
          <p:nvPr/>
        </p:nvGrpSpPr>
        <p:grpSpPr>
          <a:xfrm>
            <a:off x="13656" y="1432695"/>
            <a:ext cx="10972800" cy="5253362"/>
            <a:chOff x="0" y="1241525"/>
            <a:chExt cx="10972800" cy="5253362"/>
          </a:xfrm>
        </p:grpSpPr>
        <p:pic>
          <p:nvPicPr>
            <p:cNvPr id="5" name="Picture 4"/>
            <p:cNvPicPr>
              <a:picLocks noChangeAspect="1"/>
            </p:cNvPicPr>
            <p:nvPr/>
          </p:nvPicPr>
          <p:blipFill>
            <a:blip r:embed="rId2"/>
            <a:stretch>
              <a:fillRect/>
            </a:stretch>
          </p:blipFill>
          <p:spPr>
            <a:xfrm>
              <a:off x="0" y="1418138"/>
              <a:ext cx="10972800" cy="5076749"/>
            </a:xfrm>
            <a:prstGeom prst="rect">
              <a:avLst/>
            </a:prstGeom>
          </p:spPr>
        </p:pic>
        <p:sp>
          <p:nvSpPr>
            <p:cNvPr id="7" name="Rectangle 6"/>
            <p:cNvSpPr/>
            <p:nvPr/>
          </p:nvSpPr>
          <p:spPr>
            <a:xfrm>
              <a:off x="9373439" y="1241525"/>
              <a:ext cx="1421658" cy="38780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Content Placeholder 2"/>
          <p:cNvSpPr txBox="1">
            <a:spLocks/>
          </p:cNvSpPr>
          <p:nvPr/>
        </p:nvSpPr>
        <p:spPr>
          <a:xfrm>
            <a:off x="357910" y="944382"/>
            <a:ext cx="9119531" cy="1595364"/>
          </a:xfrm>
          <a:prstGeom prst="rect">
            <a:avLst/>
          </a:prstGeom>
          <a:solidFill>
            <a:srgbClr val="FFFFFF"/>
          </a:solidFill>
        </p:spPr>
        <p:txBody>
          <a:bodyPr>
            <a:noAutofit/>
          </a:bodyPr>
          <a:lstStyle>
            <a:lvl1pPr marL="342900" indent="-342900" algn="l" defTabSz="457200" rtl="0" eaLnBrk="1" latinLnBrk="0" hangingPunct="1">
              <a:spcBef>
                <a:spcPct val="20000"/>
              </a:spcBef>
              <a:buFont typeface="Wingdings" charset="2"/>
              <a:buChar char="§"/>
              <a:defRPr sz="2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spcBef>
                <a:spcPts val="0"/>
              </a:spcBef>
            </a:pPr>
            <a:r>
              <a:rPr lang="en-US" sz="1700" dirty="0">
                <a:solidFill>
                  <a:prstClr val="black"/>
                </a:solidFill>
              </a:rPr>
              <a:t>Megacity air pollution is one of the greatest public interests</a:t>
            </a:r>
          </a:p>
          <a:p>
            <a:pPr marL="285750" lvl="0" indent="-285750">
              <a:spcBef>
                <a:spcPts val="0"/>
              </a:spcBef>
            </a:pPr>
            <a:r>
              <a:rPr lang="en-US" sz="1700" dirty="0" smtClean="0">
                <a:solidFill>
                  <a:prstClr val="black"/>
                </a:solidFill>
              </a:rPr>
              <a:t>For the 10 largest (most populated) cities in the US: 6 within 1° and 7 within 2° from the coastal lines, </a:t>
            </a:r>
            <a:r>
              <a:rPr lang="en-US" sz="1700" dirty="0">
                <a:solidFill>
                  <a:prstClr val="black"/>
                </a:solidFill>
              </a:rPr>
              <a:t>including New York (NY), Los Angeles (CA), Chicago (IL), Houston (TX), </a:t>
            </a:r>
            <a:r>
              <a:rPr lang="en-US" sz="1700" dirty="0" smtClean="0">
                <a:solidFill>
                  <a:prstClr val="black"/>
                </a:solidFill>
              </a:rPr>
              <a:t>San </a:t>
            </a:r>
            <a:r>
              <a:rPr lang="en-US" sz="1700" dirty="0">
                <a:solidFill>
                  <a:prstClr val="black"/>
                </a:solidFill>
              </a:rPr>
              <a:t>Diego (CA)</a:t>
            </a:r>
            <a:r>
              <a:rPr lang="en-US" sz="1700" dirty="0" smtClean="0">
                <a:solidFill>
                  <a:prstClr val="black"/>
                </a:solidFill>
              </a:rPr>
              <a:t>,and </a:t>
            </a:r>
            <a:r>
              <a:rPr lang="en-US" sz="1700" dirty="0">
                <a:solidFill>
                  <a:prstClr val="black"/>
                </a:solidFill>
              </a:rPr>
              <a:t>San Jose (CA</a:t>
            </a:r>
            <a:r>
              <a:rPr lang="en-US" sz="1700" dirty="0" smtClean="0">
                <a:solidFill>
                  <a:prstClr val="black"/>
                </a:solidFill>
              </a:rPr>
              <a:t>)</a:t>
            </a:r>
          </a:p>
          <a:p>
            <a:pPr marL="285750" lvl="0" indent="-285750">
              <a:spcBef>
                <a:spcPts val="0"/>
              </a:spcBef>
            </a:pPr>
            <a:r>
              <a:rPr lang="en-US" sz="1700" dirty="0" smtClean="0">
                <a:solidFill>
                  <a:prstClr val="black"/>
                </a:solidFill>
              </a:rPr>
              <a:t>For the 50 (100) largest cities, 17 (32) within 1</a:t>
            </a:r>
            <a:r>
              <a:rPr lang="en-US" sz="1700" dirty="0">
                <a:solidFill>
                  <a:prstClr val="black"/>
                </a:solidFill>
              </a:rPr>
              <a:t>°</a:t>
            </a:r>
            <a:r>
              <a:rPr lang="en-US" sz="1700" dirty="0" smtClean="0">
                <a:solidFill>
                  <a:prstClr val="black"/>
                </a:solidFill>
              </a:rPr>
              <a:t> and 24 (47) within 2</a:t>
            </a:r>
            <a:r>
              <a:rPr lang="en-US" sz="1700" dirty="0">
                <a:solidFill>
                  <a:prstClr val="black"/>
                </a:solidFill>
              </a:rPr>
              <a:t>°</a:t>
            </a:r>
            <a:endParaRPr lang="en-US" sz="1700" dirty="0" smtClean="0">
              <a:solidFill>
                <a:prstClr val="black"/>
              </a:solidFill>
            </a:endParaRPr>
          </a:p>
        </p:txBody>
      </p:sp>
    </p:spTree>
    <p:extLst>
      <p:ext uri="{BB962C8B-B14F-4D97-AF65-F5344CB8AC3E}">
        <p14:creationId xmlns:p14="http://schemas.microsoft.com/office/powerpoint/2010/main" val="17578612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Coastal measurements of aerosols are most valuable for understanding the atmospheric processes</a:t>
            </a:r>
            <a:endParaRPr lang="en-US" sz="2800" dirty="0"/>
          </a:p>
        </p:txBody>
      </p:sp>
      <p:pic>
        <p:nvPicPr>
          <p:cNvPr id="4" name="Content Placeholder 16" descr="cmaq_vs_aeronet.jpg"/>
          <p:cNvPicPr>
            <a:picLocks noGrp="1" noChangeAspect="1"/>
          </p:cNvPicPr>
          <p:nvPr/>
        </p:nvPicPr>
        <p:blipFill>
          <a:blip r:embed="rId2">
            <a:extLst>
              <a:ext uri="{28A0092B-C50C-407E-A947-70E740481C1C}">
                <a14:useLocalDpi xmlns:a14="http://schemas.microsoft.com/office/drawing/2010/main" val="0"/>
              </a:ext>
            </a:extLst>
          </a:blip>
          <a:srcRect l="10635" t="57648" r="37000" b="7059"/>
          <a:stretch>
            <a:fillRect/>
          </a:stretch>
        </p:blipFill>
        <p:spPr bwMode="auto">
          <a:xfrm>
            <a:off x="3657600" y="3864261"/>
            <a:ext cx="3657600" cy="187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16" descr="cmaq_vs_aeronet.jpg"/>
          <p:cNvPicPr>
            <a:picLocks noGrp="1" noChangeAspect="1"/>
          </p:cNvPicPr>
          <p:nvPr/>
        </p:nvPicPr>
        <p:blipFill>
          <a:blip r:embed="rId2">
            <a:extLst>
              <a:ext uri="{28A0092B-C50C-407E-A947-70E740481C1C}">
                <a14:useLocalDpi xmlns:a14="http://schemas.microsoft.com/office/drawing/2010/main" val="0"/>
              </a:ext>
            </a:extLst>
          </a:blip>
          <a:srcRect l="10635" t="12941" r="37000" b="51765"/>
          <a:stretch>
            <a:fillRect/>
          </a:stretch>
        </p:blipFill>
        <p:spPr bwMode="auto">
          <a:xfrm>
            <a:off x="398186" y="3826365"/>
            <a:ext cx="3657600" cy="186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5"/>
          <p:cNvSpPr txBox="1">
            <a:spLocks noChangeArrowheads="1"/>
          </p:cNvSpPr>
          <p:nvPr/>
        </p:nvSpPr>
        <p:spPr bwMode="auto">
          <a:xfrm>
            <a:off x="814665" y="4044698"/>
            <a:ext cx="114139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t>Table Mountain</a:t>
            </a:r>
          </a:p>
        </p:txBody>
      </p:sp>
      <p:sp>
        <p:nvSpPr>
          <p:cNvPr id="8" name="TextBox 16"/>
          <p:cNvSpPr txBox="1">
            <a:spLocks noChangeArrowheads="1"/>
          </p:cNvSpPr>
          <p:nvPr/>
        </p:nvSpPr>
        <p:spPr bwMode="auto">
          <a:xfrm>
            <a:off x="4074131" y="4044698"/>
            <a:ext cx="63954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100" dirty="0"/>
              <a:t>La </a:t>
            </a:r>
            <a:r>
              <a:rPr lang="en-US" sz="1100" dirty="0" err="1"/>
              <a:t>Jola</a:t>
            </a:r>
            <a:endParaRPr lang="en-US" sz="1100" dirty="0"/>
          </a:p>
        </p:txBody>
      </p:sp>
      <p:sp>
        <p:nvSpPr>
          <p:cNvPr id="9" name="TextBox 8"/>
          <p:cNvSpPr txBox="1"/>
          <p:nvPr/>
        </p:nvSpPr>
        <p:spPr>
          <a:xfrm>
            <a:off x="951341" y="5951102"/>
            <a:ext cx="8771912" cy="52322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00"/>
                </a:solidFill>
                <a:latin typeface="Arial"/>
                <a:cs typeface="Arial"/>
              </a:rPr>
              <a:t>Aerosol accumulation from July 2 to July </a:t>
            </a:r>
            <a:r>
              <a:rPr lang="en-US" sz="1400" dirty="0" smtClean="0">
                <a:solidFill>
                  <a:srgbClr val="000000"/>
                </a:solidFill>
                <a:latin typeface="Arial"/>
                <a:cs typeface="Arial"/>
              </a:rPr>
              <a:t>4 2007 </a:t>
            </a:r>
            <a:r>
              <a:rPr lang="en-US" sz="1400" dirty="0">
                <a:solidFill>
                  <a:srgbClr val="000000"/>
                </a:solidFill>
                <a:latin typeface="Arial"/>
                <a:cs typeface="Arial"/>
              </a:rPr>
              <a:t>results mainly from recirculation (occurrence of return flow of sea breeze on July 3 &amp; 4, due to weaker background wind). </a:t>
            </a:r>
          </a:p>
        </p:txBody>
      </p:sp>
      <p:sp>
        <p:nvSpPr>
          <p:cNvPr id="10" name="TextBox 9"/>
          <p:cNvSpPr txBox="1"/>
          <p:nvPr/>
        </p:nvSpPr>
        <p:spPr>
          <a:xfrm>
            <a:off x="814665" y="3570756"/>
            <a:ext cx="6300243" cy="307777"/>
          </a:xfrm>
          <a:prstGeom prst="rect">
            <a:avLst/>
          </a:prstGeom>
          <a:solidFill>
            <a:srgbClr val="FFFFFF"/>
          </a:solidFill>
        </p:spPr>
        <p:txBody>
          <a:bodyPr wrap="square" rtlCol="0">
            <a:spAutoFit/>
          </a:bodyPr>
          <a:lstStyle/>
          <a:p>
            <a:pPr algn="ctr"/>
            <a:r>
              <a:rPr lang="en-US" sz="1400" b="1" dirty="0" smtClean="0">
                <a:latin typeface="Arial"/>
                <a:cs typeface="Arial"/>
              </a:rPr>
              <a:t>Variation of AOD from AERONET measurement and CMAQ simulation </a:t>
            </a:r>
            <a:endParaRPr lang="en-US" sz="1400" b="1" dirty="0">
              <a:latin typeface="Arial"/>
              <a:cs typeface="Arial"/>
            </a:endParaRPr>
          </a:p>
        </p:txBody>
      </p:sp>
      <p:sp>
        <p:nvSpPr>
          <p:cNvPr id="11" name="Content Placeholder 2"/>
          <p:cNvSpPr txBox="1">
            <a:spLocks/>
          </p:cNvSpPr>
          <p:nvPr/>
        </p:nvSpPr>
        <p:spPr>
          <a:xfrm>
            <a:off x="548640" y="1518274"/>
            <a:ext cx="9875520" cy="1959349"/>
          </a:xfrm>
          <a:prstGeom prst="rect">
            <a:avLst/>
          </a:prstGeom>
        </p:spPr>
        <p:txBody>
          <a:bodyPr>
            <a:normAutofit fontScale="62500" lnSpcReduction="20000"/>
          </a:bodyPr>
          <a:lstStyle>
            <a:lvl1pPr marL="342900" indent="-342900" algn="l" defTabSz="457200" rtl="0" eaLnBrk="1" latinLnBrk="0" hangingPunct="1">
              <a:spcBef>
                <a:spcPct val="20000"/>
              </a:spcBef>
              <a:buFont typeface="Wingdings" charset="2"/>
              <a:buChar char="§"/>
              <a:defRPr sz="2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Coastal </a:t>
            </a:r>
            <a:r>
              <a:rPr lang="en-US" dirty="0" err="1" smtClean="0"/>
              <a:t>meso</a:t>
            </a:r>
            <a:r>
              <a:rPr lang="en-US" dirty="0" smtClean="0"/>
              <a:t>-scale circulations are often complex, such as land</a:t>
            </a:r>
            <a:r>
              <a:rPr lang="en-US" dirty="0"/>
              <a:t>-sea breeze circulations interacting with mountain </a:t>
            </a:r>
            <a:r>
              <a:rPr lang="en-US" dirty="0" smtClean="0"/>
              <a:t>flows in the western North America, affecting air quality in coastal regions (e.g., recirculation of air pollutants)</a:t>
            </a:r>
            <a:endParaRPr lang="en-US" dirty="0"/>
          </a:p>
          <a:p>
            <a:pPr>
              <a:lnSpc>
                <a:spcPct val="120000"/>
              </a:lnSpc>
            </a:pPr>
            <a:r>
              <a:rPr lang="en-US" dirty="0" smtClean="0"/>
              <a:t>Aerosols can influence the coastal meteorology through feedback processes</a:t>
            </a:r>
          </a:p>
          <a:p>
            <a:pPr>
              <a:lnSpc>
                <a:spcPct val="120000"/>
              </a:lnSpc>
            </a:pPr>
            <a:r>
              <a:rPr lang="en-US" dirty="0"/>
              <a:t>Deposition of urban pollution could have important implications for coastal ocean ecosystems and biogeochemistry</a:t>
            </a:r>
          </a:p>
        </p:txBody>
      </p:sp>
      <p:pic>
        <p:nvPicPr>
          <p:cNvPr id="12" name="Picture 11"/>
          <p:cNvPicPr>
            <a:picLocks noChangeAspect="1"/>
          </p:cNvPicPr>
          <p:nvPr/>
        </p:nvPicPr>
        <p:blipFill rotWithShape="1">
          <a:blip r:embed="rId3"/>
          <a:srcRect r="6907"/>
          <a:stretch/>
        </p:blipFill>
        <p:spPr>
          <a:xfrm>
            <a:off x="7315200" y="3896473"/>
            <a:ext cx="3404959" cy="1806423"/>
          </a:xfrm>
          <a:prstGeom prst="rect">
            <a:avLst/>
          </a:prstGeom>
        </p:spPr>
      </p:pic>
      <p:sp>
        <p:nvSpPr>
          <p:cNvPr id="13" name="TextBox 12"/>
          <p:cNvSpPr txBox="1"/>
          <p:nvPr/>
        </p:nvSpPr>
        <p:spPr>
          <a:xfrm>
            <a:off x="7287888" y="3570756"/>
            <a:ext cx="3527866" cy="307777"/>
          </a:xfrm>
          <a:prstGeom prst="rect">
            <a:avLst/>
          </a:prstGeom>
          <a:solidFill>
            <a:srgbClr val="FFFFFF"/>
          </a:solidFill>
        </p:spPr>
        <p:txBody>
          <a:bodyPr wrap="square" rtlCol="0">
            <a:spAutoFit/>
          </a:bodyPr>
          <a:lstStyle/>
          <a:p>
            <a:pPr algn="ctr"/>
            <a:r>
              <a:rPr lang="en-US" sz="1400" b="1" dirty="0" smtClean="0">
                <a:latin typeface="Arial"/>
                <a:cs typeface="Arial"/>
              </a:rPr>
              <a:t>CMAQ calculated aerosol deposition</a:t>
            </a:r>
            <a:endParaRPr lang="en-US" sz="1400" b="1" dirty="0">
              <a:latin typeface="Arial"/>
              <a:cs typeface="Arial"/>
            </a:endParaRPr>
          </a:p>
        </p:txBody>
      </p:sp>
      <p:pic>
        <p:nvPicPr>
          <p:cNvPr id="14" name="Picture 4" descr="la_nesting_grids"/>
          <p:cNvPicPr>
            <a:picLocks noChangeAspect="1" noChangeArrowheads="1"/>
          </p:cNvPicPr>
          <p:nvPr/>
        </p:nvPicPr>
        <p:blipFill rotWithShape="1">
          <a:blip r:embed="rId4">
            <a:extLst>
              <a:ext uri="{28A0092B-C50C-407E-A947-70E740481C1C}">
                <a14:useLocalDpi xmlns:a14="http://schemas.microsoft.com/office/drawing/2010/main" val="0"/>
              </a:ext>
            </a:extLst>
          </a:blip>
          <a:srcRect t="45617" r="70605" b="23714"/>
          <a:stretch/>
        </p:blipFill>
        <p:spPr bwMode="auto">
          <a:xfrm>
            <a:off x="7637544" y="4306308"/>
            <a:ext cx="1075145" cy="73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9213722" y="6441102"/>
            <a:ext cx="1373794" cy="261610"/>
          </a:xfrm>
          <a:prstGeom prst="rect">
            <a:avLst/>
          </a:prstGeom>
          <a:noFill/>
          <a:ln>
            <a:noFill/>
          </a:ln>
        </p:spPr>
        <p:txBody>
          <a:bodyPr wrap="none" rtlCol="0">
            <a:spAutoFit/>
          </a:bodyPr>
          <a:lstStyle/>
          <a:p>
            <a:r>
              <a:rPr lang="en-US" sz="1100" dirty="0" smtClean="0">
                <a:latin typeface="Arial"/>
                <a:cs typeface="Arial"/>
              </a:rPr>
              <a:t>(From </a:t>
            </a:r>
            <a:r>
              <a:rPr lang="en-US" sz="1100" dirty="0" err="1" smtClean="0">
                <a:latin typeface="Arial"/>
                <a:cs typeface="Arial"/>
              </a:rPr>
              <a:t>Hongbin</a:t>
            </a:r>
            <a:r>
              <a:rPr lang="en-US" sz="1100" dirty="0" smtClean="0">
                <a:latin typeface="Arial"/>
                <a:cs typeface="Arial"/>
              </a:rPr>
              <a:t> Yu)</a:t>
            </a:r>
            <a:endParaRPr lang="en-US" sz="1100" dirty="0">
              <a:latin typeface="Arial"/>
              <a:cs typeface="Arial"/>
            </a:endParaRPr>
          </a:p>
        </p:txBody>
      </p:sp>
      <p:sp>
        <p:nvSpPr>
          <p:cNvPr id="16" name="Rectangle 15"/>
          <p:cNvSpPr/>
          <p:nvPr/>
        </p:nvSpPr>
        <p:spPr>
          <a:xfrm>
            <a:off x="7797721" y="4410421"/>
            <a:ext cx="682813" cy="518873"/>
          </a:xfrm>
          <a:prstGeom prst="rect">
            <a:avLst/>
          </a:prstGeom>
          <a:solidFill>
            <a:schemeClr val="bg1">
              <a:lumMod val="75000"/>
              <a:alpha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Box 16"/>
          <p:cNvSpPr txBox="1">
            <a:spLocks noChangeArrowheads="1"/>
          </p:cNvSpPr>
          <p:nvPr/>
        </p:nvSpPr>
        <p:spPr bwMode="auto">
          <a:xfrm>
            <a:off x="10290918" y="3885988"/>
            <a:ext cx="3449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900" dirty="0" smtClean="0"/>
              <a:t>BC</a:t>
            </a:r>
            <a:endParaRPr lang="en-US" sz="900" dirty="0"/>
          </a:p>
        </p:txBody>
      </p:sp>
      <p:sp>
        <p:nvSpPr>
          <p:cNvPr id="18" name="TextBox 17"/>
          <p:cNvSpPr txBox="1">
            <a:spLocks noChangeArrowheads="1"/>
          </p:cNvSpPr>
          <p:nvPr/>
        </p:nvSpPr>
        <p:spPr bwMode="auto">
          <a:xfrm>
            <a:off x="10255843" y="4190892"/>
            <a:ext cx="35779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900" dirty="0"/>
              <a:t>O</a:t>
            </a:r>
            <a:r>
              <a:rPr lang="en-US" sz="900" dirty="0" smtClean="0"/>
              <a:t>C</a:t>
            </a:r>
            <a:endParaRPr lang="en-US" sz="900" dirty="0"/>
          </a:p>
        </p:txBody>
      </p:sp>
      <p:sp>
        <p:nvSpPr>
          <p:cNvPr id="19" name="TextBox 18"/>
          <p:cNvSpPr txBox="1">
            <a:spLocks noChangeArrowheads="1"/>
          </p:cNvSpPr>
          <p:nvPr/>
        </p:nvSpPr>
        <p:spPr bwMode="auto">
          <a:xfrm>
            <a:off x="9954549" y="5162564"/>
            <a:ext cx="7203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900" dirty="0" smtClean="0">
                <a:solidFill>
                  <a:schemeClr val="bg1"/>
                </a:solidFill>
              </a:rPr>
              <a:t>SO4+NO3</a:t>
            </a:r>
          </a:p>
          <a:p>
            <a:pPr algn="r" eaLnBrk="1" hangingPunct="1"/>
            <a:r>
              <a:rPr lang="en-US" sz="900" dirty="0" smtClean="0">
                <a:solidFill>
                  <a:schemeClr val="bg1"/>
                </a:solidFill>
              </a:rPr>
              <a:t>+NH4</a:t>
            </a:r>
            <a:endParaRPr lang="en-US" sz="900" dirty="0">
              <a:solidFill>
                <a:schemeClr val="bg1"/>
              </a:solidFill>
            </a:endParaRPr>
          </a:p>
        </p:txBody>
      </p:sp>
    </p:spTree>
    <p:extLst>
      <p:ext uri="{BB962C8B-B14F-4D97-AF65-F5344CB8AC3E}">
        <p14:creationId xmlns:p14="http://schemas.microsoft.com/office/powerpoint/2010/main" val="248171473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79866"/>
            <a:ext cx="9829435" cy="597271"/>
          </a:xfrm>
        </p:spPr>
        <p:txBody>
          <a:bodyPr>
            <a:noAutofit/>
          </a:bodyPr>
          <a:lstStyle/>
          <a:p>
            <a:r>
              <a:rPr lang="en-US" sz="2400" dirty="0" smtClean="0"/>
              <a:t>Quantify the transport fluxes and emissions near the coastal area</a:t>
            </a:r>
            <a:endParaRPr lang="en-US" sz="2400" dirty="0"/>
          </a:p>
        </p:txBody>
      </p:sp>
      <p:pic>
        <p:nvPicPr>
          <p:cNvPr id="5" name="Picture 4" descr="dust-plume-6 (dragg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057" y="1341820"/>
            <a:ext cx="4375570" cy="2567353"/>
          </a:xfrm>
          <a:prstGeom prst="rect">
            <a:avLst/>
          </a:prstGeom>
        </p:spPr>
      </p:pic>
      <p:pic>
        <p:nvPicPr>
          <p:cNvPr id="7" name="Picture 6" descr="Untitled.png"/>
          <p:cNvPicPr>
            <a:picLocks noChangeAspect="1"/>
          </p:cNvPicPr>
          <p:nvPr/>
        </p:nvPicPr>
        <p:blipFill rotWithShape="1">
          <a:blip r:embed="rId3">
            <a:extLst>
              <a:ext uri="{28A0092B-C50C-407E-A947-70E740481C1C}">
                <a14:useLocalDpi xmlns:a14="http://schemas.microsoft.com/office/drawing/2010/main" val="0"/>
              </a:ext>
            </a:extLst>
          </a:blip>
          <a:srcRect t="64342"/>
          <a:stretch/>
        </p:blipFill>
        <p:spPr>
          <a:xfrm>
            <a:off x="923057" y="4013407"/>
            <a:ext cx="4498524" cy="2860008"/>
          </a:xfrm>
          <a:prstGeom prst="rect">
            <a:avLst/>
          </a:prstGeom>
        </p:spPr>
      </p:pic>
      <p:pic>
        <p:nvPicPr>
          <p:cNvPr id="8" name="Picture 7"/>
          <p:cNvPicPr>
            <a:picLocks noChangeAspect="1"/>
          </p:cNvPicPr>
          <p:nvPr/>
        </p:nvPicPr>
        <p:blipFill>
          <a:blip r:embed="rId4"/>
          <a:stretch>
            <a:fillRect/>
          </a:stretch>
        </p:blipFill>
        <p:spPr>
          <a:xfrm>
            <a:off x="6122992" y="2585533"/>
            <a:ext cx="3657600" cy="4126169"/>
          </a:xfrm>
          <a:prstGeom prst="rect">
            <a:avLst/>
          </a:prstGeom>
        </p:spPr>
      </p:pic>
      <p:sp>
        <p:nvSpPr>
          <p:cNvPr id="10" name="TextBox 9"/>
          <p:cNvSpPr txBox="1"/>
          <p:nvPr/>
        </p:nvSpPr>
        <p:spPr>
          <a:xfrm>
            <a:off x="1194190" y="1024566"/>
            <a:ext cx="3867002" cy="307777"/>
          </a:xfrm>
          <a:prstGeom prst="rect">
            <a:avLst/>
          </a:prstGeom>
          <a:noFill/>
        </p:spPr>
        <p:txBody>
          <a:bodyPr wrap="none" rtlCol="0">
            <a:spAutoFit/>
          </a:bodyPr>
          <a:lstStyle/>
          <a:p>
            <a:pPr algn="ctr"/>
            <a:r>
              <a:rPr lang="en-US" sz="1400" dirty="0" smtClean="0">
                <a:latin typeface="Arial"/>
                <a:cs typeface="Arial"/>
              </a:rPr>
              <a:t>Transatlantic transport of African dust to Texas</a:t>
            </a:r>
            <a:endParaRPr lang="en-US" sz="1400" dirty="0">
              <a:latin typeface="Arial"/>
              <a:cs typeface="Arial"/>
            </a:endParaRPr>
          </a:p>
        </p:txBody>
      </p:sp>
      <p:sp>
        <p:nvSpPr>
          <p:cNvPr id="11" name="TextBox 10"/>
          <p:cNvSpPr txBox="1"/>
          <p:nvPr/>
        </p:nvSpPr>
        <p:spPr>
          <a:xfrm>
            <a:off x="1187712" y="3972308"/>
            <a:ext cx="3879976" cy="307777"/>
          </a:xfrm>
          <a:prstGeom prst="rect">
            <a:avLst/>
          </a:prstGeom>
          <a:solidFill>
            <a:srgbClr val="FFFFFF"/>
          </a:solidFill>
        </p:spPr>
        <p:txBody>
          <a:bodyPr wrap="none" rtlCol="0">
            <a:spAutoFit/>
          </a:bodyPr>
          <a:lstStyle/>
          <a:p>
            <a:pPr algn="ctr"/>
            <a:r>
              <a:rPr lang="en-US" sz="1400" dirty="0" smtClean="0">
                <a:latin typeface="Arial"/>
                <a:cs typeface="Arial"/>
              </a:rPr>
              <a:t>Transpacific transport of dust to North America</a:t>
            </a:r>
            <a:endParaRPr lang="en-US" sz="1400" dirty="0">
              <a:latin typeface="Arial"/>
              <a:cs typeface="Arial"/>
            </a:endParaRPr>
          </a:p>
        </p:txBody>
      </p:sp>
      <p:sp>
        <p:nvSpPr>
          <p:cNvPr id="12" name="TextBox 11"/>
          <p:cNvSpPr txBox="1"/>
          <p:nvPr/>
        </p:nvSpPr>
        <p:spPr>
          <a:xfrm>
            <a:off x="6006422" y="2091795"/>
            <a:ext cx="3774170" cy="523220"/>
          </a:xfrm>
          <a:prstGeom prst="rect">
            <a:avLst/>
          </a:prstGeom>
          <a:solidFill>
            <a:srgbClr val="FFFFFF"/>
          </a:solidFill>
        </p:spPr>
        <p:txBody>
          <a:bodyPr wrap="square" rtlCol="0">
            <a:spAutoFit/>
          </a:bodyPr>
          <a:lstStyle/>
          <a:p>
            <a:pPr algn="ctr"/>
            <a:r>
              <a:rPr lang="en-US" sz="1400" dirty="0" smtClean="0">
                <a:latin typeface="Arial"/>
                <a:cs typeface="Arial"/>
              </a:rPr>
              <a:t>Wildfire in Southern California and transport to the ocean</a:t>
            </a:r>
            <a:endParaRPr lang="en-US" sz="1400" dirty="0">
              <a:latin typeface="Arial"/>
              <a:cs typeface="Arial"/>
            </a:endParaRPr>
          </a:p>
        </p:txBody>
      </p:sp>
      <p:sp>
        <p:nvSpPr>
          <p:cNvPr id="14" name="TextBox 13"/>
          <p:cNvSpPr txBox="1"/>
          <p:nvPr/>
        </p:nvSpPr>
        <p:spPr>
          <a:xfrm>
            <a:off x="5535773" y="803211"/>
            <a:ext cx="4842301" cy="1200329"/>
          </a:xfrm>
          <a:prstGeom prst="rect">
            <a:avLst/>
          </a:prstGeom>
          <a:noFill/>
        </p:spPr>
        <p:txBody>
          <a:bodyPr wrap="square" rtlCol="0">
            <a:spAutoFit/>
          </a:bodyPr>
          <a:lstStyle/>
          <a:p>
            <a:pPr marL="285750" indent="-285750">
              <a:buFont typeface="Wingdings" charset="2"/>
              <a:buChar char="§"/>
            </a:pPr>
            <a:r>
              <a:rPr lang="en-US" dirty="0" smtClean="0">
                <a:latin typeface="Century Gothic"/>
                <a:cs typeface="Century Gothic"/>
              </a:rPr>
              <a:t>High temporal and accurate aerosol measurements can be most valuable to derive the intercontinental transport fluxes and the coastal land emissions</a:t>
            </a:r>
            <a:endParaRPr lang="en-US" dirty="0">
              <a:latin typeface="Century Gothic"/>
              <a:cs typeface="Century Gothic"/>
            </a:endParaRPr>
          </a:p>
        </p:txBody>
      </p:sp>
      <p:sp>
        <p:nvSpPr>
          <p:cNvPr id="15" name="TextBox 14"/>
          <p:cNvSpPr txBox="1"/>
          <p:nvPr/>
        </p:nvSpPr>
        <p:spPr>
          <a:xfrm>
            <a:off x="1030318" y="4287523"/>
            <a:ext cx="1554257" cy="261610"/>
          </a:xfrm>
          <a:prstGeom prst="rect">
            <a:avLst/>
          </a:prstGeom>
          <a:noFill/>
        </p:spPr>
        <p:txBody>
          <a:bodyPr wrap="none" rtlCol="0">
            <a:spAutoFit/>
          </a:bodyPr>
          <a:lstStyle/>
          <a:p>
            <a:r>
              <a:rPr lang="en-US" sz="1100" dirty="0" smtClean="0">
                <a:latin typeface="Arial"/>
                <a:cs typeface="Arial"/>
              </a:rPr>
              <a:t>TOMS AI, 2001-04-14</a:t>
            </a:r>
            <a:endParaRPr lang="en-US" sz="1100" dirty="0">
              <a:latin typeface="Arial"/>
              <a:cs typeface="Arial"/>
            </a:endParaRPr>
          </a:p>
        </p:txBody>
      </p:sp>
    </p:spTree>
    <p:extLst>
      <p:ext uri="{BB962C8B-B14F-4D97-AF65-F5344CB8AC3E}">
        <p14:creationId xmlns:p14="http://schemas.microsoft.com/office/powerpoint/2010/main" val="4575352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Aerosol type (separating BC and OC) in BL or biomass burning plumes with UV measurements</a:t>
            </a:r>
            <a:endParaRPr lang="en-US" dirty="0"/>
          </a:p>
        </p:txBody>
      </p:sp>
      <p:sp>
        <p:nvSpPr>
          <p:cNvPr id="3" name="Content Placeholder 2"/>
          <p:cNvSpPr txBox="1">
            <a:spLocks/>
          </p:cNvSpPr>
          <p:nvPr/>
        </p:nvSpPr>
        <p:spPr>
          <a:xfrm>
            <a:off x="548640" y="1518274"/>
            <a:ext cx="9875520" cy="1709709"/>
          </a:xfrm>
          <a:prstGeom prst="rect">
            <a:avLst/>
          </a:prstGeom>
        </p:spPr>
        <p:txBody>
          <a:bodyPr>
            <a:normAutofit fontScale="55000" lnSpcReduction="20000"/>
          </a:bodyPr>
          <a:lstStyle>
            <a:lvl1pPr marL="342900" indent="-342900" algn="l" defTabSz="457200" rtl="0" eaLnBrk="1" latinLnBrk="0" hangingPunct="1">
              <a:spcBef>
                <a:spcPct val="20000"/>
              </a:spcBef>
              <a:buFont typeface="Wingdings" charset="2"/>
              <a:buChar char="§"/>
              <a:defRPr sz="28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400" kern="1200">
                <a:solidFill>
                  <a:schemeClr val="tx1"/>
                </a:solidFill>
                <a:latin typeface="Century Gothic"/>
                <a:ea typeface="+mn-ea"/>
                <a:cs typeface="Century Gothic"/>
              </a:defRPr>
            </a:lvl2pPr>
            <a:lvl3pPr marL="11430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kern="1200">
                <a:solidFill>
                  <a:schemeClr val="tx1"/>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20000"/>
              </a:lnSpc>
            </a:pPr>
            <a:r>
              <a:rPr lang="en-US" dirty="0"/>
              <a:t>Observations in the 340-400 nm range can be used to measure spectral aerosol absorption</a:t>
            </a:r>
          </a:p>
          <a:p>
            <a:pPr>
              <a:lnSpc>
                <a:spcPct val="120000"/>
              </a:lnSpc>
            </a:pPr>
            <a:r>
              <a:rPr lang="en-US" dirty="0" smtClean="0"/>
              <a:t>Accurate retrieval of AOD at blue channel is necessary to obtain the AOD in UV (two UV channels). Then the absorption angstrom exponent (AAE) can be obtained to separate BC and OC due to their differences in AAE</a:t>
            </a:r>
            <a:endParaRPr lang="en-US" dirty="0"/>
          </a:p>
          <a:p>
            <a:pPr>
              <a:lnSpc>
                <a:spcPct val="120000"/>
              </a:lnSpc>
            </a:pPr>
            <a:r>
              <a:rPr lang="en-US" dirty="0" smtClean="0"/>
              <a:t>Aerosol from OC instrument can potentially resolve the aerosol absorption and BC/OC amount with daytime variations</a:t>
            </a:r>
          </a:p>
        </p:txBody>
      </p:sp>
      <p:grpSp>
        <p:nvGrpSpPr>
          <p:cNvPr id="9" name="Group 8"/>
          <p:cNvGrpSpPr>
            <a:grpSpLocks noChangeAspect="1"/>
          </p:cNvGrpSpPr>
          <p:nvPr/>
        </p:nvGrpSpPr>
        <p:grpSpPr>
          <a:xfrm>
            <a:off x="878657" y="3665736"/>
            <a:ext cx="3840479" cy="2626759"/>
            <a:chOff x="7364552" y="3650046"/>
            <a:chExt cx="3426511" cy="2529187"/>
          </a:xfrm>
        </p:grpSpPr>
        <p:grpSp>
          <p:nvGrpSpPr>
            <p:cNvPr id="10" name="Group 9"/>
            <p:cNvGrpSpPr/>
            <p:nvPr/>
          </p:nvGrpSpPr>
          <p:grpSpPr>
            <a:xfrm>
              <a:off x="7364552" y="3650046"/>
              <a:ext cx="3426511" cy="2529187"/>
              <a:chOff x="755331" y="2947512"/>
              <a:chExt cx="3426511" cy="2529187"/>
            </a:xfrm>
          </p:grpSpPr>
          <p:grpSp>
            <p:nvGrpSpPr>
              <p:cNvPr id="12" name="Group 11"/>
              <p:cNvGrpSpPr/>
              <p:nvPr/>
            </p:nvGrpSpPr>
            <p:grpSpPr>
              <a:xfrm>
                <a:off x="755331" y="2947512"/>
                <a:ext cx="3426511" cy="2529187"/>
                <a:chOff x="1425891" y="2078332"/>
                <a:chExt cx="3426511" cy="2529187"/>
              </a:xfrm>
            </p:grpSpPr>
            <p:sp>
              <p:nvSpPr>
                <p:cNvPr id="16" name="TextBox 15"/>
                <p:cNvSpPr txBox="1"/>
                <p:nvPr/>
              </p:nvSpPr>
              <p:spPr>
                <a:xfrm>
                  <a:off x="2321577" y="4341802"/>
                  <a:ext cx="2130812" cy="265717"/>
                </a:xfrm>
                <a:prstGeom prst="rect">
                  <a:avLst/>
                </a:prstGeom>
                <a:noFill/>
              </p:spPr>
              <p:txBody>
                <a:bodyPr wrap="none" rtlCol="0">
                  <a:spAutoFit/>
                </a:bodyPr>
                <a:lstStyle/>
                <a:p>
                  <a:r>
                    <a:rPr lang="en-US" sz="1000" dirty="0" smtClean="0">
                      <a:latin typeface="Arial"/>
                      <a:cs typeface="Arial"/>
                    </a:rPr>
                    <a:t>Single Scattering Albedo (388 nm)</a:t>
                  </a:r>
                  <a:endParaRPr lang="en-US" sz="1000" dirty="0">
                    <a:latin typeface="Arial"/>
                    <a:cs typeface="Arial"/>
                  </a:endParaRPr>
                </a:p>
              </p:txBody>
            </p:sp>
            <p:sp>
              <p:nvSpPr>
                <p:cNvPr id="17" name="TextBox 16"/>
                <p:cNvSpPr txBox="1"/>
                <p:nvPr/>
              </p:nvSpPr>
              <p:spPr>
                <a:xfrm rot="16200000">
                  <a:off x="430119" y="3074104"/>
                  <a:ext cx="2237766" cy="246221"/>
                </a:xfrm>
                <a:prstGeom prst="rect">
                  <a:avLst/>
                </a:prstGeom>
                <a:noFill/>
              </p:spPr>
              <p:txBody>
                <a:bodyPr wrap="none" rtlCol="0">
                  <a:spAutoFit/>
                </a:bodyPr>
                <a:lstStyle/>
                <a:p>
                  <a:r>
                    <a:rPr lang="en-US" sz="1000" dirty="0" smtClean="0">
                      <a:latin typeface="Arial"/>
                      <a:cs typeface="Arial"/>
                    </a:rPr>
                    <a:t>Net Aerosol Reflectance (388nm)</a:t>
                  </a:r>
                  <a:endParaRPr lang="en-US" sz="1000" dirty="0">
                    <a:latin typeface="Arial"/>
                    <a:cs typeface="Arial"/>
                  </a:endParaRPr>
                </a:p>
              </p:txBody>
            </p:sp>
            <p:pic>
              <p:nvPicPr>
                <p:cNvPr id="18" name="Picture 17"/>
                <p:cNvPicPr>
                  <a:picLocks noChangeAspect="1"/>
                </p:cNvPicPr>
                <p:nvPr/>
              </p:nvPicPr>
              <p:blipFill rotWithShape="1">
                <a:blip r:embed="rId2">
                  <a:extLst>
                    <a:ext uri="{28A0092B-C50C-407E-A947-70E740481C1C}">
                      <a14:useLocalDpi xmlns:a14="http://schemas.microsoft.com/office/drawing/2010/main" val="0"/>
                    </a:ext>
                  </a:extLst>
                </a:blip>
                <a:srcRect l="10838" t="11567" r="8317" b="13203"/>
                <a:stretch/>
              </p:blipFill>
              <p:spPr>
                <a:xfrm>
                  <a:off x="1652816" y="2129480"/>
                  <a:ext cx="3199586" cy="2299702"/>
                </a:xfrm>
                <a:prstGeom prst="rect">
                  <a:avLst/>
                </a:prstGeom>
              </p:spPr>
            </p:pic>
            <p:sp>
              <p:nvSpPr>
                <p:cNvPr id="19" name="TextBox 18"/>
                <p:cNvSpPr txBox="1"/>
                <p:nvPr/>
              </p:nvSpPr>
              <p:spPr>
                <a:xfrm>
                  <a:off x="1907044" y="2179054"/>
                  <a:ext cx="2019138" cy="430887"/>
                </a:xfrm>
                <a:prstGeom prst="rect">
                  <a:avLst/>
                </a:prstGeom>
                <a:noFill/>
              </p:spPr>
              <p:txBody>
                <a:bodyPr wrap="square" rtlCol="0">
                  <a:spAutoFit/>
                </a:bodyPr>
                <a:lstStyle/>
                <a:p>
                  <a:r>
                    <a:rPr lang="en-US" sz="1100" dirty="0" smtClean="0">
                      <a:latin typeface="Arial"/>
                      <a:cs typeface="Arial"/>
                    </a:rPr>
                    <a:t>Single Scattering Albedo Reflectance Function</a:t>
                  </a:r>
                  <a:endParaRPr lang="en-US" sz="1100" dirty="0">
                    <a:latin typeface="Arial"/>
                    <a:cs typeface="Arial"/>
                  </a:endParaRPr>
                </a:p>
              </p:txBody>
            </p:sp>
          </p:grpSp>
          <p:cxnSp>
            <p:nvCxnSpPr>
              <p:cNvPr id="13" name="Straight Arrow Connector 12"/>
              <p:cNvCxnSpPr/>
              <p:nvPr/>
            </p:nvCxnSpPr>
            <p:spPr>
              <a:xfrm flipV="1">
                <a:off x="1487739" y="4109357"/>
                <a:ext cx="0" cy="914084"/>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200200" y="4870364"/>
                <a:ext cx="327283" cy="215444"/>
              </a:xfrm>
              <a:prstGeom prst="rect">
                <a:avLst/>
              </a:prstGeom>
              <a:noFill/>
            </p:spPr>
            <p:txBody>
              <a:bodyPr wrap="none" rtlCol="0">
                <a:spAutoFit/>
              </a:bodyPr>
              <a:lstStyle/>
              <a:p>
                <a:pPr algn="r"/>
                <a:r>
                  <a:rPr lang="en-US" sz="800" dirty="0" smtClean="0">
                    <a:latin typeface="Arial"/>
                    <a:cs typeface="Arial"/>
                  </a:rPr>
                  <a:t>0.2</a:t>
                </a:r>
                <a:endParaRPr lang="en-US" sz="800" dirty="0">
                  <a:latin typeface="Arial"/>
                  <a:cs typeface="Arial"/>
                </a:endParaRPr>
              </a:p>
            </p:txBody>
          </p:sp>
          <p:sp>
            <p:nvSpPr>
              <p:cNvPr id="15" name="TextBox 14"/>
              <p:cNvSpPr txBox="1"/>
              <p:nvPr/>
            </p:nvSpPr>
            <p:spPr>
              <a:xfrm>
                <a:off x="1188958" y="4064002"/>
                <a:ext cx="327283" cy="215444"/>
              </a:xfrm>
              <a:prstGeom prst="rect">
                <a:avLst/>
              </a:prstGeom>
              <a:noFill/>
            </p:spPr>
            <p:txBody>
              <a:bodyPr wrap="none" rtlCol="0">
                <a:spAutoFit/>
              </a:bodyPr>
              <a:lstStyle/>
              <a:p>
                <a:pPr algn="r"/>
                <a:r>
                  <a:rPr lang="en-US" sz="800" dirty="0" smtClean="0">
                    <a:latin typeface="Arial"/>
                    <a:cs typeface="Arial"/>
                  </a:rPr>
                  <a:t>1.0</a:t>
                </a:r>
                <a:endParaRPr lang="en-US" sz="800" dirty="0">
                  <a:latin typeface="Arial"/>
                  <a:cs typeface="Arial"/>
                </a:endParaRPr>
              </a:p>
            </p:txBody>
          </p:sp>
        </p:grpSp>
        <p:sp>
          <p:nvSpPr>
            <p:cNvPr id="11" name="TextBox 10"/>
            <p:cNvSpPr txBox="1"/>
            <p:nvPr/>
          </p:nvSpPr>
          <p:spPr>
            <a:xfrm>
              <a:off x="7764390" y="5167447"/>
              <a:ext cx="415498" cy="215444"/>
            </a:xfrm>
            <a:prstGeom prst="rect">
              <a:avLst/>
            </a:prstGeom>
            <a:noFill/>
          </p:spPr>
          <p:txBody>
            <a:bodyPr wrap="none" rtlCol="0">
              <a:spAutoFit/>
            </a:bodyPr>
            <a:lstStyle/>
            <a:p>
              <a:pPr algn="r"/>
              <a:r>
                <a:rPr lang="en-US" sz="800" dirty="0" smtClean="0">
                  <a:latin typeface="Arial"/>
                  <a:cs typeface="Arial"/>
                </a:rPr>
                <a:t>AOD</a:t>
              </a:r>
              <a:endParaRPr lang="en-US" sz="800" dirty="0">
                <a:latin typeface="Arial"/>
                <a:cs typeface="Arial"/>
              </a:endParaRPr>
            </a:p>
          </p:txBody>
        </p:sp>
      </p:grpSp>
      <p:grpSp>
        <p:nvGrpSpPr>
          <p:cNvPr id="20" name="Group 19"/>
          <p:cNvGrpSpPr/>
          <p:nvPr/>
        </p:nvGrpSpPr>
        <p:grpSpPr>
          <a:xfrm>
            <a:off x="5830442" y="3227984"/>
            <a:ext cx="3383280" cy="3343923"/>
            <a:chOff x="7074550" y="3421688"/>
            <a:chExt cx="3383280" cy="3343923"/>
          </a:xfrm>
        </p:grpSpPr>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3" r="36995"/>
            <a:stretch/>
          </p:blipFill>
          <p:spPr>
            <a:xfrm>
              <a:off x="7074550" y="4203941"/>
              <a:ext cx="3383280" cy="2561670"/>
            </a:xfrm>
            <a:prstGeom prst="rect">
              <a:avLst/>
            </a:prstGeom>
          </p:spPr>
        </p:pic>
        <p:sp>
          <p:nvSpPr>
            <p:cNvPr id="22" name="TextBox 21"/>
            <p:cNvSpPr txBox="1"/>
            <p:nvPr/>
          </p:nvSpPr>
          <p:spPr>
            <a:xfrm>
              <a:off x="7437400" y="3421688"/>
              <a:ext cx="2837550" cy="276999"/>
            </a:xfrm>
            <a:prstGeom prst="rect">
              <a:avLst/>
            </a:prstGeom>
            <a:noFill/>
          </p:spPr>
          <p:txBody>
            <a:bodyPr wrap="square" rtlCol="0">
              <a:spAutoFit/>
            </a:bodyPr>
            <a:lstStyle/>
            <a:p>
              <a:pPr algn="ctr"/>
              <a:r>
                <a:rPr lang="en-US" sz="1200" b="1" dirty="0" smtClean="0">
                  <a:latin typeface="Arial"/>
                  <a:cs typeface="Arial"/>
                </a:rPr>
                <a:t>Sample Retrieval</a:t>
              </a:r>
              <a:endParaRPr lang="en-US" sz="1200" b="1" dirty="0">
                <a:latin typeface="Arial"/>
                <a:cs typeface="Arial"/>
              </a:endParaRPr>
            </a:p>
          </p:txBody>
        </p:sp>
        <p:sp>
          <p:nvSpPr>
            <p:cNvPr id="23" name="TextBox 22"/>
            <p:cNvSpPr txBox="1"/>
            <p:nvPr/>
          </p:nvSpPr>
          <p:spPr>
            <a:xfrm>
              <a:off x="7437400" y="3667283"/>
              <a:ext cx="2837550" cy="553998"/>
            </a:xfrm>
            <a:prstGeom prst="rect">
              <a:avLst/>
            </a:prstGeom>
            <a:noFill/>
          </p:spPr>
          <p:txBody>
            <a:bodyPr wrap="square" rtlCol="0">
              <a:spAutoFit/>
            </a:bodyPr>
            <a:lstStyle/>
            <a:p>
              <a:r>
                <a:rPr lang="en-US" sz="1000" dirty="0" smtClean="0">
                  <a:latin typeface="Arial"/>
                  <a:cs typeface="Arial"/>
                </a:rPr>
                <a:t>Using AERONET 380 nm AOD (&gt;0.2) at GSFC as proxy of accurate satellite AOD and co-located OMI reflectance (354 and 388 nm)</a:t>
              </a:r>
              <a:endParaRPr lang="en-US" sz="1000" dirty="0">
                <a:latin typeface="Arial"/>
                <a:cs typeface="Arial"/>
              </a:endParaRPr>
            </a:p>
          </p:txBody>
        </p:sp>
        <p:sp>
          <p:nvSpPr>
            <p:cNvPr id="24" name="TextBox 23"/>
            <p:cNvSpPr txBox="1"/>
            <p:nvPr/>
          </p:nvSpPr>
          <p:spPr>
            <a:xfrm>
              <a:off x="8554644" y="5729090"/>
              <a:ext cx="924185" cy="646331"/>
            </a:xfrm>
            <a:prstGeom prst="rect">
              <a:avLst/>
            </a:prstGeom>
            <a:noFill/>
          </p:spPr>
          <p:txBody>
            <a:bodyPr wrap="square" rtlCol="0">
              <a:spAutoFit/>
            </a:bodyPr>
            <a:lstStyle/>
            <a:p>
              <a:r>
                <a:rPr lang="en-US" sz="900" dirty="0" smtClean="0">
                  <a:solidFill>
                    <a:srgbClr val="000000"/>
                  </a:solidFill>
                  <a:latin typeface="Arial"/>
                  <a:cs typeface="Arial"/>
                </a:rPr>
                <a:t>BC has AAE about 1, independent of SSA</a:t>
              </a:r>
              <a:endParaRPr lang="en-US" sz="900" dirty="0">
                <a:solidFill>
                  <a:srgbClr val="000000"/>
                </a:solidFill>
                <a:latin typeface="Arial"/>
                <a:cs typeface="Arial"/>
              </a:endParaRPr>
            </a:p>
          </p:txBody>
        </p:sp>
        <p:sp>
          <p:nvSpPr>
            <p:cNvPr id="25" name="TextBox 24"/>
            <p:cNvSpPr txBox="1"/>
            <p:nvPr/>
          </p:nvSpPr>
          <p:spPr>
            <a:xfrm>
              <a:off x="9172752" y="4714652"/>
              <a:ext cx="1061228" cy="646331"/>
            </a:xfrm>
            <a:prstGeom prst="rect">
              <a:avLst/>
            </a:prstGeom>
            <a:noFill/>
          </p:spPr>
          <p:txBody>
            <a:bodyPr wrap="square" rtlCol="0">
              <a:spAutoFit/>
            </a:bodyPr>
            <a:lstStyle/>
            <a:p>
              <a:r>
                <a:rPr lang="en-US" sz="900" dirty="0" smtClean="0">
                  <a:solidFill>
                    <a:srgbClr val="000000"/>
                  </a:solidFill>
                  <a:latin typeface="Arial"/>
                  <a:cs typeface="Arial"/>
                </a:rPr>
                <a:t>OC has AAE above 2, increasing with higher SSA</a:t>
              </a:r>
              <a:endParaRPr lang="en-US" sz="900" dirty="0">
                <a:solidFill>
                  <a:srgbClr val="000000"/>
                </a:solidFill>
                <a:latin typeface="Arial"/>
                <a:cs typeface="Arial"/>
              </a:endParaRPr>
            </a:p>
          </p:txBody>
        </p:sp>
      </p:grpSp>
      <p:sp>
        <p:nvSpPr>
          <p:cNvPr id="26" name="TextBox 25"/>
          <p:cNvSpPr txBox="1"/>
          <p:nvPr/>
        </p:nvSpPr>
        <p:spPr>
          <a:xfrm>
            <a:off x="9213722" y="6441102"/>
            <a:ext cx="1428139" cy="261610"/>
          </a:xfrm>
          <a:prstGeom prst="rect">
            <a:avLst/>
          </a:prstGeom>
          <a:noFill/>
          <a:ln>
            <a:noFill/>
          </a:ln>
        </p:spPr>
        <p:txBody>
          <a:bodyPr wrap="none" rtlCol="0">
            <a:spAutoFit/>
          </a:bodyPr>
          <a:lstStyle/>
          <a:p>
            <a:r>
              <a:rPr lang="en-US" sz="1100" dirty="0" smtClean="0">
                <a:latin typeface="Arial"/>
                <a:cs typeface="Arial"/>
              </a:rPr>
              <a:t>(From Omar Torres)</a:t>
            </a:r>
            <a:endParaRPr lang="en-US" sz="1100" dirty="0">
              <a:latin typeface="Arial"/>
              <a:cs typeface="Arial"/>
            </a:endParaRPr>
          </a:p>
        </p:txBody>
      </p:sp>
    </p:spTree>
    <p:extLst>
      <p:ext uri="{BB962C8B-B14F-4D97-AF65-F5344CB8AC3E}">
        <p14:creationId xmlns:p14="http://schemas.microsoft.com/office/powerpoint/2010/main" val="38146075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8640" y="151437"/>
            <a:ext cx="9875520" cy="1143000"/>
          </a:xfrm>
        </p:spPr>
        <p:txBody>
          <a:bodyPr>
            <a:normAutofit fontScale="90000"/>
          </a:bodyPr>
          <a:lstStyle/>
          <a:p>
            <a:r>
              <a:rPr lang="en-US" dirty="0" smtClean="0"/>
              <a:t>Aerosol retrieval availability as a function of instrument resolution</a:t>
            </a:r>
            <a:endParaRPr lang="en-US" dirty="0"/>
          </a:p>
        </p:txBody>
      </p:sp>
      <p:sp>
        <p:nvSpPr>
          <p:cNvPr id="4" name="Content Placeholder 3"/>
          <p:cNvSpPr>
            <a:spLocks noGrp="1"/>
          </p:cNvSpPr>
          <p:nvPr>
            <p:ph idx="1"/>
          </p:nvPr>
        </p:nvSpPr>
        <p:spPr>
          <a:xfrm>
            <a:off x="548639" y="1344211"/>
            <a:ext cx="3934309" cy="2077089"/>
          </a:xfrm>
        </p:spPr>
        <p:txBody>
          <a:bodyPr>
            <a:normAutofit fontScale="55000" lnSpcReduction="20000"/>
          </a:bodyPr>
          <a:lstStyle/>
          <a:p>
            <a:pPr>
              <a:lnSpc>
                <a:spcPct val="120000"/>
              </a:lnSpc>
            </a:pPr>
            <a:r>
              <a:rPr lang="en-US" dirty="0" smtClean="0"/>
              <a:t>High spatial resolution of OC measurements allows more aerosol retrieval opportunity due to better cloud screening to increase the spatial and time coverage (e.g., daytime variation of AOD) and data quality</a:t>
            </a:r>
            <a:endParaRPr lang="en-US" dirty="0"/>
          </a:p>
        </p:txBody>
      </p:sp>
      <p:grpSp>
        <p:nvGrpSpPr>
          <p:cNvPr id="5" name="Group 4"/>
          <p:cNvGrpSpPr>
            <a:grpSpLocks noChangeAspect="1"/>
          </p:cNvGrpSpPr>
          <p:nvPr/>
        </p:nvGrpSpPr>
        <p:grpSpPr>
          <a:xfrm>
            <a:off x="4781340" y="1336191"/>
            <a:ext cx="5029200" cy="4521535"/>
            <a:chOff x="302612" y="1581873"/>
            <a:chExt cx="5521719" cy="4964337"/>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865" r="9843"/>
            <a:stretch/>
          </p:blipFill>
          <p:spPr bwMode="auto">
            <a:xfrm>
              <a:off x="3052428" y="1616412"/>
              <a:ext cx="2743200" cy="2471652"/>
            </a:xfrm>
            <a:prstGeom prst="rect">
              <a:avLst/>
            </a:prstGeom>
            <a:noFill/>
            <a:ln>
              <a:noFill/>
            </a:ln>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17400" r="10583"/>
            <a:stretch/>
          </p:blipFill>
          <p:spPr bwMode="auto">
            <a:xfrm>
              <a:off x="302612" y="1581873"/>
              <a:ext cx="2743200" cy="2506191"/>
            </a:xfrm>
            <a:prstGeom prst="rect">
              <a:avLst/>
            </a:prstGeom>
            <a:noFill/>
            <a:ln>
              <a:no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7355" r="9461"/>
            <a:stretch/>
          </p:blipFill>
          <p:spPr bwMode="auto">
            <a:xfrm>
              <a:off x="331314" y="4069427"/>
              <a:ext cx="2743200" cy="2476511"/>
            </a:xfrm>
            <a:prstGeom prst="rect">
              <a:avLst/>
            </a:prstGeom>
            <a:noFill/>
            <a:ln>
              <a:noFill/>
            </a:ln>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t="17284" r="8717"/>
            <a:stretch/>
          </p:blipFill>
          <p:spPr bwMode="auto">
            <a:xfrm>
              <a:off x="3074514" y="4088064"/>
              <a:ext cx="2749817" cy="2458146"/>
            </a:xfrm>
            <a:prstGeom prst="rect">
              <a:avLst/>
            </a:prstGeom>
            <a:noFill/>
            <a:ln>
              <a:noFill/>
            </a:ln>
          </p:spPr>
        </p:pic>
        <p:sp>
          <p:nvSpPr>
            <p:cNvPr id="10" name="Rectangle 9"/>
            <p:cNvSpPr/>
            <p:nvPr/>
          </p:nvSpPr>
          <p:spPr>
            <a:xfrm>
              <a:off x="952700" y="2634457"/>
              <a:ext cx="176695" cy="2694609"/>
            </a:xfrm>
            <a:prstGeom prst="rect">
              <a:avLst/>
            </a:prstGeom>
            <a:noFill/>
            <a:ln w="63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1504548" y="3029711"/>
              <a:ext cx="271337" cy="2694609"/>
            </a:xfrm>
            <a:prstGeom prst="rect">
              <a:avLst/>
            </a:prstGeom>
            <a:noFill/>
            <a:ln w="63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3721202" y="2042701"/>
              <a:ext cx="176695" cy="3286365"/>
            </a:xfrm>
            <a:prstGeom prst="rect">
              <a:avLst/>
            </a:prstGeom>
            <a:noFill/>
            <a:ln w="63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4238184" y="2523835"/>
              <a:ext cx="271337" cy="3286365"/>
            </a:xfrm>
            <a:prstGeom prst="rect">
              <a:avLst/>
            </a:prstGeom>
            <a:noFill/>
            <a:ln w="6350" cmpd="sng"/>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4" name="Rectangle 13"/>
          <p:cNvSpPr/>
          <p:nvPr/>
        </p:nvSpPr>
        <p:spPr>
          <a:xfrm>
            <a:off x="5269598" y="5841413"/>
            <a:ext cx="4710413" cy="821121"/>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100" dirty="0" smtClean="0">
                <a:solidFill>
                  <a:prstClr val="black"/>
                </a:solidFill>
                <a:latin typeface="Arial"/>
                <a:cs typeface="Arial"/>
              </a:rPr>
              <a:t>Statistics of aerosol retrieval availability (cloud free fraction) at different locations and season as a function of instrument pixel resolution. Figure from Lorraine Remer (based on Remer et al., AMT 2012).</a:t>
            </a:r>
          </a:p>
          <a:p>
            <a:pPr marL="285750" lvl="0" indent="-285750">
              <a:buFont typeface="Wingdings" charset="2"/>
              <a:buChar char="§"/>
            </a:pPr>
            <a:r>
              <a:rPr lang="en-US" sz="1100" dirty="0" smtClean="0">
                <a:latin typeface="Arial"/>
                <a:cs typeface="Arial"/>
              </a:rPr>
              <a:t>l </a:t>
            </a:r>
            <a:r>
              <a:rPr lang="en-US" sz="1100" dirty="0">
                <a:latin typeface="Arial"/>
                <a:cs typeface="Arial"/>
              </a:rPr>
              <a:t>lines </a:t>
            </a:r>
          </a:p>
        </p:txBody>
      </p:sp>
      <p:grpSp>
        <p:nvGrpSpPr>
          <p:cNvPr id="22" name="Group 21"/>
          <p:cNvGrpSpPr>
            <a:grpSpLocks noChangeAspect="1"/>
          </p:cNvGrpSpPr>
          <p:nvPr/>
        </p:nvGrpSpPr>
        <p:grpSpPr>
          <a:xfrm>
            <a:off x="1112450" y="3205966"/>
            <a:ext cx="2651760" cy="2651760"/>
            <a:chOff x="18041" y="4382392"/>
            <a:chExt cx="2467024" cy="2467024"/>
          </a:xfrm>
        </p:grpSpPr>
        <p:pic>
          <p:nvPicPr>
            <p:cNvPr id="15" name="Picture 14"/>
            <p:cNvPicPr>
              <a:picLocks noChangeAspect="1"/>
            </p:cNvPicPr>
            <p:nvPr/>
          </p:nvPicPr>
          <p:blipFill>
            <a:blip r:embed="rId6"/>
            <a:stretch>
              <a:fillRect/>
            </a:stretch>
          </p:blipFill>
          <p:spPr>
            <a:xfrm>
              <a:off x="18041" y="4382392"/>
              <a:ext cx="2467024" cy="2467024"/>
            </a:xfrm>
            <a:prstGeom prst="rect">
              <a:avLst/>
            </a:prstGeom>
            <a:ln>
              <a:solidFill>
                <a:schemeClr val="bg1">
                  <a:lumMod val="65000"/>
                </a:schemeClr>
              </a:solidFill>
            </a:ln>
          </p:spPr>
        </p:pic>
        <p:sp>
          <p:nvSpPr>
            <p:cNvPr id="16" name="TextBox 15"/>
            <p:cNvSpPr txBox="1"/>
            <p:nvPr/>
          </p:nvSpPr>
          <p:spPr>
            <a:xfrm>
              <a:off x="1063083" y="6245730"/>
              <a:ext cx="415498" cy="215444"/>
            </a:xfrm>
            <a:prstGeom prst="rect">
              <a:avLst/>
            </a:prstGeom>
            <a:noFill/>
            <a:ln>
              <a:noFill/>
            </a:ln>
          </p:spPr>
          <p:txBody>
            <a:bodyPr wrap="none" rtlCol="0">
              <a:spAutoFit/>
            </a:bodyPr>
            <a:lstStyle/>
            <a:p>
              <a:r>
                <a:rPr lang="en-US" sz="800" dirty="0" smtClean="0">
                  <a:latin typeface="Arial"/>
                  <a:cs typeface="Arial"/>
                </a:rPr>
                <a:t>8-km</a:t>
              </a:r>
              <a:endParaRPr lang="en-US" sz="800" dirty="0">
                <a:latin typeface="Arial"/>
                <a:cs typeface="Arial"/>
              </a:endParaRPr>
            </a:p>
          </p:txBody>
        </p:sp>
        <p:sp>
          <p:nvSpPr>
            <p:cNvPr id="17" name="TextBox 16"/>
            <p:cNvSpPr txBox="1"/>
            <p:nvPr/>
          </p:nvSpPr>
          <p:spPr>
            <a:xfrm>
              <a:off x="1063083" y="5820650"/>
              <a:ext cx="415498" cy="215444"/>
            </a:xfrm>
            <a:prstGeom prst="rect">
              <a:avLst/>
            </a:prstGeom>
            <a:noFill/>
            <a:ln>
              <a:noFill/>
            </a:ln>
          </p:spPr>
          <p:txBody>
            <a:bodyPr wrap="none" rtlCol="0">
              <a:spAutoFit/>
            </a:bodyPr>
            <a:lstStyle/>
            <a:p>
              <a:r>
                <a:rPr lang="en-US" sz="800" dirty="0">
                  <a:latin typeface="Arial"/>
                  <a:cs typeface="Arial"/>
                </a:rPr>
                <a:t>4</a:t>
              </a:r>
              <a:r>
                <a:rPr lang="en-US" sz="800" dirty="0" smtClean="0">
                  <a:latin typeface="Arial"/>
                  <a:cs typeface="Arial"/>
                </a:rPr>
                <a:t>-km</a:t>
              </a:r>
              <a:endParaRPr lang="en-US" sz="800" dirty="0">
                <a:latin typeface="Arial"/>
                <a:cs typeface="Arial"/>
              </a:endParaRPr>
            </a:p>
          </p:txBody>
        </p:sp>
        <p:sp>
          <p:nvSpPr>
            <p:cNvPr id="18" name="TextBox 17"/>
            <p:cNvSpPr txBox="1"/>
            <p:nvPr/>
          </p:nvSpPr>
          <p:spPr>
            <a:xfrm>
              <a:off x="825002" y="5264376"/>
              <a:ext cx="415498" cy="215444"/>
            </a:xfrm>
            <a:prstGeom prst="rect">
              <a:avLst/>
            </a:prstGeom>
            <a:noFill/>
            <a:ln>
              <a:noFill/>
            </a:ln>
          </p:spPr>
          <p:txBody>
            <a:bodyPr wrap="none" rtlCol="0">
              <a:spAutoFit/>
            </a:bodyPr>
            <a:lstStyle/>
            <a:p>
              <a:r>
                <a:rPr lang="en-US" sz="800" dirty="0" smtClean="0">
                  <a:latin typeface="Arial"/>
                  <a:cs typeface="Arial"/>
                </a:rPr>
                <a:t>2-km</a:t>
              </a:r>
              <a:endParaRPr lang="en-US" sz="800" dirty="0">
                <a:latin typeface="Arial"/>
                <a:cs typeface="Arial"/>
              </a:endParaRPr>
            </a:p>
          </p:txBody>
        </p:sp>
        <p:sp>
          <p:nvSpPr>
            <p:cNvPr id="21" name="TextBox 20"/>
            <p:cNvSpPr txBox="1"/>
            <p:nvPr/>
          </p:nvSpPr>
          <p:spPr>
            <a:xfrm>
              <a:off x="1182556" y="4949226"/>
              <a:ext cx="415498" cy="215444"/>
            </a:xfrm>
            <a:prstGeom prst="rect">
              <a:avLst/>
            </a:prstGeom>
            <a:noFill/>
            <a:ln>
              <a:noFill/>
            </a:ln>
          </p:spPr>
          <p:txBody>
            <a:bodyPr wrap="none" rtlCol="0">
              <a:spAutoFit/>
            </a:bodyPr>
            <a:lstStyle/>
            <a:p>
              <a:r>
                <a:rPr lang="en-US" sz="800" dirty="0">
                  <a:latin typeface="Arial"/>
                  <a:cs typeface="Arial"/>
                </a:rPr>
                <a:t>1</a:t>
              </a:r>
              <a:r>
                <a:rPr lang="en-US" sz="800" dirty="0" smtClean="0">
                  <a:latin typeface="Arial"/>
                  <a:cs typeface="Arial"/>
                </a:rPr>
                <a:t>-km</a:t>
              </a:r>
              <a:endParaRPr lang="en-US" sz="800" dirty="0">
                <a:latin typeface="Arial"/>
                <a:cs typeface="Arial"/>
              </a:endParaRPr>
            </a:p>
          </p:txBody>
        </p:sp>
      </p:grpSp>
      <p:sp>
        <p:nvSpPr>
          <p:cNvPr id="23" name="Rectangle 22"/>
          <p:cNvSpPr/>
          <p:nvPr/>
        </p:nvSpPr>
        <p:spPr>
          <a:xfrm>
            <a:off x="548640" y="5857726"/>
            <a:ext cx="3934308" cy="82112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r>
              <a:rPr lang="en-US" sz="1100" dirty="0" smtClean="0">
                <a:solidFill>
                  <a:prstClr val="black"/>
                </a:solidFill>
                <a:latin typeface="Arial"/>
                <a:cs typeface="Arial"/>
              </a:rPr>
              <a:t>Daytime variation of cloud-free fraction over a 1 </a:t>
            </a:r>
            <a:r>
              <a:rPr lang="en-US" sz="1100" dirty="0" err="1" smtClean="0">
                <a:solidFill>
                  <a:prstClr val="black"/>
                </a:solidFill>
                <a:latin typeface="Arial"/>
                <a:cs typeface="Arial"/>
              </a:rPr>
              <a:t>deg</a:t>
            </a:r>
            <a:r>
              <a:rPr lang="en-US" sz="1100" dirty="0" smtClean="0">
                <a:solidFill>
                  <a:prstClr val="black"/>
                </a:solidFill>
                <a:latin typeface="Arial"/>
                <a:cs typeface="Arial"/>
              </a:rPr>
              <a:t> box in Virginia on August 12, 2010 as a function of pixel resolution. (Figure from Remer et al., AMT 2012.)</a:t>
            </a:r>
          </a:p>
          <a:p>
            <a:pPr marL="285750" lvl="0" indent="-285750">
              <a:buFont typeface="Wingdings" charset="2"/>
              <a:buChar char="§"/>
            </a:pPr>
            <a:r>
              <a:rPr lang="en-US" sz="1100" dirty="0" smtClean="0">
                <a:latin typeface="Arial"/>
                <a:cs typeface="Arial"/>
              </a:rPr>
              <a:t>l </a:t>
            </a:r>
            <a:r>
              <a:rPr lang="en-US" sz="1100" dirty="0">
                <a:latin typeface="Arial"/>
                <a:cs typeface="Arial"/>
              </a:rPr>
              <a:t>lines </a:t>
            </a:r>
          </a:p>
        </p:txBody>
      </p:sp>
      <p:sp>
        <p:nvSpPr>
          <p:cNvPr id="24" name="TextBox 23"/>
          <p:cNvSpPr txBox="1"/>
          <p:nvPr/>
        </p:nvSpPr>
        <p:spPr>
          <a:xfrm>
            <a:off x="5249374" y="2097298"/>
            <a:ext cx="530915" cy="215444"/>
          </a:xfrm>
          <a:prstGeom prst="rect">
            <a:avLst/>
          </a:prstGeom>
          <a:noFill/>
          <a:ln>
            <a:noFill/>
          </a:ln>
        </p:spPr>
        <p:txBody>
          <a:bodyPr wrap="none" rtlCol="0">
            <a:spAutoFit/>
          </a:bodyPr>
          <a:lstStyle/>
          <a:p>
            <a:r>
              <a:rPr lang="en-US" sz="800" dirty="0" smtClean="0">
                <a:latin typeface="Arial"/>
                <a:cs typeface="Arial"/>
              </a:rPr>
              <a:t>OC-like</a:t>
            </a:r>
            <a:endParaRPr lang="en-US" sz="800" dirty="0">
              <a:latin typeface="Arial"/>
              <a:cs typeface="Arial"/>
            </a:endParaRPr>
          </a:p>
        </p:txBody>
      </p:sp>
      <p:sp>
        <p:nvSpPr>
          <p:cNvPr id="25" name="TextBox 24"/>
          <p:cNvSpPr txBox="1"/>
          <p:nvPr/>
        </p:nvSpPr>
        <p:spPr>
          <a:xfrm>
            <a:off x="5647597" y="2465142"/>
            <a:ext cx="748923" cy="215444"/>
          </a:xfrm>
          <a:prstGeom prst="rect">
            <a:avLst/>
          </a:prstGeom>
          <a:noFill/>
          <a:ln>
            <a:noFill/>
          </a:ln>
        </p:spPr>
        <p:txBody>
          <a:bodyPr wrap="none" rtlCol="0">
            <a:spAutoFit/>
          </a:bodyPr>
          <a:lstStyle/>
          <a:p>
            <a:r>
              <a:rPr lang="en-US" sz="800" dirty="0" smtClean="0">
                <a:latin typeface="Arial"/>
                <a:cs typeface="Arial"/>
              </a:rPr>
              <a:t>TEMPO-like</a:t>
            </a:r>
            <a:endParaRPr lang="en-US" sz="800" dirty="0">
              <a:latin typeface="Arial"/>
              <a:cs typeface="Arial"/>
            </a:endParaRPr>
          </a:p>
        </p:txBody>
      </p:sp>
      <p:sp>
        <p:nvSpPr>
          <p:cNvPr id="26" name="TextBox 25"/>
          <p:cNvSpPr txBox="1"/>
          <p:nvPr/>
        </p:nvSpPr>
        <p:spPr>
          <a:xfrm>
            <a:off x="7771199" y="1555393"/>
            <a:ext cx="530915" cy="215444"/>
          </a:xfrm>
          <a:prstGeom prst="rect">
            <a:avLst/>
          </a:prstGeom>
          <a:noFill/>
          <a:ln>
            <a:noFill/>
          </a:ln>
        </p:spPr>
        <p:txBody>
          <a:bodyPr wrap="none" rtlCol="0">
            <a:spAutoFit/>
          </a:bodyPr>
          <a:lstStyle/>
          <a:p>
            <a:r>
              <a:rPr lang="en-US" sz="800" dirty="0" smtClean="0">
                <a:latin typeface="Arial"/>
                <a:cs typeface="Arial"/>
              </a:rPr>
              <a:t>OC-like</a:t>
            </a:r>
            <a:endParaRPr lang="en-US" sz="800" dirty="0">
              <a:latin typeface="Arial"/>
              <a:cs typeface="Arial"/>
            </a:endParaRPr>
          </a:p>
        </p:txBody>
      </p:sp>
      <p:sp>
        <p:nvSpPr>
          <p:cNvPr id="27" name="TextBox 26"/>
          <p:cNvSpPr txBox="1"/>
          <p:nvPr/>
        </p:nvSpPr>
        <p:spPr>
          <a:xfrm>
            <a:off x="8131510" y="1989576"/>
            <a:ext cx="748923" cy="215444"/>
          </a:xfrm>
          <a:prstGeom prst="rect">
            <a:avLst/>
          </a:prstGeom>
          <a:noFill/>
          <a:ln>
            <a:noFill/>
          </a:ln>
        </p:spPr>
        <p:txBody>
          <a:bodyPr wrap="none" rtlCol="0">
            <a:spAutoFit/>
          </a:bodyPr>
          <a:lstStyle/>
          <a:p>
            <a:r>
              <a:rPr lang="en-US" sz="800" dirty="0" smtClean="0">
                <a:latin typeface="Arial"/>
                <a:cs typeface="Arial"/>
              </a:rPr>
              <a:t>TEMPO-like</a:t>
            </a:r>
            <a:endParaRPr lang="en-US" sz="800" dirty="0">
              <a:latin typeface="Arial"/>
              <a:cs typeface="Arial"/>
            </a:endParaRPr>
          </a:p>
        </p:txBody>
      </p:sp>
    </p:spTree>
    <p:extLst>
      <p:ext uri="{BB962C8B-B14F-4D97-AF65-F5344CB8AC3E}">
        <p14:creationId xmlns:p14="http://schemas.microsoft.com/office/powerpoint/2010/main" val="23258427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Measurement requirements</a:t>
            </a:r>
            <a:endParaRPr lang="en-US" dirty="0"/>
          </a:p>
        </p:txBody>
      </p:sp>
      <p:sp>
        <p:nvSpPr>
          <p:cNvPr id="4" name="Content Placeholder 3"/>
          <p:cNvSpPr>
            <a:spLocks noGrp="1"/>
          </p:cNvSpPr>
          <p:nvPr>
            <p:ph idx="1"/>
          </p:nvPr>
        </p:nvSpPr>
        <p:spPr>
          <a:xfrm>
            <a:off x="548640" y="1417638"/>
            <a:ext cx="9875520" cy="4913019"/>
          </a:xfrm>
        </p:spPr>
        <p:txBody>
          <a:bodyPr>
            <a:normAutofit fontScale="70000" lnSpcReduction="20000"/>
          </a:bodyPr>
          <a:lstStyle/>
          <a:p>
            <a:pPr>
              <a:lnSpc>
                <a:spcPct val="120000"/>
              </a:lnSpc>
            </a:pPr>
            <a:r>
              <a:rPr lang="en-US" b="1" dirty="0" smtClean="0"/>
              <a:t>Spatial resolution: </a:t>
            </a:r>
            <a:r>
              <a:rPr lang="en-US" dirty="0" smtClean="0"/>
              <a:t>The OC threshold (375 m) and baseline (250 m) requirements are sufficient for significant reduction of cloud contamination and increase of retrieval availability compared to TEMPO (4.5 km x 2 km pixel resolution)</a:t>
            </a:r>
          </a:p>
          <a:p>
            <a:pPr>
              <a:lnSpc>
                <a:spcPct val="120000"/>
              </a:lnSpc>
            </a:pPr>
            <a:r>
              <a:rPr lang="en-US" b="1" dirty="0" smtClean="0"/>
              <a:t>Spectral range:</a:t>
            </a:r>
            <a:r>
              <a:rPr lang="en-US" dirty="0" smtClean="0"/>
              <a:t> the baseline (</a:t>
            </a:r>
            <a:r>
              <a:rPr lang="en-US" dirty="0" err="1" smtClean="0"/>
              <a:t>hyperspectral</a:t>
            </a:r>
            <a:r>
              <a:rPr lang="en-US" dirty="0" smtClean="0"/>
              <a:t> 340-1100 </a:t>
            </a:r>
            <a:r>
              <a:rPr lang="en-US" dirty="0"/>
              <a:t>nm; </a:t>
            </a:r>
            <a:r>
              <a:rPr lang="en-US" dirty="0" smtClean="0"/>
              <a:t>3 </a:t>
            </a:r>
            <a:r>
              <a:rPr lang="en-US" dirty="0"/>
              <a:t>SWIR bands </a:t>
            </a:r>
            <a:r>
              <a:rPr lang="en-US" dirty="0" smtClean="0"/>
              <a:t>1245, 1640, 2130 nm) will assure the quality of AOD retrievals over land and water. Without the 2130 nm band in the threshold requirements, the land AOD retrieval would be more difficult with reduced accuracy </a:t>
            </a:r>
          </a:p>
          <a:p>
            <a:pPr>
              <a:lnSpc>
                <a:spcPct val="120000"/>
              </a:lnSpc>
            </a:pPr>
            <a:r>
              <a:rPr lang="en-US" b="1" dirty="0" smtClean="0"/>
              <a:t>Spectral resolution:</a:t>
            </a:r>
            <a:r>
              <a:rPr lang="en-US" dirty="0" smtClean="0"/>
              <a:t> </a:t>
            </a:r>
            <a:r>
              <a:rPr lang="en-US" dirty="0" err="1" smtClean="0"/>
              <a:t>Hyperspectral</a:t>
            </a:r>
            <a:r>
              <a:rPr lang="en-US" dirty="0" smtClean="0"/>
              <a:t> resolution is not required for aerosol retrievals, although it may add more information </a:t>
            </a:r>
          </a:p>
          <a:p>
            <a:pPr>
              <a:lnSpc>
                <a:spcPct val="120000"/>
              </a:lnSpc>
            </a:pPr>
            <a:r>
              <a:rPr lang="en-US" b="1" dirty="0" smtClean="0"/>
              <a:t>Inland coverage:</a:t>
            </a:r>
            <a:r>
              <a:rPr lang="en-US" dirty="0" smtClean="0"/>
              <a:t> ~100-km from coastal line is required to cover most of the megacities (i.e., population &gt; 1 million). 200-km is desirable to cover nearly half of the 100 largest cities in the US</a:t>
            </a:r>
          </a:p>
          <a:p>
            <a:pPr>
              <a:lnSpc>
                <a:spcPct val="120000"/>
              </a:lnSpc>
            </a:pPr>
            <a:r>
              <a:rPr lang="en-US" b="1" dirty="0" smtClean="0">
                <a:effectLst/>
              </a:rPr>
              <a:t>Te</a:t>
            </a:r>
            <a:r>
              <a:rPr lang="en-US" b="1" dirty="0" smtClean="0"/>
              <a:t>mporal resolution:</a:t>
            </a:r>
            <a:r>
              <a:rPr lang="en-US" dirty="0" smtClean="0"/>
              <a:t> At least 3 times/day (morning, noon, afternoon) to characterize the daytime aerosol variations</a:t>
            </a:r>
            <a:endParaRPr lang="en-US" dirty="0">
              <a:effectLst/>
            </a:endParaRPr>
          </a:p>
        </p:txBody>
      </p:sp>
    </p:spTree>
    <p:extLst>
      <p:ext uri="{BB962C8B-B14F-4D97-AF65-F5344CB8AC3E}">
        <p14:creationId xmlns:p14="http://schemas.microsoft.com/office/powerpoint/2010/main" val="2411227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31760</TotalTime>
  <Words>928</Words>
  <Application>Microsoft Macintosh PowerPoint</Application>
  <PresentationFormat>Custom</PresentationFormat>
  <Paragraphs>70</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Aerosol science opportunity from the GEO-CAPE ocean color measurements</vt:lpstr>
      <vt:lpstr>Aerosol science from OC measurements</vt:lpstr>
      <vt:lpstr>Megacity in the U.S.</vt:lpstr>
      <vt:lpstr>Coastal measurements of aerosols are most valuable for understanding the atmospheric processes</vt:lpstr>
      <vt:lpstr>Quantify the transport fluxes and emissions near the coastal area</vt:lpstr>
      <vt:lpstr>Aerosol type (separating BC and OC) in BL or biomass burning plumes with UV measurements</vt:lpstr>
      <vt:lpstr>Aerosol retrieval availability as a function of instrument resolution</vt:lpstr>
      <vt:lpstr>Measurement requirements</vt:lpstr>
    </vt:vector>
  </TitlesOfParts>
  <Company>NASA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Mian Chin</dc:creator>
  <cp:lastModifiedBy>Carolyn Jordan</cp:lastModifiedBy>
  <cp:revision>381</cp:revision>
  <cp:lastPrinted>2015-08-31T17:35:35Z</cp:lastPrinted>
  <dcterms:created xsi:type="dcterms:W3CDTF">2015-05-25T19:11:40Z</dcterms:created>
  <dcterms:modified xsi:type="dcterms:W3CDTF">2015-09-01T13:47:33Z</dcterms:modified>
</cp:coreProperties>
</file>