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70" r:id="rId3"/>
    <p:sldMasterId id="2147483684" r:id="rId4"/>
    <p:sldMasterId id="2147483700" r:id="rId5"/>
    <p:sldMasterId id="2147483713" r:id="rId6"/>
  </p:sldMasterIdLst>
  <p:notesMasterIdLst>
    <p:notesMasterId r:id="rId35"/>
  </p:notesMasterIdLst>
  <p:handoutMasterIdLst>
    <p:handoutMasterId r:id="rId36"/>
  </p:handoutMasterIdLst>
  <p:sldIdLst>
    <p:sldId id="257" r:id="rId7"/>
    <p:sldId id="375" r:id="rId8"/>
    <p:sldId id="271" r:id="rId9"/>
    <p:sldId id="367" r:id="rId10"/>
    <p:sldId id="274" r:id="rId11"/>
    <p:sldId id="378" r:id="rId12"/>
    <p:sldId id="379" r:id="rId13"/>
    <p:sldId id="380" r:id="rId14"/>
    <p:sldId id="357" r:id="rId15"/>
    <p:sldId id="358" r:id="rId16"/>
    <p:sldId id="354" r:id="rId17"/>
    <p:sldId id="353" r:id="rId18"/>
    <p:sldId id="277" r:id="rId19"/>
    <p:sldId id="275" r:id="rId20"/>
    <p:sldId id="276" r:id="rId21"/>
    <p:sldId id="356" r:id="rId22"/>
    <p:sldId id="355" r:id="rId23"/>
    <p:sldId id="373" r:id="rId24"/>
    <p:sldId id="279" r:id="rId25"/>
    <p:sldId id="368" r:id="rId26"/>
    <p:sldId id="369" r:id="rId27"/>
    <p:sldId id="370" r:id="rId28"/>
    <p:sldId id="374" r:id="rId29"/>
    <p:sldId id="376" r:id="rId30"/>
    <p:sldId id="377" r:id="rId31"/>
    <p:sldId id="282" r:id="rId32"/>
    <p:sldId id="352" r:id="rId33"/>
    <p:sldId id="37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6" autoAdjust="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EF2A-7621-8F46-910E-12197C4F5F89}" type="datetimeFigureOut">
              <a:rPr lang="en-US" smtClean="0"/>
              <a:t>6/9/14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9667-9D96-F84B-A561-C997F3B143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0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56EC8-8B2E-3845-A103-01829C2BF768}" type="datetimeFigureOut">
              <a:rPr lang="en-US" smtClean="0"/>
              <a:t>6/9/14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3CDB-7796-0C48-9D8B-BEBD79E33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D9791E4F-26E4-0140-B497-7661946A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47272ACC-293F-3746-AD5F-43EBF231F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1A3C20B-2BE1-214B-BB63-D7F6DB12E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399FCE0E-4A0E-8B4E-8D89-A041A0419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37E756C-45AC-C545-83A2-F7788F3D3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A25C8931-25A7-2246-8681-96C11C37D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52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1280D37-A616-1246-8C62-87FFAA0F4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CEDAD65-8A39-F242-ADEB-D02F33BAC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94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FC686AE-6AF8-6C4C-B204-F8AFF91B6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9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7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DB3E5-591A-464E-A063-13B4528DC2B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74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926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9BE4F-6262-4407-A049-D2665F085C6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663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2F32-1344-4328-9702-9E94C5A9808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4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A6E9-B5AD-438B-B94F-C3222A8342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3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0AAA-CD72-4AF6-8AA7-C80B2E724F0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21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409E-BE47-42A8-A80C-77EA1FFE78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798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8312-A11B-44BD-A015-9CDB18692A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21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C8A4-CF77-4A62-8490-C53A1696830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5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F9F2-33DA-4568-8167-B308252D98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28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BAC3-8B82-4C98-B975-A782AF4FCE5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6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B79-B225-41E2-8768-CD59E4D506C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0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4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8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8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9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0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1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80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2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4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4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43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31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47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378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71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22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50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79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9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479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319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6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13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408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208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66708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0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87D5833C-E4CB-4F4C-9776-DC90844D3D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3645A72-B532-FE4F-9530-1C004F065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0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theme" Target="../theme/theme6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4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91D6D53-B87E-D140-8D41-DB21D03F7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5/21/13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1FD4CC-5B09-4BEF-9353-EE5EA848A3BB}" type="slidenum">
              <a:rPr lang="en-US"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93700" y="930275"/>
            <a:ext cx="8280400" cy="0"/>
          </a:xfrm>
          <a:prstGeom prst="line">
            <a:avLst/>
          </a:prstGeom>
          <a:noFill/>
          <a:ln w="76200" cmpd="tri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04200" y="0"/>
            <a:ext cx="9398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84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0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82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jpeg"/><Relationship Id="rId14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emf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950620" y="1459506"/>
            <a:ext cx="48799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Tropospheric Emissions: Monitoring of Pollution (TEMPO)</a:t>
            </a:r>
            <a:endParaRPr lang="en-US" sz="28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K</a:t>
            </a:r>
            <a:r>
              <a:rPr lang="en-US" sz="2000" b="1" dirty="0" smtClean="0">
                <a:cs typeface="Arial" charset="0"/>
              </a:rPr>
              <a:t>elly Chance &amp; the TEMPO Team</a:t>
            </a:r>
            <a:endParaRPr lang="en-US" sz="2000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May 21, 2013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3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0792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forcing 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TEMPO Science Traceability Matrix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Page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22" r="9178" b="11975"/>
          <a:stretch/>
        </p:blipFill>
        <p:spPr>
          <a:xfrm>
            <a:off x="616180" y="1128186"/>
            <a:ext cx="8185457" cy="57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2362317" y="1080520"/>
            <a:ext cx="4444899" cy="5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355126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Measurement technique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Imaging grating spectrometer measuring solar backscattered Earth radiance 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Spectral band &amp; resolution: 290-690 nm @ 0.6 nm FWHM, 0.2 nm sampling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2-D, 2k×2k, detector images the full spectral range for each geospatial scene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Field of Regard (FOR) and duty cycle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Mexico City to the Canadian tar/oil sands, Atlantic to Pacific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Spatial resolution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 km N/S × 4.5 km E/W native pixel resolution (9 km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Co-add/cloud clear as needed for specific data products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Standard data products and sampling rates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aerosol, and cloud products sampled hourly, including eXceL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selected target areas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sampled 3 times/day (hourly samples averaged to get S/N)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Product spatial resolution ≤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8 km N/S × 4.5 km E/W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at center of domain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Measurement requirements met up to 70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SZA for 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50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other standard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Geostationary orbit, operating on a commercial telecom satellite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will arrange launch and hosting services (per Earth Venture Instrument scope)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preferred,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85-115</a:t>
            </a:r>
            <a:r>
              <a:rPr lang="en-US" sz="1600" kern="0" baseline="3000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W acceptable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Surveying COMSAT companies for specifications on satellite environment and launch manifests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Hourly measurement and telemetry duty cycle for ≤70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SZA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Hope to measure 20 hours/day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is low risk with significant space heritage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from AMF-normalized cross sections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Absorbing Aerosol Index, UV aerosol, Rotational Raman scattering cloud, UV index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eXceL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selected geographic targets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Near-real-time products will be produced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research products will greatly extend science and applications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research products: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; additional cloud/aerosol products; vegetation products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higher-level products: pollution/AQ indices from standard products, city light maps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GOME, SCIA, OMI examples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525" y="1160463"/>
            <a:ext cx="3821113" cy="2247900"/>
            <a:chOff x="2820" y="99"/>
            <a:chExt cx="2407" cy="1416"/>
          </a:xfrm>
        </p:grpSpPr>
        <p:pic>
          <p:nvPicPr>
            <p:cNvPr id="8" name="Picture 13" descr="NO2_Zoom_U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99"/>
              <a:ext cx="24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2_NO2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602"/>
              <a:ext cx="13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027488" y="1123950"/>
            <a:ext cx="2328862" cy="3387725"/>
            <a:chOff x="60" y="1725"/>
            <a:chExt cx="1467" cy="213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725"/>
              <a:ext cx="10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744"/>
              <a:ext cx="1036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0" y="3456"/>
              <a:ext cx="146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Verdana" charset="0"/>
                <a:buNone/>
              </a:pPr>
              <a:r>
                <a:rPr lang="en-US" sz="1200" b="0" dirty="0">
                  <a:solidFill>
                    <a:srgbClr val="EAEAEA"/>
                  </a:solidFill>
                  <a:latin typeface="Verdana" charset="0"/>
                  <a:cs typeface="Arial" charset="0"/>
                </a:rPr>
                <a:t>Kilauea activity, source of the VOG event in Honolulu on 9 November 2004</a:t>
              </a: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1089025"/>
            <a:ext cx="283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813175"/>
            <a:ext cx="35099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5" descr="OMCHOCHO-2006m08_0p10_040_Asia_o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986338"/>
            <a:ext cx="28702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OMHCHO-2006m08_0p10_040_Asia_oval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002213"/>
            <a:ext cx="2952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8375" y="1220788"/>
            <a:ext cx="1109663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NO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819150" y="2006600"/>
            <a:ext cx="736600" cy="2317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225" y="4024313"/>
            <a:ext cx="1935163" cy="206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3</a:t>
            </a: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strat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    trop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9113" y="1217613"/>
            <a:ext cx="1109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84" y="5461000"/>
            <a:ext cx="165140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endParaRPr lang="en-US" sz="3200" baseline="-25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0650" y="4794250"/>
            <a:ext cx="15684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CO</a:t>
            </a:r>
            <a:endParaRPr lang="en-US" sz="32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Sensor Operations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A12108_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79500"/>
            <a:ext cx="8744699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1" y="5143500"/>
            <a:ext cx="91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Measurement modes for the TEMPO sensor operation change with the solar illumination of the Earth scene. Frame co-adding at a single position boosts sensitivity to atmospheric constituents. Special measurements are made by adjusting the dwell time and the scanning start and stop longitudes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5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TEMPO Science Team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27182"/>
              </p:ext>
            </p:extLst>
          </p:nvPr>
        </p:nvGraphicFramePr>
        <p:xfrm>
          <a:off x="0" y="861434"/>
          <a:ext cx="9144000" cy="5989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7"/>
              </a:tblGrid>
              <a:tr h="21977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GDFC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Neil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McConnell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24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TEMPO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8297"/>
          <a:stretch/>
        </p:blipFill>
        <p:spPr bwMode="auto">
          <a:xfrm>
            <a:off x="356810" y="1040193"/>
            <a:ext cx="8449056" cy="5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Phase </a:t>
            </a:r>
            <a:r>
              <a:rPr lang="en-US" dirty="0"/>
              <a:t>A &amp; B </a:t>
            </a: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922" r="3030" b="51961"/>
          <a:stretch>
            <a:fillRect/>
          </a:stretch>
        </p:blipFill>
        <p:spPr bwMode="auto">
          <a:xfrm>
            <a:off x="192315" y="2042865"/>
            <a:ext cx="8763000" cy="317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major project milestones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5185" r="59026" b="51111"/>
          <a:stretch>
            <a:fillRect/>
          </a:stretch>
        </p:blipFill>
        <p:spPr bwMode="auto">
          <a:xfrm>
            <a:off x="0" y="2576271"/>
            <a:ext cx="9144000" cy="1735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Organization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23</a:t>
            </a:fld>
            <a:endParaRPr lang="en-US" dirty="0"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725"/>
            <a:ext cx="9144000" cy="57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32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Sun-synchronous nadir heritage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01907"/>
              </p:ext>
            </p:extLst>
          </p:nvPr>
        </p:nvGraphicFramePr>
        <p:xfrm>
          <a:off x="0" y="990600"/>
          <a:ext cx="9144000" cy="4531462"/>
        </p:xfrm>
        <a:graphic>
          <a:graphicData uri="http://schemas.openxmlformats.org/drawingml/2006/table">
            <a:tbl>
              <a:tblPr/>
              <a:tblGrid>
                <a:gridCol w="1456028"/>
                <a:gridCol w="1279357"/>
                <a:gridCol w="1836615"/>
                <a:gridCol w="1692140"/>
                <a:gridCol w="1625958"/>
                <a:gridCol w="1253902"/>
              </a:tblGrid>
              <a:tr h="55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Detectors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Coverage 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Res.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Ground Pixel Size [km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Global Coverage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</a:tr>
              <a:tr h="542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GOME-1 (1995-2011)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0.2-0.4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40×320 (40×80 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SCIAMACHY 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2002-2012)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240-2380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0.2-1.5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30×30/60/90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30×120/240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2004)</a:t>
                      </a:r>
                      <a:r>
                        <a:rPr kumimoji="0" 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 CCD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270-500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0.42-0.63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13×24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42×162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2a,b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2006, 2012)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0.24-0.53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(40×10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near-daily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OMPS-1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(2011)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CCDs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250-380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0.42-1.0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50×50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638800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Previous experience (since 1985 at SAO and MPI)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Scientific and operational measurements of pollutants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3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NO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SO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CO, C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(</a:t>
            </a:r>
            <a:r>
              <a:rPr lang="en-US" sz="1800" dirty="0">
                <a:solidFill>
                  <a:srgbClr val="1E03BD"/>
                </a:solidFill>
                <a:cs typeface="Arial" charset="0"/>
              </a:rPr>
              <a:t>&amp;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CO, CH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4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BrO, OClO, ClO, IO,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O,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-O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Raman, aerosol, ….)</a:t>
            </a:r>
          </a:p>
        </p:txBody>
      </p:sp>
    </p:spTree>
    <p:extLst>
      <p:ext uri="{BB962C8B-B14F-4D97-AF65-F5344CB8AC3E}">
        <p14:creationId xmlns:p14="http://schemas.microsoft.com/office/powerpoint/2010/main" val="24400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cs typeface="Arial" charset="0"/>
              </a:rPr>
              <a:t>LEO measurement capability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1371600"/>
            <a:ext cx="9144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CCCCFF"/>
              </a:buClr>
              <a:buSzPct val="70000"/>
              <a:buFont typeface="Wingdings" charset="0"/>
              <a:buNone/>
            </a:pPr>
            <a:r>
              <a:rPr lang="en-US" sz="3000" dirty="0" smtClean="0">
                <a:solidFill>
                  <a:srgbClr val="000090"/>
                </a:solidFill>
                <a:cs typeface="Arial" charset="0"/>
              </a:rPr>
              <a:t>A 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full, minimally-redundant, set of polluting gases, plus aerosols and clouds is now measured to very high precision from satellites. Ultraviolet and visible spectroscopy of backscattered radiation provides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(including profiles and tropospheric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x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CO and C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VOCs), SO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O,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-O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N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and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Raman scattering, and halogen oxides (BrO, ClO, IO, OClO). Satellite spectrometers planned since 1985 began making these measurements in 1995.</a:t>
            </a:r>
          </a:p>
        </p:txBody>
      </p:sp>
    </p:spTree>
    <p:extLst>
      <p:ext uri="{BB962C8B-B14F-4D97-AF65-F5344CB8AC3E}">
        <p14:creationId xmlns:p14="http://schemas.microsoft.com/office/powerpoint/2010/main" val="32813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 descr="Washington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r="-1371"/>
          <a:stretch/>
        </p:blipFill>
        <p:spPr>
          <a:xfrm>
            <a:off x="-1" y="1032934"/>
            <a:ext cx="9889068" cy="5791616"/>
          </a:xfrm>
          <a:prstGeom prst="rect">
            <a:avLst/>
          </a:prstGeom>
        </p:spPr>
      </p:pic>
      <p:pic>
        <p:nvPicPr>
          <p:cNvPr id="9" name="Picture 8" descr="Medium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662584" y="-1647974"/>
            <a:ext cx="13013562" cy="1033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321140"/>
            <a:ext cx="9082435" cy="67683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ada hora!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4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launch algorithms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SO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vertical columns</a:t>
            </a:r>
            <a:endParaRPr lang="en-US" b="1" kern="0" baseline="30000" dirty="0">
              <a:solidFill>
                <a:srgbClr val="000090"/>
              </a:solidFill>
              <a:latin typeface="Arial"/>
            </a:endParaRPr>
          </a:p>
          <a:p>
            <a:pPr lvl="1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	Direct fitting to TEMPO radiances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AMF-corrected reference spectra, Ring effect, etc.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DOAS option available to trade more speed for less accuracy, if necessary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Research products could include H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O, BrO, OClO, IO 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profiles, tropospheric 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        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eXceL optimal-estimation method developed @ SAO for GOME, OMI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May be extended to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, especially volcanic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TOMS-type ozone retrieval included for heritage</a:t>
            </a:r>
          </a:p>
          <a:p>
            <a:pPr defTabSz="914400">
              <a:defRPr/>
            </a:pPr>
            <a:endParaRPr lang="en-US" b="1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Aerosol products from OMI heritage: AOD, AAOD, Aerosol Index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Advanced/improved products likely developed @ GSFC, U. Nebraska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Cloud Products from OMI heritage: CF, CTP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/improved products likely developed @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GSFC</a:t>
            </a:r>
          </a:p>
          <a:p>
            <a:pPr defTabSz="914400">
              <a:defRPr/>
            </a:pPr>
            <a:endParaRPr lang="en-US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UVB research product based on OMI heritage</a:t>
            </a:r>
          </a:p>
          <a:p>
            <a:pPr defTabSz="914400">
              <a:defRPr/>
            </a:pPr>
            <a:endParaRPr lang="en-US" b="1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Nighttime research products include city lights</a:t>
            </a:r>
            <a:endParaRPr lang="en-US" b="1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5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46979"/>
            <a:ext cx="5972807" cy="88758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  <a:t>Hourly atmospheric pollution from geostationary Earth orbit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1" y="1019156"/>
            <a:ext cx="3748856" cy="50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9" y="1118947"/>
            <a:ext cx="5328095" cy="560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PI: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 Kelly Chance, Smithsonian Astrophysical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Observatory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PI: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Xiong Liu, Smithsonian Astrophysical Observatory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Instrument Development: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Ball Aerospace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Project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Manager: Wendy Pennington,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NASA LaRC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Project Scientist: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Dave Flittner, LaRC;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PS: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Jay Al-Saadi, LaRC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Other Institutions: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GSFC (led by Scott Janz),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NOAA, EPA, NCAR, Harvard, UC Berkeley, St. Louis U, U Alabama Huntsville, U Nebraska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International collaboration: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Korea, ESA, Canada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Selected Nov. 2012 through NASA’s first Earth Venture Instrument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solicitation</a:t>
            </a: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Currently in Phase A, System Requirements Review 9/30/2013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Instrument delivery September </a:t>
            </a: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2017</a:t>
            </a:r>
            <a:endParaRPr lang="en-US" sz="1200" b="1" dirty="0">
              <a:solidFill>
                <a:srgbClr val="D00002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NASA will arrange hosting on commercial geostationary communications satellite with expected ~</a:t>
            </a: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2019 </a:t>
            </a: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launch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UV/visible grating spectrometer to measure key elements in tropospheric ozone and aerosol pollution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Exploits extensive measurement heritage from LEO missions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Distinguishes boundary layer from free tropospheric &amp; stratospheric ozone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Aligned with Earth Science Decadal Survey recommendations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Makes most of the GEO-CAPE atmosphere measurements 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Responds to the phased implementation recommendation of GEO-CAPE mission design </a:t>
            </a:r>
            <a:r>
              <a:rPr lang="en-US" sz="1200" dirty="0" smtClean="0">
                <a:latin typeface="Arial"/>
                <a:cs typeface="Arial"/>
              </a:rPr>
              <a:t>team</a:t>
            </a: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"/>
              </a:spcBef>
              <a:buNone/>
            </a:pPr>
            <a:r>
              <a:rPr lang="en-US" sz="1400" b="1" i="1" dirty="0">
                <a:solidFill>
                  <a:srgbClr val="1F497D"/>
                </a:solidFill>
                <a:latin typeface="Arial"/>
                <a:cs typeface="Arial"/>
              </a:rPr>
              <a:t>The North American geostationary component of an international constellation for air quality monitoring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82" y="6599209"/>
            <a:ext cx="5261929" cy="25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-131802"/>
            <a:ext cx="5972807" cy="912746"/>
          </a:xfrm>
        </p:spPr>
        <p:txBody>
          <a:bodyPr/>
          <a:lstStyle/>
          <a:p>
            <a:r>
              <a:rPr lang="en-US" sz="3600" dirty="0" smtClean="0"/>
              <a:t>Geostationary constellation coverage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9538" y="1139138"/>
            <a:ext cx="8687329" cy="4882008"/>
            <a:chOff x="109538" y="659858"/>
            <a:chExt cx="8687329" cy="4882008"/>
          </a:xfrm>
        </p:grpSpPr>
        <p:grpSp>
          <p:nvGrpSpPr>
            <p:cNvPr id="19" name="Group 18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21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7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8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/>
                    <a:ea typeface="맑은 고딕"/>
                    <a:cs typeface="Verdana"/>
                  </a:rPr>
                  <a:t>TEMPO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Verdana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51266" y="5619027"/>
            <a:ext cx="8729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emissions, at common confidence levels, over industrialized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assessment, </a:t>
            </a:r>
            <a:r>
              <a:rPr lang="en-US" sz="1400" i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e.g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., observations to support </a:t>
            </a:r>
            <a:r>
              <a:rPr lang="en-US" sz="1400" dirty="0" smtClean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the United 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Nations Convention on Long Range Transboundary Air Pollution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23228" y="4757777"/>
            <a:ext cx="2406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Courtesy Jhoon</a:t>
            </a:r>
            <a:r>
              <a:rPr kumimoji="0" lang="en-US" altLang="ko-KR" sz="14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 Kim,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baseline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Andreas</a:t>
            </a:r>
            <a:r>
              <a:rPr lang="en-US" sz="1400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 Richter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71468" y="3424409"/>
            <a:ext cx="131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G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627" y="2318699"/>
            <a:ext cx="156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S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entinel-4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TEMPO_footprint_NO2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9" y="1042654"/>
            <a:ext cx="7620000" cy="58277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hourly NO</a:t>
            </a:r>
            <a:r>
              <a:rPr lang="en-US" baseline="-25000" dirty="0" smtClean="0"/>
              <a:t>2</a:t>
            </a:r>
            <a:r>
              <a:rPr lang="en-US" dirty="0" smtClean="0"/>
              <a:t> sweep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 area coverage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SanFranc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Washington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1984</Words>
  <Application>Microsoft Macintosh PowerPoint</Application>
  <PresentationFormat>On-screen Show (4:3)</PresentationFormat>
  <Paragraphs>338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Office Theme</vt:lpstr>
      <vt:lpstr>4_Office Theme</vt:lpstr>
      <vt:lpstr>Custom Design</vt:lpstr>
      <vt:lpstr>1_Default Design</vt:lpstr>
      <vt:lpstr>2_Office Theme</vt:lpstr>
      <vt:lpstr>1_Office Theme</vt:lpstr>
      <vt:lpstr>PowerPoint Presentation</vt:lpstr>
      <vt:lpstr>TEMPO Science Team</vt:lpstr>
      <vt:lpstr>Hourly atmospheric pollution from geostationary Earth orbit </vt:lpstr>
      <vt:lpstr>Geostationary constellation coverage</vt:lpstr>
      <vt:lpstr>TEMPO footprint, ground sample distance and field of regard</vt:lpstr>
      <vt:lpstr>TEMPO hourly NO2 sweep</vt:lpstr>
      <vt:lpstr>Bay area coverage</vt:lpstr>
      <vt:lpstr>Washington, DC coverage</vt:lpstr>
      <vt:lpstr>Typical TEMPO-range spectra (from ESA GOME-1)</vt:lpstr>
      <vt:lpstr>TEMPO science questions</vt:lpstr>
      <vt:lpstr>TEMPO Science Traceability Matrix</vt:lpstr>
      <vt:lpstr>TEMPO baseline products</vt:lpstr>
      <vt:lpstr>PowerPoint Presentation</vt:lpstr>
      <vt:lpstr>TEMPO instrument concept</vt:lpstr>
      <vt:lpstr>TEMPO mission concept</vt:lpstr>
      <vt:lpstr>GOME, SCIA, OMI examples</vt:lpstr>
      <vt:lpstr>NO2 over Los Angeles</vt:lpstr>
      <vt:lpstr>TEMPO Sensor Operations</vt:lpstr>
      <vt:lpstr>The End!</vt:lpstr>
      <vt:lpstr>Current TEMPO schedule</vt:lpstr>
      <vt:lpstr>TEMPO Phase A &amp; B Schedule</vt:lpstr>
      <vt:lpstr>TEMPO major project milestones</vt:lpstr>
      <vt:lpstr>TEMPO Organization</vt:lpstr>
      <vt:lpstr>Sun-synchronous nadir heritage</vt:lpstr>
      <vt:lpstr>LEO measurement capability</vt:lpstr>
      <vt:lpstr>Washington, DC coverage</vt:lpstr>
      <vt:lpstr>Mexico City coverage</vt:lpstr>
      <vt:lpstr>TEMPO launch algorithms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J Al-Saadi</cp:lastModifiedBy>
  <cp:revision>94</cp:revision>
  <cp:lastPrinted>2013-04-07T17:37:49Z</cp:lastPrinted>
  <dcterms:created xsi:type="dcterms:W3CDTF">2013-01-29T19:06:19Z</dcterms:created>
  <dcterms:modified xsi:type="dcterms:W3CDTF">2014-06-09T21:20:48Z</dcterms:modified>
</cp:coreProperties>
</file>