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null)" ContentType="image/x-emf"/>
  <Default Extension="gif" ContentType="image/gif"/>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Lst>
  <p:notesMasterIdLst>
    <p:notesMasterId r:id="rId33"/>
  </p:notesMasterIdLst>
  <p:sldIdLst>
    <p:sldId id="256" r:id="rId3"/>
    <p:sldId id="339" r:id="rId4"/>
    <p:sldId id="257" r:id="rId5"/>
    <p:sldId id="360" r:id="rId6"/>
    <p:sldId id="325" r:id="rId7"/>
    <p:sldId id="343" r:id="rId8"/>
    <p:sldId id="361" r:id="rId9"/>
    <p:sldId id="340" r:id="rId10"/>
    <p:sldId id="344" r:id="rId11"/>
    <p:sldId id="362" r:id="rId12"/>
    <p:sldId id="345" r:id="rId13"/>
    <p:sldId id="349" r:id="rId14"/>
    <p:sldId id="350" r:id="rId15"/>
    <p:sldId id="351" r:id="rId16"/>
    <p:sldId id="352" r:id="rId17"/>
    <p:sldId id="353" r:id="rId18"/>
    <p:sldId id="355" r:id="rId19"/>
    <p:sldId id="354" r:id="rId20"/>
    <p:sldId id="356" r:id="rId21"/>
    <p:sldId id="358" r:id="rId22"/>
    <p:sldId id="346" r:id="rId23"/>
    <p:sldId id="347" r:id="rId24"/>
    <p:sldId id="348" r:id="rId25"/>
    <p:sldId id="277" r:id="rId26"/>
    <p:sldId id="284" r:id="rId27"/>
    <p:sldId id="285" r:id="rId28"/>
    <p:sldId id="278" r:id="rId29"/>
    <p:sldId id="338" r:id="rId30"/>
    <p:sldId id="286" r:id="rId31"/>
    <p:sldId id="359"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248"/>
    <p:restoredTop sz="94666"/>
  </p:normalViewPr>
  <p:slideViewPr>
    <p:cSldViewPr snapToGrid="0" snapToObjects="1">
      <p:cViewPr>
        <p:scale>
          <a:sx n="96" d="100"/>
          <a:sy n="96" d="100"/>
        </p:scale>
        <p:origin x="144" y="2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viewProps" Target="viewProps.xml"/><Relationship Id="rId8" Type="http://schemas.openxmlformats.org/officeDocument/2006/relationships/slide" Target="slides/slide6.xml"/><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0237F78-2CF0-3D43-83DC-11C0B9F67502}" type="datetimeFigureOut">
              <a:rPr lang="en-US" smtClean="0"/>
              <a:t>4/29/18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E0B0A36-7E24-3C4A-9628-E68DC0A40132}" type="slidenum">
              <a:rPr lang="en-US" smtClean="0"/>
              <a:t>‹#›</a:t>
            </a:fld>
            <a:endParaRPr lang="en-US"/>
          </a:p>
        </p:txBody>
      </p:sp>
    </p:spTree>
    <p:extLst>
      <p:ext uri="{BB962C8B-B14F-4D97-AF65-F5344CB8AC3E}">
        <p14:creationId xmlns:p14="http://schemas.microsoft.com/office/powerpoint/2010/main" val="38158720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369119-BAFB-474C-8133-5D2F5A1FFB9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232791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D81F5A5-F95C-3A4F-B1D9-0498E555C2E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716094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test algorithm yields ~18% more MODIS-AERONET collocated pairs for six AERONET stations in the coastal water regions. </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BB89F0E-C129-E649-A502-5CF8233D59B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903061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E0B0A36-7E24-3C4A-9628-E68DC0A4013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918980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B34240-4874-3E44-AD28-13344A27A356}"/>
              </a:ext>
            </a:extLst>
          </p:cNvPr>
          <p:cNvSpPr>
            <a:spLocks noGrp="1"/>
          </p:cNvSpPr>
          <p:nvPr>
            <p:ph type="ctrTitle"/>
          </p:nvPr>
        </p:nvSpPr>
        <p:spPr>
          <a:xfrm>
            <a:off x="1524000" y="1122363"/>
            <a:ext cx="9144000" cy="2387600"/>
          </a:xfrm>
        </p:spPr>
        <p:txBody>
          <a:bodyPr anchor="b"/>
          <a:lstStyle>
            <a:lvl1pPr algn="ctr">
              <a:defRPr sz="6000">
                <a:latin typeface="+mn-lt"/>
              </a:defRPr>
            </a:lvl1pPr>
          </a:lstStyle>
          <a:p>
            <a:r>
              <a:rPr lang="en-US" dirty="0"/>
              <a:t>Click to edit Master title style</a:t>
            </a:r>
          </a:p>
        </p:txBody>
      </p:sp>
      <p:sp>
        <p:nvSpPr>
          <p:cNvPr id="3" name="Subtitle 2">
            <a:extLst>
              <a:ext uri="{FF2B5EF4-FFF2-40B4-BE49-F238E27FC236}">
                <a16:creationId xmlns:a16="http://schemas.microsoft.com/office/drawing/2014/main" id="{CF8BCE11-1851-4441-BB11-5FC1BBA9E6D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23BEB43-C8A9-4B46-B211-801452472B84}"/>
              </a:ext>
            </a:extLst>
          </p:cNvPr>
          <p:cNvSpPr>
            <a:spLocks noGrp="1"/>
          </p:cNvSpPr>
          <p:nvPr>
            <p:ph type="dt" sz="half" idx="10"/>
          </p:nvPr>
        </p:nvSpPr>
        <p:spPr/>
        <p:txBody>
          <a:bodyPr/>
          <a:lstStyle/>
          <a:p>
            <a:fld id="{BC400A89-D49F-4746-85DE-863E3D368C51}" type="datetimeFigureOut">
              <a:rPr lang="en-US" smtClean="0"/>
              <a:t>4/29/18</a:t>
            </a:fld>
            <a:endParaRPr lang="en-US"/>
          </a:p>
        </p:txBody>
      </p:sp>
      <p:sp>
        <p:nvSpPr>
          <p:cNvPr id="5" name="Footer Placeholder 4">
            <a:extLst>
              <a:ext uri="{FF2B5EF4-FFF2-40B4-BE49-F238E27FC236}">
                <a16:creationId xmlns:a16="http://schemas.microsoft.com/office/drawing/2014/main" id="{AAD720B4-8157-074E-98FF-2A0FCAFCA3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1B03CD7-70FB-5840-A1DF-F983AD0FE45E}"/>
              </a:ext>
            </a:extLst>
          </p:cNvPr>
          <p:cNvSpPr>
            <a:spLocks noGrp="1"/>
          </p:cNvSpPr>
          <p:nvPr>
            <p:ph type="sldNum" sz="quarter" idx="12"/>
          </p:nvPr>
        </p:nvSpPr>
        <p:spPr/>
        <p:txBody>
          <a:bodyPr/>
          <a:lstStyle/>
          <a:p>
            <a:fld id="{62DDC8A5-1923-054A-BD6F-70D30C639E30}" type="slidenum">
              <a:rPr lang="en-US" smtClean="0"/>
              <a:t>‹#›</a:t>
            </a:fld>
            <a:endParaRPr lang="en-US"/>
          </a:p>
        </p:txBody>
      </p:sp>
    </p:spTree>
    <p:extLst>
      <p:ext uri="{BB962C8B-B14F-4D97-AF65-F5344CB8AC3E}">
        <p14:creationId xmlns:p14="http://schemas.microsoft.com/office/powerpoint/2010/main" val="20421974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9F2271-2E16-124C-A015-9CC272D195C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6444694-8E52-BC48-920E-B5C133A8AD68}"/>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57FA61-1478-644C-A557-6A332A5982E5}"/>
              </a:ext>
            </a:extLst>
          </p:cNvPr>
          <p:cNvSpPr>
            <a:spLocks noGrp="1"/>
          </p:cNvSpPr>
          <p:nvPr>
            <p:ph type="dt" sz="half" idx="10"/>
          </p:nvPr>
        </p:nvSpPr>
        <p:spPr/>
        <p:txBody>
          <a:bodyPr/>
          <a:lstStyle/>
          <a:p>
            <a:fld id="{BC400A89-D49F-4746-85DE-863E3D368C51}" type="datetimeFigureOut">
              <a:rPr lang="en-US" smtClean="0"/>
              <a:t>4/29/18</a:t>
            </a:fld>
            <a:endParaRPr lang="en-US"/>
          </a:p>
        </p:txBody>
      </p:sp>
      <p:sp>
        <p:nvSpPr>
          <p:cNvPr id="5" name="Footer Placeholder 4">
            <a:extLst>
              <a:ext uri="{FF2B5EF4-FFF2-40B4-BE49-F238E27FC236}">
                <a16:creationId xmlns:a16="http://schemas.microsoft.com/office/drawing/2014/main" id="{DB688102-A0AC-5B4A-B4BE-617586958AD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DF35A13-F2B0-1C48-A9C6-D9E46AB5230D}"/>
              </a:ext>
            </a:extLst>
          </p:cNvPr>
          <p:cNvSpPr>
            <a:spLocks noGrp="1"/>
          </p:cNvSpPr>
          <p:nvPr>
            <p:ph type="sldNum" sz="quarter" idx="12"/>
          </p:nvPr>
        </p:nvSpPr>
        <p:spPr/>
        <p:txBody>
          <a:bodyPr/>
          <a:lstStyle/>
          <a:p>
            <a:fld id="{62DDC8A5-1923-054A-BD6F-70D30C639E30}" type="slidenum">
              <a:rPr lang="en-US" smtClean="0"/>
              <a:t>‹#›</a:t>
            </a:fld>
            <a:endParaRPr lang="en-US"/>
          </a:p>
        </p:txBody>
      </p:sp>
    </p:spTree>
    <p:extLst>
      <p:ext uri="{BB962C8B-B14F-4D97-AF65-F5344CB8AC3E}">
        <p14:creationId xmlns:p14="http://schemas.microsoft.com/office/powerpoint/2010/main" val="41286278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4D6AF77-FFB4-6640-8479-A08C40FE96F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51C7220-FB31-354D-B55D-F3C0763E2359}"/>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311C014-D810-544C-9809-153B92586853}"/>
              </a:ext>
            </a:extLst>
          </p:cNvPr>
          <p:cNvSpPr>
            <a:spLocks noGrp="1"/>
          </p:cNvSpPr>
          <p:nvPr>
            <p:ph type="dt" sz="half" idx="10"/>
          </p:nvPr>
        </p:nvSpPr>
        <p:spPr/>
        <p:txBody>
          <a:bodyPr/>
          <a:lstStyle/>
          <a:p>
            <a:fld id="{BC400A89-D49F-4746-85DE-863E3D368C51}" type="datetimeFigureOut">
              <a:rPr lang="en-US" smtClean="0"/>
              <a:t>4/29/18</a:t>
            </a:fld>
            <a:endParaRPr lang="en-US"/>
          </a:p>
        </p:txBody>
      </p:sp>
      <p:sp>
        <p:nvSpPr>
          <p:cNvPr id="5" name="Footer Placeholder 4">
            <a:extLst>
              <a:ext uri="{FF2B5EF4-FFF2-40B4-BE49-F238E27FC236}">
                <a16:creationId xmlns:a16="http://schemas.microsoft.com/office/drawing/2014/main" id="{0FF5FB19-AB18-1748-80E7-0991E87AC06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307E1D9-DF46-1648-8FD1-6F7D9CA02C4D}"/>
              </a:ext>
            </a:extLst>
          </p:cNvPr>
          <p:cNvSpPr>
            <a:spLocks noGrp="1"/>
          </p:cNvSpPr>
          <p:nvPr>
            <p:ph type="sldNum" sz="quarter" idx="12"/>
          </p:nvPr>
        </p:nvSpPr>
        <p:spPr/>
        <p:txBody>
          <a:bodyPr/>
          <a:lstStyle/>
          <a:p>
            <a:fld id="{62DDC8A5-1923-054A-BD6F-70D30C639E30}" type="slidenum">
              <a:rPr lang="en-US" smtClean="0"/>
              <a:t>‹#›</a:t>
            </a:fld>
            <a:endParaRPr lang="en-US"/>
          </a:p>
        </p:txBody>
      </p:sp>
    </p:spTree>
    <p:extLst>
      <p:ext uri="{BB962C8B-B14F-4D97-AF65-F5344CB8AC3E}">
        <p14:creationId xmlns:p14="http://schemas.microsoft.com/office/powerpoint/2010/main" val="8187861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195" indent="0" algn="ctr">
              <a:buNone/>
              <a:defRPr/>
            </a:lvl2pPr>
            <a:lvl3pPr marL="914390" indent="0" algn="ctr">
              <a:buNone/>
              <a:defRPr/>
            </a:lvl3pPr>
            <a:lvl4pPr marL="1371587" indent="0" algn="ctr">
              <a:buNone/>
              <a:defRPr/>
            </a:lvl4pPr>
            <a:lvl5pPr marL="1828782" indent="0" algn="ctr">
              <a:buNone/>
              <a:defRPr/>
            </a:lvl5pPr>
            <a:lvl6pPr marL="2285977" indent="0" algn="ctr">
              <a:buNone/>
              <a:defRPr/>
            </a:lvl6pPr>
            <a:lvl7pPr marL="2743172" indent="0" algn="ctr">
              <a:buNone/>
              <a:defRPr/>
            </a:lvl7pPr>
            <a:lvl8pPr marL="3200368" indent="0" algn="ctr">
              <a:buNone/>
              <a:defRPr/>
            </a:lvl8pPr>
            <a:lvl9pPr marL="3657564"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D1B3A1E5-858C-F24D-B29E-102AAB8D4A2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74414695"/>
      </p:ext>
    </p:extLst>
  </p:cSld>
  <p:clrMapOvr>
    <a:masterClrMapping/>
  </p:clrMapOvr>
  <p:transition spd="slow"/>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694FB708-FC12-3C46-8A5F-D9A09CB52FA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52398095"/>
      </p:ext>
    </p:extLst>
  </p:cSld>
  <p:clrMapOvr>
    <a:masterClrMapping/>
  </p:clrMapOvr>
  <p:transition spd="slow"/>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4"/>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195" indent="0">
              <a:buNone/>
              <a:defRPr sz="1800"/>
            </a:lvl2pPr>
            <a:lvl3pPr marL="914390" indent="0">
              <a:buNone/>
              <a:defRPr sz="1600"/>
            </a:lvl3pPr>
            <a:lvl4pPr marL="1371587" indent="0">
              <a:buNone/>
              <a:defRPr sz="1400"/>
            </a:lvl4pPr>
            <a:lvl5pPr marL="1828782" indent="0">
              <a:buNone/>
              <a:defRPr sz="1400"/>
            </a:lvl5pPr>
            <a:lvl6pPr marL="2285977" indent="0">
              <a:buNone/>
              <a:defRPr sz="1400"/>
            </a:lvl6pPr>
            <a:lvl7pPr marL="2743172" indent="0">
              <a:buNone/>
              <a:defRPr sz="1400"/>
            </a:lvl7pPr>
            <a:lvl8pPr marL="3200368" indent="0">
              <a:buNone/>
              <a:defRPr sz="1400"/>
            </a:lvl8pPr>
            <a:lvl9pPr marL="3657564" indent="0">
              <a:buNone/>
              <a:defRPr sz="1400"/>
            </a:lvl9pPr>
          </a:lstStyle>
          <a:p>
            <a:pPr lvl="0"/>
            <a:r>
              <a:rPr lang="en-US"/>
              <a:t>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B2133149-3357-DB44-9FC8-6C8D19A122A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51798546"/>
      </p:ext>
    </p:extLst>
  </p:cSld>
  <p:clrMapOvr>
    <a:masterClrMapping/>
  </p:clrMapOvr>
  <p:transition spd="slow"/>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p:txBody>
          <a:bodyPr/>
          <a:lstStyle>
            <a:lvl1pPr>
              <a:defRPr/>
            </a:lvl1pPr>
          </a:lstStyle>
          <a:p>
            <a:pPr>
              <a:defRPr/>
            </a:pPr>
            <a:fld id="{F33841A2-400B-CB4E-B885-30F42F24ECC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50986553"/>
      </p:ext>
    </p:extLst>
  </p:cSld>
  <p:clrMapOvr>
    <a:masterClrMapping/>
  </p:clrMapOvr>
  <p:transition spd="slow"/>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2400" b="1"/>
            </a:lvl1pPr>
            <a:lvl2pPr marL="457195" indent="0">
              <a:buNone/>
              <a:defRPr sz="2000" b="1"/>
            </a:lvl2pPr>
            <a:lvl3pPr marL="914390" indent="0">
              <a:buNone/>
              <a:defRPr sz="1800" b="1"/>
            </a:lvl3pPr>
            <a:lvl4pPr marL="1371587" indent="0">
              <a:buNone/>
              <a:defRPr sz="1600" b="1"/>
            </a:lvl4pPr>
            <a:lvl5pPr marL="1828782" indent="0">
              <a:buNone/>
              <a:defRPr sz="1600" b="1"/>
            </a:lvl5pPr>
            <a:lvl6pPr marL="2285977" indent="0">
              <a:buNone/>
              <a:defRPr sz="1600" b="1"/>
            </a:lvl6pPr>
            <a:lvl7pPr marL="2743172" indent="0">
              <a:buNone/>
              <a:defRPr sz="1600" b="1"/>
            </a:lvl7pPr>
            <a:lvl8pPr marL="3200368" indent="0">
              <a:buNone/>
              <a:defRPr sz="1600" b="1"/>
            </a:lvl8pPr>
            <a:lvl9pPr marL="3657564" indent="0">
              <a:buNone/>
              <a:defRPr sz="1600" b="1"/>
            </a:lvl9pPr>
          </a:lstStyle>
          <a:p>
            <a:pPr lvl="0"/>
            <a:r>
              <a:rPr lang="en-US"/>
              <a:t>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0" y="1535113"/>
            <a:ext cx="5389033" cy="639763"/>
          </a:xfrm>
        </p:spPr>
        <p:txBody>
          <a:bodyPr anchor="b"/>
          <a:lstStyle>
            <a:lvl1pPr marL="0" indent="0">
              <a:buNone/>
              <a:defRPr sz="2400" b="1"/>
            </a:lvl1pPr>
            <a:lvl2pPr marL="457195" indent="0">
              <a:buNone/>
              <a:defRPr sz="2000" b="1"/>
            </a:lvl2pPr>
            <a:lvl3pPr marL="914390" indent="0">
              <a:buNone/>
              <a:defRPr sz="1800" b="1"/>
            </a:lvl3pPr>
            <a:lvl4pPr marL="1371587" indent="0">
              <a:buNone/>
              <a:defRPr sz="1600" b="1"/>
            </a:lvl4pPr>
            <a:lvl5pPr marL="1828782" indent="0">
              <a:buNone/>
              <a:defRPr sz="1600" b="1"/>
            </a:lvl5pPr>
            <a:lvl6pPr marL="2285977" indent="0">
              <a:buNone/>
              <a:defRPr sz="1600" b="1"/>
            </a:lvl6pPr>
            <a:lvl7pPr marL="2743172" indent="0">
              <a:buNone/>
              <a:defRPr sz="1600" b="1"/>
            </a:lvl7pPr>
            <a:lvl8pPr marL="3200368" indent="0">
              <a:buNone/>
              <a:defRPr sz="1600" b="1"/>
            </a:lvl8pPr>
            <a:lvl9pPr marL="3657564" indent="0">
              <a:buNone/>
              <a:defRPr sz="1600" b="1"/>
            </a:lvl9pPr>
          </a:lstStyle>
          <a:p>
            <a:pPr lvl="0"/>
            <a:r>
              <a:rPr lang="en-US"/>
              <a:t>Edit Master text styles</a:t>
            </a:r>
          </a:p>
        </p:txBody>
      </p:sp>
      <p:sp>
        <p:nvSpPr>
          <p:cNvPr id="6" name="Content Placeholder 5"/>
          <p:cNvSpPr>
            <a:spLocks noGrp="1"/>
          </p:cNvSpPr>
          <p:nvPr>
            <p:ph sz="quarter" idx="4"/>
          </p:nvPr>
        </p:nvSpPr>
        <p:spPr>
          <a:xfrm>
            <a:off x="6193370"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p:txBody>
          <a:bodyPr/>
          <a:lstStyle>
            <a:lvl1pPr>
              <a:defRPr/>
            </a:lvl1pPr>
          </a:lstStyle>
          <a:p>
            <a:pPr>
              <a:defRPr/>
            </a:pPr>
            <a:fld id="{AE22320F-906A-E843-9C28-4AC8EEE4CC1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28042886"/>
      </p:ext>
    </p:extLst>
  </p:cSld>
  <p:clrMapOvr>
    <a:masterClrMapping/>
  </p:clrMapOvr>
  <p:transition spd="slow"/>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p:txBody>
          <a:bodyPr/>
          <a:lstStyle>
            <a:lvl1pPr>
              <a:defRPr/>
            </a:lvl1pPr>
          </a:lstStyle>
          <a:p>
            <a:pPr>
              <a:defRPr/>
            </a:pPr>
            <a:fld id="{4739F421-22C2-FF40-9AB7-1D73853F276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91411089"/>
      </p:ext>
    </p:extLst>
  </p:cSld>
  <p:clrMapOvr>
    <a:masterClrMapping/>
  </p:clrMapOvr>
  <p:transition spd="slow"/>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p:txBody>
          <a:bodyPr/>
          <a:lstStyle>
            <a:lvl1pPr>
              <a:defRPr/>
            </a:lvl1pPr>
          </a:lstStyle>
          <a:p>
            <a:pPr>
              <a:defRPr/>
            </a:pPr>
            <a:fld id="{D1505993-02A8-4447-8FA1-48598B78712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8949854"/>
      </p:ext>
    </p:extLst>
  </p:cSld>
  <p:clrMapOvr>
    <a:masterClrMapping/>
  </p:clrMapOvr>
  <p:transition spd="slow"/>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49"/>
            <a:ext cx="4011084"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2"/>
            <a:ext cx="4011084" cy="4691063"/>
          </a:xfrm>
        </p:spPr>
        <p:txBody>
          <a:bodyPr/>
          <a:lstStyle>
            <a:lvl1pPr marL="0" indent="0">
              <a:buNone/>
              <a:defRPr sz="1400"/>
            </a:lvl1pPr>
            <a:lvl2pPr marL="457195" indent="0">
              <a:buNone/>
              <a:defRPr sz="1200"/>
            </a:lvl2pPr>
            <a:lvl3pPr marL="914390" indent="0">
              <a:buNone/>
              <a:defRPr sz="1000"/>
            </a:lvl3pPr>
            <a:lvl4pPr marL="1371587" indent="0">
              <a:buNone/>
              <a:defRPr sz="900"/>
            </a:lvl4pPr>
            <a:lvl5pPr marL="1828782" indent="0">
              <a:buNone/>
              <a:defRPr sz="900"/>
            </a:lvl5pPr>
            <a:lvl6pPr marL="2285977" indent="0">
              <a:buNone/>
              <a:defRPr sz="900"/>
            </a:lvl6pPr>
            <a:lvl7pPr marL="2743172" indent="0">
              <a:buNone/>
              <a:defRPr sz="900"/>
            </a:lvl7pPr>
            <a:lvl8pPr marL="3200368" indent="0">
              <a:buNone/>
              <a:defRPr sz="900"/>
            </a:lvl8pPr>
            <a:lvl9pPr marL="3657564" indent="0">
              <a:buNone/>
              <a:defRPr sz="900"/>
            </a:lvl9pPr>
          </a:lstStyle>
          <a:p>
            <a:pPr lvl="0"/>
            <a:r>
              <a:rPr lang="en-US"/>
              <a:t>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p:txBody>
          <a:bodyPr/>
          <a:lstStyle>
            <a:lvl1pPr>
              <a:defRPr/>
            </a:lvl1pPr>
          </a:lstStyle>
          <a:p>
            <a:pPr>
              <a:defRPr/>
            </a:pPr>
            <a:fld id="{70358E07-7438-A343-B397-5B434252C21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49722740"/>
      </p:ext>
    </p:extLst>
  </p:cSld>
  <p:clrMapOvr>
    <a:masterClrMapping/>
  </p:clrMapOvr>
  <p:transition spd="slow"/>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31351D-8EA2-9742-B6CB-35B1E6092302}"/>
              </a:ext>
            </a:extLst>
          </p:cNvPr>
          <p:cNvSpPr>
            <a:spLocks noGrp="1"/>
          </p:cNvSpPr>
          <p:nvPr>
            <p:ph type="title"/>
          </p:nvPr>
        </p:nvSpPr>
        <p:spPr/>
        <p:txBody>
          <a:bodyPr/>
          <a:lstStyle>
            <a:lvl1pPr>
              <a:defRPr b="1"/>
            </a:lvl1pPr>
          </a:lstStyle>
          <a:p>
            <a:r>
              <a:rPr lang="en-US" dirty="0"/>
              <a:t>Click to edit Master title style</a:t>
            </a:r>
          </a:p>
        </p:txBody>
      </p:sp>
      <p:sp>
        <p:nvSpPr>
          <p:cNvPr id="3" name="Content Placeholder 2">
            <a:extLst>
              <a:ext uri="{FF2B5EF4-FFF2-40B4-BE49-F238E27FC236}">
                <a16:creationId xmlns:a16="http://schemas.microsoft.com/office/drawing/2014/main" id="{9A988135-D445-894C-B0CB-1602A5DE7379}"/>
              </a:ext>
            </a:extLst>
          </p:cNvPr>
          <p:cNvSpPr>
            <a:spLocks noGrp="1"/>
          </p:cNvSpPr>
          <p:nvPr>
            <p:ph idx="1"/>
          </p:nvPr>
        </p:nvSpPr>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90E5FDA-031D-494F-8BB1-10EE2457281E}"/>
              </a:ext>
            </a:extLst>
          </p:cNvPr>
          <p:cNvSpPr>
            <a:spLocks noGrp="1"/>
          </p:cNvSpPr>
          <p:nvPr>
            <p:ph type="dt" sz="half" idx="10"/>
          </p:nvPr>
        </p:nvSpPr>
        <p:spPr/>
        <p:txBody>
          <a:bodyPr/>
          <a:lstStyle/>
          <a:p>
            <a:fld id="{BC400A89-D49F-4746-85DE-863E3D368C51}" type="datetimeFigureOut">
              <a:rPr lang="en-US" smtClean="0"/>
              <a:t>4/29/18</a:t>
            </a:fld>
            <a:endParaRPr lang="en-US"/>
          </a:p>
        </p:txBody>
      </p:sp>
      <p:sp>
        <p:nvSpPr>
          <p:cNvPr id="5" name="Footer Placeholder 4">
            <a:extLst>
              <a:ext uri="{FF2B5EF4-FFF2-40B4-BE49-F238E27FC236}">
                <a16:creationId xmlns:a16="http://schemas.microsoft.com/office/drawing/2014/main" id="{3FCD8D17-55BB-6742-BA83-3D17CDF3528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F2B9386-6298-834B-BF02-E161B9D270A5}"/>
              </a:ext>
            </a:extLst>
          </p:cNvPr>
          <p:cNvSpPr>
            <a:spLocks noGrp="1"/>
          </p:cNvSpPr>
          <p:nvPr>
            <p:ph type="sldNum" sz="quarter" idx="12"/>
          </p:nvPr>
        </p:nvSpPr>
        <p:spPr/>
        <p:txBody>
          <a:bodyPr/>
          <a:lstStyle/>
          <a:p>
            <a:fld id="{62DDC8A5-1923-054A-BD6F-70D30C639E30}" type="slidenum">
              <a:rPr lang="en-US" smtClean="0"/>
              <a:t>‹#›</a:t>
            </a:fld>
            <a:endParaRPr lang="en-US"/>
          </a:p>
        </p:txBody>
      </p:sp>
    </p:spTree>
    <p:extLst>
      <p:ext uri="{BB962C8B-B14F-4D97-AF65-F5344CB8AC3E}">
        <p14:creationId xmlns:p14="http://schemas.microsoft.com/office/powerpoint/2010/main" val="111731436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195" indent="0">
              <a:buNone/>
              <a:defRPr sz="2800"/>
            </a:lvl2pPr>
            <a:lvl3pPr marL="914390" indent="0">
              <a:buNone/>
              <a:defRPr sz="2400"/>
            </a:lvl3pPr>
            <a:lvl4pPr marL="1371587" indent="0">
              <a:buNone/>
              <a:defRPr sz="2000"/>
            </a:lvl4pPr>
            <a:lvl5pPr marL="1828782" indent="0">
              <a:buNone/>
              <a:defRPr sz="2000"/>
            </a:lvl5pPr>
            <a:lvl6pPr marL="2285977" indent="0">
              <a:buNone/>
              <a:defRPr sz="2000"/>
            </a:lvl6pPr>
            <a:lvl7pPr marL="2743172" indent="0">
              <a:buNone/>
              <a:defRPr sz="2000"/>
            </a:lvl7pPr>
            <a:lvl8pPr marL="3200368" indent="0">
              <a:buNone/>
              <a:defRPr sz="2000"/>
            </a:lvl8pPr>
            <a:lvl9pPr marL="3657564"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2389717" y="5367339"/>
            <a:ext cx="7315200" cy="804863"/>
          </a:xfrm>
        </p:spPr>
        <p:txBody>
          <a:bodyPr/>
          <a:lstStyle>
            <a:lvl1pPr marL="0" indent="0">
              <a:buNone/>
              <a:defRPr sz="1400"/>
            </a:lvl1pPr>
            <a:lvl2pPr marL="457195" indent="0">
              <a:buNone/>
              <a:defRPr sz="1200"/>
            </a:lvl2pPr>
            <a:lvl3pPr marL="914390" indent="0">
              <a:buNone/>
              <a:defRPr sz="1000"/>
            </a:lvl3pPr>
            <a:lvl4pPr marL="1371587" indent="0">
              <a:buNone/>
              <a:defRPr sz="900"/>
            </a:lvl4pPr>
            <a:lvl5pPr marL="1828782" indent="0">
              <a:buNone/>
              <a:defRPr sz="900"/>
            </a:lvl5pPr>
            <a:lvl6pPr marL="2285977" indent="0">
              <a:buNone/>
              <a:defRPr sz="900"/>
            </a:lvl6pPr>
            <a:lvl7pPr marL="2743172" indent="0">
              <a:buNone/>
              <a:defRPr sz="900"/>
            </a:lvl7pPr>
            <a:lvl8pPr marL="3200368" indent="0">
              <a:buNone/>
              <a:defRPr sz="900"/>
            </a:lvl8pPr>
            <a:lvl9pPr marL="3657564" indent="0">
              <a:buNone/>
              <a:defRPr sz="900"/>
            </a:lvl9pPr>
          </a:lstStyle>
          <a:p>
            <a:pPr lvl="0"/>
            <a:r>
              <a:rPr lang="en-US"/>
              <a:t>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p:txBody>
          <a:bodyPr/>
          <a:lstStyle>
            <a:lvl1pPr>
              <a:defRPr/>
            </a:lvl1pPr>
          </a:lstStyle>
          <a:p>
            <a:pPr>
              <a:defRPr/>
            </a:pPr>
            <a:fld id="{0853EA5E-D33B-5448-8BBA-B435945A503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12187228"/>
      </p:ext>
    </p:extLst>
  </p:cSld>
  <p:clrMapOvr>
    <a:masterClrMapping/>
  </p:clrMapOvr>
  <p:transition spd="slow"/>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F7ACD67E-BB1B-8248-966E-AC3F4F09204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63432966"/>
      </p:ext>
    </p:extLst>
  </p:cSld>
  <p:clrMapOvr>
    <a:masterClrMapping/>
  </p:clrMapOvr>
  <p:transition spd="slow"/>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585200" y="533400"/>
            <a:ext cx="26924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08000" y="533400"/>
            <a:ext cx="7874000" cy="556260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CFFD37F2-DBD2-6848-81A8-4D229887A5D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2030421"/>
      </p:ext>
    </p:extLst>
  </p:cSld>
  <p:clrMapOvr>
    <a:masterClrMapping/>
  </p:clrMapOvr>
  <p:transition spd="slow"/>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137E6D-A415-E74D-B55E-619F4B2C0D05}"/>
              </a:ext>
            </a:extLst>
          </p:cNvPr>
          <p:cNvSpPr>
            <a:spLocks noGrp="1"/>
          </p:cNvSpPr>
          <p:nvPr>
            <p:ph type="title"/>
          </p:nvPr>
        </p:nvSpPr>
        <p:spPr>
          <a:xfrm>
            <a:off x="831850" y="1709738"/>
            <a:ext cx="10515600" cy="2852737"/>
          </a:xfrm>
        </p:spPr>
        <p:txBody>
          <a:bodyPr anchor="b"/>
          <a:lstStyle>
            <a:lvl1pPr>
              <a:defRPr sz="6000" b="1"/>
            </a:lvl1pPr>
          </a:lstStyle>
          <a:p>
            <a:r>
              <a:rPr lang="en-US" dirty="0"/>
              <a:t>Click to edit Master title style</a:t>
            </a:r>
          </a:p>
        </p:txBody>
      </p:sp>
      <p:sp>
        <p:nvSpPr>
          <p:cNvPr id="3" name="Text Placeholder 2">
            <a:extLst>
              <a:ext uri="{FF2B5EF4-FFF2-40B4-BE49-F238E27FC236}">
                <a16:creationId xmlns:a16="http://schemas.microsoft.com/office/drawing/2014/main" id="{CBB00C50-CDD6-E04A-AFCC-383D3196406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87107024-C22F-8F44-BC78-D7CA9CAB3FEE}"/>
              </a:ext>
            </a:extLst>
          </p:cNvPr>
          <p:cNvSpPr>
            <a:spLocks noGrp="1"/>
          </p:cNvSpPr>
          <p:nvPr>
            <p:ph type="dt" sz="half" idx="10"/>
          </p:nvPr>
        </p:nvSpPr>
        <p:spPr/>
        <p:txBody>
          <a:bodyPr/>
          <a:lstStyle/>
          <a:p>
            <a:fld id="{BC400A89-D49F-4746-85DE-863E3D368C51}" type="datetimeFigureOut">
              <a:rPr lang="en-US" smtClean="0"/>
              <a:t>4/29/18</a:t>
            </a:fld>
            <a:endParaRPr lang="en-US"/>
          </a:p>
        </p:txBody>
      </p:sp>
      <p:sp>
        <p:nvSpPr>
          <p:cNvPr id="5" name="Footer Placeholder 4">
            <a:extLst>
              <a:ext uri="{FF2B5EF4-FFF2-40B4-BE49-F238E27FC236}">
                <a16:creationId xmlns:a16="http://schemas.microsoft.com/office/drawing/2014/main" id="{77FB4A1A-D14C-3248-882D-BD6827177A0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9820641-EC0A-564A-B7DA-2C67627F08AD}"/>
              </a:ext>
            </a:extLst>
          </p:cNvPr>
          <p:cNvSpPr>
            <a:spLocks noGrp="1"/>
          </p:cNvSpPr>
          <p:nvPr>
            <p:ph type="sldNum" sz="quarter" idx="12"/>
          </p:nvPr>
        </p:nvSpPr>
        <p:spPr/>
        <p:txBody>
          <a:bodyPr/>
          <a:lstStyle/>
          <a:p>
            <a:fld id="{62DDC8A5-1923-054A-BD6F-70D30C639E30}" type="slidenum">
              <a:rPr lang="en-US" smtClean="0"/>
              <a:t>‹#›</a:t>
            </a:fld>
            <a:endParaRPr lang="en-US"/>
          </a:p>
        </p:txBody>
      </p:sp>
    </p:spTree>
    <p:extLst>
      <p:ext uri="{BB962C8B-B14F-4D97-AF65-F5344CB8AC3E}">
        <p14:creationId xmlns:p14="http://schemas.microsoft.com/office/powerpoint/2010/main" val="42189556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2F9B29-7D1D-0149-98A2-5B1934B0EDAE}"/>
              </a:ext>
            </a:extLst>
          </p:cNvPr>
          <p:cNvSpPr>
            <a:spLocks noGrp="1"/>
          </p:cNvSpPr>
          <p:nvPr>
            <p:ph type="title"/>
          </p:nvPr>
        </p:nvSpPr>
        <p:spPr/>
        <p:txBody>
          <a:bodyPr/>
          <a:lstStyle>
            <a:lvl1pPr>
              <a:defRPr b="1"/>
            </a:lvl1pPr>
          </a:lstStyle>
          <a:p>
            <a:r>
              <a:rPr lang="en-US" dirty="0"/>
              <a:t>Click to edit Master title style</a:t>
            </a:r>
          </a:p>
        </p:txBody>
      </p:sp>
      <p:sp>
        <p:nvSpPr>
          <p:cNvPr id="3" name="Content Placeholder 2">
            <a:extLst>
              <a:ext uri="{FF2B5EF4-FFF2-40B4-BE49-F238E27FC236}">
                <a16:creationId xmlns:a16="http://schemas.microsoft.com/office/drawing/2014/main" id="{D980B8B4-FC26-A546-91B3-E422AC8D7329}"/>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1A6CFE0-1862-E344-A5FF-4FE3847DBF40}"/>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73F4BED-9563-A747-85B7-B8862FB4C321}"/>
              </a:ext>
            </a:extLst>
          </p:cNvPr>
          <p:cNvSpPr>
            <a:spLocks noGrp="1"/>
          </p:cNvSpPr>
          <p:nvPr>
            <p:ph type="dt" sz="half" idx="10"/>
          </p:nvPr>
        </p:nvSpPr>
        <p:spPr/>
        <p:txBody>
          <a:bodyPr/>
          <a:lstStyle/>
          <a:p>
            <a:fld id="{BC400A89-D49F-4746-85DE-863E3D368C51}" type="datetimeFigureOut">
              <a:rPr lang="en-US" smtClean="0"/>
              <a:t>4/29/18</a:t>
            </a:fld>
            <a:endParaRPr lang="en-US"/>
          </a:p>
        </p:txBody>
      </p:sp>
      <p:sp>
        <p:nvSpPr>
          <p:cNvPr id="6" name="Footer Placeholder 5">
            <a:extLst>
              <a:ext uri="{FF2B5EF4-FFF2-40B4-BE49-F238E27FC236}">
                <a16:creationId xmlns:a16="http://schemas.microsoft.com/office/drawing/2014/main" id="{F7F53E08-DF66-FE40-A724-C03818FCBBA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F4E8C07-5F73-B34D-BC68-1479C5068673}"/>
              </a:ext>
            </a:extLst>
          </p:cNvPr>
          <p:cNvSpPr>
            <a:spLocks noGrp="1"/>
          </p:cNvSpPr>
          <p:nvPr>
            <p:ph type="sldNum" sz="quarter" idx="12"/>
          </p:nvPr>
        </p:nvSpPr>
        <p:spPr/>
        <p:txBody>
          <a:bodyPr/>
          <a:lstStyle/>
          <a:p>
            <a:fld id="{62DDC8A5-1923-054A-BD6F-70D30C639E30}" type="slidenum">
              <a:rPr lang="en-US" smtClean="0"/>
              <a:t>‹#›</a:t>
            </a:fld>
            <a:endParaRPr lang="en-US"/>
          </a:p>
        </p:txBody>
      </p:sp>
    </p:spTree>
    <p:extLst>
      <p:ext uri="{BB962C8B-B14F-4D97-AF65-F5344CB8AC3E}">
        <p14:creationId xmlns:p14="http://schemas.microsoft.com/office/powerpoint/2010/main" val="29035554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9D100B-585F-5B4D-9DBA-2F1B7909F74B}"/>
              </a:ext>
            </a:extLst>
          </p:cNvPr>
          <p:cNvSpPr>
            <a:spLocks noGrp="1"/>
          </p:cNvSpPr>
          <p:nvPr>
            <p:ph type="title"/>
          </p:nvPr>
        </p:nvSpPr>
        <p:spPr>
          <a:xfrm>
            <a:off x="839788" y="365125"/>
            <a:ext cx="10515600" cy="1325563"/>
          </a:xfrm>
        </p:spPr>
        <p:txBody>
          <a:bodyPr/>
          <a:lstStyle>
            <a:lvl1pPr>
              <a:defRPr b="1">
                <a:latin typeface="+mn-lt"/>
              </a:defRPr>
            </a:lvl1pPr>
          </a:lstStyle>
          <a:p>
            <a:r>
              <a:rPr lang="en-US" dirty="0"/>
              <a:t>Click to edit Master title style</a:t>
            </a:r>
          </a:p>
        </p:txBody>
      </p:sp>
      <p:sp>
        <p:nvSpPr>
          <p:cNvPr id="3" name="Text Placeholder 2">
            <a:extLst>
              <a:ext uri="{FF2B5EF4-FFF2-40B4-BE49-F238E27FC236}">
                <a16:creationId xmlns:a16="http://schemas.microsoft.com/office/drawing/2014/main" id="{DEB5FDF2-DDBD-E343-BADF-E1D9C8B0A4B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5AFF2B1C-56E3-254E-97FE-6476373942A5}"/>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7C43B19-11ED-0140-86EA-90753EE88BF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F7F9E1C3-90C6-3947-836F-66276D9B20AC}"/>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52DF9B5-BCD1-2D4C-847C-43A010DCFE9A}"/>
              </a:ext>
            </a:extLst>
          </p:cNvPr>
          <p:cNvSpPr>
            <a:spLocks noGrp="1"/>
          </p:cNvSpPr>
          <p:nvPr>
            <p:ph type="dt" sz="half" idx="10"/>
          </p:nvPr>
        </p:nvSpPr>
        <p:spPr/>
        <p:txBody>
          <a:bodyPr/>
          <a:lstStyle/>
          <a:p>
            <a:fld id="{BC400A89-D49F-4746-85DE-863E3D368C51}" type="datetimeFigureOut">
              <a:rPr lang="en-US" smtClean="0"/>
              <a:t>4/29/18</a:t>
            </a:fld>
            <a:endParaRPr lang="en-US"/>
          </a:p>
        </p:txBody>
      </p:sp>
      <p:sp>
        <p:nvSpPr>
          <p:cNvPr id="8" name="Footer Placeholder 7">
            <a:extLst>
              <a:ext uri="{FF2B5EF4-FFF2-40B4-BE49-F238E27FC236}">
                <a16:creationId xmlns:a16="http://schemas.microsoft.com/office/drawing/2014/main" id="{265329F4-0A86-0342-9093-BC907195825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E5450AE-629B-3548-B37D-1CCFC5FB1A4A}"/>
              </a:ext>
            </a:extLst>
          </p:cNvPr>
          <p:cNvSpPr>
            <a:spLocks noGrp="1"/>
          </p:cNvSpPr>
          <p:nvPr>
            <p:ph type="sldNum" sz="quarter" idx="12"/>
          </p:nvPr>
        </p:nvSpPr>
        <p:spPr/>
        <p:txBody>
          <a:bodyPr/>
          <a:lstStyle/>
          <a:p>
            <a:fld id="{62DDC8A5-1923-054A-BD6F-70D30C639E30}" type="slidenum">
              <a:rPr lang="en-US" smtClean="0"/>
              <a:t>‹#›</a:t>
            </a:fld>
            <a:endParaRPr lang="en-US"/>
          </a:p>
        </p:txBody>
      </p:sp>
    </p:spTree>
    <p:extLst>
      <p:ext uri="{BB962C8B-B14F-4D97-AF65-F5344CB8AC3E}">
        <p14:creationId xmlns:p14="http://schemas.microsoft.com/office/powerpoint/2010/main" val="27309293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CF6BF1-4432-F349-B378-CA60977DD9F4}"/>
              </a:ext>
            </a:extLst>
          </p:cNvPr>
          <p:cNvSpPr>
            <a:spLocks noGrp="1"/>
          </p:cNvSpPr>
          <p:nvPr>
            <p:ph type="title"/>
          </p:nvPr>
        </p:nvSpPr>
        <p:spPr/>
        <p:txBody>
          <a:bodyPr/>
          <a:lstStyle>
            <a:lvl1pPr>
              <a:defRPr b="1">
                <a:latin typeface="+mn-lt"/>
              </a:defRPr>
            </a:lvl1pPr>
          </a:lstStyle>
          <a:p>
            <a:r>
              <a:rPr lang="en-US" dirty="0"/>
              <a:t>Click to edit Master title style</a:t>
            </a:r>
          </a:p>
        </p:txBody>
      </p:sp>
      <p:sp>
        <p:nvSpPr>
          <p:cNvPr id="3" name="Date Placeholder 2">
            <a:extLst>
              <a:ext uri="{FF2B5EF4-FFF2-40B4-BE49-F238E27FC236}">
                <a16:creationId xmlns:a16="http://schemas.microsoft.com/office/drawing/2014/main" id="{6A894E5D-F945-B94F-A950-8F7335959B2B}"/>
              </a:ext>
            </a:extLst>
          </p:cNvPr>
          <p:cNvSpPr>
            <a:spLocks noGrp="1"/>
          </p:cNvSpPr>
          <p:nvPr>
            <p:ph type="dt" sz="half" idx="10"/>
          </p:nvPr>
        </p:nvSpPr>
        <p:spPr/>
        <p:txBody>
          <a:bodyPr/>
          <a:lstStyle/>
          <a:p>
            <a:fld id="{BC400A89-D49F-4746-85DE-863E3D368C51}" type="datetimeFigureOut">
              <a:rPr lang="en-US" smtClean="0"/>
              <a:t>4/29/18</a:t>
            </a:fld>
            <a:endParaRPr lang="en-US"/>
          </a:p>
        </p:txBody>
      </p:sp>
      <p:sp>
        <p:nvSpPr>
          <p:cNvPr id="4" name="Footer Placeholder 3">
            <a:extLst>
              <a:ext uri="{FF2B5EF4-FFF2-40B4-BE49-F238E27FC236}">
                <a16:creationId xmlns:a16="http://schemas.microsoft.com/office/drawing/2014/main" id="{3ECE4DA5-4574-3E43-99D9-1EE2D124FAE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BD382EF-BAA4-2E48-A35E-7A9D2BC651BF}"/>
              </a:ext>
            </a:extLst>
          </p:cNvPr>
          <p:cNvSpPr>
            <a:spLocks noGrp="1"/>
          </p:cNvSpPr>
          <p:nvPr>
            <p:ph type="sldNum" sz="quarter" idx="12"/>
          </p:nvPr>
        </p:nvSpPr>
        <p:spPr/>
        <p:txBody>
          <a:bodyPr/>
          <a:lstStyle/>
          <a:p>
            <a:fld id="{62DDC8A5-1923-054A-BD6F-70D30C639E30}" type="slidenum">
              <a:rPr lang="en-US" smtClean="0"/>
              <a:t>‹#›</a:t>
            </a:fld>
            <a:endParaRPr lang="en-US"/>
          </a:p>
        </p:txBody>
      </p:sp>
    </p:spTree>
    <p:extLst>
      <p:ext uri="{BB962C8B-B14F-4D97-AF65-F5344CB8AC3E}">
        <p14:creationId xmlns:p14="http://schemas.microsoft.com/office/powerpoint/2010/main" val="15743202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1AFFD8E-4603-0141-AF35-F37126E78162}"/>
              </a:ext>
            </a:extLst>
          </p:cNvPr>
          <p:cNvSpPr>
            <a:spLocks noGrp="1"/>
          </p:cNvSpPr>
          <p:nvPr>
            <p:ph type="dt" sz="half" idx="10"/>
          </p:nvPr>
        </p:nvSpPr>
        <p:spPr/>
        <p:txBody>
          <a:bodyPr/>
          <a:lstStyle/>
          <a:p>
            <a:fld id="{BC400A89-D49F-4746-85DE-863E3D368C51}" type="datetimeFigureOut">
              <a:rPr lang="en-US" smtClean="0"/>
              <a:t>4/29/18</a:t>
            </a:fld>
            <a:endParaRPr lang="en-US"/>
          </a:p>
        </p:txBody>
      </p:sp>
      <p:sp>
        <p:nvSpPr>
          <p:cNvPr id="3" name="Footer Placeholder 2">
            <a:extLst>
              <a:ext uri="{FF2B5EF4-FFF2-40B4-BE49-F238E27FC236}">
                <a16:creationId xmlns:a16="http://schemas.microsoft.com/office/drawing/2014/main" id="{E65FDAC0-94B8-194D-8702-E29B1671127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A0B03F8-CBE2-814D-8EB3-21BD0778D502}"/>
              </a:ext>
            </a:extLst>
          </p:cNvPr>
          <p:cNvSpPr>
            <a:spLocks noGrp="1"/>
          </p:cNvSpPr>
          <p:nvPr>
            <p:ph type="sldNum" sz="quarter" idx="12"/>
          </p:nvPr>
        </p:nvSpPr>
        <p:spPr/>
        <p:txBody>
          <a:bodyPr/>
          <a:lstStyle/>
          <a:p>
            <a:fld id="{62DDC8A5-1923-054A-BD6F-70D30C639E30}" type="slidenum">
              <a:rPr lang="en-US" smtClean="0"/>
              <a:t>‹#›</a:t>
            </a:fld>
            <a:endParaRPr lang="en-US"/>
          </a:p>
        </p:txBody>
      </p:sp>
    </p:spTree>
    <p:extLst>
      <p:ext uri="{BB962C8B-B14F-4D97-AF65-F5344CB8AC3E}">
        <p14:creationId xmlns:p14="http://schemas.microsoft.com/office/powerpoint/2010/main" val="5953492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16F01A-3D49-6042-91B9-9E3C7BD1BD2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FE0A4CC-107D-9044-B31C-08733069731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7D787DF-7F2A-A54E-8D72-298C6A00081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6A8C1329-6D16-E84E-87D1-01FB10A4340D}"/>
              </a:ext>
            </a:extLst>
          </p:cNvPr>
          <p:cNvSpPr>
            <a:spLocks noGrp="1"/>
          </p:cNvSpPr>
          <p:nvPr>
            <p:ph type="dt" sz="half" idx="10"/>
          </p:nvPr>
        </p:nvSpPr>
        <p:spPr/>
        <p:txBody>
          <a:bodyPr/>
          <a:lstStyle/>
          <a:p>
            <a:fld id="{BC400A89-D49F-4746-85DE-863E3D368C51}" type="datetimeFigureOut">
              <a:rPr lang="en-US" smtClean="0"/>
              <a:t>4/29/18</a:t>
            </a:fld>
            <a:endParaRPr lang="en-US"/>
          </a:p>
        </p:txBody>
      </p:sp>
      <p:sp>
        <p:nvSpPr>
          <p:cNvPr id="6" name="Footer Placeholder 5">
            <a:extLst>
              <a:ext uri="{FF2B5EF4-FFF2-40B4-BE49-F238E27FC236}">
                <a16:creationId xmlns:a16="http://schemas.microsoft.com/office/drawing/2014/main" id="{4B194F8F-DD57-5548-A016-651803E02DA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D712680-59C3-384D-8DE8-A7F2344AAE8F}"/>
              </a:ext>
            </a:extLst>
          </p:cNvPr>
          <p:cNvSpPr>
            <a:spLocks noGrp="1"/>
          </p:cNvSpPr>
          <p:nvPr>
            <p:ph type="sldNum" sz="quarter" idx="12"/>
          </p:nvPr>
        </p:nvSpPr>
        <p:spPr/>
        <p:txBody>
          <a:bodyPr/>
          <a:lstStyle/>
          <a:p>
            <a:fld id="{62DDC8A5-1923-054A-BD6F-70D30C639E30}" type="slidenum">
              <a:rPr lang="en-US" smtClean="0"/>
              <a:t>‹#›</a:t>
            </a:fld>
            <a:endParaRPr lang="en-US"/>
          </a:p>
        </p:txBody>
      </p:sp>
    </p:spTree>
    <p:extLst>
      <p:ext uri="{BB962C8B-B14F-4D97-AF65-F5344CB8AC3E}">
        <p14:creationId xmlns:p14="http://schemas.microsoft.com/office/powerpoint/2010/main" val="25209892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299306-6909-464C-A119-84F280B84CC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34522EF-3024-764C-A100-6FCDC325809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7797D33-0BF9-6947-8EB8-D4258270384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77AA3338-042E-A14E-95B4-F7DF3C633448}"/>
              </a:ext>
            </a:extLst>
          </p:cNvPr>
          <p:cNvSpPr>
            <a:spLocks noGrp="1"/>
          </p:cNvSpPr>
          <p:nvPr>
            <p:ph type="dt" sz="half" idx="10"/>
          </p:nvPr>
        </p:nvSpPr>
        <p:spPr/>
        <p:txBody>
          <a:bodyPr/>
          <a:lstStyle/>
          <a:p>
            <a:fld id="{BC400A89-D49F-4746-85DE-863E3D368C51}" type="datetimeFigureOut">
              <a:rPr lang="en-US" smtClean="0"/>
              <a:t>4/29/18</a:t>
            </a:fld>
            <a:endParaRPr lang="en-US"/>
          </a:p>
        </p:txBody>
      </p:sp>
      <p:sp>
        <p:nvSpPr>
          <p:cNvPr id="6" name="Footer Placeholder 5">
            <a:extLst>
              <a:ext uri="{FF2B5EF4-FFF2-40B4-BE49-F238E27FC236}">
                <a16:creationId xmlns:a16="http://schemas.microsoft.com/office/drawing/2014/main" id="{F43BC031-B4A0-9040-BBFC-8456738C3B1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3D4F4E4-2703-554F-9C1E-6F4520C9A250}"/>
              </a:ext>
            </a:extLst>
          </p:cNvPr>
          <p:cNvSpPr>
            <a:spLocks noGrp="1"/>
          </p:cNvSpPr>
          <p:nvPr>
            <p:ph type="sldNum" sz="quarter" idx="12"/>
          </p:nvPr>
        </p:nvSpPr>
        <p:spPr/>
        <p:txBody>
          <a:bodyPr/>
          <a:lstStyle/>
          <a:p>
            <a:fld id="{62DDC8A5-1923-054A-BD6F-70D30C639E30}" type="slidenum">
              <a:rPr lang="en-US" smtClean="0"/>
              <a:t>‹#›</a:t>
            </a:fld>
            <a:endParaRPr lang="en-US"/>
          </a:p>
        </p:txBody>
      </p:sp>
    </p:spTree>
    <p:extLst>
      <p:ext uri="{BB962C8B-B14F-4D97-AF65-F5344CB8AC3E}">
        <p14:creationId xmlns:p14="http://schemas.microsoft.com/office/powerpoint/2010/main" val="27434702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0423E4C-AA4C-0B43-8AA2-1B4A6BF72FC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E52A48D8-B241-DE4E-90FF-98D46947CCD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EA2D80D-3BE2-F143-A853-A9ECD2712E9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C400A89-D49F-4746-85DE-863E3D368C51}" type="datetimeFigureOut">
              <a:rPr lang="en-US" smtClean="0"/>
              <a:t>4/29/18</a:t>
            </a:fld>
            <a:endParaRPr lang="en-US"/>
          </a:p>
        </p:txBody>
      </p:sp>
      <p:sp>
        <p:nvSpPr>
          <p:cNvPr id="5" name="Footer Placeholder 4">
            <a:extLst>
              <a:ext uri="{FF2B5EF4-FFF2-40B4-BE49-F238E27FC236}">
                <a16:creationId xmlns:a16="http://schemas.microsoft.com/office/drawing/2014/main" id="{16B8375B-0689-794C-B93D-EE06A5D8FE1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2696BDA-3DDA-0D44-99D0-3C3BDF828F7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2DDC8A5-1923-054A-BD6F-70D30C639E30}" type="slidenum">
              <a:rPr lang="en-US" smtClean="0"/>
              <a:t>‹#›</a:t>
            </a:fld>
            <a:endParaRPr lang="en-US"/>
          </a:p>
        </p:txBody>
      </p:sp>
    </p:spTree>
    <p:extLst>
      <p:ext uri="{BB962C8B-B14F-4D97-AF65-F5344CB8AC3E}">
        <p14:creationId xmlns:p14="http://schemas.microsoft.com/office/powerpoint/2010/main" val="400440960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b="1" kern="1200">
          <a:solidFill>
            <a:schemeClr val="tx1"/>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508000" y="533400"/>
            <a:ext cx="103632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t24itle style</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28"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latin typeface="Times New Roman" charset="0"/>
              </a:defRPr>
            </a:lvl1pPr>
          </a:lstStyle>
          <a:p>
            <a:pPr defTabSz="914390" fontAlgn="base">
              <a:spcBef>
                <a:spcPct val="0"/>
              </a:spcBef>
              <a:spcAft>
                <a:spcPct val="0"/>
              </a:spcAft>
              <a:defRPr/>
            </a:pPr>
            <a:endParaRPr lang="en-US">
              <a:solidFill>
                <a:srgbClr val="000000"/>
              </a:solidFill>
              <a:ea typeface="ＭＳ Ｐゴシック" charset="0"/>
              <a:cs typeface="ＭＳ Ｐゴシック" charset="0"/>
            </a:endParaRPr>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latin typeface="Times New Roman" charset="0"/>
              </a:defRPr>
            </a:lvl1pPr>
          </a:lstStyle>
          <a:p>
            <a:pPr defTabSz="914390" fontAlgn="base">
              <a:spcBef>
                <a:spcPct val="0"/>
              </a:spcBef>
              <a:spcAft>
                <a:spcPct val="0"/>
              </a:spcAft>
              <a:defRPr/>
            </a:pPr>
            <a:endParaRPr lang="en-US">
              <a:solidFill>
                <a:srgbClr val="000000"/>
              </a:solidFill>
              <a:ea typeface="ＭＳ Ｐゴシック" charset="0"/>
              <a:cs typeface="ＭＳ Ｐゴシック" charset="0"/>
            </a:endParaRPr>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latin typeface="Times New Roman" charset="0"/>
              </a:defRPr>
            </a:lvl1pPr>
          </a:lstStyle>
          <a:p>
            <a:pPr defTabSz="914390" fontAlgn="base">
              <a:spcBef>
                <a:spcPct val="0"/>
              </a:spcBef>
              <a:spcAft>
                <a:spcPct val="0"/>
              </a:spcAft>
              <a:defRPr/>
            </a:pPr>
            <a:fld id="{B288D412-57B1-4049-A134-E3FB489FF5F4}" type="slidenum">
              <a:rPr lang="en-US" smtClean="0">
                <a:solidFill>
                  <a:srgbClr val="000000"/>
                </a:solidFill>
                <a:ea typeface="ＭＳ Ｐゴシック" charset="0"/>
                <a:cs typeface="ＭＳ Ｐゴシック" charset="0"/>
              </a:rPr>
              <a:pPr defTabSz="914390" fontAlgn="base">
                <a:spcBef>
                  <a:spcPct val="0"/>
                </a:spcBef>
                <a:spcAft>
                  <a:spcPct val="0"/>
                </a:spcAft>
                <a:defRPr/>
              </a:pPr>
              <a:t>‹#›</a:t>
            </a:fld>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341045433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slow"/>
  <p:txStyles>
    <p:titleStyle>
      <a:lvl1pPr algn="ctr" rtl="0" eaLnBrk="1" fontAlgn="base" hangingPunct="1">
        <a:spcBef>
          <a:spcPct val="0"/>
        </a:spcBef>
        <a:spcAft>
          <a:spcPct val="0"/>
        </a:spcAft>
        <a:defRPr sz="2600" b="1">
          <a:solidFill>
            <a:schemeClr val="accent2"/>
          </a:solidFill>
          <a:effectLst>
            <a:outerShdw blurRad="38100" dist="38100" dir="2700000" algn="tl">
              <a:srgbClr val="C0C0C0"/>
            </a:outerShdw>
          </a:effectLst>
          <a:latin typeface="+mj-lt"/>
          <a:ea typeface="ＭＳ Ｐゴシック" charset="-128"/>
          <a:cs typeface="ＭＳ Ｐゴシック" charset="-128"/>
        </a:defRPr>
      </a:lvl1pPr>
      <a:lvl2pPr algn="ctr" rtl="0" eaLnBrk="1" fontAlgn="base" hangingPunct="1">
        <a:spcBef>
          <a:spcPct val="0"/>
        </a:spcBef>
        <a:spcAft>
          <a:spcPct val="0"/>
        </a:spcAft>
        <a:defRPr sz="2400" b="1">
          <a:solidFill>
            <a:schemeClr val="accent2"/>
          </a:solidFill>
          <a:effectLst>
            <a:outerShdw blurRad="38100" dist="38100" dir="2700000" algn="tl">
              <a:srgbClr val="C0C0C0"/>
            </a:outerShdw>
          </a:effectLst>
          <a:latin typeface="Helvetica" charset="0"/>
          <a:ea typeface="ＭＳ Ｐゴシック" charset="-128"/>
          <a:cs typeface="ＭＳ Ｐゴシック" charset="-128"/>
        </a:defRPr>
      </a:lvl2pPr>
      <a:lvl3pPr algn="ctr" rtl="0" eaLnBrk="1" fontAlgn="base" hangingPunct="1">
        <a:spcBef>
          <a:spcPct val="0"/>
        </a:spcBef>
        <a:spcAft>
          <a:spcPct val="0"/>
        </a:spcAft>
        <a:defRPr sz="2400" b="1">
          <a:solidFill>
            <a:schemeClr val="accent2"/>
          </a:solidFill>
          <a:effectLst>
            <a:outerShdw blurRad="38100" dist="38100" dir="2700000" algn="tl">
              <a:srgbClr val="C0C0C0"/>
            </a:outerShdw>
          </a:effectLst>
          <a:latin typeface="Helvetica" charset="0"/>
          <a:ea typeface="ＭＳ Ｐゴシック" charset="-128"/>
          <a:cs typeface="ＭＳ Ｐゴシック" charset="-128"/>
        </a:defRPr>
      </a:lvl3pPr>
      <a:lvl4pPr algn="ctr" rtl="0" eaLnBrk="1" fontAlgn="base" hangingPunct="1">
        <a:spcBef>
          <a:spcPct val="0"/>
        </a:spcBef>
        <a:spcAft>
          <a:spcPct val="0"/>
        </a:spcAft>
        <a:defRPr sz="2400" b="1">
          <a:solidFill>
            <a:schemeClr val="accent2"/>
          </a:solidFill>
          <a:effectLst>
            <a:outerShdw blurRad="38100" dist="38100" dir="2700000" algn="tl">
              <a:srgbClr val="C0C0C0"/>
            </a:outerShdw>
          </a:effectLst>
          <a:latin typeface="Helvetica" charset="0"/>
          <a:ea typeface="ＭＳ Ｐゴシック" charset="-128"/>
          <a:cs typeface="ＭＳ Ｐゴシック" charset="-128"/>
        </a:defRPr>
      </a:lvl4pPr>
      <a:lvl5pPr algn="ctr" rtl="0" eaLnBrk="1" fontAlgn="base" hangingPunct="1">
        <a:spcBef>
          <a:spcPct val="0"/>
        </a:spcBef>
        <a:spcAft>
          <a:spcPct val="0"/>
        </a:spcAft>
        <a:defRPr sz="2400" b="1">
          <a:solidFill>
            <a:schemeClr val="accent2"/>
          </a:solidFill>
          <a:effectLst>
            <a:outerShdw blurRad="38100" dist="38100" dir="2700000" algn="tl">
              <a:srgbClr val="C0C0C0"/>
            </a:outerShdw>
          </a:effectLst>
          <a:latin typeface="Helvetica" charset="0"/>
          <a:ea typeface="ＭＳ Ｐゴシック" charset="-128"/>
          <a:cs typeface="ＭＳ Ｐゴシック" charset="-128"/>
        </a:defRPr>
      </a:lvl5pPr>
      <a:lvl6pPr marL="457195" algn="ctr" rtl="0" eaLnBrk="1" fontAlgn="base" hangingPunct="1">
        <a:spcBef>
          <a:spcPct val="0"/>
        </a:spcBef>
        <a:spcAft>
          <a:spcPct val="0"/>
        </a:spcAft>
        <a:defRPr sz="2400" b="1">
          <a:solidFill>
            <a:schemeClr val="accent2"/>
          </a:solidFill>
          <a:effectLst>
            <a:outerShdw blurRad="38100" dist="38100" dir="2700000" algn="tl">
              <a:srgbClr val="C0C0C0"/>
            </a:outerShdw>
          </a:effectLst>
          <a:latin typeface="Helvetica" charset="0"/>
        </a:defRPr>
      </a:lvl6pPr>
      <a:lvl7pPr marL="914390" algn="ctr" rtl="0" eaLnBrk="1" fontAlgn="base" hangingPunct="1">
        <a:spcBef>
          <a:spcPct val="0"/>
        </a:spcBef>
        <a:spcAft>
          <a:spcPct val="0"/>
        </a:spcAft>
        <a:defRPr sz="2400" b="1">
          <a:solidFill>
            <a:schemeClr val="accent2"/>
          </a:solidFill>
          <a:effectLst>
            <a:outerShdw blurRad="38100" dist="38100" dir="2700000" algn="tl">
              <a:srgbClr val="C0C0C0"/>
            </a:outerShdw>
          </a:effectLst>
          <a:latin typeface="Helvetica" charset="0"/>
        </a:defRPr>
      </a:lvl7pPr>
      <a:lvl8pPr marL="1371587" algn="ctr" rtl="0" eaLnBrk="1" fontAlgn="base" hangingPunct="1">
        <a:spcBef>
          <a:spcPct val="0"/>
        </a:spcBef>
        <a:spcAft>
          <a:spcPct val="0"/>
        </a:spcAft>
        <a:defRPr sz="2400" b="1">
          <a:solidFill>
            <a:schemeClr val="accent2"/>
          </a:solidFill>
          <a:effectLst>
            <a:outerShdw blurRad="38100" dist="38100" dir="2700000" algn="tl">
              <a:srgbClr val="C0C0C0"/>
            </a:outerShdw>
          </a:effectLst>
          <a:latin typeface="Helvetica" charset="0"/>
        </a:defRPr>
      </a:lvl8pPr>
      <a:lvl9pPr marL="1828782" algn="ctr" rtl="0" eaLnBrk="1" fontAlgn="base" hangingPunct="1">
        <a:spcBef>
          <a:spcPct val="0"/>
        </a:spcBef>
        <a:spcAft>
          <a:spcPct val="0"/>
        </a:spcAft>
        <a:defRPr sz="2400" b="1">
          <a:solidFill>
            <a:schemeClr val="accent2"/>
          </a:solidFill>
          <a:effectLst>
            <a:outerShdw blurRad="38100" dist="38100" dir="2700000" algn="tl">
              <a:srgbClr val="C0C0C0"/>
            </a:outerShdw>
          </a:effectLst>
          <a:latin typeface="Helvetica" charset="0"/>
        </a:defRPr>
      </a:lvl9pPr>
    </p:titleStyle>
    <p:bodyStyle>
      <a:lvl1pPr marL="342896" indent="-342896" algn="l" rtl="0" eaLnBrk="1" fontAlgn="base" hangingPunct="1">
        <a:spcBef>
          <a:spcPct val="20000"/>
        </a:spcBef>
        <a:spcAft>
          <a:spcPct val="0"/>
        </a:spcAft>
        <a:buChar char="•"/>
        <a:defRPr b="1">
          <a:solidFill>
            <a:srgbClr val="000000"/>
          </a:solidFill>
          <a:latin typeface="+mn-lt"/>
          <a:ea typeface="ＭＳ Ｐゴシック" charset="-128"/>
          <a:cs typeface="ＭＳ Ｐゴシック" charset="-128"/>
        </a:defRPr>
      </a:lvl1pPr>
      <a:lvl2pPr marL="742943" indent="-285748" algn="l" rtl="0" eaLnBrk="1" fontAlgn="base" hangingPunct="1">
        <a:spcBef>
          <a:spcPct val="20000"/>
        </a:spcBef>
        <a:spcAft>
          <a:spcPct val="0"/>
        </a:spcAft>
        <a:buChar char="–"/>
        <a:defRPr b="1">
          <a:solidFill>
            <a:srgbClr val="000000"/>
          </a:solidFill>
          <a:latin typeface="+mn-lt"/>
          <a:ea typeface="ＭＳ Ｐゴシック" charset="-128"/>
        </a:defRPr>
      </a:lvl2pPr>
      <a:lvl3pPr marL="1142988" indent="-228598" algn="l" rtl="0" eaLnBrk="1" fontAlgn="base" hangingPunct="1">
        <a:spcBef>
          <a:spcPct val="20000"/>
        </a:spcBef>
        <a:spcAft>
          <a:spcPct val="0"/>
        </a:spcAft>
        <a:buChar char="•"/>
        <a:defRPr b="1">
          <a:solidFill>
            <a:srgbClr val="000000"/>
          </a:solidFill>
          <a:latin typeface="+mn-lt"/>
          <a:ea typeface="ＭＳ Ｐゴシック" charset="-128"/>
        </a:defRPr>
      </a:lvl3pPr>
      <a:lvl4pPr marL="1600184" indent="-228598" algn="l" rtl="0" eaLnBrk="1" fontAlgn="base" hangingPunct="1">
        <a:spcBef>
          <a:spcPct val="20000"/>
        </a:spcBef>
        <a:spcAft>
          <a:spcPct val="0"/>
        </a:spcAft>
        <a:buChar char="–"/>
        <a:defRPr b="1">
          <a:solidFill>
            <a:srgbClr val="000000"/>
          </a:solidFill>
          <a:latin typeface="+mn-lt"/>
          <a:ea typeface="ＭＳ Ｐゴシック" charset="-128"/>
        </a:defRPr>
      </a:lvl4pPr>
      <a:lvl5pPr marL="2057380" indent="-228598" algn="l" rtl="0" eaLnBrk="1" fontAlgn="base" hangingPunct="1">
        <a:spcBef>
          <a:spcPct val="20000"/>
        </a:spcBef>
        <a:spcAft>
          <a:spcPct val="0"/>
        </a:spcAft>
        <a:buChar char="»"/>
        <a:defRPr b="1">
          <a:solidFill>
            <a:srgbClr val="000000"/>
          </a:solidFill>
          <a:latin typeface="+mn-lt"/>
          <a:ea typeface="ＭＳ Ｐゴシック" charset="-128"/>
        </a:defRPr>
      </a:lvl5pPr>
      <a:lvl6pPr marL="2514575" indent="-228598" algn="l" rtl="0" eaLnBrk="1" fontAlgn="base" hangingPunct="1">
        <a:spcBef>
          <a:spcPct val="20000"/>
        </a:spcBef>
        <a:spcAft>
          <a:spcPct val="0"/>
        </a:spcAft>
        <a:buChar char="»"/>
        <a:defRPr b="1">
          <a:solidFill>
            <a:schemeClr val="accent2"/>
          </a:solidFill>
          <a:latin typeface="+mn-lt"/>
        </a:defRPr>
      </a:lvl6pPr>
      <a:lvl7pPr marL="2971770" indent="-228598" algn="l" rtl="0" eaLnBrk="1" fontAlgn="base" hangingPunct="1">
        <a:spcBef>
          <a:spcPct val="20000"/>
        </a:spcBef>
        <a:spcAft>
          <a:spcPct val="0"/>
        </a:spcAft>
        <a:buChar char="»"/>
        <a:defRPr b="1">
          <a:solidFill>
            <a:schemeClr val="accent2"/>
          </a:solidFill>
          <a:latin typeface="+mn-lt"/>
        </a:defRPr>
      </a:lvl7pPr>
      <a:lvl8pPr marL="3428965" indent="-228598" algn="l" rtl="0" eaLnBrk="1" fontAlgn="base" hangingPunct="1">
        <a:spcBef>
          <a:spcPct val="20000"/>
        </a:spcBef>
        <a:spcAft>
          <a:spcPct val="0"/>
        </a:spcAft>
        <a:buChar char="»"/>
        <a:defRPr b="1">
          <a:solidFill>
            <a:schemeClr val="accent2"/>
          </a:solidFill>
          <a:latin typeface="+mn-lt"/>
        </a:defRPr>
      </a:lvl8pPr>
      <a:lvl9pPr marL="3886162" indent="-228598" algn="l" rtl="0" eaLnBrk="1" fontAlgn="base" hangingPunct="1">
        <a:spcBef>
          <a:spcPct val="20000"/>
        </a:spcBef>
        <a:spcAft>
          <a:spcPct val="0"/>
        </a:spcAft>
        <a:buChar char="»"/>
        <a:defRPr b="1">
          <a:solidFill>
            <a:schemeClr val="accent2"/>
          </a:solidFill>
          <a:latin typeface="+mn-lt"/>
        </a:defRPr>
      </a:lvl9pPr>
    </p:bodyStyle>
    <p:otherStyle>
      <a:defPPr>
        <a:defRPr lang="en-US"/>
      </a:defPPr>
      <a:lvl1pPr marL="0" algn="l" defTabSz="914390" rtl="0" eaLnBrk="1" latinLnBrk="0" hangingPunct="1">
        <a:defRPr sz="1800" kern="1200">
          <a:solidFill>
            <a:schemeClr val="tx1"/>
          </a:solidFill>
          <a:latin typeface="+mn-lt"/>
          <a:ea typeface="+mn-ea"/>
          <a:cs typeface="+mn-cs"/>
        </a:defRPr>
      </a:lvl1pPr>
      <a:lvl2pPr marL="457195" algn="l" defTabSz="914390" rtl="0" eaLnBrk="1" latinLnBrk="0" hangingPunct="1">
        <a:defRPr sz="1800" kern="1200">
          <a:solidFill>
            <a:schemeClr val="tx1"/>
          </a:solidFill>
          <a:latin typeface="+mn-lt"/>
          <a:ea typeface="+mn-ea"/>
          <a:cs typeface="+mn-cs"/>
        </a:defRPr>
      </a:lvl2pPr>
      <a:lvl3pPr marL="914390" algn="l" defTabSz="914390" rtl="0" eaLnBrk="1" latinLnBrk="0" hangingPunct="1">
        <a:defRPr sz="1800" kern="1200">
          <a:solidFill>
            <a:schemeClr val="tx1"/>
          </a:solidFill>
          <a:latin typeface="+mn-lt"/>
          <a:ea typeface="+mn-ea"/>
          <a:cs typeface="+mn-cs"/>
        </a:defRPr>
      </a:lvl3pPr>
      <a:lvl4pPr marL="1371587" algn="l" defTabSz="914390" rtl="0" eaLnBrk="1" latinLnBrk="0" hangingPunct="1">
        <a:defRPr sz="1800" kern="1200">
          <a:solidFill>
            <a:schemeClr val="tx1"/>
          </a:solidFill>
          <a:latin typeface="+mn-lt"/>
          <a:ea typeface="+mn-ea"/>
          <a:cs typeface="+mn-cs"/>
        </a:defRPr>
      </a:lvl4pPr>
      <a:lvl5pPr marL="1828782" algn="l" defTabSz="914390" rtl="0" eaLnBrk="1" latinLnBrk="0" hangingPunct="1">
        <a:defRPr sz="1800" kern="1200">
          <a:solidFill>
            <a:schemeClr val="tx1"/>
          </a:solidFill>
          <a:latin typeface="+mn-lt"/>
          <a:ea typeface="+mn-ea"/>
          <a:cs typeface="+mn-cs"/>
        </a:defRPr>
      </a:lvl5pPr>
      <a:lvl6pPr marL="2285977" algn="l" defTabSz="914390" rtl="0" eaLnBrk="1" latinLnBrk="0" hangingPunct="1">
        <a:defRPr sz="1800" kern="1200">
          <a:solidFill>
            <a:schemeClr val="tx1"/>
          </a:solidFill>
          <a:latin typeface="+mn-lt"/>
          <a:ea typeface="+mn-ea"/>
          <a:cs typeface="+mn-cs"/>
        </a:defRPr>
      </a:lvl6pPr>
      <a:lvl7pPr marL="2743172" algn="l" defTabSz="914390" rtl="0" eaLnBrk="1" latinLnBrk="0" hangingPunct="1">
        <a:defRPr sz="1800" kern="1200">
          <a:solidFill>
            <a:schemeClr val="tx1"/>
          </a:solidFill>
          <a:latin typeface="+mn-lt"/>
          <a:ea typeface="+mn-ea"/>
          <a:cs typeface="+mn-cs"/>
        </a:defRPr>
      </a:lvl7pPr>
      <a:lvl8pPr marL="3200368" algn="l" defTabSz="914390" rtl="0" eaLnBrk="1" latinLnBrk="0" hangingPunct="1">
        <a:defRPr sz="1800" kern="1200">
          <a:solidFill>
            <a:schemeClr val="tx1"/>
          </a:solidFill>
          <a:latin typeface="+mn-lt"/>
          <a:ea typeface="+mn-ea"/>
          <a:cs typeface="+mn-cs"/>
        </a:defRPr>
      </a:lvl8pPr>
      <a:lvl9pPr marL="3657564" algn="l" defTabSz="91439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6.xml"/><Relationship Id="rId4" Type="http://schemas.openxmlformats.org/officeDocument/2006/relationships/image" Target="../media/image17.jpeg"/></Relationships>
</file>

<file path=ppt/slides/_rels/slide1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xml"/><Relationship Id="rId1" Type="http://schemas.openxmlformats.org/officeDocument/2006/relationships/slideLayout" Target="../slideLayouts/slideLayout13.xml"/><Relationship Id="rId4" Type="http://schemas.openxmlformats.org/officeDocument/2006/relationships/image" Target="../media/image20.emf"/></Relationships>
</file>

<file path=ppt/slides/_rels/slide2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3.xml"/><Relationship Id="rId1" Type="http://schemas.openxmlformats.org/officeDocument/2006/relationships/slideLayout" Target="../slideLayouts/slideLayout13.xml"/><Relationship Id="rId5" Type="http://schemas.openxmlformats.org/officeDocument/2006/relationships/image" Target="../media/image24.jpeg"/><Relationship Id="rId4" Type="http://schemas.openxmlformats.org/officeDocument/2006/relationships/image" Target="../media/image23.jpeg"/></Relationships>
</file>

<file path=ppt/slides/_rels/slide2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26.tiff"/><Relationship Id="rId2" Type="http://schemas.openxmlformats.org/officeDocument/2006/relationships/notesSlide" Target="../notesSlides/notesSlide4.xml"/><Relationship Id="rId1" Type="http://schemas.openxmlformats.org/officeDocument/2006/relationships/slideLayout" Target="../slideLayouts/slideLayout17.xml"/><Relationship Id="rId4" Type="http://schemas.openxmlformats.org/officeDocument/2006/relationships/image" Target="../media/image27.tiff"/></Relationships>
</file>

<file path=ppt/slides/_rels/slide29.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image" Target="../media/image28.png"/><Relationship Id="rId1" Type="http://schemas.openxmlformats.org/officeDocument/2006/relationships/slideLayout" Target="../slideLayouts/slideLayout13.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jpeg"/><Relationship Id="rId7" Type="http://schemas.openxmlformats.org/officeDocument/2006/relationships/image" Target="../media/image6.jpeg"/><Relationship Id="rId2" Type="http://schemas.openxmlformats.org/officeDocument/2006/relationships/image" Target="../media/image1.emf"/><Relationship Id="rId1" Type="http://schemas.openxmlformats.org/officeDocument/2006/relationships/slideLayout" Target="../slideLayouts/slideLayout6.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image" Target="../media/image8.png"/><Relationship Id="rId1" Type="http://schemas.openxmlformats.org/officeDocument/2006/relationships/slideLayout" Target="../slideLayouts/slideLayout6.xml"/><Relationship Id="rId5" Type="http://schemas.openxmlformats.org/officeDocument/2006/relationships/image" Target="../media/image11.png"/><Relationship Id="rId4" Type="http://schemas.openxmlformats.org/officeDocument/2006/relationships/image" Target="../media/image10.(nul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BD5C3D-7E7B-D440-86BB-2E66879DE78B}"/>
              </a:ext>
            </a:extLst>
          </p:cNvPr>
          <p:cNvSpPr>
            <a:spLocks noGrp="1"/>
          </p:cNvSpPr>
          <p:nvPr>
            <p:ph type="ctrTitle"/>
          </p:nvPr>
        </p:nvSpPr>
        <p:spPr/>
        <p:txBody>
          <a:bodyPr>
            <a:normAutofit/>
          </a:bodyPr>
          <a:lstStyle/>
          <a:p>
            <a:r>
              <a:rPr lang="en-US" sz="4000" b="1" dirty="0"/>
              <a:t>Highlights and key findings from the GEO-CAPE aerosol studies in the past decade</a:t>
            </a:r>
          </a:p>
        </p:txBody>
      </p:sp>
      <p:sp>
        <p:nvSpPr>
          <p:cNvPr id="3" name="Subtitle 2">
            <a:extLst>
              <a:ext uri="{FF2B5EF4-FFF2-40B4-BE49-F238E27FC236}">
                <a16:creationId xmlns:a16="http://schemas.microsoft.com/office/drawing/2014/main" id="{700CF3FD-183E-3A42-B3F4-28ED7E14216B}"/>
              </a:ext>
            </a:extLst>
          </p:cNvPr>
          <p:cNvSpPr>
            <a:spLocks noGrp="1"/>
          </p:cNvSpPr>
          <p:nvPr>
            <p:ph type="subTitle" idx="1"/>
          </p:nvPr>
        </p:nvSpPr>
        <p:spPr>
          <a:xfrm>
            <a:off x="1524000" y="4029074"/>
            <a:ext cx="9144000" cy="1500189"/>
          </a:xfrm>
        </p:spPr>
        <p:txBody>
          <a:bodyPr>
            <a:normAutofit/>
          </a:bodyPr>
          <a:lstStyle/>
          <a:p>
            <a:r>
              <a:rPr lang="en-US" sz="2800" dirty="0"/>
              <a:t>The GEO-CAPE Aerosol Working Group</a:t>
            </a:r>
          </a:p>
          <a:p>
            <a:r>
              <a:rPr lang="en-US" sz="2800" dirty="0"/>
              <a:t>GEO-CAPE workshop, College Park, MD</a:t>
            </a:r>
          </a:p>
          <a:p>
            <a:r>
              <a:rPr lang="en-US" sz="2800" dirty="0"/>
              <a:t>May 1, 2018</a:t>
            </a:r>
          </a:p>
        </p:txBody>
      </p:sp>
    </p:spTree>
    <p:extLst>
      <p:ext uri="{BB962C8B-B14F-4D97-AF65-F5344CB8AC3E}">
        <p14:creationId xmlns:p14="http://schemas.microsoft.com/office/powerpoint/2010/main" val="370396700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499DF-D0B6-3B44-B257-78679CFEFE99}"/>
              </a:ext>
            </a:extLst>
          </p:cNvPr>
          <p:cNvSpPr>
            <a:spLocks noGrp="1"/>
          </p:cNvSpPr>
          <p:nvPr>
            <p:ph type="title"/>
          </p:nvPr>
        </p:nvSpPr>
        <p:spPr>
          <a:xfrm>
            <a:off x="877957" y="2419212"/>
            <a:ext cx="10515600" cy="1325563"/>
          </a:xfrm>
        </p:spPr>
        <p:txBody>
          <a:bodyPr>
            <a:normAutofit fontScale="90000"/>
          </a:bodyPr>
          <a:lstStyle/>
          <a:p>
            <a:pPr algn="ctr"/>
            <a:r>
              <a:rPr lang="en-US" sz="3600" dirty="0">
                <a:solidFill>
                  <a:prstClr val="black"/>
                </a:solidFill>
              </a:rPr>
              <a:t>C. Evaluation of available algorithms for land AOD retrieval over North America</a:t>
            </a:r>
            <a:br>
              <a:rPr lang="en-US" sz="4000" dirty="0">
                <a:solidFill>
                  <a:prstClr val="black"/>
                </a:solidFill>
              </a:rPr>
            </a:br>
            <a:r>
              <a:rPr lang="en-US" sz="3100" b="0" dirty="0">
                <a:solidFill>
                  <a:prstClr val="black"/>
                </a:solidFill>
                <a:latin typeface="Calibri Light" panose="020F0302020204030204"/>
              </a:rPr>
              <a:t>Omar Torres, Hiren </a:t>
            </a:r>
            <a:r>
              <a:rPr lang="en-US" sz="3100" b="0" dirty="0" err="1">
                <a:solidFill>
                  <a:prstClr val="black"/>
                </a:solidFill>
                <a:latin typeface="Calibri Light" panose="020F0302020204030204"/>
              </a:rPr>
              <a:t>Jethva</a:t>
            </a:r>
            <a:r>
              <a:rPr lang="en-US" sz="3100" b="0" dirty="0">
                <a:solidFill>
                  <a:prstClr val="black"/>
                </a:solidFill>
                <a:latin typeface="Calibri Light" panose="020F0302020204030204"/>
              </a:rPr>
              <a:t>, Yasuko Yoshida, NASA GSFC</a:t>
            </a:r>
            <a:endParaRPr lang="en-US" sz="3100" dirty="0"/>
          </a:p>
        </p:txBody>
      </p:sp>
    </p:spTree>
    <p:extLst>
      <p:ext uri="{BB962C8B-B14F-4D97-AF65-F5344CB8AC3E}">
        <p14:creationId xmlns:p14="http://schemas.microsoft.com/office/powerpoint/2010/main" val="38392938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9D0E84-9C3C-8040-B9C3-6D6673DDA71F}"/>
              </a:ext>
            </a:extLst>
          </p:cNvPr>
          <p:cNvSpPr>
            <a:spLocks noGrp="1"/>
          </p:cNvSpPr>
          <p:nvPr>
            <p:ph type="title"/>
          </p:nvPr>
        </p:nvSpPr>
        <p:spPr>
          <a:xfrm>
            <a:off x="592765" y="322264"/>
            <a:ext cx="11006469" cy="963198"/>
          </a:xfrm>
        </p:spPr>
        <p:txBody>
          <a:bodyPr>
            <a:normAutofit/>
          </a:bodyPr>
          <a:lstStyle/>
          <a:p>
            <a:r>
              <a:rPr lang="en-US" sz="3600" dirty="0"/>
              <a:t>Introduction</a:t>
            </a:r>
            <a:endParaRPr lang="en-US" sz="2800" b="0" dirty="0">
              <a:latin typeface="+mj-lt"/>
            </a:endParaRPr>
          </a:p>
        </p:txBody>
      </p:sp>
      <p:sp>
        <p:nvSpPr>
          <p:cNvPr id="3" name="Content Placeholder 2">
            <a:extLst>
              <a:ext uri="{FF2B5EF4-FFF2-40B4-BE49-F238E27FC236}">
                <a16:creationId xmlns:a16="http://schemas.microsoft.com/office/drawing/2014/main" id="{B9075223-399B-CA4A-B02D-5AC1DF72CBE8}"/>
              </a:ext>
            </a:extLst>
          </p:cNvPr>
          <p:cNvSpPr>
            <a:spLocks noGrp="1"/>
          </p:cNvSpPr>
          <p:nvPr>
            <p:ph idx="1"/>
          </p:nvPr>
        </p:nvSpPr>
        <p:spPr>
          <a:xfrm>
            <a:off x="838199" y="1510748"/>
            <a:ext cx="10515600" cy="4809090"/>
          </a:xfrm>
        </p:spPr>
        <p:txBody>
          <a:bodyPr>
            <a:normAutofit fontScale="92500" lnSpcReduction="10000"/>
          </a:bodyPr>
          <a:lstStyle/>
          <a:p>
            <a:pPr>
              <a:lnSpc>
                <a:spcPct val="110000"/>
              </a:lnSpc>
            </a:pPr>
            <a:r>
              <a:rPr lang="en-US" dirty="0"/>
              <a:t>High spatial resolution visible/near IR observations from the Advanced Base Imager (ABI) on NOAA’s GOES R and S satellites can be used to generate a Geo-CAPE-equivalent land AOD product.</a:t>
            </a:r>
          </a:p>
          <a:p>
            <a:pPr>
              <a:lnSpc>
                <a:spcPct val="110000"/>
              </a:lnSpc>
            </a:pPr>
            <a:r>
              <a:rPr lang="en-US" dirty="0"/>
              <a:t>ABI’s multi-spectral capability is similar to that of the EOS-MODIS (Terra and Aqua) sensors.</a:t>
            </a:r>
          </a:p>
          <a:p>
            <a:pPr>
              <a:lnSpc>
                <a:spcPct val="110000"/>
              </a:lnSpc>
            </a:pPr>
            <a:r>
              <a:rPr lang="en-US" dirty="0"/>
              <a:t>Three land AOD  algorithms are currently applied to Aqua-MODIS observations: Dark Target (DT),   Deep Blue (DB), and Multi-Angle Implementation of Atmospheric Correction (MAIAC).</a:t>
            </a:r>
          </a:p>
          <a:p>
            <a:pPr>
              <a:lnSpc>
                <a:spcPct val="110000"/>
              </a:lnSpc>
            </a:pPr>
            <a:r>
              <a:rPr lang="en-US" dirty="0"/>
              <a:t>The performance of each algorithm was evaluated using AERONET’s measurements over the continental United States over 15 years.</a:t>
            </a:r>
          </a:p>
        </p:txBody>
      </p:sp>
    </p:spTree>
    <p:extLst>
      <p:ext uri="{BB962C8B-B14F-4D97-AF65-F5344CB8AC3E}">
        <p14:creationId xmlns:p14="http://schemas.microsoft.com/office/powerpoint/2010/main" val="221910990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C72863-83FA-6843-9434-3DA422221AC7}"/>
              </a:ext>
            </a:extLst>
          </p:cNvPr>
          <p:cNvSpPr>
            <a:spLocks noGrp="1"/>
          </p:cNvSpPr>
          <p:nvPr>
            <p:ph type="title"/>
          </p:nvPr>
        </p:nvSpPr>
        <p:spPr/>
        <p:txBody>
          <a:bodyPr/>
          <a:lstStyle/>
          <a:p>
            <a:r>
              <a:rPr lang="en-US" dirty="0"/>
              <a:t>Dark Target Algorithm</a:t>
            </a:r>
          </a:p>
        </p:txBody>
      </p:sp>
      <p:sp>
        <p:nvSpPr>
          <p:cNvPr id="3" name="Content Placeholder 2">
            <a:extLst>
              <a:ext uri="{FF2B5EF4-FFF2-40B4-BE49-F238E27FC236}">
                <a16:creationId xmlns:a16="http://schemas.microsoft.com/office/drawing/2014/main" id="{71443795-24A2-6C45-AAE5-BBEBD4692E35}"/>
              </a:ext>
            </a:extLst>
          </p:cNvPr>
          <p:cNvSpPr>
            <a:spLocks noGrp="1"/>
          </p:cNvSpPr>
          <p:nvPr>
            <p:ph idx="1"/>
          </p:nvPr>
        </p:nvSpPr>
        <p:spPr/>
        <p:txBody>
          <a:bodyPr>
            <a:normAutofit fontScale="92500" lnSpcReduction="20000"/>
          </a:bodyPr>
          <a:lstStyle/>
          <a:p>
            <a:pPr>
              <a:lnSpc>
                <a:spcPct val="110000"/>
              </a:lnSpc>
            </a:pPr>
            <a:r>
              <a:rPr lang="en-US" dirty="0">
                <a:solidFill>
                  <a:srgbClr val="C00000"/>
                </a:solidFill>
              </a:rPr>
              <a:t>Surface characterization through a linear regression of surface reflectance in the 2.11 </a:t>
            </a:r>
            <a:r>
              <a:rPr lang="en-US" dirty="0" err="1">
                <a:solidFill>
                  <a:srgbClr val="C00000"/>
                </a:solidFill>
              </a:rPr>
              <a:t>μm</a:t>
            </a:r>
            <a:r>
              <a:rPr lang="en-US" dirty="0">
                <a:solidFill>
                  <a:srgbClr val="C00000"/>
                </a:solidFill>
              </a:rPr>
              <a:t> and visible channels (0.47 </a:t>
            </a:r>
            <a:r>
              <a:rPr lang="en-US" dirty="0" err="1">
                <a:solidFill>
                  <a:srgbClr val="C00000"/>
                </a:solidFill>
              </a:rPr>
              <a:t>μm</a:t>
            </a:r>
            <a:r>
              <a:rPr lang="en-US" dirty="0">
                <a:solidFill>
                  <a:srgbClr val="C00000"/>
                </a:solidFill>
              </a:rPr>
              <a:t>, 0.67 </a:t>
            </a:r>
            <a:r>
              <a:rPr lang="en-US" dirty="0" err="1">
                <a:solidFill>
                  <a:srgbClr val="C00000"/>
                </a:solidFill>
              </a:rPr>
              <a:t>μm</a:t>
            </a:r>
            <a:r>
              <a:rPr lang="en-US" dirty="0">
                <a:solidFill>
                  <a:srgbClr val="C00000"/>
                </a:solidFill>
              </a:rPr>
              <a:t>) accounting for the viewing geometry and “greenness” of land cover</a:t>
            </a:r>
          </a:p>
          <a:p>
            <a:pPr>
              <a:lnSpc>
                <a:spcPct val="110000"/>
              </a:lnSpc>
            </a:pPr>
            <a:r>
              <a:rPr lang="en-US" dirty="0"/>
              <a:t>Clouds, snow/ice, and inland water bodies (via NDVI test) not considered</a:t>
            </a:r>
          </a:p>
          <a:p>
            <a:pPr>
              <a:lnSpc>
                <a:spcPct val="110000"/>
              </a:lnSpc>
            </a:pPr>
            <a:r>
              <a:rPr lang="en-US" dirty="0">
                <a:solidFill>
                  <a:srgbClr val="C00000"/>
                </a:solidFill>
              </a:rPr>
              <a:t>The brightest 50% and darkest 20% are discarded; reflectance in each channel is averaged for AOD retrieval</a:t>
            </a:r>
          </a:p>
          <a:p>
            <a:pPr>
              <a:lnSpc>
                <a:spcPct val="110000"/>
              </a:lnSpc>
            </a:pPr>
            <a:r>
              <a:rPr lang="en-US" dirty="0"/>
              <a:t>Look-up table based approach; one fine-dominated and one coarse-dominated aerosol model combined with proper weightings to retrieve spectral AODs and fine/coarse mode weight</a:t>
            </a:r>
          </a:p>
          <a:p>
            <a:pPr>
              <a:lnSpc>
                <a:spcPct val="110000"/>
              </a:lnSpc>
            </a:pPr>
            <a:r>
              <a:rPr lang="en-US" dirty="0"/>
              <a:t>Diagnostic uncertainty </a:t>
            </a:r>
            <a:r>
              <a:rPr lang="el-GR" dirty="0"/>
              <a:t>±(0.05+0.15</a:t>
            </a:r>
            <a:r>
              <a:rPr lang="el-GR" i="1" dirty="0"/>
              <a:t>τ</a:t>
            </a:r>
            <a:r>
              <a:rPr lang="en-US" baseline="-25000" dirty="0"/>
              <a:t>A</a:t>
            </a:r>
            <a:r>
              <a:rPr lang="en-US" dirty="0"/>
              <a:t>)</a:t>
            </a:r>
          </a:p>
        </p:txBody>
      </p:sp>
      <p:sp>
        <p:nvSpPr>
          <p:cNvPr id="4" name="Rectangle 3">
            <a:extLst>
              <a:ext uri="{FF2B5EF4-FFF2-40B4-BE49-F238E27FC236}">
                <a16:creationId xmlns:a16="http://schemas.microsoft.com/office/drawing/2014/main" id="{9E53456F-29E8-004D-902F-F694ABD9B85E}"/>
              </a:ext>
            </a:extLst>
          </p:cNvPr>
          <p:cNvSpPr/>
          <p:nvPr/>
        </p:nvSpPr>
        <p:spPr>
          <a:xfrm>
            <a:off x="8974467" y="843240"/>
            <a:ext cx="1954510" cy="400110"/>
          </a:xfrm>
          <a:prstGeom prst="rect">
            <a:avLst/>
          </a:prstGeom>
        </p:spPr>
        <p:txBody>
          <a:bodyPr wrap="none">
            <a:spAutoFit/>
          </a:bodyPr>
          <a:lstStyle/>
          <a:p>
            <a:pPr algn="r"/>
            <a:r>
              <a:rPr lang="en-US" sz="2000" i="1" dirty="0">
                <a:solidFill>
                  <a:srgbClr val="0070C0"/>
                </a:solidFill>
                <a:ea typeface="Calibri" panose="020F0502020204030204" pitchFamily="34" charset="0"/>
              </a:rPr>
              <a:t>Levy et al</a:t>
            </a:r>
            <a:r>
              <a:rPr lang="en-US" sz="2000" dirty="0">
                <a:solidFill>
                  <a:srgbClr val="0070C0"/>
                </a:solidFill>
                <a:ea typeface="Calibri" panose="020F0502020204030204" pitchFamily="34" charset="0"/>
              </a:rPr>
              <a:t>. [2013]</a:t>
            </a:r>
            <a:endParaRPr lang="en-US" sz="2000" dirty="0"/>
          </a:p>
        </p:txBody>
      </p:sp>
    </p:spTree>
    <p:extLst>
      <p:ext uri="{BB962C8B-B14F-4D97-AF65-F5344CB8AC3E}">
        <p14:creationId xmlns:p14="http://schemas.microsoft.com/office/powerpoint/2010/main" val="29865710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BC15BF-7566-0048-B721-AD78A59645C7}"/>
              </a:ext>
            </a:extLst>
          </p:cNvPr>
          <p:cNvSpPr>
            <a:spLocks noGrp="1"/>
          </p:cNvSpPr>
          <p:nvPr>
            <p:ph type="title"/>
          </p:nvPr>
        </p:nvSpPr>
        <p:spPr/>
        <p:txBody>
          <a:bodyPr/>
          <a:lstStyle/>
          <a:p>
            <a:r>
              <a:rPr lang="en-US" dirty="0"/>
              <a:t>Deep-blue Algorithm</a:t>
            </a:r>
          </a:p>
        </p:txBody>
      </p:sp>
      <p:sp>
        <p:nvSpPr>
          <p:cNvPr id="3" name="Content Placeholder 2">
            <a:extLst>
              <a:ext uri="{FF2B5EF4-FFF2-40B4-BE49-F238E27FC236}">
                <a16:creationId xmlns:a16="http://schemas.microsoft.com/office/drawing/2014/main" id="{A0FFC18F-694D-2A45-B035-05C3C07C6FB8}"/>
              </a:ext>
            </a:extLst>
          </p:cNvPr>
          <p:cNvSpPr>
            <a:spLocks noGrp="1"/>
          </p:cNvSpPr>
          <p:nvPr>
            <p:ph idx="1"/>
          </p:nvPr>
        </p:nvSpPr>
        <p:spPr/>
        <p:txBody>
          <a:bodyPr>
            <a:normAutofit fontScale="85000" lnSpcReduction="20000"/>
          </a:bodyPr>
          <a:lstStyle/>
          <a:p>
            <a:pPr>
              <a:lnSpc>
                <a:spcPct val="110000"/>
              </a:lnSpc>
            </a:pPr>
            <a:r>
              <a:rPr lang="en-US" dirty="0">
                <a:solidFill>
                  <a:srgbClr val="C00000"/>
                </a:solidFill>
              </a:rPr>
              <a:t>Utilizes blue wavelength (412 nm) measurements from instruments such as </a:t>
            </a:r>
            <a:r>
              <a:rPr lang="en-US" dirty="0" err="1">
                <a:solidFill>
                  <a:srgbClr val="C00000"/>
                </a:solidFill>
              </a:rPr>
              <a:t>SeaWiFS</a:t>
            </a:r>
            <a:r>
              <a:rPr lang="en-US" dirty="0">
                <a:solidFill>
                  <a:srgbClr val="C00000"/>
                </a:solidFill>
              </a:rPr>
              <a:t> and MODIS, where the surface reflectance over land is much lower</a:t>
            </a:r>
          </a:p>
          <a:p>
            <a:pPr>
              <a:lnSpc>
                <a:spcPct val="110000"/>
              </a:lnSpc>
            </a:pPr>
            <a:r>
              <a:rPr lang="en-US" dirty="0"/>
              <a:t>Surface characterization through a hybrid approach--dynamical surface reflectance method (for urban built-up)  and </a:t>
            </a:r>
            <a:r>
              <a:rPr lang="en-US" dirty="0" err="1"/>
              <a:t>precalculated</a:t>
            </a:r>
            <a:r>
              <a:rPr lang="en-US" dirty="0"/>
              <a:t> surface reflectance database (arid and semi-arid areas)</a:t>
            </a:r>
          </a:p>
          <a:p>
            <a:pPr>
              <a:lnSpc>
                <a:spcPct val="110000"/>
              </a:lnSpc>
            </a:pPr>
            <a:r>
              <a:rPr lang="en-US" dirty="0"/>
              <a:t>Cloud-screening by examining </a:t>
            </a:r>
            <a:r>
              <a:rPr lang="el-GR" dirty="0"/>
              <a:t>ρ</a:t>
            </a:r>
            <a:r>
              <a:rPr lang="en-US" baseline="-25000" dirty="0"/>
              <a:t>0.412</a:t>
            </a:r>
            <a:r>
              <a:rPr lang="en-US" dirty="0"/>
              <a:t> spatial variation, 1.38 </a:t>
            </a:r>
            <a:r>
              <a:rPr lang="el-GR" dirty="0"/>
              <a:t>μ</a:t>
            </a:r>
            <a:r>
              <a:rPr lang="en-US" dirty="0"/>
              <a:t>m, and BT at 11 and 12 </a:t>
            </a:r>
            <a:r>
              <a:rPr lang="el-GR" dirty="0"/>
              <a:t>μ</a:t>
            </a:r>
            <a:r>
              <a:rPr lang="en-US" dirty="0"/>
              <a:t>m.</a:t>
            </a:r>
          </a:p>
          <a:p>
            <a:pPr>
              <a:lnSpc>
                <a:spcPct val="110000"/>
              </a:lnSpc>
            </a:pPr>
            <a:r>
              <a:rPr lang="en-US" dirty="0"/>
              <a:t>DB performs retrievals on cloud‐free and snow‐free pixels at nominal 1×1 km spatial resolution and then aggregates afterward to the 10×10 km retrieval box</a:t>
            </a:r>
          </a:p>
          <a:p>
            <a:pPr>
              <a:lnSpc>
                <a:spcPct val="110000"/>
              </a:lnSpc>
            </a:pPr>
            <a:r>
              <a:rPr lang="en-US" dirty="0"/>
              <a:t>Retrievals over bright desert and vegetated surfaces</a:t>
            </a:r>
          </a:p>
          <a:p>
            <a:pPr>
              <a:lnSpc>
                <a:spcPct val="110000"/>
              </a:lnSpc>
            </a:pPr>
            <a:r>
              <a:rPr lang="en-US" dirty="0"/>
              <a:t>Expected prognostic uncertainty </a:t>
            </a:r>
            <a:r>
              <a:rPr lang="el-GR" dirty="0"/>
              <a:t>±([0.086+0.56</a:t>
            </a:r>
            <a:r>
              <a:rPr lang="el-GR" i="1" dirty="0"/>
              <a:t>τ</a:t>
            </a:r>
            <a:r>
              <a:rPr lang="en-US" baseline="-25000" dirty="0"/>
              <a:t>DB</a:t>
            </a:r>
            <a:r>
              <a:rPr lang="en-US" dirty="0"/>
              <a:t>]/[1/</a:t>
            </a:r>
            <a:r>
              <a:rPr lang="el-GR" i="1" dirty="0"/>
              <a:t>μ</a:t>
            </a:r>
            <a:r>
              <a:rPr lang="el-GR" baseline="-25000" dirty="0"/>
              <a:t>0</a:t>
            </a:r>
            <a:r>
              <a:rPr lang="el-GR" dirty="0"/>
              <a:t>+1/</a:t>
            </a:r>
            <a:r>
              <a:rPr lang="el-GR" i="1" dirty="0"/>
              <a:t>μ</a:t>
            </a:r>
            <a:r>
              <a:rPr lang="el-GR" dirty="0"/>
              <a:t>])</a:t>
            </a:r>
            <a:endParaRPr lang="en-US" dirty="0"/>
          </a:p>
        </p:txBody>
      </p:sp>
      <p:sp>
        <p:nvSpPr>
          <p:cNvPr id="4" name="Rectangle 3">
            <a:extLst>
              <a:ext uri="{FF2B5EF4-FFF2-40B4-BE49-F238E27FC236}">
                <a16:creationId xmlns:a16="http://schemas.microsoft.com/office/drawing/2014/main" id="{024BEB7F-2D06-1E40-B3A9-3414CE1EBA8B}"/>
              </a:ext>
            </a:extLst>
          </p:cNvPr>
          <p:cNvSpPr/>
          <p:nvPr/>
        </p:nvSpPr>
        <p:spPr>
          <a:xfrm>
            <a:off x="7342656" y="843240"/>
            <a:ext cx="3886641" cy="400110"/>
          </a:xfrm>
          <a:prstGeom prst="rect">
            <a:avLst/>
          </a:prstGeom>
        </p:spPr>
        <p:txBody>
          <a:bodyPr wrap="none">
            <a:spAutoFit/>
          </a:bodyPr>
          <a:lstStyle/>
          <a:p>
            <a:pPr algn="r"/>
            <a:r>
              <a:rPr lang="en-US" sz="2000" i="1" dirty="0">
                <a:solidFill>
                  <a:srgbClr val="0070C0"/>
                </a:solidFill>
                <a:ea typeface="Calibri" panose="020F0502020204030204" pitchFamily="34" charset="0"/>
              </a:rPr>
              <a:t>Hsu et al</a:t>
            </a:r>
            <a:r>
              <a:rPr lang="en-US" sz="2000" dirty="0">
                <a:solidFill>
                  <a:srgbClr val="0070C0"/>
                </a:solidFill>
                <a:ea typeface="Calibri" panose="020F0502020204030204" pitchFamily="34" charset="0"/>
              </a:rPr>
              <a:t>. [2013], Sayer et al. [2014]</a:t>
            </a:r>
            <a:endParaRPr lang="en-US" sz="2000" dirty="0"/>
          </a:p>
        </p:txBody>
      </p:sp>
    </p:spTree>
    <p:extLst>
      <p:ext uri="{BB962C8B-B14F-4D97-AF65-F5344CB8AC3E}">
        <p14:creationId xmlns:p14="http://schemas.microsoft.com/office/powerpoint/2010/main" val="25501228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1812E0-9BD1-F048-9AFC-636901C81C5E}"/>
              </a:ext>
            </a:extLst>
          </p:cNvPr>
          <p:cNvSpPr>
            <a:spLocks noGrp="1"/>
          </p:cNvSpPr>
          <p:nvPr>
            <p:ph type="title"/>
          </p:nvPr>
        </p:nvSpPr>
        <p:spPr/>
        <p:txBody>
          <a:bodyPr/>
          <a:lstStyle/>
          <a:p>
            <a:r>
              <a:rPr lang="en-US" dirty="0"/>
              <a:t>MAIAC Retrieval Approach</a:t>
            </a:r>
          </a:p>
        </p:txBody>
      </p:sp>
      <p:sp>
        <p:nvSpPr>
          <p:cNvPr id="3" name="Content Placeholder 2">
            <a:extLst>
              <a:ext uri="{FF2B5EF4-FFF2-40B4-BE49-F238E27FC236}">
                <a16:creationId xmlns:a16="http://schemas.microsoft.com/office/drawing/2014/main" id="{3676590E-1835-BB48-A4EF-150794CC5427}"/>
              </a:ext>
            </a:extLst>
          </p:cNvPr>
          <p:cNvSpPr>
            <a:spLocks noGrp="1"/>
          </p:cNvSpPr>
          <p:nvPr>
            <p:ph idx="1"/>
          </p:nvPr>
        </p:nvSpPr>
        <p:spPr/>
        <p:txBody>
          <a:bodyPr/>
          <a:lstStyle/>
          <a:p>
            <a:r>
              <a:rPr lang="en-US" dirty="0"/>
              <a:t>Grid TOA L1B data to 1km fixed grid </a:t>
            </a:r>
          </a:p>
          <a:p>
            <a:r>
              <a:rPr lang="en-US" dirty="0">
                <a:solidFill>
                  <a:srgbClr val="C00000"/>
                </a:solidFill>
              </a:rPr>
              <a:t>Observe the same grid cell over time. Slow change of surface helps detect “fast” variations from aerosols and clouds </a:t>
            </a:r>
          </a:p>
          <a:p>
            <a:r>
              <a:rPr lang="en-US" dirty="0"/>
              <a:t>Min refl. method to characterize spectral ratios (SR) for aerosol retrievals</a:t>
            </a:r>
          </a:p>
          <a:p>
            <a:r>
              <a:rPr lang="en-US" dirty="0">
                <a:solidFill>
                  <a:srgbClr val="C00000"/>
                </a:solidFill>
              </a:rPr>
              <a:t>Sliding window – store 4-16 last days of measurements in memory</a:t>
            </a:r>
          </a:p>
          <a:p>
            <a:r>
              <a:rPr lang="en-US" dirty="0"/>
              <a:t>Accumulate surface-related information for each grid cell (spectral BRDF; spatial variation from 500m bands; BT-contrasts etc.)</a:t>
            </a:r>
          </a:p>
        </p:txBody>
      </p:sp>
      <p:sp>
        <p:nvSpPr>
          <p:cNvPr id="4" name="TextBox 3">
            <a:extLst>
              <a:ext uri="{FF2B5EF4-FFF2-40B4-BE49-F238E27FC236}">
                <a16:creationId xmlns:a16="http://schemas.microsoft.com/office/drawing/2014/main" id="{EA94F647-3FCE-EB4F-8AE9-4F43E7E92B77}"/>
              </a:ext>
            </a:extLst>
          </p:cNvPr>
          <p:cNvSpPr txBox="1"/>
          <p:nvPr/>
        </p:nvSpPr>
        <p:spPr>
          <a:xfrm>
            <a:off x="8791252" y="827851"/>
            <a:ext cx="2477153" cy="400110"/>
          </a:xfrm>
          <a:prstGeom prst="rect">
            <a:avLst/>
          </a:prstGeom>
          <a:noFill/>
        </p:spPr>
        <p:txBody>
          <a:bodyPr wrap="none" rtlCol="0">
            <a:spAutoFit/>
          </a:bodyPr>
          <a:lstStyle/>
          <a:p>
            <a:pPr algn="r"/>
            <a:r>
              <a:rPr lang="en-US" sz="2000" i="1" dirty="0">
                <a:solidFill>
                  <a:schemeClr val="accent1"/>
                </a:solidFill>
              </a:rPr>
              <a:t>Lyapustin et al. </a:t>
            </a:r>
            <a:r>
              <a:rPr lang="en-US" sz="2000" dirty="0">
                <a:solidFill>
                  <a:schemeClr val="accent1"/>
                </a:solidFill>
              </a:rPr>
              <a:t>[2012]</a:t>
            </a:r>
          </a:p>
        </p:txBody>
      </p:sp>
    </p:spTree>
    <p:extLst>
      <p:ext uri="{BB962C8B-B14F-4D97-AF65-F5344CB8AC3E}">
        <p14:creationId xmlns:p14="http://schemas.microsoft.com/office/powerpoint/2010/main" val="182014597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9FF329-4B42-3B47-B7A4-BDFD89AFC3F9}"/>
              </a:ext>
            </a:extLst>
          </p:cNvPr>
          <p:cNvSpPr>
            <a:spLocks noGrp="1"/>
          </p:cNvSpPr>
          <p:nvPr>
            <p:ph type="title"/>
          </p:nvPr>
        </p:nvSpPr>
        <p:spPr>
          <a:xfrm>
            <a:off x="705822" y="358664"/>
            <a:ext cx="10515600" cy="995842"/>
          </a:xfrm>
        </p:spPr>
        <p:txBody>
          <a:bodyPr>
            <a:noAutofit/>
          </a:bodyPr>
          <a:lstStyle/>
          <a:p>
            <a:r>
              <a:rPr lang="en-US" sz="3600" dirty="0"/>
              <a:t>Evaluation of DT, DB, and MAIAC with AERONET data:</a:t>
            </a:r>
            <a:br>
              <a:rPr lang="en-US" sz="3600" dirty="0"/>
            </a:br>
            <a:r>
              <a:rPr lang="en-US" sz="3600" dirty="0"/>
              <a:t>Ground-satellite collocation criteria</a:t>
            </a:r>
          </a:p>
        </p:txBody>
      </p:sp>
      <p:sp>
        <p:nvSpPr>
          <p:cNvPr id="8" name="Rectangle 7">
            <a:extLst>
              <a:ext uri="{FF2B5EF4-FFF2-40B4-BE49-F238E27FC236}">
                <a16:creationId xmlns:a16="http://schemas.microsoft.com/office/drawing/2014/main" id="{F798A47A-5AA0-0042-936F-E8847B023E2B}"/>
              </a:ext>
            </a:extLst>
          </p:cNvPr>
          <p:cNvSpPr/>
          <p:nvPr/>
        </p:nvSpPr>
        <p:spPr>
          <a:xfrm>
            <a:off x="7275100" y="3666678"/>
            <a:ext cx="2162773" cy="338554"/>
          </a:xfrm>
          <a:prstGeom prst="rect">
            <a:avLst/>
          </a:prstGeom>
        </p:spPr>
        <p:txBody>
          <a:bodyPr wrap="none">
            <a:spAutoFit/>
          </a:bodyPr>
          <a:lstStyle/>
          <a:p>
            <a:pPr algn="ctr"/>
            <a:r>
              <a:rPr lang="en-US" sz="1600" dirty="0" err="1"/>
              <a:t>N</a:t>
            </a:r>
            <a:r>
              <a:rPr lang="en-US" sz="1600" baseline="-25000" dirty="0" err="1"/>
              <a:t>min</a:t>
            </a:r>
            <a:r>
              <a:rPr lang="en-US" sz="1600" dirty="0"/>
              <a:t>=160 </a:t>
            </a:r>
            <a:r>
              <a:rPr lang="el-GR" sz="1600" dirty="0"/>
              <a:t>Δ</a:t>
            </a:r>
            <a:r>
              <a:rPr lang="en-US" sz="1600" dirty="0"/>
              <a:t>T =±30 mins.</a:t>
            </a:r>
          </a:p>
        </p:txBody>
      </p:sp>
      <p:sp>
        <p:nvSpPr>
          <p:cNvPr id="9" name="Title 51">
            <a:extLst>
              <a:ext uri="{FF2B5EF4-FFF2-40B4-BE49-F238E27FC236}">
                <a16:creationId xmlns:a16="http://schemas.microsoft.com/office/drawing/2014/main" id="{AC18BBA1-D2D0-F442-9E40-78268915AED1}"/>
              </a:ext>
            </a:extLst>
          </p:cNvPr>
          <p:cNvSpPr txBox="1">
            <a:spLocks/>
          </p:cNvSpPr>
          <p:nvPr/>
        </p:nvSpPr>
        <p:spPr>
          <a:xfrm>
            <a:off x="7123951" y="1492610"/>
            <a:ext cx="2477357" cy="297473"/>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600" dirty="0" err="1">
                <a:latin typeface="+mn-lt"/>
              </a:rPr>
              <a:t>Spatio</a:t>
            </a:r>
            <a:r>
              <a:rPr lang="en-US" sz="1600" dirty="0">
                <a:latin typeface="+mn-lt"/>
              </a:rPr>
              <a:t>-Temporal Approach</a:t>
            </a:r>
          </a:p>
        </p:txBody>
      </p:sp>
      <p:grpSp>
        <p:nvGrpSpPr>
          <p:cNvPr id="29" name="Group 28">
            <a:extLst>
              <a:ext uri="{FF2B5EF4-FFF2-40B4-BE49-F238E27FC236}">
                <a16:creationId xmlns:a16="http://schemas.microsoft.com/office/drawing/2014/main" id="{16DF6697-41ED-7D49-BD51-793C6F988910}"/>
              </a:ext>
            </a:extLst>
          </p:cNvPr>
          <p:cNvGrpSpPr>
            <a:grpSpLocks noChangeAspect="1"/>
          </p:cNvGrpSpPr>
          <p:nvPr/>
        </p:nvGrpSpPr>
        <p:grpSpPr>
          <a:xfrm>
            <a:off x="7663323" y="1840117"/>
            <a:ext cx="2194560" cy="1925182"/>
            <a:chOff x="7663323" y="1840118"/>
            <a:chExt cx="1899002" cy="1665903"/>
          </a:xfrm>
        </p:grpSpPr>
        <p:sp>
          <p:nvSpPr>
            <p:cNvPr id="4" name="Rectangle 3">
              <a:extLst>
                <a:ext uri="{FF2B5EF4-FFF2-40B4-BE49-F238E27FC236}">
                  <a16:creationId xmlns:a16="http://schemas.microsoft.com/office/drawing/2014/main" id="{098D0FC0-6594-BC4F-90C9-651E561A843B}"/>
                </a:ext>
              </a:extLst>
            </p:cNvPr>
            <p:cNvSpPr>
              <a:spLocks/>
            </p:cNvSpPr>
            <p:nvPr/>
          </p:nvSpPr>
          <p:spPr>
            <a:xfrm>
              <a:off x="7663323" y="1846580"/>
              <a:ext cx="1234440" cy="123444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sz="1350" dirty="0"/>
            </a:p>
            <a:p>
              <a:pPr algn="ctr"/>
              <a:endParaRPr lang="en-US" sz="1350" dirty="0"/>
            </a:p>
          </p:txBody>
        </p:sp>
        <p:sp>
          <p:nvSpPr>
            <p:cNvPr id="5" name="TextBox 4">
              <a:extLst>
                <a:ext uri="{FF2B5EF4-FFF2-40B4-BE49-F238E27FC236}">
                  <a16:creationId xmlns:a16="http://schemas.microsoft.com/office/drawing/2014/main" id="{F57ABDF8-D561-BB46-80E4-4C68E28451E6}"/>
                </a:ext>
              </a:extLst>
            </p:cNvPr>
            <p:cNvSpPr txBox="1"/>
            <p:nvPr/>
          </p:nvSpPr>
          <p:spPr>
            <a:xfrm>
              <a:off x="7981717" y="3229022"/>
              <a:ext cx="570990" cy="276999"/>
            </a:xfrm>
            <a:prstGeom prst="rect">
              <a:avLst/>
            </a:prstGeom>
            <a:noFill/>
          </p:spPr>
          <p:txBody>
            <a:bodyPr wrap="none" rtlCol="0">
              <a:spAutoFit/>
            </a:bodyPr>
            <a:lstStyle/>
            <a:p>
              <a:pPr algn="ctr"/>
              <a:r>
                <a:rPr lang="en-US" sz="1200" dirty="0"/>
                <a:t>40 km</a:t>
              </a:r>
            </a:p>
          </p:txBody>
        </p:sp>
        <p:cxnSp>
          <p:nvCxnSpPr>
            <p:cNvPr id="6" name="Straight Arrow Connector 5">
              <a:extLst>
                <a:ext uri="{FF2B5EF4-FFF2-40B4-BE49-F238E27FC236}">
                  <a16:creationId xmlns:a16="http://schemas.microsoft.com/office/drawing/2014/main" id="{1D632FAB-50AC-4949-BDFA-A20B2D42195B}"/>
                </a:ext>
              </a:extLst>
            </p:cNvPr>
            <p:cNvCxnSpPr/>
            <p:nvPr/>
          </p:nvCxnSpPr>
          <p:spPr>
            <a:xfrm>
              <a:off x="7697883" y="3212660"/>
              <a:ext cx="1199881" cy="0"/>
            </a:xfrm>
            <a:prstGeom prst="straightConnector1">
              <a:avLst/>
            </a:prstGeom>
            <a:ln>
              <a:headEnd type="arrow"/>
              <a:tailEnd type="arrow"/>
            </a:ln>
          </p:spPr>
          <p:style>
            <a:lnRef idx="2">
              <a:schemeClr val="dk1"/>
            </a:lnRef>
            <a:fillRef idx="0">
              <a:schemeClr val="dk1"/>
            </a:fillRef>
            <a:effectRef idx="1">
              <a:schemeClr val="dk1"/>
            </a:effectRef>
            <a:fontRef idx="minor">
              <a:schemeClr val="tx1"/>
            </a:fontRef>
          </p:style>
        </p:cxnSp>
        <p:sp>
          <p:nvSpPr>
            <p:cNvPr id="7" name="TextBox 6">
              <a:extLst>
                <a:ext uri="{FF2B5EF4-FFF2-40B4-BE49-F238E27FC236}">
                  <a16:creationId xmlns:a16="http://schemas.microsoft.com/office/drawing/2014/main" id="{3021BF60-1B18-3549-AB76-56C26994D65B}"/>
                </a:ext>
              </a:extLst>
            </p:cNvPr>
            <p:cNvSpPr txBox="1"/>
            <p:nvPr/>
          </p:nvSpPr>
          <p:spPr>
            <a:xfrm>
              <a:off x="8149738" y="2341749"/>
              <a:ext cx="261610" cy="276999"/>
            </a:xfrm>
            <a:prstGeom prst="rect">
              <a:avLst/>
            </a:prstGeom>
            <a:noFill/>
          </p:spPr>
          <p:txBody>
            <a:bodyPr wrap="none" rtlCol="0">
              <a:spAutoFit/>
            </a:bodyPr>
            <a:lstStyle/>
            <a:p>
              <a:pPr algn="ctr"/>
              <a:r>
                <a:rPr lang="en-US" sz="1200" dirty="0"/>
                <a:t>+</a:t>
              </a:r>
            </a:p>
          </p:txBody>
        </p:sp>
        <p:cxnSp>
          <p:nvCxnSpPr>
            <p:cNvPr id="10" name="Straight Arrow Connector 9">
              <a:extLst>
                <a:ext uri="{FF2B5EF4-FFF2-40B4-BE49-F238E27FC236}">
                  <a16:creationId xmlns:a16="http://schemas.microsoft.com/office/drawing/2014/main" id="{0BE085F8-024E-8446-A141-BCBB3574BF22}"/>
                </a:ext>
              </a:extLst>
            </p:cNvPr>
            <p:cNvCxnSpPr>
              <a:cxnSpLocks/>
            </p:cNvCxnSpPr>
            <p:nvPr/>
          </p:nvCxnSpPr>
          <p:spPr>
            <a:xfrm>
              <a:off x="9043522" y="1840118"/>
              <a:ext cx="0" cy="1264906"/>
            </a:xfrm>
            <a:prstGeom prst="straightConnector1">
              <a:avLst/>
            </a:prstGeom>
            <a:ln>
              <a:headEnd type="arrow"/>
              <a:tailEnd type="arrow"/>
            </a:ln>
          </p:spPr>
          <p:style>
            <a:lnRef idx="2">
              <a:schemeClr val="dk1"/>
            </a:lnRef>
            <a:fillRef idx="0">
              <a:schemeClr val="dk1"/>
            </a:fillRef>
            <a:effectRef idx="1">
              <a:schemeClr val="dk1"/>
            </a:effectRef>
            <a:fontRef idx="minor">
              <a:schemeClr val="tx1"/>
            </a:fontRef>
          </p:style>
        </p:cxnSp>
        <p:sp>
          <p:nvSpPr>
            <p:cNvPr id="11" name="TextBox 10">
              <a:extLst>
                <a:ext uri="{FF2B5EF4-FFF2-40B4-BE49-F238E27FC236}">
                  <a16:creationId xmlns:a16="http://schemas.microsoft.com/office/drawing/2014/main" id="{E2E06B14-28FC-1041-9E95-B0822C146E70}"/>
                </a:ext>
              </a:extLst>
            </p:cNvPr>
            <p:cNvSpPr txBox="1"/>
            <p:nvPr/>
          </p:nvSpPr>
          <p:spPr>
            <a:xfrm>
              <a:off x="8991335" y="2364860"/>
              <a:ext cx="570990" cy="276999"/>
            </a:xfrm>
            <a:prstGeom prst="rect">
              <a:avLst/>
            </a:prstGeom>
            <a:noFill/>
          </p:spPr>
          <p:txBody>
            <a:bodyPr wrap="none" rtlCol="0">
              <a:spAutoFit/>
            </a:bodyPr>
            <a:lstStyle/>
            <a:p>
              <a:pPr algn="ctr"/>
              <a:r>
                <a:rPr lang="en-US" sz="1200" dirty="0"/>
                <a:t>40 km</a:t>
              </a:r>
            </a:p>
          </p:txBody>
        </p:sp>
      </p:grpSp>
      <p:pic>
        <p:nvPicPr>
          <p:cNvPr id="12" name="Picture 11">
            <a:extLst>
              <a:ext uri="{FF2B5EF4-FFF2-40B4-BE49-F238E27FC236}">
                <a16:creationId xmlns:a16="http://schemas.microsoft.com/office/drawing/2014/main" id="{BD3C3F65-33FE-B249-BF4B-5BDB416316DF}"/>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929223" y="1708476"/>
            <a:ext cx="4754880" cy="4754880"/>
          </a:xfrm>
          <a:prstGeom prst="rect">
            <a:avLst/>
          </a:prstGeom>
        </p:spPr>
      </p:pic>
      <p:grpSp>
        <p:nvGrpSpPr>
          <p:cNvPr id="30" name="Group 29">
            <a:extLst>
              <a:ext uri="{FF2B5EF4-FFF2-40B4-BE49-F238E27FC236}">
                <a16:creationId xmlns:a16="http://schemas.microsoft.com/office/drawing/2014/main" id="{7D5BA8B9-1245-1540-ACBE-C1B80751E2EA}"/>
              </a:ext>
            </a:extLst>
          </p:cNvPr>
          <p:cNvGrpSpPr/>
          <p:nvPr/>
        </p:nvGrpSpPr>
        <p:grpSpPr>
          <a:xfrm>
            <a:off x="6936979" y="4150608"/>
            <a:ext cx="3181581" cy="1405558"/>
            <a:chOff x="6795259" y="3949051"/>
            <a:chExt cx="3181581" cy="1405558"/>
          </a:xfrm>
        </p:grpSpPr>
        <p:cxnSp>
          <p:nvCxnSpPr>
            <p:cNvPr id="13" name="Straight Connector 12">
              <a:extLst>
                <a:ext uri="{FF2B5EF4-FFF2-40B4-BE49-F238E27FC236}">
                  <a16:creationId xmlns:a16="http://schemas.microsoft.com/office/drawing/2014/main" id="{FB05C19B-F58C-F246-85C2-B662C5A14FC6}"/>
                </a:ext>
              </a:extLst>
            </p:cNvPr>
            <p:cNvCxnSpPr/>
            <p:nvPr/>
          </p:nvCxnSpPr>
          <p:spPr>
            <a:xfrm>
              <a:off x="7195464" y="4754627"/>
              <a:ext cx="1947182" cy="0"/>
            </a:xfrm>
            <a:prstGeom prst="line">
              <a:avLst/>
            </a:prstGeom>
            <a:ln w="38100"/>
          </p:spPr>
          <p:style>
            <a:lnRef idx="3">
              <a:schemeClr val="accent1"/>
            </a:lnRef>
            <a:fillRef idx="0">
              <a:schemeClr val="accent1"/>
            </a:fillRef>
            <a:effectRef idx="2">
              <a:schemeClr val="accent1"/>
            </a:effectRef>
            <a:fontRef idx="minor">
              <a:schemeClr val="tx1"/>
            </a:fontRef>
          </p:style>
        </p:cxnSp>
        <p:cxnSp>
          <p:nvCxnSpPr>
            <p:cNvPr id="14" name="Straight Connector 13">
              <a:extLst>
                <a:ext uri="{FF2B5EF4-FFF2-40B4-BE49-F238E27FC236}">
                  <a16:creationId xmlns:a16="http://schemas.microsoft.com/office/drawing/2014/main" id="{FADB7A23-0EFE-BE4F-BEF1-702A78204BD8}"/>
                </a:ext>
              </a:extLst>
            </p:cNvPr>
            <p:cNvCxnSpPr/>
            <p:nvPr/>
          </p:nvCxnSpPr>
          <p:spPr>
            <a:xfrm flipH="1">
              <a:off x="8156807" y="4518068"/>
              <a:ext cx="6123" cy="493957"/>
            </a:xfrm>
            <a:prstGeom prst="line">
              <a:avLst/>
            </a:prstGeom>
            <a:ln w="38100"/>
          </p:spPr>
          <p:style>
            <a:lnRef idx="3">
              <a:schemeClr val="accent2"/>
            </a:lnRef>
            <a:fillRef idx="0">
              <a:schemeClr val="accent2"/>
            </a:fillRef>
            <a:effectRef idx="2">
              <a:schemeClr val="accent2"/>
            </a:effectRef>
            <a:fontRef idx="minor">
              <a:schemeClr val="tx1"/>
            </a:fontRef>
          </p:style>
        </p:cxnSp>
        <p:cxnSp>
          <p:nvCxnSpPr>
            <p:cNvPr id="15" name="Straight Arrow Connector 14">
              <a:extLst>
                <a:ext uri="{FF2B5EF4-FFF2-40B4-BE49-F238E27FC236}">
                  <a16:creationId xmlns:a16="http://schemas.microsoft.com/office/drawing/2014/main" id="{C77B34D2-AFB2-CE4C-8BE8-1DD35616FFF1}"/>
                </a:ext>
              </a:extLst>
            </p:cNvPr>
            <p:cNvCxnSpPr>
              <a:cxnSpLocks/>
            </p:cNvCxnSpPr>
            <p:nvPr/>
          </p:nvCxnSpPr>
          <p:spPr>
            <a:xfrm>
              <a:off x="7897884" y="4193595"/>
              <a:ext cx="249694" cy="31061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16" name="TextBox 15">
              <a:extLst>
                <a:ext uri="{FF2B5EF4-FFF2-40B4-BE49-F238E27FC236}">
                  <a16:creationId xmlns:a16="http://schemas.microsoft.com/office/drawing/2014/main" id="{1B23E650-205D-0D4C-8D29-6CB0BB4396AE}"/>
                </a:ext>
              </a:extLst>
            </p:cNvPr>
            <p:cNvSpPr txBox="1"/>
            <p:nvPr/>
          </p:nvSpPr>
          <p:spPr>
            <a:xfrm>
              <a:off x="6795259" y="3949051"/>
              <a:ext cx="1598002" cy="276999"/>
            </a:xfrm>
            <a:prstGeom prst="rect">
              <a:avLst/>
            </a:prstGeom>
            <a:noFill/>
          </p:spPr>
          <p:txBody>
            <a:bodyPr wrap="none" rtlCol="0">
              <a:spAutoFit/>
            </a:bodyPr>
            <a:lstStyle/>
            <a:p>
              <a:r>
                <a:rPr lang="en-US" sz="1200" dirty="0"/>
                <a:t>Satellite overpass time</a:t>
              </a:r>
            </a:p>
          </p:txBody>
        </p:sp>
        <p:cxnSp>
          <p:nvCxnSpPr>
            <p:cNvPr id="17" name="Straight Connector 16">
              <a:extLst>
                <a:ext uri="{FF2B5EF4-FFF2-40B4-BE49-F238E27FC236}">
                  <a16:creationId xmlns:a16="http://schemas.microsoft.com/office/drawing/2014/main" id="{5354F495-DAC6-2F4A-BC4E-FDCFB6369A60}"/>
                </a:ext>
              </a:extLst>
            </p:cNvPr>
            <p:cNvCxnSpPr/>
            <p:nvPr/>
          </p:nvCxnSpPr>
          <p:spPr>
            <a:xfrm>
              <a:off x="7603683" y="4599922"/>
              <a:ext cx="0" cy="309935"/>
            </a:xfrm>
            <a:prstGeom prst="line">
              <a:avLst/>
            </a:prstGeom>
            <a:ln w="38100"/>
          </p:spPr>
          <p:style>
            <a:lnRef idx="3">
              <a:schemeClr val="accent2"/>
            </a:lnRef>
            <a:fillRef idx="0">
              <a:schemeClr val="accent2"/>
            </a:fillRef>
            <a:effectRef idx="2">
              <a:schemeClr val="accent2"/>
            </a:effectRef>
            <a:fontRef idx="minor">
              <a:schemeClr val="tx1"/>
            </a:fontRef>
          </p:style>
        </p:cxnSp>
        <p:cxnSp>
          <p:nvCxnSpPr>
            <p:cNvPr id="18" name="Straight Connector 17">
              <a:extLst>
                <a:ext uri="{FF2B5EF4-FFF2-40B4-BE49-F238E27FC236}">
                  <a16:creationId xmlns:a16="http://schemas.microsoft.com/office/drawing/2014/main" id="{9BC99441-AA90-EE4C-A774-B8F420E294B8}"/>
                </a:ext>
              </a:extLst>
            </p:cNvPr>
            <p:cNvCxnSpPr/>
            <p:nvPr/>
          </p:nvCxnSpPr>
          <p:spPr>
            <a:xfrm>
              <a:off x="8777300" y="4602020"/>
              <a:ext cx="0" cy="309935"/>
            </a:xfrm>
            <a:prstGeom prst="line">
              <a:avLst/>
            </a:prstGeom>
            <a:ln w="38100"/>
          </p:spPr>
          <p:style>
            <a:lnRef idx="3">
              <a:schemeClr val="accent2"/>
            </a:lnRef>
            <a:fillRef idx="0">
              <a:schemeClr val="accent2"/>
            </a:fillRef>
            <a:effectRef idx="2">
              <a:schemeClr val="accent2"/>
            </a:effectRef>
            <a:fontRef idx="minor">
              <a:schemeClr val="tx1"/>
            </a:fontRef>
          </p:style>
        </p:cxnSp>
        <p:cxnSp>
          <p:nvCxnSpPr>
            <p:cNvPr id="19" name="Straight Arrow Connector 18">
              <a:extLst>
                <a:ext uri="{FF2B5EF4-FFF2-40B4-BE49-F238E27FC236}">
                  <a16:creationId xmlns:a16="http://schemas.microsoft.com/office/drawing/2014/main" id="{4A42C5AB-B974-2E49-988D-6FCBC38B795D}"/>
                </a:ext>
              </a:extLst>
            </p:cNvPr>
            <p:cNvCxnSpPr/>
            <p:nvPr/>
          </p:nvCxnSpPr>
          <p:spPr>
            <a:xfrm>
              <a:off x="7572643" y="5089583"/>
              <a:ext cx="1224643" cy="0"/>
            </a:xfrm>
            <a:prstGeom prst="straightConnector1">
              <a:avLst/>
            </a:prstGeom>
            <a:ln>
              <a:headEnd type="arrow"/>
              <a:tailEnd type="arrow"/>
            </a:ln>
          </p:spPr>
          <p:style>
            <a:lnRef idx="3">
              <a:schemeClr val="dk1"/>
            </a:lnRef>
            <a:fillRef idx="0">
              <a:schemeClr val="dk1"/>
            </a:fillRef>
            <a:effectRef idx="2">
              <a:schemeClr val="dk1"/>
            </a:effectRef>
            <a:fontRef idx="minor">
              <a:schemeClr val="tx1"/>
            </a:fontRef>
          </p:style>
        </p:cxnSp>
        <p:sp>
          <p:nvSpPr>
            <p:cNvPr id="20" name="TextBox 19">
              <a:extLst>
                <a:ext uri="{FF2B5EF4-FFF2-40B4-BE49-F238E27FC236}">
                  <a16:creationId xmlns:a16="http://schemas.microsoft.com/office/drawing/2014/main" id="{30FEBA93-68B1-8544-9FB5-5FACA3F46993}"/>
                </a:ext>
              </a:extLst>
            </p:cNvPr>
            <p:cNvSpPr txBox="1"/>
            <p:nvPr/>
          </p:nvSpPr>
          <p:spPr>
            <a:xfrm>
              <a:off x="8022614" y="5077610"/>
              <a:ext cx="346570" cy="276999"/>
            </a:xfrm>
            <a:prstGeom prst="rect">
              <a:avLst/>
            </a:prstGeom>
            <a:noFill/>
          </p:spPr>
          <p:txBody>
            <a:bodyPr wrap="none" rtlCol="0">
              <a:spAutoFit/>
            </a:bodyPr>
            <a:lstStyle/>
            <a:p>
              <a:r>
                <a:rPr lang="el-GR" sz="1200" dirty="0"/>
                <a:t>Δ</a:t>
              </a:r>
              <a:r>
                <a:rPr lang="en-US" sz="1200" dirty="0"/>
                <a:t>T</a:t>
              </a:r>
            </a:p>
          </p:txBody>
        </p:sp>
        <p:cxnSp>
          <p:nvCxnSpPr>
            <p:cNvPr id="21" name="Straight Arrow Connector 20">
              <a:extLst>
                <a:ext uri="{FF2B5EF4-FFF2-40B4-BE49-F238E27FC236}">
                  <a16:creationId xmlns:a16="http://schemas.microsoft.com/office/drawing/2014/main" id="{AFB9A060-F156-2048-BA36-E1170AF2BF33}"/>
                </a:ext>
              </a:extLst>
            </p:cNvPr>
            <p:cNvCxnSpPr/>
            <p:nvPr/>
          </p:nvCxnSpPr>
          <p:spPr>
            <a:xfrm flipH="1">
              <a:off x="8511936" y="4279261"/>
              <a:ext cx="418001" cy="367391"/>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22" name="TextBox 21">
              <a:extLst>
                <a:ext uri="{FF2B5EF4-FFF2-40B4-BE49-F238E27FC236}">
                  <a16:creationId xmlns:a16="http://schemas.microsoft.com/office/drawing/2014/main" id="{F5BBAA69-D833-ED40-AEC1-32D3F69DBF0A}"/>
                </a:ext>
              </a:extLst>
            </p:cNvPr>
            <p:cNvSpPr txBox="1"/>
            <p:nvPr/>
          </p:nvSpPr>
          <p:spPr>
            <a:xfrm>
              <a:off x="8388264" y="4028795"/>
              <a:ext cx="1588576" cy="276999"/>
            </a:xfrm>
            <a:prstGeom prst="rect">
              <a:avLst/>
            </a:prstGeom>
            <a:noFill/>
          </p:spPr>
          <p:txBody>
            <a:bodyPr wrap="none" rtlCol="0">
              <a:spAutoFit/>
            </a:bodyPr>
            <a:lstStyle/>
            <a:p>
              <a:r>
                <a:rPr lang="en-US" sz="1200" dirty="0"/>
                <a:t>AERONET direct meas.</a:t>
              </a:r>
            </a:p>
          </p:txBody>
        </p:sp>
        <p:sp>
          <p:nvSpPr>
            <p:cNvPr id="23" name="TextBox 22">
              <a:extLst>
                <a:ext uri="{FF2B5EF4-FFF2-40B4-BE49-F238E27FC236}">
                  <a16:creationId xmlns:a16="http://schemas.microsoft.com/office/drawing/2014/main" id="{59BAB5F1-0F20-7F4D-964E-8FFF5DE12595}"/>
                </a:ext>
              </a:extLst>
            </p:cNvPr>
            <p:cNvSpPr txBox="1"/>
            <p:nvPr/>
          </p:nvSpPr>
          <p:spPr>
            <a:xfrm>
              <a:off x="7806614" y="4551202"/>
              <a:ext cx="319318" cy="415498"/>
            </a:xfrm>
            <a:prstGeom prst="rect">
              <a:avLst/>
            </a:prstGeom>
            <a:noFill/>
          </p:spPr>
          <p:txBody>
            <a:bodyPr wrap="none" rtlCol="0">
              <a:spAutoFit/>
            </a:bodyPr>
            <a:lstStyle/>
            <a:p>
              <a:r>
                <a:rPr lang="en-US" sz="2100" dirty="0"/>
                <a:t>+</a:t>
              </a:r>
            </a:p>
          </p:txBody>
        </p:sp>
        <p:sp>
          <p:nvSpPr>
            <p:cNvPr id="24" name="TextBox 23">
              <a:extLst>
                <a:ext uri="{FF2B5EF4-FFF2-40B4-BE49-F238E27FC236}">
                  <a16:creationId xmlns:a16="http://schemas.microsoft.com/office/drawing/2014/main" id="{257A1855-73B0-EF41-9E6F-5D5084E0A59F}"/>
                </a:ext>
              </a:extLst>
            </p:cNvPr>
            <p:cNvSpPr txBox="1"/>
            <p:nvPr/>
          </p:nvSpPr>
          <p:spPr>
            <a:xfrm>
              <a:off x="7627010" y="4549165"/>
              <a:ext cx="319318" cy="415498"/>
            </a:xfrm>
            <a:prstGeom prst="rect">
              <a:avLst/>
            </a:prstGeom>
            <a:noFill/>
          </p:spPr>
          <p:txBody>
            <a:bodyPr wrap="none" rtlCol="0">
              <a:spAutoFit/>
            </a:bodyPr>
            <a:lstStyle/>
            <a:p>
              <a:r>
                <a:rPr lang="en-US" sz="2100" dirty="0"/>
                <a:t>+</a:t>
              </a:r>
            </a:p>
          </p:txBody>
        </p:sp>
        <p:sp>
          <p:nvSpPr>
            <p:cNvPr id="25" name="TextBox 24">
              <a:extLst>
                <a:ext uri="{FF2B5EF4-FFF2-40B4-BE49-F238E27FC236}">
                  <a16:creationId xmlns:a16="http://schemas.microsoft.com/office/drawing/2014/main" id="{BFBB9504-7D21-A94D-AE6F-816B82DA5BB9}"/>
                </a:ext>
              </a:extLst>
            </p:cNvPr>
            <p:cNvSpPr txBox="1"/>
            <p:nvPr/>
          </p:nvSpPr>
          <p:spPr>
            <a:xfrm>
              <a:off x="8404631" y="4555288"/>
              <a:ext cx="319318" cy="415498"/>
            </a:xfrm>
            <a:prstGeom prst="rect">
              <a:avLst/>
            </a:prstGeom>
            <a:noFill/>
          </p:spPr>
          <p:txBody>
            <a:bodyPr wrap="none" rtlCol="0">
              <a:spAutoFit/>
            </a:bodyPr>
            <a:lstStyle/>
            <a:p>
              <a:r>
                <a:rPr lang="en-US" sz="2100" dirty="0"/>
                <a:t>+</a:t>
              </a:r>
            </a:p>
          </p:txBody>
        </p:sp>
        <p:sp>
          <p:nvSpPr>
            <p:cNvPr id="26" name="TextBox 25">
              <a:extLst>
                <a:ext uri="{FF2B5EF4-FFF2-40B4-BE49-F238E27FC236}">
                  <a16:creationId xmlns:a16="http://schemas.microsoft.com/office/drawing/2014/main" id="{744E3EE7-BE9B-0441-92DC-5B91CE3A94F5}"/>
                </a:ext>
              </a:extLst>
            </p:cNvPr>
            <p:cNvSpPr txBox="1"/>
            <p:nvPr/>
          </p:nvSpPr>
          <p:spPr>
            <a:xfrm>
              <a:off x="8225027" y="4553251"/>
              <a:ext cx="319318" cy="415498"/>
            </a:xfrm>
            <a:prstGeom prst="rect">
              <a:avLst/>
            </a:prstGeom>
            <a:noFill/>
          </p:spPr>
          <p:txBody>
            <a:bodyPr wrap="none" rtlCol="0">
              <a:spAutoFit/>
            </a:bodyPr>
            <a:lstStyle/>
            <a:p>
              <a:r>
                <a:rPr lang="en-US" sz="2100" dirty="0"/>
                <a:t>+</a:t>
              </a:r>
            </a:p>
          </p:txBody>
        </p:sp>
      </p:grpSp>
      <p:sp>
        <p:nvSpPr>
          <p:cNvPr id="27" name="TextBox 26">
            <a:extLst>
              <a:ext uri="{FF2B5EF4-FFF2-40B4-BE49-F238E27FC236}">
                <a16:creationId xmlns:a16="http://schemas.microsoft.com/office/drawing/2014/main" id="{13ADF11A-E066-CC4E-87BE-DF4B759CC1A2}"/>
              </a:ext>
            </a:extLst>
          </p:cNvPr>
          <p:cNvSpPr txBox="1"/>
          <p:nvPr/>
        </p:nvSpPr>
        <p:spPr>
          <a:xfrm>
            <a:off x="6546693" y="5616356"/>
            <a:ext cx="3976576" cy="646331"/>
          </a:xfrm>
          <a:prstGeom prst="rect">
            <a:avLst/>
          </a:prstGeom>
          <a:solidFill>
            <a:schemeClr val="bg1">
              <a:lumMod val="85000"/>
            </a:schemeClr>
          </a:solidFill>
        </p:spPr>
        <p:style>
          <a:lnRef idx="1">
            <a:schemeClr val="dk1"/>
          </a:lnRef>
          <a:fillRef idx="2">
            <a:schemeClr val="dk1"/>
          </a:fillRef>
          <a:effectRef idx="1">
            <a:schemeClr val="dk1"/>
          </a:effectRef>
          <a:fontRef idx="minor">
            <a:schemeClr val="dk1"/>
          </a:fontRef>
        </p:style>
        <p:txBody>
          <a:bodyPr wrap="square" rtlCol="0">
            <a:spAutoFit/>
          </a:bodyPr>
          <a:lstStyle/>
          <a:p>
            <a:pPr algn="just"/>
            <a:r>
              <a:rPr lang="en-US" dirty="0"/>
              <a:t>Only best quality satellite AOD retrievals are considered in this analysis. </a:t>
            </a:r>
          </a:p>
        </p:txBody>
      </p:sp>
      <p:sp>
        <p:nvSpPr>
          <p:cNvPr id="28" name="Title 51">
            <a:extLst>
              <a:ext uri="{FF2B5EF4-FFF2-40B4-BE49-F238E27FC236}">
                <a16:creationId xmlns:a16="http://schemas.microsoft.com/office/drawing/2014/main" id="{38C172DA-8FA8-6141-A12F-4A6FDB97D358}"/>
              </a:ext>
            </a:extLst>
          </p:cNvPr>
          <p:cNvSpPr txBox="1">
            <a:spLocks/>
          </p:cNvSpPr>
          <p:nvPr/>
        </p:nvSpPr>
        <p:spPr>
          <a:xfrm>
            <a:off x="705822" y="1488439"/>
            <a:ext cx="5497032" cy="327171"/>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600" dirty="0">
                <a:latin typeface="+mn-lt"/>
              </a:rPr>
              <a:t>Geographical Distribution of AERONET Sites over North America</a:t>
            </a:r>
          </a:p>
        </p:txBody>
      </p:sp>
    </p:spTree>
    <p:extLst>
      <p:ext uri="{BB962C8B-B14F-4D97-AF65-F5344CB8AC3E}">
        <p14:creationId xmlns:p14="http://schemas.microsoft.com/office/powerpoint/2010/main" val="31312607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2A693-C309-3A48-B679-590FA9A00F4F}"/>
              </a:ext>
            </a:extLst>
          </p:cNvPr>
          <p:cNvSpPr>
            <a:spLocks noGrp="1"/>
          </p:cNvSpPr>
          <p:nvPr>
            <p:ph type="title"/>
          </p:nvPr>
        </p:nvSpPr>
        <p:spPr>
          <a:xfrm>
            <a:off x="838200" y="365126"/>
            <a:ext cx="10515600" cy="836354"/>
          </a:xfrm>
        </p:spPr>
        <p:txBody>
          <a:bodyPr>
            <a:normAutofit fontScale="90000"/>
          </a:bodyPr>
          <a:lstStyle/>
          <a:p>
            <a:r>
              <a:rPr lang="en-US" sz="3600" dirty="0"/>
              <a:t>Eastern North America Composite: </a:t>
            </a:r>
            <a:r>
              <a:rPr lang="en-US" sz="3600" b="0" dirty="0"/>
              <a:t>Independent comparison</a:t>
            </a:r>
            <a:endParaRPr lang="en-US" sz="3200" b="0" dirty="0"/>
          </a:p>
        </p:txBody>
      </p:sp>
      <p:pic>
        <p:nvPicPr>
          <p:cNvPr id="3" name="Picture 2">
            <a:extLst>
              <a:ext uri="{FF2B5EF4-FFF2-40B4-BE49-F238E27FC236}">
                <a16:creationId xmlns:a16="http://schemas.microsoft.com/office/drawing/2014/main" id="{D420AD70-BB9B-B544-BF50-FD2B73E5421E}"/>
              </a:ext>
            </a:extLst>
          </p:cNvPr>
          <p:cNvPicPr>
            <a:picLocks noChangeAspect="1" noChangeArrowheads="1"/>
          </p:cNvPicPr>
          <p:nvPr/>
        </p:nvPicPr>
        <p:blipFill>
          <a:blip r:embed="rId2" cstate="hqprint">
            <a:extLst>
              <a:ext uri="{28A0092B-C50C-407E-A947-70E740481C1C}">
                <a14:useLocalDpi xmlns:a14="http://schemas.microsoft.com/office/drawing/2010/main" val="0"/>
              </a:ext>
            </a:extLst>
          </a:blip>
          <a:stretch>
            <a:fillRect/>
          </a:stretch>
        </p:blipFill>
        <p:spPr bwMode="auto">
          <a:xfrm rot="16200000">
            <a:off x="3229374" y="351627"/>
            <a:ext cx="5669280" cy="7003225"/>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4" name="Table 3">
            <a:extLst>
              <a:ext uri="{FF2B5EF4-FFF2-40B4-BE49-F238E27FC236}">
                <a16:creationId xmlns:a16="http://schemas.microsoft.com/office/drawing/2014/main" id="{314CA3BA-ACFD-304B-BE30-C25F08847E96}"/>
              </a:ext>
            </a:extLst>
          </p:cNvPr>
          <p:cNvGraphicFramePr>
            <a:graphicFrameLocks noGrp="1"/>
          </p:cNvGraphicFramePr>
          <p:nvPr>
            <p:extLst>
              <p:ext uri="{D42A27DB-BD31-4B8C-83A1-F6EECF244321}">
                <p14:modId xmlns:p14="http://schemas.microsoft.com/office/powerpoint/2010/main" val="260466716"/>
              </p:ext>
            </p:extLst>
          </p:nvPr>
        </p:nvGraphicFramePr>
        <p:xfrm>
          <a:off x="6190488" y="3995928"/>
          <a:ext cx="2843928" cy="1843799"/>
        </p:xfrm>
        <a:graphic>
          <a:graphicData uri="http://schemas.openxmlformats.org/drawingml/2006/table">
            <a:tbl>
              <a:tblPr firstRow="1" bandRow="1">
                <a:tableStyleId>{5C22544A-7EE6-4342-B048-85BDC9FD1C3A}</a:tableStyleId>
              </a:tblPr>
              <a:tblGrid>
                <a:gridCol w="710982">
                  <a:extLst>
                    <a:ext uri="{9D8B030D-6E8A-4147-A177-3AD203B41FA5}">
                      <a16:colId xmlns:a16="http://schemas.microsoft.com/office/drawing/2014/main" val="516533085"/>
                    </a:ext>
                  </a:extLst>
                </a:gridCol>
                <a:gridCol w="710982">
                  <a:extLst>
                    <a:ext uri="{9D8B030D-6E8A-4147-A177-3AD203B41FA5}">
                      <a16:colId xmlns:a16="http://schemas.microsoft.com/office/drawing/2014/main" val="2315372204"/>
                    </a:ext>
                  </a:extLst>
                </a:gridCol>
                <a:gridCol w="710982">
                  <a:extLst>
                    <a:ext uri="{9D8B030D-6E8A-4147-A177-3AD203B41FA5}">
                      <a16:colId xmlns:a16="http://schemas.microsoft.com/office/drawing/2014/main" val="37348041"/>
                    </a:ext>
                  </a:extLst>
                </a:gridCol>
                <a:gridCol w="710982">
                  <a:extLst>
                    <a:ext uri="{9D8B030D-6E8A-4147-A177-3AD203B41FA5}">
                      <a16:colId xmlns:a16="http://schemas.microsoft.com/office/drawing/2014/main" val="1225896892"/>
                    </a:ext>
                  </a:extLst>
                </a:gridCol>
              </a:tblGrid>
              <a:tr h="472199">
                <a:tc>
                  <a:txBody>
                    <a:bodyPr/>
                    <a:lstStyle/>
                    <a:p>
                      <a:endParaRPr lang="en-US" sz="1400" dirty="0"/>
                    </a:p>
                  </a:txBody>
                  <a:tcPr/>
                </a:tc>
                <a:tc>
                  <a:txBody>
                    <a:bodyPr/>
                    <a:lstStyle/>
                    <a:p>
                      <a:r>
                        <a:rPr lang="en-US" sz="1400" dirty="0">
                          <a:latin typeface="+mn-lt"/>
                        </a:rPr>
                        <a:t>DT</a:t>
                      </a:r>
                    </a:p>
                  </a:txBody>
                  <a:tcPr/>
                </a:tc>
                <a:tc>
                  <a:txBody>
                    <a:bodyPr/>
                    <a:lstStyle/>
                    <a:p>
                      <a:r>
                        <a:rPr lang="en-US" sz="1400" dirty="0"/>
                        <a:t>DB</a:t>
                      </a:r>
                    </a:p>
                  </a:txBody>
                  <a:tcPr/>
                </a:tc>
                <a:tc>
                  <a:txBody>
                    <a:bodyPr/>
                    <a:lstStyle/>
                    <a:p>
                      <a:r>
                        <a:rPr lang="en-US" sz="1400" dirty="0"/>
                        <a:t>MAIAC</a:t>
                      </a:r>
                    </a:p>
                  </a:txBody>
                  <a:tcPr/>
                </a:tc>
                <a:extLst>
                  <a:ext uri="{0D108BD9-81ED-4DB2-BD59-A6C34878D82A}">
                    <a16:rowId xmlns:a16="http://schemas.microsoft.com/office/drawing/2014/main" val="245500232"/>
                  </a:ext>
                </a:extLst>
              </a:tr>
              <a:tr h="1166716">
                <a:tc>
                  <a:txBody>
                    <a:bodyPr/>
                    <a:lstStyle/>
                    <a:p>
                      <a:r>
                        <a:rPr lang="en-US" sz="1400" dirty="0">
                          <a:solidFill>
                            <a:srgbClr val="C00000"/>
                          </a:solidFill>
                        </a:rPr>
                        <a:t>N</a:t>
                      </a:r>
                    </a:p>
                    <a:p>
                      <a:r>
                        <a:rPr lang="en-US" sz="1400" dirty="0">
                          <a:solidFill>
                            <a:srgbClr val="C00000"/>
                          </a:solidFill>
                        </a:rPr>
                        <a:t>Corr.</a:t>
                      </a:r>
                    </a:p>
                    <a:p>
                      <a:r>
                        <a:rPr lang="en-US" sz="1400" dirty="0">
                          <a:solidFill>
                            <a:srgbClr val="C00000"/>
                          </a:solidFill>
                        </a:rPr>
                        <a:t>Slope</a:t>
                      </a:r>
                    </a:p>
                    <a:p>
                      <a:r>
                        <a:rPr lang="en-US" sz="1400" dirty="0">
                          <a:solidFill>
                            <a:srgbClr val="C00000"/>
                          </a:solidFill>
                        </a:rPr>
                        <a:t>Y-</a:t>
                      </a:r>
                      <a:r>
                        <a:rPr lang="en-US" sz="1400" dirty="0" err="1">
                          <a:solidFill>
                            <a:srgbClr val="C00000"/>
                          </a:solidFill>
                        </a:rPr>
                        <a:t>int</a:t>
                      </a:r>
                      <a:endParaRPr lang="en-US" sz="1400" dirty="0">
                        <a:solidFill>
                          <a:srgbClr val="C00000"/>
                        </a:solidFill>
                      </a:endParaRPr>
                    </a:p>
                    <a:p>
                      <a:r>
                        <a:rPr lang="en-US" sz="1400" dirty="0">
                          <a:solidFill>
                            <a:srgbClr val="C00000"/>
                          </a:solidFill>
                        </a:rPr>
                        <a:t>RMSE</a:t>
                      </a:r>
                    </a:p>
                    <a:p>
                      <a:r>
                        <a:rPr lang="en-US" sz="1400" dirty="0">
                          <a:solidFill>
                            <a:srgbClr val="C00000"/>
                          </a:solidFill>
                        </a:rPr>
                        <a:t>Bias</a:t>
                      </a:r>
                    </a:p>
                  </a:txBody>
                  <a:tcPr/>
                </a:tc>
                <a:tc>
                  <a:txBody>
                    <a:bodyPr/>
                    <a:lstStyle/>
                    <a:p>
                      <a:r>
                        <a:rPr lang="en-US" sz="1400" dirty="0"/>
                        <a:t>8969</a:t>
                      </a:r>
                    </a:p>
                    <a:p>
                      <a:r>
                        <a:rPr lang="en-US" sz="1400" dirty="0"/>
                        <a:t>0.919</a:t>
                      </a:r>
                    </a:p>
                    <a:p>
                      <a:r>
                        <a:rPr lang="en-US" sz="1400" dirty="0"/>
                        <a:t>1.186</a:t>
                      </a:r>
                    </a:p>
                    <a:p>
                      <a:r>
                        <a:rPr lang="en-US" sz="1400" dirty="0"/>
                        <a:t>-0.010</a:t>
                      </a:r>
                    </a:p>
                    <a:p>
                      <a:r>
                        <a:rPr lang="en-US" sz="1400" dirty="0"/>
                        <a:t>0.080</a:t>
                      </a:r>
                    </a:p>
                    <a:p>
                      <a:r>
                        <a:rPr lang="en-US" sz="1400" dirty="0"/>
                        <a:t>0.019</a:t>
                      </a:r>
                    </a:p>
                  </a:txBody>
                  <a:tcPr/>
                </a:tc>
                <a:tc>
                  <a:txBody>
                    <a:bodyPr/>
                    <a:lstStyle/>
                    <a:p>
                      <a:r>
                        <a:rPr lang="en-US" sz="1400" dirty="0"/>
                        <a:t>12488</a:t>
                      </a:r>
                    </a:p>
                    <a:p>
                      <a:r>
                        <a:rPr lang="en-US" sz="1400" dirty="0"/>
                        <a:t>0.807</a:t>
                      </a:r>
                    </a:p>
                    <a:p>
                      <a:r>
                        <a:rPr lang="en-US" sz="1400" dirty="0"/>
                        <a:t>0.856</a:t>
                      </a:r>
                    </a:p>
                    <a:p>
                      <a:r>
                        <a:rPr lang="en-US" sz="1400" dirty="0"/>
                        <a:t>0.037</a:t>
                      </a:r>
                    </a:p>
                    <a:p>
                      <a:r>
                        <a:rPr lang="en-US" sz="1400" dirty="0"/>
                        <a:t>0.075</a:t>
                      </a:r>
                    </a:p>
                    <a:p>
                      <a:r>
                        <a:rPr lang="en-US" sz="1400" dirty="0"/>
                        <a:t>0.018</a:t>
                      </a:r>
                    </a:p>
                  </a:txBody>
                  <a:tcPr/>
                </a:tc>
                <a:tc>
                  <a:txBody>
                    <a:bodyPr/>
                    <a:lstStyle/>
                    <a:p>
                      <a:r>
                        <a:rPr lang="en-US" sz="1400" dirty="0"/>
                        <a:t>17491</a:t>
                      </a:r>
                    </a:p>
                    <a:p>
                      <a:r>
                        <a:rPr lang="en-US" sz="1400" dirty="0"/>
                        <a:t>0.917</a:t>
                      </a:r>
                    </a:p>
                    <a:p>
                      <a:r>
                        <a:rPr lang="en-US" sz="1400" dirty="0"/>
                        <a:t>0.867</a:t>
                      </a:r>
                    </a:p>
                    <a:p>
                      <a:r>
                        <a:rPr lang="en-US" sz="1400" dirty="0"/>
                        <a:t>0.003</a:t>
                      </a:r>
                    </a:p>
                    <a:p>
                      <a:r>
                        <a:rPr lang="en-US" sz="1400" dirty="0"/>
                        <a:t>0.050</a:t>
                      </a:r>
                    </a:p>
                    <a:p>
                      <a:r>
                        <a:rPr lang="en-US" sz="1400" dirty="0"/>
                        <a:t>-0.014</a:t>
                      </a:r>
                    </a:p>
                  </a:txBody>
                  <a:tcPr/>
                </a:tc>
                <a:extLst>
                  <a:ext uri="{0D108BD9-81ED-4DB2-BD59-A6C34878D82A}">
                    <a16:rowId xmlns:a16="http://schemas.microsoft.com/office/drawing/2014/main" val="412680488"/>
                  </a:ext>
                </a:extLst>
              </a:tr>
            </a:tbl>
          </a:graphicData>
        </a:graphic>
      </p:graphicFrame>
    </p:spTree>
    <p:extLst>
      <p:ext uri="{BB962C8B-B14F-4D97-AF65-F5344CB8AC3E}">
        <p14:creationId xmlns:p14="http://schemas.microsoft.com/office/powerpoint/2010/main" val="125551862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16D7931-E9F8-4749-B623-9D699F3B5F6B}"/>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rot="16200000">
            <a:off x="3229372" y="351626"/>
            <a:ext cx="5669280" cy="7003229"/>
          </a:xfrm>
          <a:prstGeom prst="rect">
            <a:avLst/>
          </a:prstGeom>
        </p:spPr>
      </p:pic>
      <p:sp>
        <p:nvSpPr>
          <p:cNvPr id="2" name="Title 1">
            <a:extLst>
              <a:ext uri="{FF2B5EF4-FFF2-40B4-BE49-F238E27FC236}">
                <a16:creationId xmlns:a16="http://schemas.microsoft.com/office/drawing/2014/main" id="{9E52A693-C309-3A48-B679-590FA9A00F4F}"/>
              </a:ext>
            </a:extLst>
          </p:cNvPr>
          <p:cNvSpPr>
            <a:spLocks noGrp="1"/>
          </p:cNvSpPr>
          <p:nvPr>
            <p:ph type="title"/>
          </p:nvPr>
        </p:nvSpPr>
        <p:spPr>
          <a:xfrm>
            <a:off x="838200" y="365126"/>
            <a:ext cx="10515600" cy="836354"/>
          </a:xfrm>
        </p:spPr>
        <p:txBody>
          <a:bodyPr>
            <a:normAutofit fontScale="90000"/>
          </a:bodyPr>
          <a:lstStyle/>
          <a:p>
            <a:r>
              <a:rPr lang="en-US" sz="3600" dirty="0"/>
              <a:t>Western North America Composite: </a:t>
            </a:r>
            <a:r>
              <a:rPr lang="en-US" sz="3600" b="0" dirty="0"/>
              <a:t>Independent comparison</a:t>
            </a:r>
            <a:endParaRPr lang="en-US" sz="3200" b="0" dirty="0"/>
          </a:p>
        </p:txBody>
      </p:sp>
      <p:graphicFrame>
        <p:nvGraphicFramePr>
          <p:cNvPr id="6" name="Table 5">
            <a:extLst>
              <a:ext uri="{FF2B5EF4-FFF2-40B4-BE49-F238E27FC236}">
                <a16:creationId xmlns:a16="http://schemas.microsoft.com/office/drawing/2014/main" id="{145A0C6D-D546-304C-89D7-50ADE3395F42}"/>
              </a:ext>
            </a:extLst>
          </p:cNvPr>
          <p:cNvGraphicFramePr>
            <a:graphicFrameLocks noGrp="1"/>
          </p:cNvGraphicFramePr>
          <p:nvPr>
            <p:extLst>
              <p:ext uri="{D42A27DB-BD31-4B8C-83A1-F6EECF244321}">
                <p14:modId xmlns:p14="http://schemas.microsoft.com/office/powerpoint/2010/main" val="1749396973"/>
              </p:ext>
            </p:extLst>
          </p:nvPr>
        </p:nvGraphicFramePr>
        <p:xfrm>
          <a:off x="6193822" y="3997089"/>
          <a:ext cx="2843928" cy="1830920"/>
        </p:xfrm>
        <a:graphic>
          <a:graphicData uri="http://schemas.openxmlformats.org/drawingml/2006/table">
            <a:tbl>
              <a:tblPr firstRow="1" bandRow="1">
                <a:tableStyleId>{5C22544A-7EE6-4342-B048-85BDC9FD1C3A}</a:tableStyleId>
              </a:tblPr>
              <a:tblGrid>
                <a:gridCol w="710982">
                  <a:extLst>
                    <a:ext uri="{9D8B030D-6E8A-4147-A177-3AD203B41FA5}">
                      <a16:colId xmlns:a16="http://schemas.microsoft.com/office/drawing/2014/main" val="516533085"/>
                    </a:ext>
                  </a:extLst>
                </a:gridCol>
                <a:gridCol w="710982">
                  <a:extLst>
                    <a:ext uri="{9D8B030D-6E8A-4147-A177-3AD203B41FA5}">
                      <a16:colId xmlns:a16="http://schemas.microsoft.com/office/drawing/2014/main" val="2315372204"/>
                    </a:ext>
                  </a:extLst>
                </a:gridCol>
                <a:gridCol w="710982">
                  <a:extLst>
                    <a:ext uri="{9D8B030D-6E8A-4147-A177-3AD203B41FA5}">
                      <a16:colId xmlns:a16="http://schemas.microsoft.com/office/drawing/2014/main" val="37348041"/>
                    </a:ext>
                  </a:extLst>
                </a:gridCol>
                <a:gridCol w="710982">
                  <a:extLst>
                    <a:ext uri="{9D8B030D-6E8A-4147-A177-3AD203B41FA5}">
                      <a16:colId xmlns:a16="http://schemas.microsoft.com/office/drawing/2014/main" val="1225896892"/>
                    </a:ext>
                  </a:extLst>
                </a:gridCol>
              </a:tblGrid>
              <a:tr h="459320">
                <a:tc>
                  <a:txBody>
                    <a:bodyPr/>
                    <a:lstStyle/>
                    <a:p>
                      <a:endParaRPr lang="en-US" sz="1400" dirty="0"/>
                    </a:p>
                  </a:txBody>
                  <a:tcPr/>
                </a:tc>
                <a:tc>
                  <a:txBody>
                    <a:bodyPr/>
                    <a:lstStyle/>
                    <a:p>
                      <a:r>
                        <a:rPr lang="en-US" sz="1400" dirty="0">
                          <a:latin typeface="+mn-lt"/>
                        </a:rPr>
                        <a:t>DT</a:t>
                      </a:r>
                    </a:p>
                  </a:txBody>
                  <a:tcPr/>
                </a:tc>
                <a:tc>
                  <a:txBody>
                    <a:bodyPr/>
                    <a:lstStyle/>
                    <a:p>
                      <a:r>
                        <a:rPr lang="en-US" sz="1400" dirty="0"/>
                        <a:t>DB</a:t>
                      </a:r>
                    </a:p>
                  </a:txBody>
                  <a:tcPr/>
                </a:tc>
                <a:tc>
                  <a:txBody>
                    <a:bodyPr/>
                    <a:lstStyle/>
                    <a:p>
                      <a:r>
                        <a:rPr lang="en-US" sz="1400" dirty="0"/>
                        <a:t>MAIAC</a:t>
                      </a:r>
                    </a:p>
                  </a:txBody>
                  <a:tcPr/>
                </a:tc>
                <a:extLst>
                  <a:ext uri="{0D108BD9-81ED-4DB2-BD59-A6C34878D82A}">
                    <a16:rowId xmlns:a16="http://schemas.microsoft.com/office/drawing/2014/main" val="245500232"/>
                  </a:ext>
                </a:extLst>
              </a:tr>
              <a:tr h="1296552">
                <a:tc>
                  <a:txBody>
                    <a:bodyPr/>
                    <a:lstStyle/>
                    <a:p>
                      <a:r>
                        <a:rPr lang="en-US" sz="1400" dirty="0">
                          <a:solidFill>
                            <a:srgbClr val="C00000"/>
                          </a:solidFill>
                        </a:rPr>
                        <a:t>N</a:t>
                      </a:r>
                    </a:p>
                    <a:p>
                      <a:r>
                        <a:rPr lang="en-US" sz="1400" dirty="0">
                          <a:solidFill>
                            <a:srgbClr val="C00000"/>
                          </a:solidFill>
                        </a:rPr>
                        <a:t>Corr.</a:t>
                      </a:r>
                    </a:p>
                    <a:p>
                      <a:r>
                        <a:rPr lang="en-US" sz="1400" dirty="0">
                          <a:solidFill>
                            <a:srgbClr val="C00000"/>
                          </a:solidFill>
                        </a:rPr>
                        <a:t>Slope</a:t>
                      </a:r>
                    </a:p>
                    <a:p>
                      <a:r>
                        <a:rPr lang="en-US" sz="1400" dirty="0">
                          <a:solidFill>
                            <a:srgbClr val="C00000"/>
                          </a:solidFill>
                        </a:rPr>
                        <a:t>Y-</a:t>
                      </a:r>
                      <a:r>
                        <a:rPr lang="en-US" sz="1400" dirty="0" err="1">
                          <a:solidFill>
                            <a:srgbClr val="C00000"/>
                          </a:solidFill>
                        </a:rPr>
                        <a:t>int</a:t>
                      </a:r>
                      <a:endParaRPr lang="en-US" sz="1400" dirty="0">
                        <a:solidFill>
                          <a:srgbClr val="C00000"/>
                        </a:solidFill>
                      </a:endParaRPr>
                    </a:p>
                    <a:p>
                      <a:r>
                        <a:rPr lang="en-US" sz="1400" dirty="0">
                          <a:solidFill>
                            <a:srgbClr val="C00000"/>
                          </a:solidFill>
                        </a:rPr>
                        <a:t>RMSE</a:t>
                      </a:r>
                    </a:p>
                    <a:p>
                      <a:r>
                        <a:rPr lang="en-US" sz="1400" dirty="0">
                          <a:solidFill>
                            <a:srgbClr val="C00000"/>
                          </a:solidFill>
                        </a:rPr>
                        <a:t>Bias </a:t>
                      </a:r>
                    </a:p>
                  </a:txBody>
                  <a:tcPr/>
                </a:tc>
                <a:tc>
                  <a:txBody>
                    <a:bodyPr/>
                    <a:lstStyle/>
                    <a:p>
                      <a:r>
                        <a:rPr lang="en-US" sz="1400" dirty="0"/>
                        <a:t>9561</a:t>
                      </a:r>
                    </a:p>
                    <a:p>
                      <a:r>
                        <a:rPr lang="en-US" sz="1400" dirty="0"/>
                        <a:t>0.798</a:t>
                      </a:r>
                    </a:p>
                    <a:p>
                      <a:r>
                        <a:rPr lang="en-US" sz="1400" dirty="0"/>
                        <a:t>1.072</a:t>
                      </a:r>
                    </a:p>
                    <a:p>
                      <a:r>
                        <a:rPr lang="en-US" sz="1400" dirty="0"/>
                        <a:t>0.035</a:t>
                      </a:r>
                    </a:p>
                    <a:p>
                      <a:r>
                        <a:rPr lang="en-US" sz="1400" dirty="0"/>
                        <a:t>0.104</a:t>
                      </a:r>
                    </a:p>
                    <a:p>
                      <a:r>
                        <a:rPr lang="en-US" sz="1400" dirty="0"/>
                        <a:t>0.043</a:t>
                      </a:r>
                    </a:p>
                  </a:txBody>
                  <a:tcPr/>
                </a:tc>
                <a:tc>
                  <a:txBody>
                    <a:bodyPr/>
                    <a:lstStyle/>
                    <a:p>
                      <a:r>
                        <a:rPr lang="en-US" sz="1400" dirty="0"/>
                        <a:t>16785</a:t>
                      </a:r>
                    </a:p>
                    <a:p>
                      <a:r>
                        <a:rPr lang="en-US" sz="1400" dirty="0"/>
                        <a:t>0.733</a:t>
                      </a:r>
                    </a:p>
                    <a:p>
                      <a:r>
                        <a:rPr lang="en-US" sz="1400" dirty="0"/>
                        <a:t>0.835</a:t>
                      </a:r>
                    </a:p>
                    <a:p>
                      <a:r>
                        <a:rPr lang="en-US" sz="1400" dirty="0"/>
                        <a:t>0.027</a:t>
                      </a:r>
                    </a:p>
                    <a:p>
                      <a:r>
                        <a:rPr lang="en-US" sz="1400" dirty="0"/>
                        <a:t>0.073</a:t>
                      </a:r>
                    </a:p>
                    <a:p>
                      <a:r>
                        <a:rPr lang="en-US" sz="1400" dirty="0"/>
                        <a:t>0.010</a:t>
                      </a:r>
                    </a:p>
                  </a:txBody>
                  <a:tcPr/>
                </a:tc>
                <a:tc>
                  <a:txBody>
                    <a:bodyPr/>
                    <a:lstStyle/>
                    <a:p>
                      <a:r>
                        <a:rPr lang="en-US" sz="1400" dirty="0"/>
                        <a:t>26293</a:t>
                      </a:r>
                    </a:p>
                    <a:p>
                      <a:r>
                        <a:rPr lang="en-US" sz="1400" dirty="0"/>
                        <a:t>0.837</a:t>
                      </a:r>
                    </a:p>
                    <a:p>
                      <a:r>
                        <a:rPr lang="en-US" sz="1400" dirty="0"/>
                        <a:t>0.754</a:t>
                      </a:r>
                    </a:p>
                    <a:p>
                      <a:r>
                        <a:rPr lang="en-US" sz="1400" dirty="0"/>
                        <a:t>0.035</a:t>
                      </a:r>
                    </a:p>
                    <a:p>
                      <a:r>
                        <a:rPr lang="en-US" sz="1400" dirty="0"/>
                        <a:t>0.053</a:t>
                      </a:r>
                    </a:p>
                    <a:p>
                      <a:r>
                        <a:rPr lang="en-US" sz="1400" dirty="0"/>
                        <a:t>0.011</a:t>
                      </a:r>
                    </a:p>
                  </a:txBody>
                  <a:tcPr/>
                </a:tc>
                <a:extLst>
                  <a:ext uri="{0D108BD9-81ED-4DB2-BD59-A6C34878D82A}">
                    <a16:rowId xmlns:a16="http://schemas.microsoft.com/office/drawing/2014/main" val="412680488"/>
                  </a:ext>
                </a:extLst>
              </a:tr>
            </a:tbl>
          </a:graphicData>
        </a:graphic>
      </p:graphicFrame>
    </p:spTree>
    <p:extLst>
      <p:ext uri="{BB962C8B-B14F-4D97-AF65-F5344CB8AC3E}">
        <p14:creationId xmlns:p14="http://schemas.microsoft.com/office/powerpoint/2010/main" val="50910970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A42B0F-3F08-F44A-9EE9-3FE1CE89C1B3}"/>
              </a:ext>
            </a:extLst>
          </p:cNvPr>
          <p:cNvSpPr>
            <a:spLocks noGrp="1"/>
          </p:cNvSpPr>
          <p:nvPr>
            <p:ph type="title"/>
          </p:nvPr>
        </p:nvSpPr>
        <p:spPr>
          <a:xfrm>
            <a:off x="838200" y="365126"/>
            <a:ext cx="10515600" cy="1017108"/>
          </a:xfrm>
        </p:spPr>
        <p:txBody>
          <a:bodyPr>
            <a:normAutofit/>
          </a:bodyPr>
          <a:lstStyle/>
          <a:p>
            <a:r>
              <a:rPr lang="en-US" sz="3600" dirty="0"/>
              <a:t>AOD Difference as a function of Surface Reflectance</a:t>
            </a:r>
          </a:p>
        </p:txBody>
      </p:sp>
      <p:grpSp>
        <p:nvGrpSpPr>
          <p:cNvPr id="16" name="Group 15">
            <a:extLst>
              <a:ext uri="{FF2B5EF4-FFF2-40B4-BE49-F238E27FC236}">
                <a16:creationId xmlns:a16="http://schemas.microsoft.com/office/drawing/2014/main" id="{EDF3FA70-B89E-2443-8D0F-B2968DF388AE}"/>
              </a:ext>
            </a:extLst>
          </p:cNvPr>
          <p:cNvGrpSpPr/>
          <p:nvPr/>
        </p:nvGrpSpPr>
        <p:grpSpPr>
          <a:xfrm>
            <a:off x="1230026" y="1382232"/>
            <a:ext cx="8931349" cy="5215690"/>
            <a:chOff x="1230026" y="1382232"/>
            <a:chExt cx="8931349" cy="5215690"/>
          </a:xfrm>
        </p:grpSpPr>
        <p:pic>
          <p:nvPicPr>
            <p:cNvPr id="4" name="Picture 3" descr="A close up of text on a white background&#10;&#10;Description generated with high confidence">
              <a:extLst>
                <a:ext uri="{FF2B5EF4-FFF2-40B4-BE49-F238E27FC236}">
                  <a16:creationId xmlns:a16="http://schemas.microsoft.com/office/drawing/2014/main" id="{83560DFB-87D9-9440-89EE-303D8FF776DF}"/>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l="52466" r="3741" b="6968"/>
            <a:stretch/>
          </p:blipFill>
          <p:spPr>
            <a:xfrm rot="16200000">
              <a:off x="3074619" y="-287783"/>
              <a:ext cx="2271364" cy="5960548"/>
            </a:xfrm>
            <a:prstGeom prst="rect">
              <a:avLst/>
            </a:prstGeom>
          </p:spPr>
        </p:pic>
        <p:pic>
          <p:nvPicPr>
            <p:cNvPr id="5" name="Picture 4" descr="A close up of text on a white background&#10;&#10;Description generated with very high confidence">
              <a:extLst>
                <a:ext uri="{FF2B5EF4-FFF2-40B4-BE49-F238E27FC236}">
                  <a16:creationId xmlns:a16="http://schemas.microsoft.com/office/drawing/2014/main" id="{5B2D8573-CC83-8B41-981C-8184C0C251DA}"/>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51106" b="6968"/>
            <a:stretch/>
          </p:blipFill>
          <p:spPr>
            <a:xfrm rot="16200000">
              <a:off x="2942306" y="2349652"/>
              <a:ext cx="2535990" cy="5960549"/>
            </a:xfrm>
            <a:prstGeom prst="rect">
              <a:avLst/>
            </a:prstGeom>
          </p:spPr>
        </p:pic>
        <p:pic>
          <p:nvPicPr>
            <p:cNvPr id="6" name="Picture 5" descr="A close up of text on a white background&#10;&#10;Description generated with high confidence">
              <a:extLst>
                <a:ext uri="{FF2B5EF4-FFF2-40B4-BE49-F238E27FC236}">
                  <a16:creationId xmlns:a16="http://schemas.microsoft.com/office/drawing/2014/main" id="{1C31D571-8897-A84B-A692-E503EFD7FCD7}"/>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8758" r="53826" b="52396"/>
            <a:stretch/>
          </p:blipFill>
          <p:spPr>
            <a:xfrm rot="16200000">
              <a:off x="7663549" y="1370360"/>
              <a:ext cx="1940583" cy="3050024"/>
            </a:xfrm>
            <a:prstGeom prst="rect">
              <a:avLst/>
            </a:prstGeom>
          </p:spPr>
        </p:pic>
        <p:pic>
          <p:nvPicPr>
            <p:cNvPr id="7" name="Picture 6" descr="A close up of text on a white background&#10;&#10;Description generated with very high confidence">
              <a:extLst>
                <a:ext uri="{FF2B5EF4-FFF2-40B4-BE49-F238E27FC236}">
                  <a16:creationId xmlns:a16="http://schemas.microsoft.com/office/drawing/2014/main" id="{B054B557-CDD8-C142-8684-D966F8490791}"/>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9325" r="53430" b="52280"/>
            <a:stretch/>
          </p:blipFill>
          <p:spPr>
            <a:xfrm rot="16200000">
              <a:off x="7666762" y="4068024"/>
              <a:ext cx="1931762" cy="3057464"/>
            </a:xfrm>
            <a:prstGeom prst="rect">
              <a:avLst/>
            </a:prstGeom>
          </p:spPr>
        </p:pic>
        <p:sp>
          <p:nvSpPr>
            <p:cNvPr id="8" name="Rectangle 7">
              <a:extLst>
                <a:ext uri="{FF2B5EF4-FFF2-40B4-BE49-F238E27FC236}">
                  <a16:creationId xmlns:a16="http://schemas.microsoft.com/office/drawing/2014/main" id="{17548A49-F37E-A545-8845-C85DF368EEB1}"/>
                </a:ext>
              </a:extLst>
            </p:cNvPr>
            <p:cNvSpPr/>
            <p:nvPr/>
          </p:nvSpPr>
          <p:spPr>
            <a:xfrm>
              <a:off x="4581869" y="1382232"/>
              <a:ext cx="2753449" cy="400110"/>
            </a:xfrm>
            <a:prstGeom prst="rect">
              <a:avLst/>
            </a:prstGeom>
          </p:spPr>
          <p:txBody>
            <a:bodyPr wrap="none">
              <a:spAutoFit/>
            </a:bodyPr>
            <a:lstStyle/>
            <a:p>
              <a:pPr algn="ctr"/>
              <a:r>
                <a:rPr lang="en-US" sz="2000" dirty="0"/>
                <a:t>Eastern N.A. Composite </a:t>
              </a:r>
            </a:p>
          </p:txBody>
        </p:sp>
        <p:sp>
          <p:nvSpPr>
            <p:cNvPr id="9" name="Rectangle 8">
              <a:extLst>
                <a:ext uri="{FF2B5EF4-FFF2-40B4-BE49-F238E27FC236}">
                  <a16:creationId xmlns:a16="http://schemas.microsoft.com/office/drawing/2014/main" id="{E2EB9FE1-F319-A54E-BDD7-577515C157C5}"/>
                </a:ext>
              </a:extLst>
            </p:cNvPr>
            <p:cNvSpPr/>
            <p:nvPr/>
          </p:nvSpPr>
          <p:spPr>
            <a:xfrm>
              <a:off x="4529450" y="4170965"/>
              <a:ext cx="2858285" cy="400110"/>
            </a:xfrm>
            <a:prstGeom prst="rect">
              <a:avLst/>
            </a:prstGeom>
          </p:spPr>
          <p:txBody>
            <a:bodyPr wrap="none">
              <a:spAutoFit/>
            </a:bodyPr>
            <a:lstStyle/>
            <a:p>
              <a:pPr algn="ctr"/>
              <a:r>
                <a:rPr lang="en-US" sz="2000" dirty="0"/>
                <a:t>Western N.A. Composite </a:t>
              </a:r>
            </a:p>
          </p:txBody>
        </p:sp>
        <p:sp>
          <p:nvSpPr>
            <p:cNvPr id="10" name="TextBox 9">
              <a:extLst>
                <a:ext uri="{FF2B5EF4-FFF2-40B4-BE49-F238E27FC236}">
                  <a16:creationId xmlns:a16="http://schemas.microsoft.com/office/drawing/2014/main" id="{53773FBC-CF66-C146-8CF3-1B389F733682}"/>
                </a:ext>
              </a:extLst>
            </p:cNvPr>
            <p:cNvSpPr txBox="1"/>
            <p:nvPr/>
          </p:nvSpPr>
          <p:spPr>
            <a:xfrm>
              <a:off x="3072809" y="3179135"/>
              <a:ext cx="1020151" cy="307777"/>
            </a:xfrm>
            <a:prstGeom prst="rect">
              <a:avLst/>
            </a:prstGeom>
            <a:noFill/>
          </p:spPr>
          <p:txBody>
            <a:bodyPr wrap="none" rtlCol="0">
              <a:spAutoFit/>
            </a:bodyPr>
            <a:lstStyle/>
            <a:p>
              <a:pPr algn="r"/>
              <a:r>
                <a:rPr lang="en-US" sz="1400" dirty="0"/>
                <a:t>Dark Target</a:t>
              </a:r>
            </a:p>
          </p:txBody>
        </p:sp>
        <p:sp>
          <p:nvSpPr>
            <p:cNvPr id="11" name="TextBox 10">
              <a:extLst>
                <a:ext uri="{FF2B5EF4-FFF2-40B4-BE49-F238E27FC236}">
                  <a16:creationId xmlns:a16="http://schemas.microsoft.com/office/drawing/2014/main" id="{A41B6F8A-3FB3-9D47-869B-0EA300CC17D5}"/>
                </a:ext>
              </a:extLst>
            </p:cNvPr>
            <p:cNvSpPr txBox="1"/>
            <p:nvPr/>
          </p:nvSpPr>
          <p:spPr>
            <a:xfrm>
              <a:off x="6087426" y="3179134"/>
              <a:ext cx="933269" cy="307777"/>
            </a:xfrm>
            <a:prstGeom prst="rect">
              <a:avLst/>
            </a:prstGeom>
            <a:noFill/>
          </p:spPr>
          <p:txBody>
            <a:bodyPr wrap="none" rtlCol="0">
              <a:spAutoFit/>
            </a:bodyPr>
            <a:lstStyle/>
            <a:p>
              <a:pPr algn="r"/>
              <a:r>
                <a:rPr lang="en-US" sz="1400" dirty="0"/>
                <a:t>Deep Blue</a:t>
              </a:r>
            </a:p>
          </p:txBody>
        </p:sp>
        <p:sp>
          <p:nvSpPr>
            <p:cNvPr id="12" name="TextBox 11">
              <a:extLst>
                <a:ext uri="{FF2B5EF4-FFF2-40B4-BE49-F238E27FC236}">
                  <a16:creationId xmlns:a16="http://schemas.microsoft.com/office/drawing/2014/main" id="{A6BBF1B6-B37F-E84E-9ABB-F98229284649}"/>
                </a:ext>
              </a:extLst>
            </p:cNvPr>
            <p:cNvSpPr txBox="1"/>
            <p:nvPr/>
          </p:nvSpPr>
          <p:spPr>
            <a:xfrm>
              <a:off x="9299933" y="3157867"/>
              <a:ext cx="686663" cy="307777"/>
            </a:xfrm>
            <a:prstGeom prst="rect">
              <a:avLst/>
            </a:prstGeom>
            <a:noFill/>
          </p:spPr>
          <p:txBody>
            <a:bodyPr wrap="none" rtlCol="0">
              <a:spAutoFit/>
            </a:bodyPr>
            <a:lstStyle/>
            <a:p>
              <a:pPr algn="r"/>
              <a:r>
                <a:rPr lang="en-US" sz="1400" dirty="0"/>
                <a:t>MAIAC</a:t>
              </a:r>
            </a:p>
          </p:txBody>
        </p:sp>
        <p:sp>
          <p:nvSpPr>
            <p:cNvPr id="13" name="TextBox 12">
              <a:extLst>
                <a:ext uri="{FF2B5EF4-FFF2-40B4-BE49-F238E27FC236}">
                  <a16:creationId xmlns:a16="http://schemas.microsoft.com/office/drawing/2014/main" id="{7C85E037-2CED-C84B-B4D3-596294CAD801}"/>
                </a:ext>
              </a:extLst>
            </p:cNvPr>
            <p:cNvSpPr txBox="1"/>
            <p:nvPr/>
          </p:nvSpPr>
          <p:spPr>
            <a:xfrm>
              <a:off x="3072809" y="5873671"/>
              <a:ext cx="1020151" cy="307777"/>
            </a:xfrm>
            <a:prstGeom prst="rect">
              <a:avLst/>
            </a:prstGeom>
            <a:noFill/>
          </p:spPr>
          <p:txBody>
            <a:bodyPr wrap="none" rtlCol="0">
              <a:spAutoFit/>
            </a:bodyPr>
            <a:lstStyle/>
            <a:p>
              <a:pPr algn="r"/>
              <a:r>
                <a:rPr lang="en-US" sz="1400" dirty="0"/>
                <a:t>Dark Target</a:t>
              </a:r>
            </a:p>
          </p:txBody>
        </p:sp>
        <p:sp>
          <p:nvSpPr>
            <p:cNvPr id="14" name="TextBox 13">
              <a:extLst>
                <a:ext uri="{FF2B5EF4-FFF2-40B4-BE49-F238E27FC236}">
                  <a16:creationId xmlns:a16="http://schemas.microsoft.com/office/drawing/2014/main" id="{9BD9CEE3-6CD9-1646-ABB1-B74A013FFBC9}"/>
                </a:ext>
              </a:extLst>
            </p:cNvPr>
            <p:cNvSpPr txBox="1"/>
            <p:nvPr/>
          </p:nvSpPr>
          <p:spPr>
            <a:xfrm>
              <a:off x="6087426" y="5873670"/>
              <a:ext cx="933269" cy="307777"/>
            </a:xfrm>
            <a:prstGeom prst="rect">
              <a:avLst/>
            </a:prstGeom>
            <a:noFill/>
          </p:spPr>
          <p:txBody>
            <a:bodyPr wrap="none" rtlCol="0">
              <a:spAutoFit/>
            </a:bodyPr>
            <a:lstStyle/>
            <a:p>
              <a:pPr algn="r"/>
              <a:r>
                <a:rPr lang="en-US" sz="1400" dirty="0"/>
                <a:t>Deep Blue</a:t>
              </a:r>
            </a:p>
          </p:txBody>
        </p:sp>
        <p:sp>
          <p:nvSpPr>
            <p:cNvPr id="15" name="TextBox 14">
              <a:extLst>
                <a:ext uri="{FF2B5EF4-FFF2-40B4-BE49-F238E27FC236}">
                  <a16:creationId xmlns:a16="http://schemas.microsoft.com/office/drawing/2014/main" id="{A4E8691A-8B3D-524D-BFD1-2BE3A1B805B7}"/>
                </a:ext>
              </a:extLst>
            </p:cNvPr>
            <p:cNvSpPr txBox="1"/>
            <p:nvPr/>
          </p:nvSpPr>
          <p:spPr>
            <a:xfrm>
              <a:off x="9299933" y="5852403"/>
              <a:ext cx="686663" cy="307777"/>
            </a:xfrm>
            <a:prstGeom prst="rect">
              <a:avLst/>
            </a:prstGeom>
            <a:noFill/>
          </p:spPr>
          <p:txBody>
            <a:bodyPr wrap="none" rtlCol="0">
              <a:spAutoFit/>
            </a:bodyPr>
            <a:lstStyle/>
            <a:p>
              <a:pPr algn="r"/>
              <a:r>
                <a:rPr lang="en-US" sz="1400" dirty="0"/>
                <a:t>MAIAC</a:t>
              </a:r>
            </a:p>
          </p:txBody>
        </p:sp>
      </p:grpSp>
    </p:spTree>
    <p:extLst>
      <p:ext uri="{BB962C8B-B14F-4D97-AF65-F5344CB8AC3E}">
        <p14:creationId xmlns:p14="http://schemas.microsoft.com/office/powerpoint/2010/main" val="351729432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00331A-06AF-1F4F-9DA3-9B5042F3CD4F}"/>
              </a:ext>
            </a:extLst>
          </p:cNvPr>
          <p:cNvSpPr>
            <a:spLocks noGrp="1"/>
          </p:cNvSpPr>
          <p:nvPr>
            <p:ph type="title"/>
          </p:nvPr>
        </p:nvSpPr>
        <p:spPr/>
        <p:txBody>
          <a:bodyPr>
            <a:normAutofit/>
          </a:bodyPr>
          <a:lstStyle/>
          <a:p>
            <a:r>
              <a:rPr lang="en-US" sz="3600" dirty="0"/>
              <a:t>Evaluation of MAIAC and Dark Target Algorithm using VIIRS observations</a:t>
            </a:r>
          </a:p>
        </p:txBody>
      </p:sp>
      <p:pic>
        <p:nvPicPr>
          <p:cNvPr id="5" name="Picture 4">
            <a:extLst>
              <a:ext uri="{FF2B5EF4-FFF2-40B4-BE49-F238E27FC236}">
                <a16:creationId xmlns:a16="http://schemas.microsoft.com/office/drawing/2014/main" id="{E2326E7E-BC80-FE45-BFB1-0DD72570F5D0}"/>
              </a:ext>
            </a:extLst>
          </p:cNvPr>
          <p:cNvPicPr>
            <a:picLocks noChangeAspect="1"/>
          </p:cNvPicPr>
          <p:nvPr/>
        </p:nvPicPr>
        <p:blipFill>
          <a:blip r:embed="rId2"/>
          <a:stretch>
            <a:fillRect/>
          </a:stretch>
        </p:blipFill>
        <p:spPr>
          <a:xfrm>
            <a:off x="1255417" y="1967135"/>
            <a:ext cx="6126480" cy="4695333"/>
          </a:xfrm>
          <a:prstGeom prst="rect">
            <a:avLst/>
          </a:prstGeom>
        </p:spPr>
      </p:pic>
      <p:sp>
        <p:nvSpPr>
          <p:cNvPr id="6" name="TextBox 5">
            <a:extLst>
              <a:ext uri="{FF2B5EF4-FFF2-40B4-BE49-F238E27FC236}">
                <a16:creationId xmlns:a16="http://schemas.microsoft.com/office/drawing/2014/main" id="{8682E2D1-A7B5-2845-BD18-30B298DAF295}"/>
              </a:ext>
            </a:extLst>
          </p:cNvPr>
          <p:cNvSpPr txBox="1"/>
          <p:nvPr/>
        </p:nvSpPr>
        <p:spPr>
          <a:xfrm>
            <a:off x="5181818" y="1088613"/>
            <a:ext cx="2716065" cy="400110"/>
          </a:xfrm>
          <a:prstGeom prst="rect">
            <a:avLst/>
          </a:prstGeom>
          <a:noFill/>
        </p:spPr>
        <p:txBody>
          <a:bodyPr wrap="none" rtlCol="0">
            <a:spAutoFit/>
          </a:bodyPr>
          <a:lstStyle/>
          <a:p>
            <a:pPr algn="r"/>
            <a:r>
              <a:rPr lang="en-US" sz="2000" i="1" dirty="0" err="1">
                <a:solidFill>
                  <a:schemeClr val="accent1"/>
                </a:solidFill>
              </a:rPr>
              <a:t>Superczynki</a:t>
            </a:r>
            <a:r>
              <a:rPr lang="en-US" sz="2000" i="1" dirty="0">
                <a:solidFill>
                  <a:schemeClr val="accent1"/>
                </a:solidFill>
              </a:rPr>
              <a:t> et al. </a:t>
            </a:r>
            <a:r>
              <a:rPr lang="en-US" sz="2000" dirty="0">
                <a:solidFill>
                  <a:schemeClr val="accent1"/>
                </a:solidFill>
              </a:rPr>
              <a:t>[2017]</a:t>
            </a:r>
          </a:p>
        </p:txBody>
      </p:sp>
      <p:sp>
        <p:nvSpPr>
          <p:cNvPr id="7" name="TextBox 6">
            <a:extLst>
              <a:ext uri="{FF2B5EF4-FFF2-40B4-BE49-F238E27FC236}">
                <a16:creationId xmlns:a16="http://schemas.microsoft.com/office/drawing/2014/main" id="{0A8ECBF6-5F21-E540-BB66-5E613F6B0066}"/>
              </a:ext>
            </a:extLst>
          </p:cNvPr>
          <p:cNvSpPr txBox="1"/>
          <p:nvPr/>
        </p:nvSpPr>
        <p:spPr>
          <a:xfrm>
            <a:off x="3124975" y="1690688"/>
            <a:ext cx="2541914" cy="369332"/>
          </a:xfrm>
          <a:prstGeom prst="rect">
            <a:avLst/>
          </a:prstGeom>
          <a:noFill/>
        </p:spPr>
        <p:txBody>
          <a:bodyPr wrap="none" rtlCol="0">
            <a:spAutoFit/>
          </a:bodyPr>
          <a:lstStyle/>
          <a:p>
            <a:r>
              <a:rPr lang="en-US" dirty="0"/>
              <a:t>Dependence of AOT bias </a:t>
            </a:r>
          </a:p>
        </p:txBody>
      </p:sp>
      <p:sp>
        <p:nvSpPr>
          <p:cNvPr id="9" name="TextBox 8">
            <a:extLst>
              <a:ext uri="{FF2B5EF4-FFF2-40B4-BE49-F238E27FC236}">
                <a16:creationId xmlns:a16="http://schemas.microsoft.com/office/drawing/2014/main" id="{42477374-91D4-164E-9208-63691AACFD32}"/>
              </a:ext>
            </a:extLst>
          </p:cNvPr>
          <p:cNvSpPr txBox="1"/>
          <p:nvPr/>
        </p:nvSpPr>
        <p:spPr>
          <a:xfrm>
            <a:off x="8077416" y="4205072"/>
            <a:ext cx="3172992" cy="1631216"/>
          </a:xfrm>
          <a:prstGeom prst="rect">
            <a:avLst/>
          </a:prstGeom>
          <a:noFill/>
        </p:spPr>
        <p:txBody>
          <a:bodyPr wrap="square" rtlCol="0">
            <a:spAutoFit/>
          </a:bodyPr>
          <a:lstStyle/>
          <a:p>
            <a:r>
              <a:rPr lang="en-US" sz="2000" dirty="0"/>
              <a:t>Our reported results are consistent with recently published comparative analyses (</a:t>
            </a:r>
            <a:r>
              <a:rPr lang="en-US" sz="2000" i="1" dirty="0" err="1"/>
              <a:t>Superczynski</a:t>
            </a:r>
            <a:r>
              <a:rPr lang="en-US" sz="2000" i="1" dirty="0"/>
              <a:t>, et al, 2017</a:t>
            </a:r>
            <a:r>
              <a:rPr lang="en-US" sz="2000" dirty="0"/>
              <a:t>)</a:t>
            </a:r>
          </a:p>
        </p:txBody>
      </p:sp>
    </p:spTree>
    <p:extLst>
      <p:ext uri="{BB962C8B-B14F-4D97-AF65-F5344CB8AC3E}">
        <p14:creationId xmlns:p14="http://schemas.microsoft.com/office/powerpoint/2010/main" val="30824948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56E061-EA52-6641-B167-37F3FED3B044}"/>
              </a:ext>
            </a:extLst>
          </p:cNvPr>
          <p:cNvSpPr>
            <a:spLocks noGrp="1"/>
          </p:cNvSpPr>
          <p:nvPr>
            <p:ph type="title"/>
          </p:nvPr>
        </p:nvSpPr>
        <p:spPr>
          <a:xfrm>
            <a:off x="838200" y="265112"/>
            <a:ext cx="10515600" cy="1206501"/>
          </a:xfrm>
        </p:spPr>
        <p:txBody>
          <a:bodyPr>
            <a:normAutofit/>
          </a:bodyPr>
          <a:lstStyle/>
          <a:p>
            <a:r>
              <a:rPr lang="en-US" sz="3800" dirty="0"/>
              <a:t>Science questions and measurement requirements of aerosols in the GEO-CAPE STM</a:t>
            </a:r>
          </a:p>
        </p:txBody>
      </p:sp>
      <p:sp>
        <p:nvSpPr>
          <p:cNvPr id="3" name="Content Placeholder 2">
            <a:extLst>
              <a:ext uri="{FF2B5EF4-FFF2-40B4-BE49-F238E27FC236}">
                <a16:creationId xmlns:a16="http://schemas.microsoft.com/office/drawing/2014/main" id="{89FD8005-FCEC-AD45-BFD8-AEE97F483D12}"/>
              </a:ext>
            </a:extLst>
          </p:cNvPr>
          <p:cNvSpPr>
            <a:spLocks noGrp="1"/>
          </p:cNvSpPr>
          <p:nvPr>
            <p:ph sz="half" idx="1"/>
          </p:nvPr>
        </p:nvSpPr>
        <p:spPr>
          <a:xfrm>
            <a:off x="585787" y="1628774"/>
            <a:ext cx="3340037" cy="4329113"/>
          </a:xfrm>
          <a:ln w="19050">
            <a:solidFill>
              <a:schemeClr val="tx1">
                <a:lumMod val="50000"/>
                <a:lumOff val="50000"/>
              </a:schemeClr>
            </a:solidFill>
          </a:ln>
        </p:spPr>
        <p:txBody>
          <a:bodyPr>
            <a:normAutofit/>
          </a:bodyPr>
          <a:lstStyle/>
          <a:p>
            <a:r>
              <a:rPr lang="en-US" sz="2000" b="1" dirty="0">
                <a:latin typeface="Arial" panose="020B0604020202020204" pitchFamily="34" charset="0"/>
                <a:cs typeface="Arial" panose="020B0604020202020204" pitchFamily="34" charset="0"/>
              </a:rPr>
              <a:t>Science questions (categories):</a:t>
            </a:r>
          </a:p>
          <a:p>
            <a:pPr marL="914400" lvl="1" indent="-457200">
              <a:buFont typeface="+mj-lt"/>
              <a:buAutoNum type="arabicPeriod"/>
            </a:pPr>
            <a:r>
              <a:rPr lang="en-US" sz="1800" dirty="0">
                <a:latin typeface="Arial" panose="020B0604020202020204" pitchFamily="34" charset="0"/>
                <a:cs typeface="Arial" panose="020B0604020202020204" pitchFamily="34" charset="0"/>
              </a:rPr>
              <a:t>Emissions</a:t>
            </a:r>
          </a:p>
          <a:p>
            <a:pPr marL="914400" lvl="1" indent="-457200">
              <a:buFont typeface="+mj-lt"/>
              <a:buAutoNum type="arabicPeriod"/>
            </a:pPr>
            <a:r>
              <a:rPr lang="en-US" sz="1800" dirty="0">
                <a:latin typeface="Arial" panose="020B0604020202020204" pitchFamily="34" charset="0"/>
                <a:cs typeface="Arial" panose="020B0604020202020204" pitchFamily="34" charset="0"/>
              </a:rPr>
              <a:t>Processes</a:t>
            </a:r>
          </a:p>
          <a:p>
            <a:pPr marL="914400" lvl="1" indent="-457200">
              <a:buFont typeface="+mj-lt"/>
              <a:buAutoNum type="arabicPeriod"/>
            </a:pPr>
            <a:r>
              <a:rPr lang="en-US" sz="1800" dirty="0">
                <a:latin typeface="Arial" panose="020B0604020202020204" pitchFamily="34" charset="0"/>
                <a:cs typeface="Arial" panose="020B0604020202020204" pitchFamily="34" charset="0"/>
              </a:rPr>
              <a:t>AQ-climate interactions</a:t>
            </a:r>
          </a:p>
          <a:p>
            <a:pPr marL="914400" lvl="1" indent="-457200">
              <a:buFont typeface="+mj-lt"/>
              <a:buAutoNum type="arabicPeriod"/>
            </a:pPr>
            <a:r>
              <a:rPr lang="en-US" sz="1800" dirty="0">
                <a:latin typeface="Arial" panose="020B0604020202020204" pitchFamily="34" charset="0"/>
                <a:cs typeface="Arial" panose="020B0604020202020204" pitchFamily="34" charset="0"/>
              </a:rPr>
              <a:t>AQ applications</a:t>
            </a:r>
          </a:p>
          <a:p>
            <a:pPr marL="914400" lvl="1" indent="-457200">
              <a:buFont typeface="+mj-lt"/>
              <a:buAutoNum type="arabicPeriod"/>
            </a:pPr>
            <a:r>
              <a:rPr lang="en-US" sz="1800" dirty="0">
                <a:latin typeface="Arial" panose="020B0604020202020204" pitchFamily="34" charset="0"/>
                <a:cs typeface="Arial" panose="020B0604020202020204" pitchFamily="34" charset="0"/>
              </a:rPr>
              <a:t>Transport and AQ</a:t>
            </a:r>
          </a:p>
          <a:p>
            <a:pPr marL="914400" lvl="1" indent="-457200">
              <a:buFont typeface="+mj-lt"/>
              <a:buAutoNum type="arabicPeriod"/>
            </a:pPr>
            <a:r>
              <a:rPr lang="en-US" sz="1800" dirty="0">
                <a:latin typeface="Arial" panose="020B0604020202020204" pitchFamily="34" charset="0"/>
                <a:cs typeface="Arial" panose="020B0604020202020204" pitchFamily="34" charset="0"/>
              </a:rPr>
              <a:t>Episodic events</a:t>
            </a:r>
          </a:p>
        </p:txBody>
      </p:sp>
      <p:graphicFrame>
        <p:nvGraphicFramePr>
          <p:cNvPr id="9" name="Table 8">
            <a:extLst>
              <a:ext uri="{FF2B5EF4-FFF2-40B4-BE49-F238E27FC236}">
                <a16:creationId xmlns:a16="http://schemas.microsoft.com/office/drawing/2014/main" id="{665CF728-7F4A-0C4A-B9E2-61076DD5A11D}"/>
              </a:ext>
            </a:extLst>
          </p:cNvPr>
          <p:cNvGraphicFramePr>
            <a:graphicFrameLocks noGrp="1"/>
          </p:cNvGraphicFramePr>
          <p:nvPr>
            <p:extLst>
              <p:ext uri="{D42A27DB-BD31-4B8C-83A1-F6EECF244321}">
                <p14:modId xmlns:p14="http://schemas.microsoft.com/office/powerpoint/2010/main" val="845086943"/>
              </p:ext>
            </p:extLst>
          </p:nvPr>
        </p:nvGraphicFramePr>
        <p:xfrm>
          <a:off x="4035243" y="1628774"/>
          <a:ext cx="7451906" cy="4343399"/>
        </p:xfrm>
        <a:graphic>
          <a:graphicData uri="http://schemas.openxmlformats.org/drawingml/2006/table">
            <a:tbl>
              <a:tblPr firstRow="1" firstCol="1" bandRow="1" bandCol="1">
                <a:tableStyleId>{2D5ABB26-0587-4C30-8999-92F81FD0307C}</a:tableStyleId>
              </a:tblPr>
              <a:tblGrid>
                <a:gridCol w="1001001">
                  <a:extLst>
                    <a:ext uri="{9D8B030D-6E8A-4147-A177-3AD203B41FA5}">
                      <a16:colId xmlns:a16="http://schemas.microsoft.com/office/drawing/2014/main" val="544622402"/>
                    </a:ext>
                  </a:extLst>
                </a:gridCol>
                <a:gridCol w="1042288">
                  <a:extLst>
                    <a:ext uri="{9D8B030D-6E8A-4147-A177-3AD203B41FA5}">
                      <a16:colId xmlns:a16="http://schemas.microsoft.com/office/drawing/2014/main" val="1272531"/>
                    </a:ext>
                  </a:extLst>
                </a:gridCol>
                <a:gridCol w="1004716">
                  <a:extLst>
                    <a:ext uri="{9D8B030D-6E8A-4147-A177-3AD203B41FA5}">
                      <a16:colId xmlns:a16="http://schemas.microsoft.com/office/drawing/2014/main" val="1978683854"/>
                    </a:ext>
                  </a:extLst>
                </a:gridCol>
                <a:gridCol w="966563">
                  <a:extLst>
                    <a:ext uri="{9D8B030D-6E8A-4147-A177-3AD203B41FA5}">
                      <a16:colId xmlns:a16="http://schemas.microsoft.com/office/drawing/2014/main" val="1772359894"/>
                    </a:ext>
                  </a:extLst>
                </a:gridCol>
                <a:gridCol w="3437338">
                  <a:extLst>
                    <a:ext uri="{9D8B030D-6E8A-4147-A177-3AD203B41FA5}">
                      <a16:colId xmlns:a16="http://schemas.microsoft.com/office/drawing/2014/main" val="2651024445"/>
                    </a:ext>
                  </a:extLst>
                </a:gridCol>
              </a:tblGrid>
              <a:tr h="364818">
                <a:tc gridSpan="5">
                  <a:txBody>
                    <a:bodyPr/>
                    <a:lstStyle/>
                    <a:p>
                      <a:pPr marL="0" marR="0" lvl="0" indent="0" algn="l" defTabSz="914400" rtl="0" eaLnBrk="1" fontAlgn="auto" latinLnBrk="0" hangingPunct="1">
                        <a:lnSpc>
                          <a:spcPct val="100000"/>
                        </a:lnSpc>
                        <a:spcBef>
                          <a:spcPts val="300"/>
                        </a:spcBef>
                        <a:spcAft>
                          <a:spcPts val="200"/>
                        </a:spcAft>
                        <a:buClrTx/>
                        <a:buSzTx/>
                        <a:buFontTx/>
                        <a:buNone/>
                        <a:tabLst/>
                        <a:defRPr/>
                      </a:pPr>
                      <a:r>
                        <a:rPr lang="en-US" sz="1600" b="1" dirty="0">
                          <a:effectLst/>
                          <a:latin typeface="Arial" panose="020B0604020202020204" pitchFamily="34" charset="0"/>
                          <a:cs typeface="Arial" panose="020B0604020202020204" pitchFamily="34" charset="0"/>
                        </a:rPr>
                        <a:t>Baseline measurements of aerosols (not including precursor gases):</a:t>
                      </a:r>
                    </a:p>
                  </a:txBody>
                  <a:tcPr marL="45720" marR="4572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hMerge="1">
                  <a:txBody>
                    <a:bodyPr/>
                    <a:lstStyle/>
                    <a:p>
                      <a:endParaRPr lang="en-US"/>
                    </a:p>
                  </a:txBody>
                  <a:tcPr/>
                </a:tc>
                <a:tc hMerge="1">
                  <a:txBody>
                    <a:bodyPr/>
                    <a:lstStyle/>
                    <a:p>
                      <a:endParaRPr lang="en-US"/>
                    </a:p>
                  </a:txBody>
                  <a:tcPr>
                    <a:lnL w="12700" cap="flat" cmpd="sng" algn="ctr">
                      <a:solidFill>
                        <a:schemeClr val="tx1"/>
                      </a:solidFill>
                      <a:prstDash val="solid"/>
                      <a:round/>
                      <a:headEnd type="none" w="med" len="med"/>
                      <a:tailEnd type="none" w="med" len="med"/>
                    </a:lnL>
                  </a:tcPr>
                </a:tc>
                <a:tc hMerge="1">
                  <a:txBody>
                    <a:bodyPr/>
                    <a:lstStyle/>
                    <a:p>
                      <a:endParaRPr lang="en-US"/>
                    </a:p>
                  </a:txBody>
                  <a:tcPr/>
                </a:tc>
                <a:tc hMerge="1">
                  <a:txBody>
                    <a:bodyPr/>
                    <a:lstStyle/>
                    <a:p>
                      <a:endParaRPr lang="en-US"/>
                    </a:p>
                  </a:txBody>
                  <a:tcP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3367229543"/>
                  </a:ext>
                </a:extLst>
              </a:tr>
              <a:tr h="467628">
                <a:tc>
                  <a:txBody>
                    <a:bodyPr/>
                    <a:lstStyle/>
                    <a:p>
                      <a:pPr marL="0" marR="0">
                        <a:spcBef>
                          <a:spcPts val="0"/>
                        </a:spcBef>
                        <a:spcAft>
                          <a:spcPts val="0"/>
                        </a:spcAft>
                      </a:pPr>
                      <a:r>
                        <a:rPr lang="en-US" sz="1500" b="1" dirty="0">
                          <a:effectLst/>
                          <a:latin typeface="Arial" panose="020B0604020202020204" pitchFamily="34" charset="0"/>
                          <a:cs typeface="Arial" panose="020B0604020202020204" pitchFamily="34" charset="0"/>
                        </a:rPr>
                        <a:t>Species</a:t>
                      </a:r>
                      <a:endParaRPr lang="en-US" sz="1500" b="1" dirty="0">
                        <a:effectLst/>
                        <a:latin typeface="Arial" panose="020B0604020202020204" pitchFamily="34" charset="0"/>
                        <a:ea typeface="Cambria" panose="02040503050406030204" pitchFamily="18" charset="0"/>
                        <a:cs typeface="Arial" panose="020B0604020202020204" pitchFamily="34" charset="0"/>
                      </a:endParaRPr>
                    </a:p>
                  </a:txBody>
                  <a:tcPr marL="45720" marR="4572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marL="0" marR="0">
                        <a:spcBef>
                          <a:spcPts val="0"/>
                        </a:spcBef>
                        <a:spcAft>
                          <a:spcPts val="0"/>
                        </a:spcAft>
                      </a:pPr>
                      <a:r>
                        <a:rPr lang="en-US" sz="1500" b="1" dirty="0">
                          <a:effectLst/>
                          <a:latin typeface="Arial" panose="020B0604020202020204" pitchFamily="34" charset="0"/>
                          <a:cs typeface="Arial" panose="020B0604020202020204" pitchFamily="34" charset="0"/>
                        </a:rPr>
                        <a:t>Time resolution</a:t>
                      </a:r>
                      <a:endParaRPr lang="en-US" sz="1500" b="1" dirty="0">
                        <a:effectLst/>
                        <a:latin typeface="Arial" panose="020B0604020202020204" pitchFamily="34" charset="0"/>
                        <a:ea typeface="Cambria" panose="02040503050406030204" pitchFamily="18" charset="0"/>
                        <a:cs typeface="Arial" panose="020B0604020202020204" pitchFamily="34" charset="0"/>
                      </a:endParaRPr>
                    </a:p>
                  </a:txBody>
                  <a:tcPr marL="45720" marR="4572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marL="0" marR="0">
                        <a:spcBef>
                          <a:spcPts val="0"/>
                        </a:spcBef>
                        <a:spcAft>
                          <a:spcPts val="0"/>
                        </a:spcAft>
                      </a:pPr>
                      <a:r>
                        <a:rPr lang="en-US" sz="1500" b="1" dirty="0">
                          <a:effectLst/>
                          <a:latin typeface="Arial" panose="020B0604020202020204" pitchFamily="34" charset="0"/>
                          <a:cs typeface="Arial" panose="020B0604020202020204" pitchFamily="34" charset="0"/>
                        </a:rPr>
                        <a:t>Typical value </a:t>
                      </a:r>
                      <a:endParaRPr lang="en-US" sz="1500" b="1" dirty="0">
                        <a:effectLst/>
                        <a:latin typeface="Arial" panose="020B0604020202020204" pitchFamily="34" charset="0"/>
                        <a:ea typeface="Cambria" panose="02040503050406030204" pitchFamily="18" charset="0"/>
                        <a:cs typeface="Arial" panose="020B0604020202020204" pitchFamily="34" charset="0"/>
                      </a:endParaRPr>
                    </a:p>
                  </a:txBody>
                  <a:tcPr marL="45720" marR="45720" marT="889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marL="0" marR="0">
                        <a:spcBef>
                          <a:spcPts val="0"/>
                        </a:spcBef>
                        <a:spcAft>
                          <a:spcPts val="0"/>
                        </a:spcAft>
                      </a:pPr>
                      <a:r>
                        <a:rPr lang="en-US" sz="1500" b="1" dirty="0">
                          <a:effectLst/>
                          <a:latin typeface="Arial" panose="020B0604020202020204" pitchFamily="34" charset="0"/>
                          <a:cs typeface="Arial" panose="020B0604020202020204" pitchFamily="34" charset="0"/>
                        </a:rPr>
                        <a:t>Precision</a:t>
                      </a:r>
                      <a:endParaRPr lang="en-US" sz="1500" b="1" dirty="0">
                        <a:effectLst/>
                        <a:latin typeface="Arial" panose="020B0604020202020204" pitchFamily="34" charset="0"/>
                        <a:ea typeface="Cambria" panose="02040503050406030204" pitchFamily="18" charset="0"/>
                        <a:cs typeface="Arial" panose="020B0604020202020204" pitchFamily="34" charset="0"/>
                      </a:endParaRPr>
                    </a:p>
                  </a:txBody>
                  <a:tcPr marL="45720" marR="45720" marT="889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marL="0" marR="0">
                        <a:spcBef>
                          <a:spcPts val="0"/>
                        </a:spcBef>
                        <a:spcAft>
                          <a:spcPts val="0"/>
                        </a:spcAft>
                      </a:pPr>
                      <a:r>
                        <a:rPr lang="en-US" sz="1500" b="1" dirty="0">
                          <a:effectLst/>
                          <a:latin typeface="Arial" panose="020B0604020202020204" pitchFamily="34" charset="0"/>
                          <a:cs typeface="Arial" panose="020B0604020202020204" pitchFamily="34" charset="0"/>
                        </a:rPr>
                        <a:t>Description</a:t>
                      </a:r>
                      <a:endParaRPr lang="en-US" sz="1500" b="1" dirty="0">
                        <a:effectLst/>
                        <a:latin typeface="Arial" panose="020B0604020202020204" pitchFamily="34" charset="0"/>
                        <a:ea typeface="Cambria" panose="02040503050406030204" pitchFamily="18" charset="0"/>
                        <a:cs typeface="Arial" panose="020B0604020202020204" pitchFamily="34" charset="0"/>
                      </a:endParaRPr>
                    </a:p>
                  </a:txBody>
                  <a:tcPr marL="45720" marR="45720" marT="889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2476373879"/>
                  </a:ext>
                </a:extLst>
              </a:tr>
              <a:tr h="467628">
                <a:tc>
                  <a:txBody>
                    <a:bodyPr/>
                    <a:lstStyle/>
                    <a:p>
                      <a:pPr marL="0" marR="0">
                        <a:spcBef>
                          <a:spcPts val="0"/>
                        </a:spcBef>
                        <a:spcAft>
                          <a:spcPts val="0"/>
                        </a:spcAft>
                      </a:pPr>
                      <a:r>
                        <a:rPr lang="en-US" sz="1500" b="1" dirty="0">
                          <a:effectLst/>
                          <a:latin typeface="Arial" panose="020B0604020202020204" pitchFamily="34" charset="0"/>
                          <a:cs typeface="Arial" panose="020B0604020202020204" pitchFamily="34" charset="0"/>
                        </a:rPr>
                        <a:t>AOD</a:t>
                      </a:r>
                      <a:endParaRPr lang="en-US" sz="1500" b="1" dirty="0">
                        <a:effectLst/>
                        <a:latin typeface="Arial" panose="020B0604020202020204" pitchFamily="34" charset="0"/>
                        <a:ea typeface="Cambria" panose="02040503050406030204" pitchFamily="18" charset="0"/>
                        <a:cs typeface="Arial" panose="020B0604020202020204" pitchFamily="34" charset="0"/>
                      </a:endParaRPr>
                    </a:p>
                  </a:txBody>
                  <a:tcPr marL="45720" marR="4572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marL="0" marR="0">
                        <a:spcBef>
                          <a:spcPts val="0"/>
                        </a:spcBef>
                        <a:spcAft>
                          <a:spcPts val="0"/>
                        </a:spcAft>
                      </a:pPr>
                      <a:r>
                        <a:rPr lang="en-US" sz="1500" dirty="0">
                          <a:effectLst/>
                          <a:latin typeface="Arial" panose="020B0604020202020204" pitchFamily="34" charset="0"/>
                          <a:cs typeface="Arial" panose="020B0604020202020204" pitchFamily="34" charset="0"/>
                        </a:rPr>
                        <a:t>Hourly, SZA&lt;70</a:t>
                      </a:r>
                      <a:endParaRPr lang="en-US" sz="1500" dirty="0">
                        <a:effectLst/>
                        <a:latin typeface="Arial" panose="020B0604020202020204" pitchFamily="34" charset="0"/>
                        <a:ea typeface="Cambria" panose="02040503050406030204" pitchFamily="18" charset="0"/>
                        <a:cs typeface="Arial" panose="020B0604020202020204" pitchFamily="34" charset="0"/>
                      </a:endParaRPr>
                    </a:p>
                  </a:txBody>
                  <a:tcPr marL="45720" marR="4572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spcBef>
                          <a:spcPts val="0"/>
                        </a:spcBef>
                        <a:spcAft>
                          <a:spcPts val="0"/>
                        </a:spcAft>
                      </a:pPr>
                      <a:r>
                        <a:rPr lang="en-US" sz="1500" dirty="0">
                          <a:effectLst/>
                          <a:latin typeface="Arial" panose="020B0604020202020204" pitchFamily="34" charset="0"/>
                          <a:cs typeface="Arial" panose="020B0604020202020204" pitchFamily="34" charset="0"/>
                        </a:rPr>
                        <a:t>0.1 – 1 </a:t>
                      </a:r>
                      <a:endParaRPr lang="en-US" sz="1500" dirty="0">
                        <a:effectLst/>
                        <a:latin typeface="Arial" panose="020B0604020202020204" pitchFamily="34" charset="0"/>
                        <a:ea typeface="Cambria" panose="02040503050406030204" pitchFamily="18" charset="0"/>
                        <a:cs typeface="Arial" panose="020B0604020202020204" pitchFamily="34" charset="0"/>
                      </a:endParaRPr>
                    </a:p>
                  </a:txBody>
                  <a:tcPr marL="45720" marR="45720" marT="889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spcBef>
                          <a:spcPts val="0"/>
                        </a:spcBef>
                        <a:spcAft>
                          <a:spcPts val="0"/>
                        </a:spcAft>
                      </a:pPr>
                      <a:r>
                        <a:rPr lang="en-US" sz="1500" dirty="0">
                          <a:effectLst/>
                          <a:latin typeface="Arial" panose="020B0604020202020204" pitchFamily="34" charset="0"/>
                          <a:cs typeface="Arial" panose="020B0604020202020204" pitchFamily="34" charset="0"/>
                        </a:rPr>
                        <a:t>0.05</a:t>
                      </a:r>
                      <a:endParaRPr lang="en-US" sz="1500" dirty="0">
                        <a:effectLst/>
                        <a:latin typeface="Arial" panose="020B0604020202020204" pitchFamily="34" charset="0"/>
                        <a:ea typeface="Cambria" panose="02040503050406030204" pitchFamily="18" charset="0"/>
                        <a:cs typeface="Arial" panose="020B0604020202020204" pitchFamily="34" charset="0"/>
                      </a:endParaRPr>
                    </a:p>
                  </a:txBody>
                  <a:tcPr marL="45720" marR="45720" marT="889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spcBef>
                          <a:spcPts val="0"/>
                        </a:spcBef>
                        <a:spcAft>
                          <a:spcPts val="0"/>
                        </a:spcAft>
                      </a:pPr>
                      <a:r>
                        <a:rPr lang="en-US" sz="1500" dirty="0">
                          <a:effectLst/>
                          <a:latin typeface="Arial" panose="020B0604020202020204" pitchFamily="34" charset="0"/>
                          <a:cs typeface="Arial" panose="020B0604020202020204" pitchFamily="34" charset="0"/>
                        </a:rPr>
                        <a:t>Observe total aerosol; aerosol sources and transport; climate forcing </a:t>
                      </a:r>
                      <a:endParaRPr lang="en-US" sz="1500" dirty="0">
                        <a:effectLst/>
                        <a:latin typeface="Arial" panose="020B0604020202020204" pitchFamily="34" charset="0"/>
                        <a:ea typeface="Cambria" panose="02040503050406030204" pitchFamily="18" charset="0"/>
                        <a:cs typeface="Arial" panose="020B0604020202020204" pitchFamily="34" charset="0"/>
                      </a:endParaRPr>
                    </a:p>
                  </a:txBody>
                  <a:tcPr marL="45720" marR="45720" marT="889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27256155"/>
                  </a:ext>
                </a:extLst>
              </a:tr>
              <a:tr h="467628">
                <a:tc>
                  <a:txBody>
                    <a:bodyPr/>
                    <a:lstStyle/>
                    <a:p>
                      <a:pPr marL="0" marR="0">
                        <a:spcBef>
                          <a:spcPts val="0"/>
                        </a:spcBef>
                        <a:spcAft>
                          <a:spcPts val="0"/>
                        </a:spcAft>
                      </a:pPr>
                      <a:r>
                        <a:rPr lang="en-US" sz="1500" b="1" dirty="0">
                          <a:effectLst/>
                          <a:latin typeface="Arial" panose="020B0604020202020204" pitchFamily="34" charset="0"/>
                          <a:cs typeface="Arial" panose="020B0604020202020204" pitchFamily="34" charset="0"/>
                        </a:rPr>
                        <a:t>AAOD</a:t>
                      </a:r>
                      <a:endParaRPr lang="en-US" sz="1500" b="1" dirty="0">
                        <a:effectLst/>
                        <a:latin typeface="Arial" panose="020B0604020202020204" pitchFamily="34" charset="0"/>
                        <a:ea typeface="Cambria" panose="02040503050406030204" pitchFamily="18" charset="0"/>
                        <a:cs typeface="Arial" panose="020B0604020202020204" pitchFamily="34" charset="0"/>
                      </a:endParaRPr>
                    </a:p>
                  </a:txBody>
                  <a:tcPr marL="45720" marR="4572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marL="0" marR="0">
                        <a:spcBef>
                          <a:spcPts val="0"/>
                        </a:spcBef>
                        <a:spcAft>
                          <a:spcPts val="0"/>
                        </a:spcAft>
                      </a:pPr>
                      <a:r>
                        <a:rPr lang="en-US" sz="1500" dirty="0">
                          <a:effectLst/>
                          <a:latin typeface="Arial" panose="020B0604020202020204" pitchFamily="34" charset="0"/>
                          <a:cs typeface="Arial" panose="020B0604020202020204" pitchFamily="34" charset="0"/>
                        </a:rPr>
                        <a:t>Hourly, SZA&lt;70</a:t>
                      </a:r>
                      <a:endParaRPr lang="en-US" sz="1500" dirty="0">
                        <a:effectLst/>
                        <a:latin typeface="Arial" panose="020B0604020202020204" pitchFamily="34" charset="0"/>
                        <a:ea typeface="Cambria" panose="02040503050406030204" pitchFamily="18" charset="0"/>
                        <a:cs typeface="Arial" panose="020B0604020202020204" pitchFamily="34" charset="0"/>
                      </a:endParaRPr>
                    </a:p>
                  </a:txBody>
                  <a:tcPr marL="45720" marR="4572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spcBef>
                          <a:spcPts val="0"/>
                        </a:spcBef>
                        <a:spcAft>
                          <a:spcPts val="0"/>
                        </a:spcAft>
                      </a:pPr>
                      <a:r>
                        <a:rPr lang="en-US" sz="1500" dirty="0">
                          <a:effectLst/>
                          <a:latin typeface="Arial" panose="020B0604020202020204" pitchFamily="34" charset="0"/>
                          <a:cs typeface="Arial" panose="020B0604020202020204" pitchFamily="34" charset="0"/>
                        </a:rPr>
                        <a:t>0 – 0.05</a:t>
                      </a:r>
                      <a:endParaRPr lang="en-US" sz="1500" dirty="0">
                        <a:effectLst/>
                        <a:latin typeface="Arial" panose="020B0604020202020204" pitchFamily="34" charset="0"/>
                        <a:ea typeface="Cambria" panose="02040503050406030204" pitchFamily="18" charset="0"/>
                        <a:cs typeface="Arial" panose="020B0604020202020204" pitchFamily="34" charset="0"/>
                      </a:endParaRPr>
                    </a:p>
                  </a:txBody>
                  <a:tcPr marL="45720" marR="45720" marT="889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spcBef>
                          <a:spcPts val="0"/>
                        </a:spcBef>
                        <a:spcAft>
                          <a:spcPts val="0"/>
                        </a:spcAft>
                      </a:pPr>
                      <a:r>
                        <a:rPr lang="en-US" sz="1500">
                          <a:effectLst/>
                          <a:latin typeface="Arial" panose="020B0604020202020204" pitchFamily="34" charset="0"/>
                          <a:cs typeface="Arial" panose="020B0604020202020204" pitchFamily="34" charset="0"/>
                        </a:rPr>
                        <a:t>0.02</a:t>
                      </a:r>
                      <a:endParaRPr lang="en-US" sz="1500">
                        <a:effectLst/>
                        <a:latin typeface="Arial" panose="020B0604020202020204" pitchFamily="34" charset="0"/>
                        <a:ea typeface="Cambria" panose="02040503050406030204" pitchFamily="18" charset="0"/>
                        <a:cs typeface="Arial" panose="020B0604020202020204" pitchFamily="34" charset="0"/>
                      </a:endParaRPr>
                    </a:p>
                  </a:txBody>
                  <a:tcPr marL="45720" marR="45720" marT="889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spcBef>
                          <a:spcPts val="0"/>
                        </a:spcBef>
                        <a:spcAft>
                          <a:spcPts val="0"/>
                        </a:spcAft>
                      </a:pPr>
                      <a:r>
                        <a:rPr lang="en-US" sz="1500" dirty="0">
                          <a:effectLst/>
                          <a:latin typeface="Arial" panose="020B0604020202020204" pitchFamily="34" charset="0"/>
                          <a:cs typeface="Arial" panose="020B0604020202020204" pitchFamily="34" charset="0"/>
                        </a:rPr>
                        <a:t>Distinguish smoke and dust from non-UV absorbing aerosols; climate forcing</a:t>
                      </a:r>
                      <a:endParaRPr lang="en-US" sz="1500" dirty="0">
                        <a:effectLst/>
                        <a:latin typeface="Arial" panose="020B0604020202020204" pitchFamily="34" charset="0"/>
                        <a:ea typeface="Cambria" panose="02040503050406030204" pitchFamily="18" charset="0"/>
                        <a:cs typeface="Arial" panose="020B0604020202020204" pitchFamily="34" charset="0"/>
                      </a:endParaRPr>
                    </a:p>
                  </a:txBody>
                  <a:tcPr marL="45720" marR="45720" marT="889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13518912"/>
                  </a:ext>
                </a:extLst>
              </a:tr>
              <a:tr h="467628">
                <a:tc>
                  <a:txBody>
                    <a:bodyPr/>
                    <a:lstStyle/>
                    <a:p>
                      <a:pPr marL="0" marR="0">
                        <a:spcBef>
                          <a:spcPts val="0"/>
                        </a:spcBef>
                        <a:spcAft>
                          <a:spcPts val="0"/>
                        </a:spcAft>
                      </a:pPr>
                      <a:r>
                        <a:rPr lang="en-US" sz="1500" b="1" dirty="0">
                          <a:effectLst/>
                          <a:latin typeface="Arial" panose="020B0604020202020204" pitchFamily="34" charset="0"/>
                          <a:cs typeface="Arial" panose="020B0604020202020204" pitchFamily="34" charset="0"/>
                        </a:rPr>
                        <a:t>AI</a:t>
                      </a:r>
                      <a:endParaRPr lang="en-US" sz="1500" b="1" dirty="0">
                        <a:effectLst/>
                        <a:latin typeface="Arial" panose="020B0604020202020204" pitchFamily="34" charset="0"/>
                        <a:ea typeface="Cambria" panose="02040503050406030204" pitchFamily="18" charset="0"/>
                        <a:cs typeface="Arial" panose="020B0604020202020204" pitchFamily="34" charset="0"/>
                      </a:endParaRPr>
                    </a:p>
                  </a:txBody>
                  <a:tcPr marL="45720" marR="4572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marL="0" marR="0">
                        <a:spcBef>
                          <a:spcPts val="0"/>
                        </a:spcBef>
                        <a:spcAft>
                          <a:spcPts val="0"/>
                        </a:spcAft>
                      </a:pPr>
                      <a:r>
                        <a:rPr lang="en-US" sz="1500">
                          <a:effectLst/>
                          <a:latin typeface="Arial" panose="020B0604020202020204" pitchFamily="34" charset="0"/>
                          <a:cs typeface="Arial" panose="020B0604020202020204" pitchFamily="34" charset="0"/>
                        </a:rPr>
                        <a:t>Hourly, SZA&lt;70</a:t>
                      </a:r>
                      <a:endParaRPr lang="en-US" sz="1500">
                        <a:effectLst/>
                        <a:latin typeface="Arial" panose="020B0604020202020204" pitchFamily="34" charset="0"/>
                        <a:ea typeface="Cambria" panose="02040503050406030204" pitchFamily="18" charset="0"/>
                        <a:cs typeface="Arial" panose="020B0604020202020204" pitchFamily="34" charset="0"/>
                      </a:endParaRPr>
                    </a:p>
                  </a:txBody>
                  <a:tcPr marL="45720" marR="4572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spcBef>
                          <a:spcPts val="0"/>
                        </a:spcBef>
                        <a:spcAft>
                          <a:spcPts val="0"/>
                        </a:spcAft>
                      </a:pPr>
                      <a:r>
                        <a:rPr lang="en-US" sz="1500" dirty="0">
                          <a:effectLst/>
                          <a:latin typeface="Arial" panose="020B0604020202020204" pitchFamily="34" charset="0"/>
                          <a:cs typeface="Arial" panose="020B0604020202020204" pitchFamily="34" charset="0"/>
                        </a:rPr>
                        <a:t>-1 – +5 </a:t>
                      </a:r>
                      <a:endParaRPr lang="en-US" sz="1500" dirty="0">
                        <a:effectLst/>
                        <a:latin typeface="Arial" panose="020B0604020202020204" pitchFamily="34" charset="0"/>
                        <a:ea typeface="Cambria" panose="02040503050406030204" pitchFamily="18" charset="0"/>
                        <a:cs typeface="Arial" panose="020B0604020202020204" pitchFamily="34" charset="0"/>
                      </a:endParaRPr>
                    </a:p>
                  </a:txBody>
                  <a:tcPr marL="45720" marR="45720" marT="889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spcBef>
                          <a:spcPts val="0"/>
                        </a:spcBef>
                        <a:spcAft>
                          <a:spcPts val="0"/>
                        </a:spcAft>
                      </a:pPr>
                      <a:r>
                        <a:rPr lang="en-US" sz="1500" dirty="0">
                          <a:effectLst/>
                          <a:latin typeface="Arial" panose="020B0604020202020204" pitchFamily="34" charset="0"/>
                          <a:cs typeface="Arial" panose="020B0604020202020204" pitchFamily="34" charset="0"/>
                        </a:rPr>
                        <a:t>0.1</a:t>
                      </a:r>
                      <a:endParaRPr lang="en-US" sz="1500" dirty="0">
                        <a:effectLst/>
                        <a:latin typeface="Arial" panose="020B0604020202020204" pitchFamily="34" charset="0"/>
                        <a:ea typeface="Cambria" panose="02040503050406030204" pitchFamily="18" charset="0"/>
                        <a:cs typeface="Arial" panose="020B0604020202020204" pitchFamily="34" charset="0"/>
                      </a:endParaRPr>
                    </a:p>
                  </a:txBody>
                  <a:tcPr marL="45720" marR="45720" marT="889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spcBef>
                          <a:spcPts val="0"/>
                        </a:spcBef>
                        <a:spcAft>
                          <a:spcPts val="0"/>
                        </a:spcAft>
                      </a:pPr>
                      <a:r>
                        <a:rPr lang="en-US" sz="1500" dirty="0">
                          <a:effectLst/>
                          <a:latin typeface="Arial" panose="020B0604020202020204" pitchFamily="34" charset="0"/>
                          <a:cs typeface="Arial" panose="020B0604020202020204" pitchFamily="34" charset="0"/>
                        </a:rPr>
                        <a:t>Detect aerosols near/above clouds and over snow/ice; aerosol events</a:t>
                      </a:r>
                      <a:endParaRPr lang="en-US" sz="1500" dirty="0">
                        <a:effectLst/>
                        <a:latin typeface="Arial" panose="020B0604020202020204" pitchFamily="34" charset="0"/>
                        <a:ea typeface="Cambria" panose="02040503050406030204" pitchFamily="18" charset="0"/>
                        <a:cs typeface="Arial" panose="020B0604020202020204" pitchFamily="34" charset="0"/>
                      </a:endParaRPr>
                    </a:p>
                  </a:txBody>
                  <a:tcPr marL="45720" marR="45720" marT="889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23198191"/>
                  </a:ext>
                </a:extLst>
              </a:tr>
              <a:tr h="467628">
                <a:tc>
                  <a:txBody>
                    <a:bodyPr/>
                    <a:lstStyle/>
                    <a:p>
                      <a:pPr marL="0" marR="0">
                        <a:spcBef>
                          <a:spcPts val="0"/>
                        </a:spcBef>
                        <a:spcAft>
                          <a:spcPts val="0"/>
                        </a:spcAft>
                      </a:pPr>
                      <a:r>
                        <a:rPr lang="en-US" sz="1500" b="1" dirty="0">
                          <a:effectLst/>
                          <a:latin typeface="Arial" panose="020B0604020202020204" pitchFamily="34" charset="0"/>
                          <a:cs typeface="Arial" panose="020B0604020202020204" pitchFamily="34" charset="0"/>
                        </a:rPr>
                        <a:t>AOCH</a:t>
                      </a:r>
                      <a:endParaRPr lang="en-US" sz="1500" b="1" dirty="0">
                        <a:effectLst/>
                        <a:latin typeface="Arial" panose="020B0604020202020204" pitchFamily="34" charset="0"/>
                        <a:ea typeface="Cambria" panose="02040503050406030204" pitchFamily="18" charset="0"/>
                        <a:cs typeface="Arial" panose="020B0604020202020204" pitchFamily="34" charset="0"/>
                      </a:endParaRPr>
                    </a:p>
                  </a:txBody>
                  <a:tcPr marL="45720" marR="4572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marL="0" marR="0">
                        <a:spcBef>
                          <a:spcPts val="0"/>
                        </a:spcBef>
                        <a:spcAft>
                          <a:spcPts val="0"/>
                        </a:spcAft>
                      </a:pPr>
                      <a:r>
                        <a:rPr lang="en-US" sz="1500">
                          <a:effectLst/>
                          <a:latin typeface="Arial" panose="020B0604020202020204" pitchFamily="34" charset="0"/>
                          <a:cs typeface="Arial" panose="020B0604020202020204" pitchFamily="34" charset="0"/>
                        </a:rPr>
                        <a:t>Hourly, SZA&lt;70</a:t>
                      </a:r>
                      <a:endParaRPr lang="en-US" sz="1500">
                        <a:effectLst/>
                        <a:latin typeface="Arial" panose="020B0604020202020204" pitchFamily="34" charset="0"/>
                        <a:ea typeface="Cambria" panose="02040503050406030204" pitchFamily="18" charset="0"/>
                        <a:cs typeface="Arial" panose="020B0604020202020204" pitchFamily="34" charset="0"/>
                      </a:endParaRPr>
                    </a:p>
                  </a:txBody>
                  <a:tcPr marL="45720" marR="4572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spcBef>
                          <a:spcPts val="0"/>
                        </a:spcBef>
                        <a:spcAft>
                          <a:spcPts val="0"/>
                        </a:spcAft>
                      </a:pPr>
                      <a:r>
                        <a:rPr lang="en-US" sz="1500">
                          <a:effectLst/>
                          <a:latin typeface="Arial" panose="020B0604020202020204" pitchFamily="34" charset="0"/>
                          <a:cs typeface="Arial" panose="020B0604020202020204" pitchFamily="34" charset="0"/>
                        </a:rPr>
                        <a:t>Variable</a:t>
                      </a:r>
                      <a:endParaRPr lang="en-US" sz="1500">
                        <a:effectLst/>
                        <a:latin typeface="Arial" panose="020B0604020202020204" pitchFamily="34" charset="0"/>
                        <a:ea typeface="Cambria" panose="02040503050406030204" pitchFamily="18" charset="0"/>
                        <a:cs typeface="Arial" panose="020B0604020202020204" pitchFamily="34" charset="0"/>
                      </a:endParaRPr>
                    </a:p>
                  </a:txBody>
                  <a:tcPr marL="45720" marR="45720" marT="889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spcBef>
                          <a:spcPts val="0"/>
                        </a:spcBef>
                        <a:spcAft>
                          <a:spcPts val="0"/>
                        </a:spcAft>
                      </a:pPr>
                      <a:r>
                        <a:rPr lang="en-US" sz="1500">
                          <a:effectLst/>
                          <a:latin typeface="Arial" panose="020B0604020202020204" pitchFamily="34" charset="0"/>
                          <a:cs typeface="Arial" panose="020B0604020202020204" pitchFamily="34" charset="0"/>
                        </a:rPr>
                        <a:t>1 km</a:t>
                      </a:r>
                      <a:endParaRPr lang="en-US" sz="1500">
                        <a:effectLst/>
                        <a:latin typeface="Arial" panose="020B0604020202020204" pitchFamily="34" charset="0"/>
                        <a:ea typeface="Cambria" panose="02040503050406030204" pitchFamily="18" charset="0"/>
                        <a:cs typeface="Arial" panose="020B0604020202020204" pitchFamily="34" charset="0"/>
                      </a:endParaRPr>
                    </a:p>
                  </a:txBody>
                  <a:tcPr marL="45720" marR="45720" marT="889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spcBef>
                          <a:spcPts val="0"/>
                        </a:spcBef>
                        <a:spcAft>
                          <a:spcPts val="0"/>
                        </a:spcAft>
                      </a:pPr>
                      <a:r>
                        <a:rPr lang="en-US" sz="1500" dirty="0">
                          <a:effectLst/>
                          <a:latin typeface="Arial" panose="020B0604020202020204" pitchFamily="34" charset="0"/>
                          <a:cs typeface="Arial" panose="020B0604020202020204" pitchFamily="34" charset="0"/>
                        </a:rPr>
                        <a:t>Determine plume height; large scale transport, conversions from AOD to PM</a:t>
                      </a:r>
                      <a:endParaRPr lang="en-US" sz="1500" dirty="0">
                        <a:effectLst/>
                        <a:latin typeface="Arial" panose="020B0604020202020204" pitchFamily="34" charset="0"/>
                        <a:ea typeface="Cambria" panose="02040503050406030204" pitchFamily="18" charset="0"/>
                        <a:cs typeface="Arial" panose="020B0604020202020204" pitchFamily="34" charset="0"/>
                      </a:endParaRPr>
                    </a:p>
                  </a:txBody>
                  <a:tcPr marL="45720" marR="45720" marT="889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73400087"/>
                  </a:ext>
                </a:extLst>
              </a:tr>
              <a:tr h="458709">
                <a:tc gridSpan="2">
                  <a:txBody>
                    <a:bodyPr/>
                    <a:lstStyle/>
                    <a:p>
                      <a:pPr marL="0" marR="0">
                        <a:spcBef>
                          <a:spcPts val="0"/>
                        </a:spcBef>
                        <a:spcAft>
                          <a:spcPts val="0"/>
                        </a:spcAft>
                      </a:pPr>
                      <a:r>
                        <a:rPr lang="en-US" sz="1500" b="1" dirty="0">
                          <a:effectLst/>
                          <a:latin typeface="Arial" panose="020B0604020202020204" pitchFamily="34" charset="0"/>
                          <a:ea typeface="Cambria" panose="02040503050406030204" pitchFamily="18" charset="0"/>
                          <a:cs typeface="Arial" panose="020B0604020202020204" pitchFamily="34" charset="0"/>
                        </a:rPr>
                        <a:t>Product spatial resolution:</a:t>
                      </a:r>
                    </a:p>
                  </a:txBody>
                  <a:tcPr marL="45720" marR="4572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pPr marL="0" marR="0">
                        <a:spcBef>
                          <a:spcPts val="0"/>
                        </a:spcBef>
                        <a:spcAft>
                          <a:spcPts val="0"/>
                        </a:spcAft>
                      </a:pPr>
                      <a:endParaRPr lang="en-US" sz="1600" dirty="0">
                        <a:effectLst/>
                        <a:latin typeface="Cambria" panose="02040503050406030204" pitchFamily="18" charset="0"/>
                        <a:ea typeface="Cambria" panose="02040503050406030204" pitchFamily="18" charset="0"/>
                        <a:cs typeface="Times New Roman" panose="02020603050405020304" pitchFamily="18" charset="0"/>
                      </a:endParaRPr>
                    </a:p>
                  </a:txBody>
                  <a:tcPr marL="27305" marR="2730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3">
                  <a:txBody>
                    <a:bodyPr/>
                    <a:lstStyle/>
                    <a:p>
                      <a:pPr marL="0" marR="0">
                        <a:spcBef>
                          <a:spcPts val="0"/>
                        </a:spcBef>
                        <a:spcAft>
                          <a:spcPts val="0"/>
                        </a:spcAft>
                      </a:pPr>
                      <a:r>
                        <a:rPr lang="en-US" sz="1500" dirty="0">
                          <a:effectLst/>
                          <a:latin typeface="Arial" panose="020B0604020202020204" pitchFamily="34" charset="0"/>
                          <a:ea typeface="Cambria" panose="02040503050406030204" pitchFamily="18" charset="0"/>
                          <a:cs typeface="Arial" panose="020B0604020202020204" pitchFamily="34" charset="0"/>
                        </a:rPr>
                        <a:t>4 km x 4 km at the center of the domain</a:t>
                      </a:r>
                    </a:p>
                  </a:txBody>
                  <a:tcPr marL="45720" marR="4572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marL="0" marR="0">
                        <a:spcBef>
                          <a:spcPts val="0"/>
                        </a:spcBef>
                        <a:spcAft>
                          <a:spcPts val="0"/>
                        </a:spcAft>
                      </a:pPr>
                      <a:endParaRPr lang="en-US" sz="1600" dirty="0">
                        <a:effectLst/>
                        <a:latin typeface="Cambria" panose="02040503050406030204" pitchFamily="18" charset="0"/>
                        <a:ea typeface="Cambria" panose="02040503050406030204" pitchFamily="18" charset="0"/>
                        <a:cs typeface="Times New Roman" panose="02020603050405020304" pitchFamily="18" charset="0"/>
                      </a:endParaRPr>
                    </a:p>
                  </a:txBody>
                  <a:tcPr marL="27305" marR="27305" marT="889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marL="0" marR="0">
                        <a:spcBef>
                          <a:spcPts val="0"/>
                        </a:spcBef>
                        <a:spcAft>
                          <a:spcPts val="0"/>
                        </a:spcAft>
                      </a:pPr>
                      <a:endParaRPr lang="en-US" sz="1600" dirty="0">
                        <a:effectLst/>
                        <a:latin typeface="Cambria" panose="02040503050406030204" pitchFamily="18" charset="0"/>
                        <a:ea typeface="Cambria" panose="02040503050406030204" pitchFamily="18" charset="0"/>
                        <a:cs typeface="Times New Roman" panose="02020603050405020304" pitchFamily="18" charset="0"/>
                      </a:endParaRPr>
                    </a:p>
                  </a:txBody>
                  <a:tcPr marL="27305" marR="27305" marT="889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14257092"/>
                  </a:ext>
                </a:extLst>
              </a:tr>
              <a:tr h="293574">
                <a:tc gridSpan="2">
                  <a:txBody>
                    <a:bodyPr/>
                    <a:lstStyle/>
                    <a:p>
                      <a:pPr marL="0" marR="0">
                        <a:spcBef>
                          <a:spcPts val="0"/>
                        </a:spcBef>
                        <a:spcAft>
                          <a:spcPts val="0"/>
                        </a:spcAft>
                      </a:pPr>
                      <a:r>
                        <a:rPr lang="en-US" sz="1500" b="1" dirty="0">
                          <a:effectLst/>
                          <a:latin typeface="Arial" panose="020B0604020202020204" pitchFamily="34" charset="0"/>
                          <a:ea typeface="Cambria" panose="02040503050406030204" pitchFamily="18" charset="0"/>
                          <a:cs typeface="Arial" panose="020B0604020202020204" pitchFamily="34" charset="0"/>
                        </a:rPr>
                        <a:t>Spectral region:</a:t>
                      </a:r>
                    </a:p>
                  </a:txBody>
                  <a:tcPr marL="45720" marR="4572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pPr marL="0" marR="0">
                        <a:spcBef>
                          <a:spcPts val="0"/>
                        </a:spcBef>
                        <a:spcAft>
                          <a:spcPts val="0"/>
                        </a:spcAft>
                      </a:pPr>
                      <a:endParaRPr lang="en-US" sz="1600" dirty="0">
                        <a:effectLst/>
                        <a:latin typeface="Cambria" panose="02040503050406030204" pitchFamily="18" charset="0"/>
                        <a:ea typeface="Cambria" panose="02040503050406030204" pitchFamily="18" charset="0"/>
                        <a:cs typeface="Times New Roman" panose="02020603050405020304" pitchFamily="18" charset="0"/>
                      </a:endParaRPr>
                    </a:p>
                  </a:txBody>
                  <a:tcPr marL="27305" marR="2730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3">
                  <a:txBody>
                    <a:bodyPr/>
                    <a:lstStyle/>
                    <a:p>
                      <a:pPr marL="0" marR="0">
                        <a:spcBef>
                          <a:spcPts val="0"/>
                        </a:spcBef>
                        <a:spcAft>
                          <a:spcPts val="0"/>
                        </a:spcAft>
                      </a:pPr>
                      <a:r>
                        <a:rPr lang="en-US" sz="1500" dirty="0">
                          <a:effectLst/>
                          <a:latin typeface="Arial" panose="020B0604020202020204" pitchFamily="34" charset="0"/>
                          <a:ea typeface="Cambria" panose="02040503050406030204" pitchFamily="18" charset="0"/>
                          <a:cs typeface="Arial" panose="020B0604020202020204" pitchFamily="34" charset="0"/>
                        </a:rPr>
                        <a:t>Vis: AOD; UV-deep blue: AAOD, AI; Vis-NIR: AOCH</a:t>
                      </a:r>
                    </a:p>
                  </a:txBody>
                  <a:tcPr marL="45720" marR="4572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marL="0" marR="0">
                        <a:spcBef>
                          <a:spcPts val="0"/>
                        </a:spcBef>
                        <a:spcAft>
                          <a:spcPts val="0"/>
                        </a:spcAft>
                      </a:pPr>
                      <a:endParaRPr lang="en-US" sz="1600" dirty="0">
                        <a:effectLst/>
                        <a:latin typeface="Cambria" panose="02040503050406030204" pitchFamily="18" charset="0"/>
                        <a:ea typeface="Cambria" panose="02040503050406030204" pitchFamily="18" charset="0"/>
                        <a:cs typeface="Times New Roman" panose="02020603050405020304" pitchFamily="18" charset="0"/>
                      </a:endParaRPr>
                    </a:p>
                  </a:txBody>
                  <a:tcPr marL="27305" marR="27305" marT="889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marL="0" marR="0">
                        <a:spcBef>
                          <a:spcPts val="0"/>
                        </a:spcBef>
                        <a:spcAft>
                          <a:spcPts val="0"/>
                        </a:spcAft>
                      </a:pPr>
                      <a:endParaRPr lang="en-US" sz="1600" dirty="0">
                        <a:effectLst/>
                        <a:latin typeface="Cambria" panose="02040503050406030204" pitchFamily="18" charset="0"/>
                        <a:ea typeface="Cambria" panose="02040503050406030204" pitchFamily="18" charset="0"/>
                        <a:cs typeface="Times New Roman" panose="02020603050405020304" pitchFamily="18" charset="0"/>
                      </a:endParaRPr>
                    </a:p>
                  </a:txBody>
                  <a:tcPr marL="27305" marR="27305" marT="889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99162713"/>
                  </a:ext>
                </a:extLst>
              </a:tr>
              <a:tr h="288938">
                <a:tc gridSpan="2">
                  <a:txBody>
                    <a:bodyPr/>
                    <a:lstStyle/>
                    <a:p>
                      <a:pPr marL="0" marR="0">
                        <a:spcBef>
                          <a:spcPts val="0"/>
                        </a:spcBef>
                        <a:spcAft>
                          <a:spcPts val="0"/>
                        </a:spcAft>
                      </a:pPr>
                      <a:r>
                        <a:rPr lang="en-US" sz="1500" b="1" dirty="0">
                          <a:effectLst/>
                          <a:latin typeface="Arial" panose="020B0604020202020204" pitchFamily="34" charset="0"/>
                          <a:ea typeface="Cambria" panose="02040503050406030204" pitchFamily="18" charset="0"/>
                          <a:cs typeface="Arial" panose="020B0604020202020204" pitchFamily="34" charset="0"/>
                        </a:rPr>
                        <a:t>Cloud detection:</a:t>
                      </a:r>
                    </a:p>
                  </a:txBody>
                  <a:tcPr marL="45720" marR="4572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endParaRPr lang="en-US"/>
                    </a:p>
                  </a:txBody>
                  <a:tcPr/>
                </a:tc>
                <a:tc gridSpan="3">
                  <a:txBody>
                    <a:bodyPr/>
                    <a:lstStyle/>
                    <a:p>
                      <a:r>
                        <a:rPr lang="en-US" sz="1500" dirty="0">
                          <a:latin typeface="Arial" panose="020B0604020202020204" pitchFamily="34" charset="0"/>
                          <a:cs typeface="Arial" panose="020B0604020202020204" pitchFamily="34" charset="0"/>
                        </a:rPr>
                        <a:t>1 km x 1 km cloud camera</a:t>
                      </a:r>
                    </a:p>
                  </a:txBody>
                  <a:tcPr marL="45720" marR="4572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hMerge="1">
                  <a:txBody>
                    <a:bodyPr/>
                    <a:lstStyle/>
                    <a:p>
                      <a:endParaRPr lang="en-US"/>
                    </a:p>
                  </a:txBody>
                  <a:tcPr/>
                </a:tc>
                <a:tc hMerge="1">
                  <a:txBody>
                    <a:bodyPr/>
                    <a:lstStyle/>
                    <a:p>
                      <a:endParaRPr lang="en-US"/>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3160170456"/>
                  </a:ext>
                </a:extLst>
              </a:tr>
              <a:tr h="599220">
                <a:tc gridSpan="5">
                  <a:txBody>
                    <a:bodyPr/>
                    <a:lstStyle/>
                    <a:p>
                      <a:pPr marL="0" marR="0">
                        <a:spcBef>
                          <a:spcPts val="300"/>
                        </a:spcBef>
                        <a:spcAft>
                          <a:spcPts val="0"/>
                        </a:spcAft>
                      </a:pPr>
                      <a:r>
                        <a:rPr lang="en-US" sz="1400" b="1" dirty="0">
                          <a:effectLst/>
                          <a:latin typeface="Arial" panose="020B0604020202020204" pitchFamily="34" charset="0"/>
                          <a:ea typeface="Cambria" panose="02040503050406030204" pitchFamily="18" charset="0"/>
                          <a:cs typeface="Arial" panose="020B0604020202020204" pitchFamily="34" charset="0"/>
                        </a:rPr>
                        <a:t>Descope options: </a:t>
                      </a:r>
                      <a:r>
                        <a:rPr lang="en-US" sz="1400" b="0" dirty="0">
                          <a:effectLst/>
                          <a:latin typeface="Arial" panose="020B0604020202020204" pitchFamily="34" charset="0"/>
                          <a:ea typeface="Cambria" panose="02040503050406030204" pitchFamily="18" charset="0"/>
                          <a:cs typeface="Arial" panose="020B0604020202020204" pitchFamily="34" charset="0"/>
                        </a:rPr>
                        <a:t>Product spatial resolution at 8 km x 8 km; eliminating cloud camera, AAOD, and AOCH.</a:t>
                      </a:r>
                    </a:p>
                  </a:txBody>
                  <a:tcPr marL="45720" marR="4572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hMerge="1">
                  <a:txBody>
                    <a:bodyPr/>
                    <a:lstStyle/>
                    <a:p>
                      <a:endParaRPr lang="en-US"/>
                    </a:p>
                  </a:txBody>
                  <a:tcPr/>
                </a:tc>
                <a:tc hMerge="1">
                  <a:txBody>
                    <a:bodyPr/>
                    <a:lstStyle/>
                    <a:p>
                      <a:endParaRPr lang="en-US" sz="1500" dirty="0">
                        <a:latin typeface="Arial" panose="020B0604020202020204" pitchFamily="34" charset="0"/>
                        <a:cs typeface="Arial" panose="020B0604020202020204" pitchFamily="34" charset="0"/>
                      </a:endParaRPr>
                    </a:p>
                  </a:txBody>
                  <a:tcPr marL="27305" marR="2730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481261502"/>
                  </a:ext>
                </a:extLst>
              </a:tr>
            </a:tbl>
          </a:graphicData>
        </a:graphic>
      </p:graphicFrame>
      <p:grpSp>
        <p:nvGrpSpPr>
          <p:cNvPr id="14" name="Group 13">
            <a:extLst>
              <a:ext uri="{FF2B5EF4-FFF2-40B4-BE49-F238E27FC236}">
                <a16:creationId xmlns:a16="http://schemas.microsoft.com/office/drawing/2014/main" id="{D7DADE27-A11B-7647-A744-6FE6B6E4159B}"/>
              </a:ext>
            </a:extLst>
          </p:cNvPr>
          <p:cNvGrpSpPr/>
          <p:nvPr/>
        </p:nvGrpSpPr>
        <p:grpSpPr>
          <a:xfrm>
            <a:off x="1028700" y="2528888"/>
            <a:ext cx="3714752" cy="1721643"/>
            <a:chOff x="1028700" y="2528888"/>
            <a:chExt cx="3714752" cy="1721643"/>
          </a:xfrm>
        </p:grpSpPr>
        <p:sp>
          <p:nvSpPr>
            <p:cNvPr id="10" name="Oval 9">
              <a:extLst>
                <a:ext uri="{FF2B5EF4-FFF2-40B4-BE49-F238E27FC236}">
                  <a16:creationId xmlns:a16="http://schemas.microsoft.com/office/drawing/2014/main" id="{FE1CF109-FA86-B94B-93E8-DDBE67089A5D}"/>
                </a:ext>
              </a:extLst>
            </p:cNvPr>
            <p:cNvSpPr/>
            <p:nvPr/>
          </p:nvSpPr>
          <p:spPr>
            <a:xfrm>
              <a:off x="3914776" y="2528888"/>
              <a:ext cx="814388" cy="328612"/>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AA8547AB-C92F-A646-9EAF-8B7D0118AD0F}"/>
                </a:ext>
              </a:extLst>
            </p:cNvPr>
            <p:cNvSpPr/>
            <p:nvPr/>
          </p:nvSpPr>
          <p:spPr>
            <a:xfrm>
              <a:off x="3929064" y="3000373"/>
              <a:ext cx="814388" cy="328612"/>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4F54015E-E129-4B46-B5F7-9FAB159879CF}"/>
                </a:ext>
              </a:extLst>
            </p:cNvPr>
            <p:cNvSpPr/>
            <p:nvPr/>
          </p:nvSpPr>
          <p:spPr>
            <a:xfrm>
              <a:off x="3929064" y="3921919"/>
              <a:ext cx="814388" cy="328612"/>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12">
              <a:extLst>
                <a:ext uri="{FF2B5EF4-FFF2-40B4-BE49-F238E27FC236}">
                  <a16:creationId xmlns:a16="http://schemas.microsoft.com/office/drawing/2014/main" id="{212A33DE-FC18-F74F-948C-66B422CD7CDC}"/>
                </a:ext>
              </a:extLst>
            </p:cNvPr>
            <p:cNvSpPr/>
            <p:nvPr/>
          </p:nvSpPr>
          <p:spPr>
            <a:xfrm>
              <a:off x="1028700" y="3443282"/>
              <a:ext cx="2271713" cy="285756"/>
            </a:xfrm>
            <a:prstGeom prst="round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015580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9C0A85-A5D0-4844-A3F6-FD6AFF77EFD6}"/>
              </a:ext>
            </a:extLst>
          </p:cNvPr>
          <p:cNvSpPr>
            <a:spLocks noGrp="1"/>
          </p:cNvSpPr>
          <p:nvPr>
            <p:ph type="title"/>
          </p:nvPr>
        </p:nvSpPr>
        <p:spPr/>
        <p:txBody>
          <a:bodyPr/>
          <a:lstStyle/>
          <a:p>
            <a:r>
              <a:rPr lang="en-US" dirty="0"/>
              <a:t>Conclusions (C) </a:t>
            </a:r>
          </a:p>
        </p:txBody>
      </p:sp>
      <p:sp>
        <p:nvSpPr>
          <p:cNvPr id="3" name="Content Placeholder 2">
            <a:extLst>
              <a:ext uri="{FF2B5EF4-FFF2-40B4-BE49-F238E27FC236}">
                <a16:creationId xmlns:a16="http://schemas.microsoft.com/office/drawing/2014/main" id="{1F20F60A-066D-1D4A-9527-C34C7E07E27E}"/>
              </a:ext>
            </a:extLst>
          </p:cNvPr>
          <p:cNvSpPr>
            <a:spLocks noGrp="1"/>
          </p:cNvSpPr>
          <p:nvPr>
            <p:ph idx="1"/>
          </p:nvPr>
        </p:nvSpPr>
        <p:spPr/>
        <p:txBody>
          <a:bodyPr/>
          <a:lstStyle/>
          <a:p>
            <a:r>
              <a:rPr lang="en-US" dirty="0"/>
              <a:t>Overall, MAIAC retrievals compare better to AERONET observations</a:t>
            </a:r>
          </a:p>
          <a:p>
            <a:r>
              <a:rPr lang="en-US" dirty="0"/>
              <a:t>MAIAC’s  accurate retrieval capability extends to bright arid/semi-arid surfaces </a:t>
            </a:r>
          </a:p>
          <a:p>
            <a:r>
              <a:rPr lang="en-US" dirty="0"/>
              <a:t>MAIAC retrieval frequency is significantly higher than those of the DT and DB algorithms </a:t>
            </a:r>
          </a:p>
        </p:txBody>
      </p:sp>
    </p:spTree>
    <p:extLst>
      <p:ext uri="{BB962C8B-B14F-4D97-AF65-F5344CB8AC3E}">
        <p14:creationId xmlns:p14="http://schemas.microsoft.com/office/powerpoint/2010/main" val="414321270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99649-3425-C343-A838-B12B92C4A15C}"/>
              </a:ext>
            </a:extLst>
          </p:cNvPr>
          <p:cNvSpPr>
            <a:spLocks noGrp="1"/>
          </p:cNvSpPr>
          <p:nvPr>
            <p:ph type="title"/>
          </p:nvPr>
        </p:nvSpPr>
        <p:spPr>
          <a:xfrm>
            <a:off x="917713" y="828950"/>
            <a:ext cx="9631017" cy="2378076"/>
          </a:xfrm>
        </p:spPr>
        <p:txBody>
          <a:bodyPr>
            <a:normAutofit/>
          </a:bodyPr>
          <a:lstStyle/>
          <a:p>
            <a:pPr algn="ctr"/>
            <a:r>
              <a:rPr lang="en-US" sz="3200" dirty="0"/>
              <a:t>D1. MAIAC application for geostationary retrieval of </a:t>
            </a:r>
            <a:r>
              <a:rPr lang="en-US" sz="3200" dirty="0" err="1"/>
              <a:t>Himawari</a:t>
            </a:r>
            <a:r>
              <a:rPr lang="en-US" sz="3200" dirty="0"/>
              <a:t> aerosol and TEMPO-GOES synergy study using GLI as a testbed</a:t>
            </a:r>
            <a:br>
              <a:rPr lang="en-US" sz="3600" dirty="0"/>
            </a:br>
            <a:r>
              <a:rPr lang="en-US" sz="3100" b="0" dirty="0">
                <a:latin typeface="+mj-lt"/>
              </a:rPr>
              <a:t>Alexei </a:t>
            </a:r>
            <a:r>
              <a:rPr lang="en-US" sz="3100" b="0" dirty="0" err="1">
                <a:latin typeface="+mj-lt"/>
              </a:rPr>
              <a:t>Lyapustin</a:t>
            </a:r>
            <a:r>
              <a:rPr lang="en-US" sz="3100" b="0" dirty="0">
                <a:latin typeface="+mj-lt"/>
              </a:rPr>
              <a:t>, NASA GSFC</a:t>
            </a:r>
          </a:p>
        </p:txBody>
      </p:sp>
      <p:sp>
        <p:nvSpPr>
          <p:cNvPr id="4" name="Title 1">
            <a:extLst>
              <a:ext uri="{FF2B5EF4-FFF2-40B4-BE49-F238E27FC236}">
                <a16:creationId xmlns:a16="http://schemas.microsoft.com/office/drawing/2014/main" id="{8761A01A-CB3C-4B47-BA91-04911AA4ACC7}"/>
              </a:ext>
            </a:extLst>
          </p:cNvPr>
          <p:cNvSpPr txBox="1">
            <a:spLocks/>
          </p:cNvSpPr>
          <p:nvPr/>
        </p:nvSpPr>
        <p:spPr>
          <a:xfrm>
            <a:off x="917713" y="3386621"/>
            <a:ext cx="10227365" cy="1460500"/>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b="1" kern="1200">
                <a:solidFill>
                  <a:schemeClr val="tx1"/>
                </a:solidFill>
                <a:latin typeface="+mn-lt"/>
                <a:ea typeface="+mj-ea"/>
                <a:cs typeface="+mj-cs"/>
              </a:defRPr>
            </a:lvl1pPr>
          </a:lstStyle>
          <a:p>
            <a:pPr algn="ctr"/>
            <a:r>
              <a:rPr lang="en-US" sz="3300" dirty="0"/>
              <a:t>D2. Synergistic  use of TEMPO and GOES-16 ABI observations to derive aerosol products </a:t>
            </a:r>
            <a:br>
              <a:rPr lang="en-US" sz="3600" dirty="0"/>
            </a:br>
            <a:r>
              <a:rPr lang="en-US" sz="2900" b="0" dirty="0" err="1">
                <a:latin typeface="+mj-lt"/>
              </a:rPr>
              <a:t>Pubu</a:t>
            </a:r>
            <a:r>
              <a:rPr lang="en-US" sz="2900" b="0" dirty="0">
                <a:latin typeface="+mj-lt"/>
              </a:rPr>
              <a:t> </a:t>
            </a:r>
            <a:r>
              <a:rPr lang="en-US" sz="2900" b="0" dirty="0" err="1">
                <a:latin typeface="+mj-lt"/>
              </a:rPr>
              <a:t>Ciren</a:t>
            </a:r>
            <a:r>
              <a:rPr lang="en-US" sz="2900" b="0" dirty="0">
                <a:latin typeface="+mj-lt"/>
              </a:rPr>
              <a:t> and Shobha </a:t>
            </a:r>
            <a:r>
              <a:rPr lang="en-US" sz="2900" b="0" dirty="0" err="1">
                <a:latin typeface="+mj-lt"/>
              </a:rPr>
              <a:t>Kondragunta</a:t>
            </a:r>
            <a:r>
              <a:rPr lang="en-US" sz="2900" b="0" dirty="0">
                <a:latin typeface="+mj-lt"/>
              </a:rPr>
              <a:t>, NOAA NESDIS</a:t>
            </a:r>
          </a:p>
        </p:txBody>
      </p:sp>
    </p:spTree>
    <p:extLst>
      <p:ext uri="{BB962C8B-B14F-4D97-AF65-F5344CB8AC3E}">
        <p14:creationId xmlns:p14="http://schemas.microsoft.com/office/powerpoint/2010/main" val="284508457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0F67954-98CC-9C43-8ADF-0D3EEE7B6EAE}"/>
              </a:ext>
            </a:extLst>
          </p:cNvPr>
          <p:cNvSpPr>
            <a:spLocks noGrp="1"/>
          </p:cNvSpPr>
          <p:nvPr>
            <p:ph type="title"/>
          </p:nvPr>
        </p:nvSpPr>
        <p:spPr/>
        <p:txBody>
          <a:bodyPr/>
          <a:lstStyle/>
          <a:p>
            <a:endParaRPr lang="en-US"/>
          </a:p>
        </p:txBody>
      </p:sp>
    </p:spTree>
    <p:extLst>
      <p:ext uri="{BB962C8B-B14F-4D97-AF65-F5344CB8AC3E}">
        <p14:creationId xmlns:p14="http://schemas.microsoft.com/office/powerpoint/2010/main" val="345489631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F5DE2D-A01D-0F48-A8B9-AD81D7E95C1E}"/>
              </a:ext>
            </a:extLst>
          </p:cNvPr>
          <p:cNvSpPr>
            <a:spLocks noGrp="1"/>
          </p:cNvSpPr>
          <p:nvPr>
            <p:ph type="title"/>
          </p:nvPr>
        </p:nvSpPr>
        <p:spPr>
          <a:xfrm>
            <a:off x="771939" y="2445716"/>
            <a:ext cx="10515600" cy="1325563"/>
          </a:xfrm>
        </p:spPr>
        <p:txBody>
          <a:bodyPr/>
          <a:lstStyle/>
          <a:p>
            <a:pPr algn="ctr"/>
            <a:r>
              <a:rPr lang="en-US" sz="3600" dirty="0"/>
              <a:t>E. Coastal AOD and aerosol height</a:t>
            </a:r>
            <a:br>
              <a:rPr lang="en-US" dirty="0"/>
            </a:br>
            <a:r>
              <a:rPr lang="en-US" sz="2800" b="0" dirty="0">
                <a:latin typeface="+mj-lt"/>
              </a:rPr>
              <a:t>Jun Wang, University of Iowa</a:t>
            </a:r>
          </a:p>
        </p:txBody>
      </p:sp>
    </p:spTree>
    <p:extLst>
      <p:ext uri="{BB962C8B-B14F-4D97-AF65-F5344CB8AC3E}">
        <p14:creationId xmlns:p14="http://schemas.microsoft.com/office/powerpoint/2010/main" val="281696802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19464" y="-114300"/>
            <a:ext cx="7772400" cy="1143000"/>
          </a:xfrm>
        </p:spPr>
        <p:txBody>
          <a:bodyPr/>
          <a:lstStyle/>
          <a:p>
            <a:r>
              <a:rPr lang="en-US" sz="2400" dirty="0"/>
              <a:t>Coastal AOD retrieval, especially over turbid water</a:t>
            </a:r>
          </a:p>
        </p:txBody>
      </p:sp>
      <p:pic>
        <p:nvPicPr>
          <p:cNvPr id="14" name="Picture 13">
            <a:extLst>
              <a:ext uri="{FF2B5EF4-FFF2-40B4-BE49-F238E27FC236}">
                <a16:creationId xmlns:a16="http://schemas.microsoft.com/office/drawing/2014/main" id="{E1DDE2E0-7FDC-684C-8ECF-4B37234B898D}"/>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124615" y="834800"/>
            <a:ext cx="3775165" cy="5822758"/>
          </a:xfrm>
          <a:prstGeom prst="rect">
            <a:avLst/>
          </a:prstGeom>
        </p:spPr>
      </p:pic>
      <p:sp>
        <p:nvSpPr>
          <p:cNvPr id="17" name="TextBox 16">
            <a:extLst>
              <a:ext uri="{FF2B5EF4-FFF2-40B4-BE49-F238E27FC236}">
                <a16:creationId xmlns:a16="http://schemas.microsoft.com/office/drawing/2014/main" id="{95CED0D1-0F83-4947-87C8-42E7E5AEABC0}"/>
              </a:ext>
            </a:extLst>
          </p:cNvPr>
          <p:cNvSpPr txBox="1"/>
          <p:nvPr/>
        </p:nvSpPr>
        <p:spPr>
          <a:xfrm>
            <a:off x="644509" y="4936548"/>
            <a:ext cx="1018227" cy="369332"/>
          </a:xfrm>
          <a:prstGeom prst="rect">
            <a:avLst/>
          </a:prstGeom>
          <a:noFill/>
        </p:spPr>
        <p:txBody>
          <a:bodyPr wrap="none" rtlCol="0">
            <a:spAutoFit/>
          </a:bodyPr>
          <a:lstStyle/>
          <a:p>
            <a:pPr defTabSz="548640"/>
            <a:r>
              <a:rPr lang="en-US" b="1" dirty="0">
                <a:solidFill>
                  <a:srgbClr val="000000"/>
                </a:solidFill>
                <a:latin typeface="Helvetica"/>
              </a:rPr>
              <a:t>Coastal</a:t>
            </a:r>
          </a:p>
        </p:txBody>
      </p:sp>
      <p:sp>
        <p:nvSpPr>
          <p:cNvPr id="25" name="TextBox 24">
            <a:extLst>
              <a:ext uri="{FF2B5EF4-FFF2-40B4-BE49-F238E27FC236}">
                <a16:creationId xmlns:a16="http://schemas.microsoft.com/office/drawing/2014/main" id="{0F4F44E9-0004-A645-945C-A4981E8E75EF}"/>
              </a:ext>
            </a:extLst>
          </p:cNvPr>
          <p:cNvSpPr txBox="1"/>
          <p:nvPr/>
        </p:nvSpPr>
        <p:spPr>
          <a:xfrm>
            <a:off x="644508" y="1652214"/>
            <a:ext cx="1505540" cy="369332"/>
          </a:xfrm>
          <a:prstGeom prst="rect">
            <a:avLst/>
          </a:prstGeom>
          <a:noFill/>
        </p:spPr>
        <p:txBody>
          <a:bodyPr wrap="none" rtlCol="0">
            <a:spAutoFit/>
          </a:bodyPr>
          <a:lstStyle/>
          <a:p>
            <a:pPr defTabSz="548640"/>
            <a:r>
              <a:rPr lang="en-US" b="1" dirty="0">
                <a:solidFill>
                  <a:srgbClr val="000000"/>
                </a:solidFill>
                <a:latin typeface="Helvetica"/>
              </a:rPr>
              <a:t>Non-coastal</a:t>
            </a:r>
          </a:p>
        </p:txBody>
      </p:sp>
      <p:pic>
        <p:nvPicPr>
          <p:cNvPr id="27" name="Picture 26">
            <a:extLst>
              <a:ext uri="{FF2B5EF4-FFF2-40B4-BE49-F238E27FC236}">
                <a16:creationId xmlns:a16="http://schemas.microsoft.com/office/drawing/2014/main" id="{967BD604-2CEE-A940-9E15-0DE57B40369D}"/>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l="52327" r="7463" b="50560"/>
          <a:stretch/>
        </p:blipFill>
        <p:spPr>
          <a:xfrm>
            <a:off x="6517759" y="3551047"/>
            <a:ext cx="3472199" cy="3201884"/>
          </a:xfrm>
          <a:prstGeom prst="rect">
            <a:avLst/>
          </a:prstGeom>
        </p:spPr>
      </p:pic>
      <p:pic>
        <p:nvPicPr>
          <p:cNvPr id="29" name="Picture 28">
            <a:extLst>
              <a:ext uri="{FF2B5EF4-FFF2-40B4-BE49-F238E27FC236}">
                <a16:creationId xmlns:a16="http://schemas.microsoft.com/office/drawing/2014/main" id="{DC78840F-B897-BA45-A539-0CA0198ACB4D}"/>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l="12687" r="47743" b="56349"/>
          <a:stretch/>
        </p:blipFill>
        <p:spPr>
          <a:xfrm>
            <a:off x="5899780" y="594163"/>
            <a:ext cx="3622108" cy="2996748"/>
          </a:xfrm>
          <a:prstGeom prst="rect">
            <a:avLst/>
          </a:prstGeom>
        </p:spPr>
      </p:pic>
      <p:sp>
        <p:nvSpPr>
          <p:cNvPr id="19" name="TextBox 18">
            <a:extLst>
              <a:ext uri="{FF2B5EF4-FFF2-40B4-BE49-F238E27FC236}">
                <a16:creationId xmlns:a16="http://schemas.microsoft.com/office/drawing/2014/main" id="{884AC2E6-1E50-2B4E-9867-8E97D61399AF}"/>
              </a:ext>
            </a:extLst>
          </p:cNvPr>
          <p:cNvSpPr txBox="1"/>
          <p:nvPr/>
        </p:nvSpPr>
        <p:spPr>
          <a:xfrm>
            <a:off x="644508" y="834801"/>
            <a:ext cx="1928733" cy="369332"/>
          </a:xfrm>
          <a:prstGeom prst="rect">
            <a:avLst/>
          </a:prstGeom>
          <a:noFill/>
        </p:spPr>
        <p:txBody>
          <a:bodyPr wrap="none" rtlCol="0">
            <a:spAutoFit/>
          </a:bodyPr>
          <a:lstStyle/>
          <a:p>
            <a:pPr defTabSz="548640"/>
            <a:r>
              <a:rPr lang="en-US" b="1" dirty="0">
                <a:solidFill>
                  <a:srgbClr val="FF0000"/>
                </a:solidFill>
                <a:latin typeface="Helvetica"/>
              </a:rPr>
              <a:t>Global MOD C5</a:t>
            </a:r>
            <a:r>
              <a:rPr lang="en-US" dirty="0">
                <a:solidFill>
                  <a:srgbClr val="FF0000"/>
                </a:solidFill>
                <a:latin typeface="Helvetica"/>
              </a:rPr>
              <a:t> </a:t>
            </a:r>
          </a:p>
        </p:txBody>
      </p:sp>
      <p:cxnSp>
        <p:nvCxnSpPr>
          <p:cNvPr id="4" name="Straight Arrow Connector 3">
            <a:extLst>
              <a:ext uri="{FF2B5EF4-FFF2-40B4-BE49-F238E27FC236}">
                <a16:creationId xmlns:a16="http://schemas.microsoft.com/office/drawing/2014/main" id="{F5A9A21B-3D0C-464F-8063-E99240218F76}"/>
              </a:ext>
            </a:extLst>
          </p:cNvPr>
          <p:cNvCxnSpPr>
            <a:cxnSpLocks/>
          </p:cNvCxnSpPr>
          <p:nvPr/>
        </p:nvCxnSpPr>
        <p:spPr bwMode="auto">
          <a:xfrm flipH="1">
            <a:off x="8642774" y="3088641"/>
            <a:ext cx="1347184" cy="1847908"/>
          </a:xfrm>
          <a:prstGeom prst="straightConnector1">
            <a:avLst/>
          </a:prstGeom>
          <a:solidFill>
            <a:schemeClr val="accent1"/>
          </a:solidFill>
          <a:ln w="28575" cap="flat" cmpd="sng" algn="ctr">
            <a:solidFill>
              <a:schemeClr val="tx1"/>
            </a:solidFill>
            <a:prstDash val="solid"/>
            <a:round/>
            <a:headEnd type="none" w="med" len="med"/>
            <a:tailEnd type="triangle"/>
          </a:ln>
          <a:effectLst/>
        </p:spPr>
      </p:cxnSp>
      <p:sp>
        <p:nvSpPr>
          <p:cNvPr id="5" name="TextBox 4">
            <a:extLst>
              <a:ext uri="{FF2B5EF4-FFF2-40B4-BE49-F238E27FC236}">
                <a16:creationId xmlns:a16="http://schemas.microsoft.com/office/drawing/2014/main" id="{228E4780-3D91-B246-9E6C-CA64C297EFDB}"/>
              </a:ext>
            </a:extLst>
          </p:cNvPr>
          <p:cNvSpPr txBox="1"/>
          <p:nvPr/>
        </p:nvSpPr>
        <p:spPr>
          <a:xfrm>
            <a:off x="9827773" y="2083411"/>
            <a:ext cx="1980035" cy="1089529"/>
          </a:xfrm>
          <a:prstGeom prst="rect">
            <a:avLst/>
          </a:prstGeom>
          <a:noFill/>
        </p:spPr>
        <p:txBody>
          <a:bodyPr wrap="square" rtlCol="0">
            <a:spAutoFit/>
          </a:bodyPr>
          <a:lstStyle/>
          <a:p>
            <a:pPr defTabSz="548640"/>
            <a:r>
              <a:rPr lang="en-US" sz="2160" b="1" dirty="0">
                <a:solidFill>
                  <a:srgbClr val="FF0000"/>
                </a:solidFill>
                <a:latin typeface="Helvetica"/>
              </a:rPr>
              <a:t>No retrieval because of turbidity</a:t>
            </a:r>
          </a:p>
        </p:txBody>
      </p:sp>
      <p:sp>
        <p:nvSpPr>
          <p:cNvPr id="8" name="TextBox 7">
            <a:extLst>
              <a:ext uri="{FF2B5EF4-FFF2-40B4-BE49-F238E27FC236}">
                <a16:creationId xmlns:a16="http://schemas.microsoft.com/office/drawing/2014/main" id="{ED5C4CCC-ED39-3240-BCCE-6330055111B3}"/>
              </a:ext>
            </a:extLst>
          </p:cNvPr>
          <p:cNvSpPr txBox="1"/>
          <p:nvPr/>
        </p:nvSpPr>
        <p:spPr>
          <a:xfrm>
            <a:off x="694412" y="5771161"/>
            <a:ext cx="1625052" cy="867930"/>
          </a:xfrm>
          <a:prstGeom prst="rect">
            <a:avLst/>
          </a:prstGeom>
          <a:noFill/>
        </p:spPr>
        <p:txBody>
          <a:bodyPr wrap="square" rtlCol="0">
            <a:spAutoFit/>
          </a:bodyPr>
          <a:lstStyle/>
          <a:p>
            <a:pPr defTabSz="548640"/>
            <a:r>
              <a:rPr lang="en-US" sz="1680" b="1" dirty="0">
                <a:solidFill>
                  <a:srgbClr val="000000"/>
                </a:solidFill>
                <a:latin typeface="Helvetica"/>
              </a:rPr>
              <a:t>Anderson, Wang, et al., 2012</a:t>
            </a:r>
          </a:p>
        </p:txBody>
      </p:sp>
    </p:spTree>
    <p:extLst>
      <p:ext uri="{BB962C8B-B14F-4D97-AF65-F5344CB8AC3E}">
        <p14:creationId xmlns:p14="http://schemas.microsoft.com/office/powerpoint/2010/main" val="790616366"/>
      </p:ext>
    </p:extLst>
  </p:cSld>
  <p:clrMapOvr>
    <a:masterClrMapping/>
  </p:clrMapOvr>
  <p:transition spd="slow"/>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23BC293-87D6-D14D-A65F-C2C784C2E031}"/>
              </a:ext>
            </a:extLst>
          </p:cNvPr>
          <p:cNvSpPr>
            <a:spLocks noGrp="1"/>
          </p:cNvSpPr>
          <p:nvPr>
            <p:ph type="title"/>
          </p:nvPr>
        </p:nvSpPr>
        <p:spPr>
          <a:xfrm>
            <a:off x="1911432" y="0"/>
            <a:ext cx="8426911" cy="1143000"/>
          </a:xfrm>
        </p:spPr>
        <p:txBody>
          <a:bodyPr/>
          <a:lstStyle/>
          <a:p>
            <a:r>
              <a:rPr lang="en-US" sz="2400" dirty="0"/>
              <a:t>MODIS AOD Retrievals Not Valid solely due to Water</a:t>
            </a:r>
          </a:p>
        </p:txBody>
      </p:sp>
      <p:grpSp>
        <p:nvGrpSpPr>
          <p:cNvPr id="10" name="Group 9">
            <a:extLst>
              <a:ext uri="{FF2B5EF4-FFF2-40B4-BE49-F238E27FC236}">
                <a16:creationId xmlns:a16="http://schemas.microsoft.com/office/drawing/2014/main" id="{BA8A9B28-03A5-3042-8D37-02A5BC921F6C}"/>
              </a:ext>
            </a:extLst>
          </p:cNvPr>
          <p:cNvGrpSpPr/>
          <p:nvPr/>
        </p:nvGrpSpPr>
        <p:grpSpPr>
          <a:xfrm>
            <a:off x="1911433" y="1114709"/>
            <a:ext cx="8045941" cy="5724824"/>
            <a:chOff x="1256163" y="231444"/>
            <a:chExt cx="6624942" cy="5157353"/>
          </a:xfrm>
        </p:grpSpPr>
        <p:pic>
          <p:nvPicPr>
            <p:cNvPr id="11" name="Picture 10">
              <a:extLst>
                <a:ext uri="{FF2B5EF4-FFF2-40B4-BE49-F238E27FC236}">
                  <a16:creationId xmlns:a16="http://schemas.microsoft.com/office/drawing/2014/main" id="{E915929C-BCAD-4A44-8C7F-EAB3516E3B98}"/>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256163" y="231444"/>
              <a:ext cx="6624942" cy="5009297"/>
            </a:xfrm>
            <a:prstGeom prst="rect">
              <a:avLst/>
            </a:prstGeom>
          </p:spPr>
        </p:pic>
        <p:sp>
          <p:nvSpPr>
            <p:cNvPr id="12" name="TextBox 11">
              <a:extLst>
                <a:ext uri="{FF2B5EF4-FFF2-40B4-BE49-F238E27FC236}">
                  <a16:creationId xmlns:a16="http://schemas.microsoft.com/office/drawing/2014/main" id="{2E8475ED-A8CA-F243-927B-DCA09F9AD0D3}"/>
                </a:ext>
              </a:extLst>
            </p:cNvPr>
            <p:cNvSpPr txBox="1"/>
            <p:nvPr/>
          </p:nvSpPr>
          <p:spPr>
            <a:xfrm>
              <a:off x="6892119" y="5056075"/>
              <a:ext cx="368490" cy="332722"/>
            </a:xfrm>
            <a:prstGeom prst="rect">
              <a:avLst/>
            </a:prstGeom>
            <a:solidFill>
              <a:schemeClr val="bg1"/>
            </a:solidFill>
          </p:spPr>
          <p:txBody>
            <a:bodyPr wrap="square" rtlCol="0">
              <a:spAutoFit/>
            </a:bodyPr>
            <a:lstStyle/>
            <a:p>
              <a:pPr defTabSz="548640"/>
              <a:endParaRPr lang="en-US">
                <a:solidFill>
                  <a:srgbClr val="FFFFFF"/>
                </a:solidFill>
                <a:latin typeface="Helvetica"/>
              </a:endParaRPr>
            </a:p>
          </p:txBody>
        </p:sp>
      </p:grpSp>
      <p:sp>
        <p:nvSpPr>
          <p:cNvPr id="7" name="TextBox 6">
            <a:extLst>
              <a:ext uri="{FF2B5EF4-FFF2-40B4-BE49-F238E27FC236}">
                <a16:creationId xmlns:a16="http://schemas.microsoft.com/office/drawing/2014/main" id="{064C88B6-27DB-3448-9AF8-4607EFAC2BAF}"/>
              </a:ext>
            </a:extLst>
          </p:cNvPr>
          <p:cNvSpPr txBox="1"/>
          <p:nvPr/>
        </p:nvSpPr>
        <p:spPr>
          <a:xfrm>
            <a:off x="852493" y="755202"/>
            <a:ext cx="954107" cy="369332"/>
          </a:xfrm>
          <a:prstGeom prst="rect">
            <a:avLst/>
          </a:prstGeom>
          <a:noFill/>
        </p:spPr>
        <p:txBody>
          <a:bodyPr wrap="none" rtlCol="0">
            <a:spAutoFit/>
          </a:bodyPr>
          <a:lstStyle/>
          <a:p>
            <a:pPr defTabSz="548640"/>
            <a:r>
              <a:rPr lang="en-US" b="1" dirty="0">
                <a:solidFill>
                  <a:srgbClr val="FF0000"/>
                </a:solidFill>
                <a:latin typeface="Helvetica"/>
              </a:rPr>
              <a:t>Florida</a:t>
            </a:r>
          </a:p>
        </p:txBody>
      </p:sp>
      <p:cxnSp>
        <p:nvCxnSpPr>
          <p:cNvPr id="8" name="Straight Arrow Connector 7">
            <a:extLst>
              <a:ext uri="{FF2B5EF4-FFF2-40B4-BE49-F238E27FC236}">
                <a16:creationId xmlns:a16="http://schemas.microsoft.com/office/drawing/2014/main" id="{F5DC67CA-A198-FA4A-A9D5-B29A80331150}"/>
              </a:ext>
            </a:extLst>
          </p:cNvPr>
          <p:cNvCxnSpPr>
            <a:cxnSpLocks/>
          </p:cNvCxnSpPr>
          <p:nvPr/>
        </p:nvCxnSpPr>
        <p:spPr bwMode="auto">
          <a:xfrm>
            <a:off x="1416873" y="1143000"/>
            <a:ext cx="494560" cy="536155"/>
          </a:xfrm>
          <a:prstGeom prst="straightConnector1">
            <a:avLst/>
          </a:prstGeom>
          <a:solidFill>
            <a:schemeClr val="accent1"/>
          </a:solidFill>
          <a:ln w="28575" cap="flat" cmpd="sng" algn="ctr">
            <a:solidFill>
              <a:schemeClr val="tx1"/>
            </a:solidFill>
            <a:prstDash val="solid"/>
            <a:round/>
            <a:headEnd type="none" w="med" len="med"/>
            <a:tailEnd type="triangle"/>
          </a:ln>
          <a:effectLst/>
        </p:spPr>
      </p:cxnSp>
    </p:spTree>
    <p:extLst>
      <p:ext uri="{BB962C8B-B14F-4D97-AF65-F5344CB8AC3E}">
        <p14:creationId xmlns:p14="http://schemas.microsoft.com/office/powerpoint/2010/main" val="23536467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6722CF-AB7B-0643-8E4A-66D1E53CDDB1}"/>
              </a:ext>
            </a:extLst>
          </p:cNvPr>
          <p:cNvSpPr>
            <a:spLocks noGrp="1"/>
          </p:cNvSpPr>
          <p:nvPr>
            <p:ph type="title"/>
          </p:nvPr>
        </p:nvSpPr>
        <p:spPr>
          <a:xfrm>
            <a:off x="1327573" y="1"/>
            <a:ext cx="9482666" cy="1140656"/>
          </a:xfrm>
        </p:spPr>
        <p:txBody>
          <a:bodyPr/>
          <a:lstStyle/>
          <a:p>
            <a:r>
              <a:rPr lang="en-US" dirty="0"/>
              <a:t>An algorithm is developed specifically for coastal AOD retrieval over turbid water using 2.1 um</a:t>
            </a:r>
          </a:p>
        </p:txBody>
      </p:sp>
      <p:pic>
        <p:nvPicPr>
          <p:cNvPr id="4" name="Picture 3">
            <a:extLst>
              <a:ext uri="{FF2B5EF4-FFF2-40B4-BE49-F238E27FC236}">
                <a16:creationId xmlns:a16="http://schemas.microsoft.com/office/drawing/2014/main" id="{1850661A-3848-594C-A749-00D2E5DCEC11}"/>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13433" t="44962" r="13619"/>
          <a:stretch/>
        </p:blipFill>
        <p:spPr>
          <a:xfrm>
            <a:off x="1132238" y="930493"/>
            <a:ext cx="5408200" cy="3060265"/>
          </a:xfrm>
          <a:prstGeom prst="rect">
            <a:avLst/>
          </a:prstGeom>
        </p:spPr>
      </p:pic>
      <p:pic>
        <p:nvPicPr>
          <p:cNvPr id="5" name="Picture 4">
            <a:extLst>
              <a:ext uri="{FF2B5EF4-FFF2-40B4-BE49-F238E27FC236}">
                <a16:creationId xmlns:a16="http://schemas.microsoft.com/office/drawing/2014/main" id="{3C5F5C97-6FD5-6449-A881-E559859A1323}"/>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1132238" y="3990757"/>
            <a:ext cx="6852784" cy="2625749"/>
          </a:xfrm>
          <a:prstGeom prst="rect">
            <a:avLst/>
          </a:prstGeom>
        </p:spPr>
      </p:pic>
      <p:pic>
        <p:nvPicPr>
          <p:cNvPr id="6" name="Picture 5">
            <a:extLst>
              <a:ext uri="{FF2B5EF4-FFF2-40B4-BE49-F238E27FC236}">
                <a16:creationId xmlns:a16="http://schemas.microsoft.com/office/drawing/2014/main" id="{4053A2A3-D2AE-B74F-9121-B27A11663C0A}"/>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8567527" y="4940885"/>
            <a:ext cx="1579255" cy="1408649"/>
          </a:xfrm>
          <a:prstGeom prst="rect">
            <a:avLst/>
          </a:prstGeom>
        </p:spPr>
      </p:pic>
      <p:sp>
        <p:nvSpPr>
          <p:cNvPr id="7" name="Rectangle 6">
            <a:extLst>
              <a:ext uri="{FF2B5EF4-FFF2-40B4-BE49-F238E27FC236}">
                <a16:creationId xmlns:a16="http://schemas.microsoft.com/office/drawing/2014/main" id="{EABD0FFA-AE30-D447-9DFA-D92DA581162E}"/>
              </a:ext>
            </a:extLst>
          </p:cNvPr>
          <p:cNvSpPr/>
          <p:nvPr/>
        </p:nvSpPr>
        <p:spPr>
          <a:xfrm>
            <a:off x="7411328" y="2296064"/>
            <a:ext cx="3115996" cy="1477328"/>
          </a:xfrm>
          <a:prstGeom prst="rect">
            <a:avLst/>
          </a:prstGeom>
        </p:spPr>
        <p:txBody>
          <a:bodyPr wrap="square">
            <a:spAutoFit/>
          </a:bodyPr>
          <a:lstStyle/>
          <a:p>
            <a:pPr defTabSz="914364">
              <a:defRPr/>
            </a:pPr>
            <a:r>
              <a:rPr lang="en-US" b="1" dirty="0">
                <a:solidFill>
                  <a:srgbClr val="FF0000"/>
                </a:solidFill>
                <a:latin typeface="Helvetica"/>
              </a:rPr>
              <a:t>The algorithm yields ~18% more MODIS-AERONET collocated pairs for six AERONET stations in the coastal water regions</a:t>
            </a:r>
            <a:r>
              <a:rPr lang="en-US" dirty="0">
                <a:solidFill>
                  <a:srgbClr val="FF0000"/>
                </a:solidFill>
                <a:latin typeface="Helvetica"/>
              </a:rPr>
              <a:t>. </a:t>
            </a:r>
          </a:p>
        </p:txBody>
      </p:sp>
      <p:sp>
        <p:nvSpPr>
          <p:cNvPr id="8" name="TextBox 7">
            <a:extLst>
              <a:ext uri="{FF2B5EF4-FFF2-40B4-BE49-F238E27FC236}">
                <a16:creationId xmlns:a16="http://schemas.microsoft.com/office/drawing/2014/main" id="{CC3EB82A-108F-1942-AFE1-38BF965E9B3F}"/>
              </a:ext>
            </a:extLst>
          </p:cNvPr>
          <p:cNvSpPr txBox="1"/>
          <p:nvPr/>
        </p:nvSpPr>
        <p:spPr>
          <a:xfrm>
            <a:off x="4147747" y="6414802"/>
            <a:ext cx="800219" cy="424732"/>
          </a:xfrm>
          <a:prstGeom prst="rect">
            <a:avLst/>
          </a:prstGeom>
          <a:noFill/>
        </p:spPr>
        <p:txBody>
          <a:bodyPr wrap="none" rtlCol="0">
            <a:spAutoFit/>
          </a:bodyPr>
          <a:lstStyle/>
          <a:p>
            <a:pPr defTabSz="548640"/>
            <a:r>
              <a:rPr lang="en-US" sz="2160" b="1" dirty="0">
                <a:solidFill>
                  <a:srgbClr val="000000"/>
                </a:solidFill>
                <a:latin typeface="Helvetica"/>
              </a:rPr>
              <a:t>AOD</a:t>
            </a:r>
          </a:p>
        </p:txBody>
      </p:sp>
      <p:sp>
        <p:nvSpPr>
          <p:cNvPr id="9" name="TextBox 8">
            <a:extLst>
              <a:ext uri="{FF2B5EF4-FFF2-40B4-BE49-F238E27FC236}">
                <a16:creationId xmlns:a16="http://schemas.microsoft.com/office/drawing/2014/main" id="{55A29CE7-D9AC-A74C-9C27-FD36050CB9A2}"/>
              </a:ext>
            </a:extLst>
          </p:cNvPr>
          <p:cNvSpPr txBox="1"/>
          <p:nvPr/>
        </p:nvSpPr>
        <p:spPr>
          <a:xfrm>
            <a:off x="8277181" y="930492"/>
            <a:ext cx="3147465" cy="609398"/>
          </a:xfrm>
          <a:prstGeom prst="rect">
            <a:avLst/>
          </a:prstGeom>
          <a:noFill/>
        </p:spPr>
        <p:txBody>
          <a:bodyPr wrap="none" rtlCol="0">
            <a:spAutoFit/>
          </a:bodyPr>
          <a:lstStyle/>
          <a:p>
            <a:pPr defTabSz="548640"/>
            <a:r>
              <a:rPr lang="en-US" sz="1680" b="1" dirty="0">
                <a:solidFill>
                  <a:srgbClr val="000000"/>
                </a:solidFill>
                <a:latin typeface="Helvetica"/>
              </a:rPr>
              <a:t>Y. Wang, J. Wang, et al., 2017</a:t>
            </a:r>
          </a:p>
          <a:p>
            <a:pPr defTabSz="548640"/>
            <a:r>
              <a:rPr lang="en-US" sz="1680" b="1" dirty="0">
                <a:solidFill>
                  <a:srgbClr val="000000"/>
                </a:solidFill>
                <a:latin typeface="Helvetica"/>
              </a:rPr>
              <a:t>Remote Sensing</a:t>
            </a:r>
          </a:p>
        </p:txBody>
      </p:sp>
    </p:spTree>
    <p:extLst>
      <p:ext uri="{BB962C8B-B14F-4D97-AF65-F5344CB8AC3E}">
        <p14:creationId xmlns:p14="http://schemas.microsoft.com/office/powerpoint/2010/main" val="3986309390"/>
      </p:ext>
    </p:extLst>
  </p:cSld>
  <p:clrMapOvr>
    <a:masterClrMapping/>
  </p:clrMapOvr>
  <p:transition spd="slow"/>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9794A3-A003-0F49-BEBA-ADF60037B60C}"/>
              </a:ext>
            </a:extLst>
          </p:cNvPr>
          <p:cNvSpPr>
            <a:spLocks noGrp="1"/>
          </p:cNvSpPr>
          <p:nvPr>
            <p:ph type="title"/>
          </p:nvPr>
        </p:nvSpPr>
        <p:spPr>
          <a:xfrm>
            <a:off x="843776" y="-153287"/>
            <a:ext cx="10504448" cy="1143000"/>
          </a:xfrm>
        </p:spPr>
        <p:txBody>
          <a:bodyPr/>
          <a:lstStyle/>
          <a:p>
            <a:r>
              <a:rPr lang="en-US" dirty="0"/>
              <a:t>Aerosol plume height retrieval</a:t>
            </a:r>
          </a:p>
        </p:txBody>
      </p:sp>
      <p:sp>
        <p:nvSpPr>
          <p:cNvPr id="3" name="Content Placeholder 2">
            <a:extLst>
              <a:ext uri="{FF2B5EF4-FFF2-40B4-BE49-F238E27FC236}">
                <a16:creationId xmlns:a16="http://schemas.microsoft.com/office/drawing/2014/main" id="{B22EE155-15EE-9E43-B567-13DEE28F9E4A}"/>
              </a:ext>
            </a:extLst>
          </p:cNvPr>
          <p:cNvSpPr>
            <a:spLocks noGrp="1"/>
          </p:cNvSpPr>
          <p:nvPr>
            <p:ph idx="1"/>
          </p:nvPr>
        </p:nvSpPr>
        <p:spPr>
          <a:xfrm>
            <a:off x="1064844" y="749168"/>
            <a:ext cx="9326880" cy="1203588"/>
          </a:xfrm>
        </p:spPr>
        <p:txBody>
          <a:bodyPr/>
          <a:lstStyle/>
          <a:p>
            <a:r>
              <a:rPr lang="en-US" dirty="0">
                <a:solidFill>
                  <a:schemeClr val="tx1"/>
                </a:solidFill>
              </a:rPr>
              <a:t>AOD-PM</a:t>
            </a:r>
            <a:r>
              <a:rPr lang="en-US" baseline="-25000" dirty="0">
                <a:solidFill>
                  <a:schemeClr val="tx1"/>
                </a:solidFill>
              </a:rPr>
              <a:t>2.5</a:t>
            </a:r>
            <a:r>
              <a:rPr lang="en-US" dirty="0">
                <a:solidFill>
                  <a:schemeClr val="tx1"/>
                </a:solidFill>
              </a:rPr>
              <a:t> relationship &amp; aerosol semi-direct effect depends on aerosol profile, especially in the presence of aloft aerosol layer.</a:t>
            </a:r>
          </a:p>
          <a:p>
            <a:endParaRPr lang="en-US" dirty="0"/>
          </a:p>
        </p:txBody>
      </p:sp>
      <p:pic>
        <p:nvPicPr>
          <p:cNvPr id="4" name="Picture 3">
            <a:extLst>
              <a:ext uri="{FF2B5EF4-FFF2-40B4-BE49-F238E27FC236}">
                <a16:creationId xmlns:a16="http://schemas.microsoft.com/office/drawing/2014/main" id="{F20706EC-6356-6A4D-807D-EA26BCE20E18}"/>
              </a:ext>
            </a:extLst>
          </p:cNvPr>
          <p:cNvPicPr>
            <a:picLocks noChangeAspect="1"/>
          </p:cNvPicPr>
          <p:nvPr/>
        </p:nvPicPr>
        <p:blipFill>
          <a:blip r:embed="rId2"/>
          <a:stretch>
            <a:fillRect/>
          </a:stretch>
        </p:blipFill>
        <p:spPr>
          <a:xfrm>
            <a:off x="1144858" y="1952757"/>
            <a:ext cx="9902282" cy="2854807"/>
          </a:xfrm>
          <a:prstGeom prst="rect">
            <a:avLst/>
          </a:prstGeom>
        </p:spPr>
      </p:pic>
      <p:sp>
        <p:nvSpPr>
          <p:cNvPr id="6" name="Rectangle 5">
            <a:extLst>
              <a:ext uri="{FF2B5EF4-FFF2-40B4-BE49-F238E27FC236}">
                <a16:creationId xmlns:a16="http://schemas.microsoft.com/office/drawing/2014/main" id="{806E9672-FAD2-3B45-A8AF-0BFECE1ECDCD}"/>
              </a:ext>
            </a:extLst>
          </p:cNvPr>
          <p:cNvSpPr/>
          <p:nvPr/>
        </p:nvSpPr>
        <p:spPr>
          <a:xfrm>
            <a:off x="1358960" y="4856411"/>
            <a:ext cx="9474077" cy="1569660"/>
          </a:xfrm>
          <a:prstGeom prst="rect">
            <a:avLst/>
          </a:prstGeom>
        </p:spPr>
        <p:txBody>
          <a:bodyPr wrap="square">
            <a:spAutoFit/>
          </a:bodyPr>
          <a:lstStyle/>
          <a:p>
            <a:pPr defTabSz="548640"/>
            <a:r>
              <a:rPr lang="en-US" sz="1920" b="1" dirty="0">
                <a:solidFill>
                  <a:srgbClr val="000000"/>
                </a:solidFill>
                <a:latin typeface="Helvetica" pitchFamily="2" charset="0"/>
              </a:rPr>
              <a:t>Improve the understanding of the processes that determine air pollution distributions and aid estimation of global air pollution impacts on human health and ecosystems by </a:t>
            </a:r>
            <a:r>
              <a:rPr lang="en-US" sz="1920" b="1" dirty="0">
                <a:solidFill>
                  <a:srgbClr val="FF0000"/>
                </a:solidFill>
                <a:latin typeface="Helvetica" pitchFamily="2" charset="0"/>
              </a:rPr>
              <a:t>reducing uncertainty to &lt;10% of vertically‐resolved tropospheric fields (including surface concentrations) of speciated particulate matter (PM), </a:t>
            </a:r>
            <a:r>
              <a:rPr lang="en-US" sz="1920" b="1" dirty="0">
                <a:solidFill>
                  <a:srgbClr val="000000"/>
                </a:solidFill>
                <a:latin typeface="Helvetica" pitchFamily="2" charset="0"/>
              </a:rPr>
              <a:t>ozone (O3), and nitrogen dioxide (NO2). </a:t>
            </a:r>
          </a:p>
        </p:txBody>
      </p:sp>
      <p:sp>
        <p:nvSpPr>
          <p:cNvPr id="7" name="TextBox 6">
            <a:extLst>
              <a:ext uri="{FF2B5EF4-FFF2-40B4-BE49-F238E27FC236}">
                <a16:creationId xmlns:a16="http://schemas.microsoft.com/office/drawing/2014/main" id="{8AC20682-5C25-3D47-991A-F01AE192BA5F}"/>
              </a:ext>
            </a:extLst>
          </p:cNvPr>
          <p:cNvSpPr txBox="1"/>
          <p:nvPr/>
        </p:nvSpPr>
        <p:spPr>
          <a:xfrm>
            <a:off x="6095999" y="1739591"/>
            <a:ext cx="2940228" cy="424732"/>
          </a:xfrm>
          <a:prstGeom prst="rect">
            <a:avLst/>
          </a:prstGeom>
          <a:noFill/>
        </p:spPr>
        <p:txBody>
          <a:bodyPr wrap="none" rtlCol="0">
            <a:spAutoFit/>
          </a:bodyPr>
          <a:lstStyle/>
          <a:p>
            <a:pPr defTabSz="548640"/>
            <a:r>
              <a:rPr lang="en-US" sz="2160" b="1" dirty="0">
                <a:solidFill>
                  <a:srgbClr val="FF0000"/>
                </a:solidFill>
                <a:latin typeface="Helvetica"/>
              </a:rPr>
              <a:t>2017 Decadal Survey</a:t>
            </a:r>
          </a:p>
        </p:txBody>
      </p:sp>
    </p:spTree>
    <p:extLst>
      <p:ext uri="{BB962C8B-B14F-4D97-AF65-F5344CB8AC3E}">
        <p14:creationId xmlns:p14="http://schemas.microsoft.com/office/powerpoint/2010/main" val="344609394"/>
      </p:ext>
    </p:extLst>
  </p:cSld>
  <p:clrMapOvr>
    <a:masterClrMapping/>
  </p:clrMapOvr>
  <p:transition spd="slow"/>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06882C-833C-7D41-B6D0-E2731C8428CA}"/>
              </a:ext>
            </a:extLst>
          </p:cNvPr>
          <p:cNvSpPr>
            <a:spLocks noGrp="1"/>
          </p:cNvSpPr>
          <p:nvPr>
            <p:ph type="title"/>
          </p:nvPr>
        </p:nvSpPr>
        <p:spPr>
          <a:xfrm>
            <a:off x="953557" y="90703"/>
            <a:ext cx="10324609" cy="1193006"/>
          </a:xfrm>
        </p:spPr>
        <p:txBody>
          <a:bodyPr/>
          <a:lstStyle/>
          <a:p>
            <a:r>
              <a:rPr lang="en-US" dirty="0"/>
              <a:t>Dust plume height retrieval with O2 A and B band</a:t>
            </a:r>
          </a:p>
        </p:txBody>
      </p:sp>
      <p:pic>
        <p:nvPicPr>
          <p:cNvPr id="4" name="Picture 3">
            <a:extLst>
              <a:ext uri="{FF2B5EF4-FFF2-40B4-BE49-F238E27FC236}">
                <a16:creationId xmlns:a16="http://schemas.microsoft.com/office/drawing/2014/main" id="{C327D5FB-4B7F-9E4D-8B67-55A2BDCA5959}"/>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715790" y="993501"/>
            <a:ext cx="5269600" cy="2574676"/>
          </a:xfrm>
          <a:prstGeom prst="rect">
            <a:avLst/>
          </a:prstGeom>
        </p:spPr>
      </p:pic>
      <p:pic>
        <p:nvPicPr>
          <p:cNvPr id="5" name="Picture 4">
            <a:extLst>
              <a:ext uri="{FF2B5EF4-FFF2-40B4-BE49-F238E27FC236}">
                <a16:creationId xmlns:a16="http://schemas.microsoft.com/office/drawing/2014/main" id="{E8E281A3-C9E9-3347-BCBE-9E66932A0613}"/>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5441173" y="3133926"/>
            <a:ext cx="5836993" cy="3084316"/>
          </a:xfrm>
          <a:prstGeom prst="rect">
            <a:avLst/>
          </a:prstGeom>
        </p:spPr>
      </p:pic>
      <p:sp>
        <p:nvSpPr>
          <p:cNvPr id="3" name="TextBox 2">
            <a:extLst>
              <a:ext uri="{FF2B5EF4-FFF2-40B4-BE49-F238E27FC236}">
                <a16:creationId xmlns:a16="http://schemas.microsoft.com/office/drawing/2014/main" id="{66BF9E07-5E57-8444-AD74-13248DD92AE4}"/>
              </a:ext>
            </a:extLst>
          </p:cNvPr>
          <p:cNvSpPr txBox="1"/>
          <p:nvPr/>
        </p:nvSpPr>
        <p:spPr>
          <a:xfrm>
            <a:off x="1158240" y="6101949"/>
            <a:ext cx="2340834" cy="350865"/>
          </a:xfrm>
          <a:prstGeom prst="rect">
            <a:avLst/>
          </a:prstGeom>
          <a:noFill/>
        </p:spPr>
        <p:txBody>
          <a:bodyPr wrap="none" rtlCol="0">
            <a:spAutoFit/>
          </a:bodyPr>
          <a:lstStyle/>
          <a:p>
            <a:pPr defTabSz="548640"/>
            <a:r>
              <a:rPr lang="en-US" sz="1680" b="1" dirty="0">
                <a:solidFill>
                  <a:srgbClr val="000000"/>
                </a:solidFill>
                <a:latin typeface="Helvetica"/>
              </a:rPr>
              <a:t>Xu, Wang, et al., GRL</a:t>
            </a:r>
          </a:p>
        </p:txBody>
      </p:sp>
      <p:sp>
        <p:nvSpPr>
          <p:cNvPr id="6" name="Rectangle 5">
            <a:extLst>
              <a:ext uri="{FF2B5EF4-FFF2-40B4-BE49-F238E27FC236}">
                <a16:creationId xmlns:a16="http://schemas.microsoft.com/office/drawing/2014/main" id="{E23FE1BA-1121-A742-80FD-E37F187E3DA7}"/>
              </a:ext>
            </a:extLst>
          </p:cNvPr>
          <p:cNvSpPr/>
          <p:nvPr/>
        </p:nvSpPr>
        <p:spPr>
          <a:xfrm>
            <a:off x="5953460" y="3207401"/>
            <a:ext cx="247184" cy="424732"/>
          </a:xfrm>
          <a:prstGeom prst="rect">
            <a:avLst/>
          </a:prstGeom>
        </p:spPr>
        <p:txBody>
          <a:bodyPr wrap="none">
            <a:spAutoFit/>
          </a:bodyPr>
          <a:lstStyle/>
          <a:p>
            <a:pPr defTabSz="548640"/>
            <a:r>
              <a:rPr lang="en-US" sz="2160" dirty="0">
                <a:solidFill>
                  <a:srgbClr val="000000"/>
                </a:solidFill>
                <a:latin typeface="-webkit-standard"/>
              </a:rPr>
              <a:t> </a:t>
            </a:r>
            <a:endParaRPr lang="en-US" sz="2160" dirty="0">
              <a:solidFill>
                <a:srgbClr val="000000"/>
              </a:solidFill>
              <a:latin typeface="Helvetica"/>
            </a:endParaRPr>
          </a:p>
        </p:txBody>
      </p:sp>
    </p:spTree>
    <p:extLst>
      <p:ext uri="{BB962C8B-B14F-4D97-AF65-F5344CB8AC3E}">
        <p14:creationId xmlns:p14="http://schemas.microsoft.com/office/powerpoint/2010/main" val="412646523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9BD85A-FE1D-624D-AD7E-CBCB86A08A96}"/>
              </a:ext>
            </a:extLst>
          </p:cNvPr>
          <p:cNvSpPr>
            <a:spLocks noGrp="1"/>
          </p:cNvSpPr>
          <p:nvPr>
            <p:ph type="title"/>
          </p:nvPr>
        </p:nvSpPr>
        <p:spPr>
          <a:xfrm>
            <a:off x="896143" y="-55678"/>
            <a:ext cx="10221209" cy="1143000"/>
          </a:xfrm>
        </p:spPr>
        <p:txBody>
          <a:bodyPr/>
          <a:lstStyle/>
          <a:p>
            <a:r>
              <a:rPr lang="en-US" dirty="0"/>
              <a:t>An algorithm of using O</a:t>
            </a:r>
            <a:r>
              <a:rPr lang="en-US" baseline="-25000" dirty="0"/>
              <a:t>2</a:t>
            </a:r>
            <a:r>
              <a:rPr lang="en-US" dirty="0"/>
              <a:t> A and B band to retrieve aerosol height is explored for </a:t>
            </a:r>
            <a:r>
              <a:rPr lang="en-US" dirty="0">
                <a:solidFill>
                  <a:srgbClr val="FF0000"/>
                </a:solidFill>
              </a:rPr>
              <a:t>vegetated surfaces</a:t>
            </a:r>
          </a:p>
        </p:txBody>
      </p:sp>
      <p:grpSp>
        <p:nvGrpSpPr>
          <p:cNvPr id="79" name="Group 78">
            <a:extLst>
              <a:ext uri="{FF2B5EF4-FFF2-40B4-BE49-F238E27FC236}">
                <a16:creationId xmlns:a16="http://schemas.microsoft.com/office/drawing/2014/main" id="{F7932AEC-B2DA-9543-B5DE-7281816421D2}"/>
              </a:ext>
            </a:extLst>
          </p:cNvPr>
          <p:cNvGrpSpPr/>
          <p:nvPr/>
        </p:nvGrpSpPr>
        <p:grpSpPr>
          <a:xfrm>
            <a:off x="1404994" y="988723"/>
            <a:ext cx="7915348" cy="2968908"/>
            <a:chOff x="2217989" y="2090"/>
            <a:chExt cx="8794831" cy="3298786"/>
          </a:xfrm>
        </p:grpSpPr>
        <p:grpSp>
          <p:nvGrpSpPr>
            <p:cNvPr id="80" name="Group 79">
              <a:extLst>
                <a:ext uri="{FF2B5EF4-FFF2-40B4-BE49-F238E27FC236}">
                  <a16:creationId xmlns:a16="http://schemas.microsoft.com/office/drawing/2014/main" id="{28D8B1BF-2E7A-C648-810C-D79ACF36833C}"/>
                </a:ext>
              </a:extLst>
            </p:cNvPr>
            <p:cNvGrpSpPr/>
            <p:nvPr/>
          </p:nvGrpSpPr>
          <p:grpSpPr>
            <a:xfrm>
              <a:off x="6685054" y="2090"/>
              <a:ext cx="4146887" cy="3248529"/>
              <a:chOff x="4965822" y="823986"/>
              <a:chExt cx="4146887" cy="3248529"/>
            </a:xfrm>
          </p:grpSpPr>
          <p:pic>
            <p:nvPicPr>
              <p:cNvPr id="91" name="Picture 90">
                <a:extLst>
                  <a:ext uri="{FF2B5EF4-FFF2-40B4-BE49-F238E27FC236}">
                    <a16:creationId xmlns:a16="http://schemas.microsoft.com/office/drawing/2014/main" id="{1DFF8FF0-310F-9149-BBBE-CC77AD748C08}"/>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r="-2"/>
              <a:stretch/>
            </p:blipFill>
            <p:spPr>
              <a:xfrm>
                <a:off x="4965822" y="1132719"/>
                <a:ext cx="4146887" cy="2939796"/>
              </a:xfrm>
              <a:prstGeom prst="rect">
                <a:avLst/>
              </a:prstGeom>
            </p:spPr>
          </p:pic>
          <p:sp>
            <p:nvSpPr>
              <p:cNvPr id="92" name="TextBox 91">
                <a:extLst>
                  <a:ext uri="{FF2B5EF4-FFF2-40B4-BE49-F238E27FC236}">
                    <a16:creationId xmlns:a16="http://schemas.microsoft.com/office/drawing/2014/main" id="{5708E587-7EE2-D847-A329-6475E6A01099}"/>
                  </a:ext>
                </a:extLst>
              </p:cNvPr>
              <p:cNvSpPr txBox="1"/>
              <p:nvPr/>
            </p:nvSpPr>
            <p:spPr>
              <a:xfrm>
                <a:off x="6362918" y="823986"/>
                <a:ext cx="1167628" cy="379591"/>
              </a:xfrm>
              <a:prstGeom prst="rect">
                <a:avLst/>
              </a:prstGeom>
              <a:noFill/>
            </p:spPr>
            <p:txBody>
              <a:bodyPr wrap="none" rtlCol="0">
                <a:spAutoFit/>
              </a:bodyPr>
              <a:lstStyle/>
              <a:p>
                <a:pPr defTabSz="822960"/>
                <a:r>
                  <a:rPr lang="en-US" altLang="zh-CN" sz="1620" dirty="0">
                    <a:solidFill>
                      <a:prstClr val="black"/>
                    </a:solidFill>
                    <a:latin typeface="Calibri" panose="020F0502020204030204"/>
                    <a:ea typeface="DengXian" panose="02010600030101010101" pitchFamily="2" charset="-122"/>
                  </a:rPr>
                  <a:t>16:49</a:t>
                </a:r>
                <a:r>
                  <a:rPr lang="zh-CN" altLang="en-US" sz="1620" dirty="0">
                    <a:solidFill>
                      <a:prstClr val="black"/>
                    </a:solidFill>
                    <a:latin typeface="Calibri" panose="020F0502020204030204"/>
                    <a:ea typeface="DengXian" panose="02010600030101010101" pitchFamily="2" charset="-122"/>
                  </a:rPr>
                  <a:t> </a:t>
                </a:r>
                <a:r>
                  <a:rPr lang="en-US" altLang="zh-CN" sz="1620" dirty="0">
                    <a:solidFill>
                      <a:prstClr val="black"/>
                    </a:solidFill>
                    <a:latin typeface="Calibri" panose="020F0502020204030204"/>
                    <a:ea typeface="DengXian" panose="02010600030101010101" pitchFamily="2" charset="-122"/>
                  </a:rPr>
                  <a:t>UTC</a:t>
                </a:r>
                <a:endParaRPr lang="en-US" sz="1620" dirty="0">
                  <a:solidFill>
                    <a:prstClr val="black"/>
                  </a:solidFill>
                  <a:latin typeface="Calibri" panose="020F0502020204030204"/>
                </a:endParaRPr>
              </a:p>
            </p:txBody>
          </p:sp>
        </p:grpSp>
        <p:grpSp>
          <p:nvGrpSpPr>
            <p:cNvPr id="81" name="Group 80">
              <a:extLst>
                <a:ext uri="{FF2B5EF4-FFF2-40B4-BE49-F238E27FC236}">
                  <a16:creationId xmlns:a16="http://schemas.microsoft.com/office/drawing/2014/main" id="{A4FC2058-10B7-924A-8A57-8FB51040D16C}"/>
                </a:ext>
              </a:extLst>
            </p:cNvPr>
            <p:cNvGrpSpPr/>
            <p:nvPr/>
          </p:nvGrpSpPr>
          <p:grpSpPr>
            <a:xfrm>
              <a:off x="2217989" y="8883"/>
              <a:ext cx="4119372" cy="3267471"/>
              <a:chOff x="1450355" y="850659"/>
              <a:chExt cx="4119372" cy="3267471"/>
            </a:xfrm>
          </p:grpSpPr>
          <p:pic>
            <p:nvPicPr>
              <p:cNvPr id="89" name="Picture 88">
                <a:extLst>
                  <a:ext uri="{FF2B5EF4-FFF2-40B4-BE49-F238E27FC236}">
                    <a16:creationId xmlns:a16="http://schemas.microsoft.com/office/drawing/2014/main" id="{9047B5E5-10E2-8948-B13D-1995DB3F378C}"/>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450355" y="1118898"/>
                <a:ext cx="4119372" cy="2999232"/>
              </a:xfrm>
              <a:prstGeom prst="rect">
                <a:avLst/>
              </a:prstGeom>
            </p:spPr>
          </p:pic>
          <p:sp>
            <p:nvSpPr>
              <p:cNvPr id="90" name="TextBox 89">
                <a:extLst>
                  <a:ext uri="{FF2B5EF4-FFF2-40B4-BE49-F238E27FC236}">
                    <a16:creationId xmlns:a16="http://schemas.microsoft.com/office/drawing/2014/main" id="{70317A93-22D1-E34B-AB28-E7CC96AD5722}"/>
                  </a:ext>
                </a:extLst>
              </p:cNvPr>
              <p:cNvSpPr txBox="1"/>
              <p:nvPr/>
            </p:nvSpPr>
            <p:spPr>
              <a:xfrm>
                <a:off x="2840092" y="850659"/>
                <a:ext cx="1167628" cy="379591"/>
              </a:xfrm>
              <a:prstGeom prst="rect">
                <a:avLst/>
              </a:prstGeom>
              <a:noFill/>
            </p:spPr>
            <p:txBody>
              <a:bodyPr wrap="none" rtlCol="0">
                <a:spAutoFit/>
              </a:bodyPr>
              <a:lstStyle/>
              <a:p>
                <a:pPr defTabSz="822960"/>
                <a:r>
                  <a:rPr lang="en-US" altLang="zh-CN" sz="1620" dirty="0">
                    <a:solidFill>
                      <a:prstClr val="black"/>
                    </a:solidFill>
                    <a:latin typeface="Calibri" panose="020F0502020204030204"/>
                    <a:ea typeface="DengXian" panose="02010600030101010101" pitchFamily="2" charset="-122"/>
                  </a:rPr>
                  <a:t>19:00</a:t>
                </a:r>
                <a:r>
                  <a:rPr lang="zh-CN" altLang="en-US" sz="1620" dirty="0">
                    <a:solidFill>
                      <a:prstClr val="black"/>
                    </a:solidFill>
                    <a:latin typeface="Calibri" panose="020F0502020204030204"/>
                    <a:ea typeface="DengXian" panose="02010600030101010101" pitchFamily="2" charset="-122"/>
                  </a:rPr>
                  <a:t> </a:t>
                </a:r>
                <a:r>
                  <a:rPr lang="en-US" altLang="zh-CN" sz="1620" dirty="0">
                    <a:solidFill>
                      <a:prstClr val="black"/>
                    </a:solidFill>
                    <a:latin typeface="Calibri" panose="020F0502020204030204"/>
                    <a:ea typeface="DengXian" panose="02010600030101010101" pitchFamily="2" charset="-122"/>
                  </a:rPr>
                  <a:t>UTC</a:t>
                </a:r>
                <a:endParaRPr lang="en-US" sz="1620" dirty="0">
                  <a:solidFill>
                    <a:prstClr val="black"/>
                  </a:solidFill>
                  <a:latin typeface="Calibri" panose="020F0502020204030204"/>
                </a:endParaRPr>
              </a:p>
            </p:txBody>
          </p:sp>
        </p:grpSp>
        <p:sp>
          <p:nvSpPr>
            <p:cNvPr id="82" name="TextBox 81">
              <a:extLst>
                <a:ext uri="{FF2B5EF4-FFF2-40B4-BE49-F238E27FC236}">
                  <a16:creationId xmlns:a16="http://schemas.microsoft.com/office/drawing/2014/main" id="{B3FDAAC8-C5EE-9944-B0CE-91F33B4562CF}"/>
                </a:ext>
              </a:extLst>
            </p:cNvPr>
            <p:cNvSpPr txBox="1"/>
            <p:nvPr/>
          </p:nvSpPr>
          <p:spPr>
            <a:xfrm>
              <a:off x="10517313" y="2921285"/>
              <a:ext cx="495507" cy="379591"/>
            </a:xfrm>
            <a:prstGeom prst="rect">
              <a:avLst/>
            </a:prstGeom>
            <a:noFill/>
          </p:spPr>
          <p:txBody>
            <a:bodyPr wrap="none" rtlCol="0">
              <a:spAutoFit/>
            </a:bodyPr>
            <a:lstStyle/>
            <a:p>
              <a:pPr defTabSz="822960"/>
              <a:r>
                <a:rPr lang="en-US" sz="1620">
                  <a:solidFill>
                    <a:prstClr val="black"/>
                  </a:solidFill>
                  <a:latin typeface="Calibri" panose="020F0502020204030204"/>
                </a:rPr>
                <a:t>km</a:t>
              </a:r>
            </a:p>
          </p:txBody>
        </p:sp>
        <p:sp>
          <p:nvSpPr>
            <p:cNvPr id="83" name="TextBox 82">
              <a:extLst>
                <a:ext uri="{FF2B5EF4-FFF2-40B4-BE49-F238E27FC236}">
                  <a16:creationId xmlns:a16="http://schemas.microsoft.com/office/drawing/2014/main" id="{185FB53D-BC76-624F-923D-0AB3DCC0BE6A}"/>
                </a:ext>
              </a:extLst>
            </p:cNvPr>
            <p:cNvSpPr txBox="1"/>
            <p:nvPr/>
          </p:nvSpPr>
          <p:spPr>
            <a:xfrm>
              <a:off x="6051510" y="2800725"/>
              <a:ext cx="495507" cy="379591"/>
            </a:xfrm>
            <a:prstGeom prst="rect">
              <a:avLst/>
            </a:prstGeom>
            <a:noFill/>
          </p:spPr>
          <p:txBody>
            <a:bodyPr wrap="none" rtlCol="0">
              <a:spAutoFit/>
            </a:bodyPr>
            <a:lstStyle/>
            <a:p>
              <a:pPr defTabSz="822960"/>
              <a:r>
                <a:rPr lang="en-US" sz="1620">
                  <a:solidFill>
                    <a:prstClr val="black"/>
                  </a:solidFill>
                  <a:latin typeface="Calibri" panose="020F0502020204030204"/>
                </a:rPr>
                <a:t>km</a:t>
              </a:r>
            </a:p>
          </p:txBody>
        </p:sp>
        <p:sp>
          <p:nvSpPr>
            <p:cNvPr id="84" name="Oval 83">
              <a:extLst>
                <a:ext uri="{FF2B5EF4-FFF2-40B4-BE49-F238E27FC236}">
                  <a16:creationId xmlns:a16="http://schemas.microsoft.com/office/drawing/2014/main" id="{09304CC7-5A64-864A-8D43-B98BC81141A0}"/>
                </a:ext>
              </a:extLst>
            </p:cNvPr>
            <p:cNvSpPr/>
            <p:nvPr/>
          </p:nvSpPr>
          <p:spPr>
            <a:xfrm>
              <a:off x="2470812" y="1426001"/>
              <a:ext cx="747645" cy="1146686"/>
            </a:xfrm>
            <a:prstGeom prst="ellipse">
              <a:avLst/>
            </a:prstGeom>
            <a:noFill/>
            <a:ln w="254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2960"/>
              <a:endParaRPr lang="en-US" sz="1620">
                <a:solidFill>
                  <a:prstClr val="white"/>
                </a:solidFill>
                <a:latin typeface="Calibri" panose="020F0502020204030204"/>
              </a:endParaRPr>
            </a:p>
          </p:txBody>
        </p:sp>
        <p:sp>
          <p:nvSpPr>
            <p:cNvPr id="85" name="Oval 84">
              <a:extLst>
                <a:ext uri="{FF2B5EF4-FFF2-40B4-BE49-F238E27FC236}">
                  <a16:creationId xmlns:a16="http://schemas.microsoft.com/office/drawing/2014/main" id="{5D279D71-9B5E-0745-B27F-86AF69974F7B}"/>
                </a:ext>
              </a:extLst>
            </p:cNvPr>
            <p:cNvSpPr/>
            <p:nvPr/>
          </p:nvSpPr>
          <p:spPr>
            <a:xfrm rot="20672564">
              <a:off x="2391858" y="456396"/>
              <a:ext cx="728137" cy="1042328"/>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2960"/>
              <a:endParaRPr lang="en-US" sz="1620">
                <a:solidFill>
                  <a:prstClr val="white"/>
                </a:solidFill>
                <a:latin typeface="Calibri" panose="020F0502020204030204"/>
              </a:endParaRPr>
            </a:p>
          </p:txBody>
        </p:sp>
        <p:sp>
          <p:nvSpPr>
            <p:cNvPr id="86" name="Oval 85">
              <a:extLst>
                <a:ext uri="{FF2B5EF4-FFF2-40B4-BE49-F238E27FC236}">
                  <a16:creationId xmlns:a16="http://schemas.microsoft.com/office/drawing/2014/main" id="{1C5A505A-9868-B54B-A8D4-6A30F0D00215}"/>
                </a:ext>
              </a:extLst>
            </p:cNvPr>
            <p:cNvSpPr/>
            <p:nvPr/>
          </p:nvSpPr>
          <p:spPr>
            <a:xfrm>
              <a:off x="8735152" y="910320"/>
              <a:ext cx="534549" cy="472325"/>
            </a:xfrm>
            <a:prstGeom prst="ellipse">
              <a:avLst/>
            </a:prstGeom>
            <a:noFill/>
            <a:ln w="254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2960"/>
              <a:endParaRPr lang="en-US" sz="1620">
                <a:solidFill>
                  <a:prstClr val="white"/>
                </a:solidFill>
                <a:latin typeface="Calibri" panose="020F0502020204030204"/>
              </a:endParaRPr>
            </a:p>
          </p:txBody>
        </p:sp>
        <p:sp>
          <p:nvSpPr>
            <p:cNvPr id="87" name="Oval 86">
              <a:extLst>
                <a:ext uri="{FF2B5EF4-FFF2-40B4-BE49-F238E27FC236}">
                  <a16:creationId xmlns:a16="http://schemas.microsoft.com/office/drawing/2014/main" id="{E47F936B-00F9-A94F-9F72-04BDC129697F}"/>
                </a:ext>
              </a:extLst>
            </p:cNvPr>
            <p:cNvSpPr/>
            <p:nvPr/>
          </p:nvSpPr>
          <p:spPr>
            <a:xfrm>
              <a:off x="8986930" y="1298618"/>
              <a:ext cx="335780" cy="274598"/>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2960"/>
              <a:endParaRPr lang="en-US" sz="1620">
                <a:solidFill>
                  <a:prstClr val="white"/>
                </a:solidFill>
                <a:latin typeface="Calibri" panose="020F0502020204030204"/>
              </a:endParaRPr>
            </a:p>
          </p:txBody>
        </p:sp>
        <p:sp>
          <p:nvSpPr>
            <p:cNvPr id="88" name="Oval 87">
              <a:extLst>
                <a:ext uri="{FF2B5EF4-FFF2-40B4-BE49-F238E27FC236}">
                  <a16:creationId xmlns:a16="http://schemas.microsoft.com/office/drawing/2014/main" id="{CA61F75B-9196-7347-AC79-181DB0D42CC0}"/>
                </a:ext>
              </a:extLst>
            </p:cNvPr>
            <p:cNvSpPr/>
            <p:nvPr/>
          </p:nvSpPr>
          <p:spPr>
            <a:xfrm>
              <a:off x="10345277" y="443854"/>
              <a:ext cx="335780" cy="274598"/>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2960"/>
              <a:endParaRPr lang="en-US" sz="1620">
                <a:solidFill>
                  <a:prstClr val="white"/>
                </a:solidFill>
                <a:latin typeface="Calibri" panose="020F0502020204030204"/>
              </a:endParaRPr>
            </a:p>
          </p:txBody>
        </p:sp>
      </p:grpSp>
      <p:grpSp>
        <p:nvGrpSpPr>
          <p:cNvPr id="119" name="Group 118">
            <a:extLst>
              <a:ext uri="{FF2B5EF4-FFF2-40B4-BE49-F238E27FC236}">
                <a16:creationId xmlns:a16="http://schemas.microsoft.com/office/drawing/2014/main" id="{9AE7D6EE-0E76-A948-BB24-7F8EFFC31410}"/>
              </a:ext>
            </a:extLst>
          </p:cNvPr>
          <p:cNvGrpSpPr/>
          <p:nvPr/>
        </p:nvGrpSpPr>
        <p:grpSpPr>
          <a:xfrm>
            <a:off x="576390" y="4084491"/>
            <a:ext cx="4167968" cy="2603627"/>
            <a:chOff x="1186953" y="3400562"/>
            <a:chExt cx="4631077" cy="2892919"/>
          </a:xfrm>
        </p:grpSpPr>
        <p:grpSp>
          <p:nvGrpSpPr>
            <p:cNvPr id="120" name="Group 119">
              <a:extLst>
                <a:ext uri="{FF2B5EF4-FFF2-40B4-BE49-F238E27FC236}">
                  <a16:creationId xmlns:a16="http://schemas.microsoft.com/office/drawing/2014/main" id="{9A21E74F-0FEE-3D43-A740-8B3B484BB3F8}"/>
                </a:ext>
              </a:extLst>
            </p:cNvPr>
            <p:cNvGrpSpPr/>
            <p:nvPr/>
          </p:nvGrpSpPr>
          <p:grpSpPr>
            <a:xfrm>
              <a:off x="1495074" y="3425990"/>
              <a:ext cx="4322956" cy="2867491"/>
              <a:chOff x="838200" y="3853983"/>
              <a:chExt cx="4322956" cy="2867491"/>
            </a:xfrm>
          </p:grpSpPr>
          <p:pic>
            <p:nvPicPr>
              <p:cNvPr id="128" name="Picture 127">
                <a:extLst>
                  <a:ext uri="{FF2B5EF4-FFF2-40B4-BE49-F238E27FC236}">
                    <a16:creationId xmlns:a16="http://schemas.microsoft.com/office/drawing/2014/main" id="{8320D300-541E-7E4C-B0CF-42319FC23B56}"/>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169329" y="3853983"/>
                <a:ext cx="3991827" cy="2867491"/>
              </a:xfrm>
              <a:prstGeom prst="rect">
                <a:avLst/>
              </a:prstGeom>
            </p:spPr>
          </p:pic>
          <p:pic>
            <p:nvPicPr>
              <p:cNvPr id="129" name="Picture 128">
                <a:extLst>
                  <a:ext uri="{FF2B5EF4-FFF2-40B4-BE49-F238E27FC236}">
                    <a16:creationId xmlns:a16="http://schemas.microsoft.com/office/drawing/2014/main" id="{C8C13769-87FC-CE4F-8C1E-C8B591BBC9F0}"/>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838200" y="3853983"/>
                <a:ext cx="327242" cy="2514600"/>
              </a:xfrm>
              <a:prstGeom prst="rect">
                <a:avLst/>
              </a:prstGeom>
            </p:spPr>
          </p:pic>
        </p:grpSp>
        <p:grpSp>
          <p:nvGrpSpPr>
            <p:cNvPr id="121" name="Group 120">
              <a:extLst>
                <a:ext uri="{FF2B5EF4-FFF2-40B4-BE49-F238E27FC236}">
                  <a16:creationId xmlns:a16="http://schemas.microsoft.com/office/drawing/2014/main" id="{898738BE-9C07-9E40-BA7E-9B440AED9E99}"/>
                </a:ext>
              </a:extLst>
            </p:cNvPr>
            <p:cNvGrpSpPr/>
            <p:nvPr/>
          </p:nvGrpSpPr>
          <p:grpSpPr>
            <a:xfrm>
              <a:off x="4147275" y="3504057"/>
              <a:ext cx="1472735" cy="379591"/>
              <a:chOff x="689162" y="3388497"/>
              <a:chExt cx="1472735" cy="379591"/>
            </a:xfrm>
          </p:grpSpPr>
          <p:sp>
            <p:nvSpPr>
              <p:cNvPr id="126" name="TextBox 125">
                <a:extLst>
                  <a:ext uri="{FF2B5EF4-FFF2-40B4-BE49-F238E27FC236}">
                    <a16:creationId xmlns:a16="http://schemas.microsoft.com/office/drawing/2014/main" id="{D7E799CC-68B1-F04D-9B58-011FCB45F7C5}"/>
                  </a:ext>
                </a:extLst>
              </p:cNvPr>
              <p:cNvSpPr txBox="1"/>
              <p:nvPr/>
            </p:nvSpPr>
            <p:spPr>
              <a:xfrm>
                <a:off x="1408129" y="3388497"/>
                <a:ext cx="753768" cy="379591"/>
              </a:xfrm>
              <a:prstGeom prst="rect">
                <a:avLst/>
              </a:prstGeom>
              <a:noFill/>
            </p:spPr>
            <p:txBody>
              <a:bodyPr wrap="none" rtlCol="0">
                <a:spAutoFit/>
              </a:bodyPr>
              <a:lstStyle/>
              <a:p>
                <a:pPr defTabSz="822960"/>
                <a:r>
                  <a:rPr lang="en-US" sz="1620" dirty="0">
                    <a:solidFill>
                      <a:prstClr val="white"/>
                    </a:solidFill>
                    <a:latin typeface="Calibri" panose="020F0502020204030204"/>
                  </a:rPr>
                  <a:t>North</a:t>
                </a:r>
              </a:p>
            </p:txBody>
          </p:sp>
          <p:cxnSp>
            <p:nvCxnSpPr>
              <p:cNvPr id="127" name="Straight Arrow Connector 126">
                <a:extLst>
                  <a:ext uri="{FF2B5EF4-FFF2-40B4-BE49-F238E27FC236}">
                    <a16:creationId xmlns:a16="http://schemas.microsoft.com/office/drawing/2014/main" id="{92C508D8-7178-2440-BF30-31F8B2618BC0}"/>
                  </a:ext>
                </a:extLst>
              </p:cNvPr>
              <p:cNvCxnSpPr/>
              <p:nvPr/>
            </p:nvCxnSpPr>
            <p:spPr>
              <a:xfrm>
                <a:off x="689162" y="3579811"/>
                <a:ext cx="723737" cy="0"/>
              </a:xfrm>
              <a:prstGeom prst="straightConnector1">
                <a:avLst/>
              </a:prstGeom>
              <a:ln w="25400">
                <a:solidFill>
                  <a:schemeClr val="bg1"/>
                </a:solidFill>
                <a:tailEnd type="triangle"/>
              </a:ln>
            </p:spPr>
            <p:style>
              <a:lnRef idx="1">
                <a:schemeClr val="accent1"/>
              </a:lnRef>
              <a:fillRef idx="0">
                <a:schemeClr val="accent1"/>
              </a:fillRef>
              <a:effectRef idx="0">
                <a:schemeClr val="accent1"/>
              </a:effectRef>
              <a:fontRef idx="minor">
                <a:schemeClr val="tx1"/>
              </a:fontRef>
            </p:style>
          </p:cxnSp>
        </p:grpSp>
        <p:sp>
          <p:nvSpPr>
            <p:cNvPr id="122" name="TextBox 121">
              <a:extLst>
                <a:ext uri="{FF2B5EF4-FFF2-40B4-BE49-F238E27FC236}">
                  <a16:creationId xmlns:a16="http://schemas.microsoft.com/office/drawing/2014/main" id="{272FDF7F-1538-454A-B351-B4E60D73B009}"/>
                </a:ext>
              </a:extLst>
            </p:cNvPr>
            <p:cNvSpPr txBox="1"/>
            <p:nvPr/>
          </p:nvSpPr>
          <p:spPr>
            <a:xfrm>
              <a:off x="1804706" y="3400562"/>
              <a:ext cx="1174396" cy="379591"/>
            </a:xfrm>
            <a:prstGeom prst="rect">
              <a:avLst/>
            </a:prstGeom>
            <a:noFill/>
          </p:spPr>
          <p:txBody>
            <a:bodyPr wrap="none" rtlCol="0">
              <a:spAutoFit/>
            </a:bodyPr>
            <a:lstStyle/>
            <a:p>
              <a:pPr defTabSz="822960"/>
              <a:r>
                <a:rPr lang="en-US" sz="1620" b="1" dirty="0">
                  <a:solidFill>
                    <a:prstClr val="white"/>
                  </a:solidFill>
                  <a:latin typeface="Calibri" panose="020F0502020204030204"/>
                </a:rPr>
                <a:t>18:44 UTC</a:t>
              </a:r>
            </a:p>
          </p:txBody>
        </p:sp>
        <p:sp>
          <p:nvSpPr>
            <p:cNvPr id="123" name="Oval 122">
              <a:extLst>
                <a:ext uri="{FF2B5EF4-FFF2-40B4-BE49-F238E27FC236}">
                  <a16:creationId xmlns:a16="http://schemas.microsoft.com/office/drawing/2014/main" id="{7DF85196-43AF-914B-B86A-6BB713E64AEA}"/>
                </a:ext>
              </a:extLst>
            </p:cNvPr>
            <p:cNvSpPr/>
            <p:nvPr/>
          </p:nvSpPr>
          <p:spPr>
            <a:xfrm>
              <a:off x="2369538" y="3795322"/>
              <a:ext cx="1621050" cy="878433"/>
            </a:xfrm>
            <a:prstGeom prst="ellipse">
              <a:avLst/>
            </a:prstGeom>
            <a:noFill/>
            <a:ln w="254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2960"/>
              <a:endParaRPr lang="en-US" sz="1620">
                <a:solidFill>
                  <a:prstClr val="white"/>
                </a:solidFill>
                <a:latin typeface="Calibri" panose="020F0502020204030204"/>
              </a:endParaRPr>
            </a:p>
          </p:txBody>
        </p:sp>
        <p:sp>
          <p:nvSpPr>
            <p:cNvPr id="124" name="Oval 123">
              <a:extLst>
                <a:ext uri="{FF2B5EF4-FFF2-40B4-BE49-F238E27FC236}">
                  <a16:creationId xmlns:a16="http://schemas.microsoft.com/office/drawing/2014/main" id="{3F7A04A3-FC00-A746-810C-206005CAB08C}"/>
                </a:ext>
              </a:extLst>
            </p:cNvPr>
            <p:cNvSpPr/>
            <p:nvPr/>
          </p:nvSpPr>
          <p:spPr>
            <a:xfrm rot="20672564">
              <a:off x="3788732" y="4223559"/>
              <a:ext cx="1572310" cy="848502"/>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2960"/>
              <a:endParaRPr lang="en-US" sz="1620">
                <a:solidFill>
                  <a:prstClr val="white"/>
                </a:solidFill>
                <a:latin typeface="Calibri" panose="020F0502020204030204"/>
              </a:endParaRPr>
            </a:p>
          </p:txBody>
        </p:sp>
        <p:sp>
          <p:nvSpPr>
            <p:cNvPr id="125" name="TextBox 124">
              <a:extLst>
                <a:ext uri="{FF2B5EF4-FFF2-40B4-BE49-F238E27FC236}">
                  <a16:creationId xmlns:a16="http://schemas.microsoft.com/office/drawing/2014/main" id="{02655D1D-38F9-6B43-938F-61B829380FEE}"/>
                </a:ext>
              </a:extLst>
            </p:cNvPr>
            <p:cNvSpPr txBox="1"/>
            <p:nvPr/>
          </p:nvSpPr>
          <p:spPr>
            <a:xfrm rot="16200000">
              <a:off x="658782" y="4600265"/>
              <a:ext cx="1435934" cy="379591"/>
            </a:xfrm>
            <a:prstGeom prst="rect">
              <a:avLst/>
            </a:prstGeom>
            <a:noFill/>
          </p:spPr>
          <p:txBody>
            <a:bodyPr wrap="none" rtlCol="0">
              <a:spAutoFit/>
            </a:bodyPr>
            <a:lstStyle/>
            <a:p>
              <a:pPr defTabSz="822960"/>
              <a:r>
                <a:rPr lang="en-US" sz="1620">
                  <a:solidFill>
                    <a:prstClr val="black"/>
                  </a:solidFill>
                  <a:latin typeface="Calibri" panose="020F0502020204030204"/>
                </a:rPr>
                <a:t>Altitude (km)</a:t>
              </a:r>
            </a:p>
          </p:txBody>
        </p:sp>
      </p:grpSp>
      <p:grpSp>
        <p:nvGrpSpPr>
          <p:cNvPr id="130" name="Group 129">
            <a:extLst>
              <a:ext uri="{FF2B5EF4-FFF2-40B4-BE49-F238E27FC236}">
                <a16:creationId xmlns:a16="http://schemas.microsoft.com/office/drawing/2014/main" id="{EB42182A-08C9-B940-AE38-AE8CC97E98D3}"/>
              </a:ext>
            </a:extLst>
          </p:cNvPr>
          <p:cNvGrpSpPr/>
          <p:nvPr/>
        </p:nvGrpSpPr>
        <p:grpSpPr>
          <a:xfrm>
            <a:off x="4866252" y="4107376"/>
            <a:ext cx="3033834" cy="2599300"/>
            <a:chOff x="6285197" y="3425990"/>
            <a:chExt cx="3370926" cy="2888111"/>
          </a:xfrm>
        </p:grpSpPr>
        <p:pic>
          <p:nvPicPr>
            <p:cNvPr id="131" name="Picture 130">
              <a:extLst>
                <a:ext uri="{FF2B5EF4-FFF2-40B4-BE49-F238E27FC236}">
                  <a16:creationId xmlns:a16="http://schemas.microsoft.com/office/drawing/2014/main" id="{0F54963A-8FCF-6C49-9F50-26B59B05C52C}"/>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6285197" y="3425990"/>
              <a:ext cx="3370926" cy="2888111"/>
            </a:xfrm>
            <a:prstGeom prst="rect">
              <a:avLst/>
            </a:prstGeom>
          </p:spPr>
        </p:pic>
        <p:sp>
          <p:nvSpPr>
            <p:cNvPr id="132" name="TextBox 131">
              <a:extLst>
                <a:ext uri="{FF2B5EF4-FFF2-40B4-BE49-F238E27FC236}">
                  <a16:creationId xmlns:a16="http://schemas.microsoft.com/office/drawing/2014/main" id="{E4CB8FCD-6B9F-5648-BFC5-3B4FFA65F8F2}"/>
                </a:ext>
              </a:extLst>
            </p:cNvPr>
            <p:cNvSpPr txBox="1"/>
            <p:nvPr/>
          </p:nvSpPr>
          <p:spPr>
            <a:xfrm>
              <a:off x="6300440" y="3473139"/>
              <a:ext cx="1174395" cy="379591"/>
            </a:xfrm>
            <a:prstGeom prst="rect">
              <a:avLst/>
            </a:prstGeom>
            <a:noFill/>
          </p:spPr>
          <p:txBody>
            <a:bodyPr wrap="none" rtlCol="0">
              <a:spAutoFit/>
            </a:bodyPr>
            <a:lstStyle/>
            <a:p>
              <a:pPr defTabSz="822960"/>
              <a:r>
                <a:rPr lang="en-US" sz="1620" b="1" dirty="0">
                  <a:solidFill>
                    <a:prstClr val="white"/>
                  </a:solidFill>
                  <a:latin typeface="Calibri" panose="020F0502020204030204"/>
                </a:rPr>
                <a:t>17:05 UTC</a:t>
              </a:r>
            </a:p>
          </p:txBody>
        </p:sp>
        <p:grpSp>
          <p:nvGrpSpPr>
            <p:cNvPr id="133" name="Group 132">
              <a:extLst>
                <a:ext uri="{FF2B5EF4-FFF2-40B4-BE49-F238E27FC236}">
                  <a16:creationId xmlns:a16="http://schemas.microsoft.com/office/drawing/2014/main" id="{4FEBE30A-A833-5F46-A3C3-3C31D3C36CAD}"/>
                </a:ext>
              </a:extLst>
            </p:cNvPr>
            <p:cNvGrpSpPr/>
            <p:nvPr/>
          </p:nvGrpSpPr>
          <p:grpSpPr>
            <a:xfrm>
              <a:off x="8036505" y="3503484"/>
              <a:ext cx="1472733" cy="379591"/>
              <a:chOff x="689162" y="3388497"/>
              <a:chExt cx="1472733" cy="379591"/>
            </a:xfrm>
          </p:grpSpPr>
          <p:sp>
            <p:nvSpPr>
              <p:cNvPr id="136" name="TextBox 135">
                <a:extLst>
                  <a:ext uri="{FF2B5EF4-FFF2-40B4-BE49-F238E27FC236}">
                    <a16:creationId xmlns:a16="http://schemas.microsoft.com/office/drawing/2014/main" id="{25813CAF-A995-834B-A2DD-4256A09E7A9E}"/>
                  </a:ext>
                </a:extLst>
              </p:cNvPr>
              <p:cNvSpPr txBox="1"/>
              <p:nvPr/>
            </p:nvSpPr>
            <p:spPr>
              <a:xfrm>
                <a:off x="1408128" y="3388497"/>
                <a:ext cx="753767" cy="379591"/>
              </a:xfrm>
              <a:prstGeom prst="rect">
                <a:avLst/>
              </a:prstGeom>
              <a:noFill/>
            </p:spPr>
            <p:txBody>
              <a:bodyPr wrap="none" rtlCol="0">
                <a:spAutoFit/>
              </a:bodyPr>
              <a:lstStyle/>
              <a:p>
                <a:pPr defTabSz="822960"/>
                <a:r>
                  <a:rPr lang="en-US" sz="1620">
                    <a:solidFill>
                      <a:prstClr val="white"/>
                    </a:solidFill>
                    <a:latin typeface="Calibri" panose="020F0502020204030204"/>
                  </a:rPr>
                  <a:t>North</a:t>
                </a:r>
              </a:p>
            </p:txBody>
          </p:sp>
          <p:cxnSp>
            <p:nvCxnSpPr>
              <p:cNvPr id="137" name="Straight Arrow Connector 136">
                <a:extLst>
                  <a:ext uri="{FF2B5EF4-FFF2-40B4-BE49-F238E27FC236}">
                    <a16:creationId xmlns:a16="http://schemas.microsoft.com/office/drawing/2014/main" id="{A701CAE1-D405-AC45-8019-3EA0223C4530}"/>
                  </a:ext>
                </a:extLst>
              </p:cNvPr>
              <p:cNvCxnSpPr/>
              <p:nvPr/>
            </p:nvCxnSpPr>
            <p:spPr>
              <a:xfrm>
                <a:off x="689162" y="3579811"/>
                <a:ext cx="723737" cy="0"/>
              </a:xfrm>
              <a:prstGeom prst="straightConnector1">
                <a:avLst/>
              </a:prstGeom>
              <a:ln w="25400">
                <a:solidFill>
                  <a:schemeClr val="bg1"/>
                </a:solidFill>
                <a:tailEnd type="triangle"/>
              </a:ln>
            </p:spPr>
            <p:style>
              <a:lnRef idx="1">
                <a:schemeClr val="accent1"/>
              </a:lnRef>
              <a:fillRef idx="0">
                <a:schemeClr val="accent1"/>
              </a:fillRef>
              <a:effectRef idx="0">
                <a:schemeClr val="accent1"/>
              </a:effectRef>
              <a:fontRef idx="minor">
                <a:schemeClr val="tx1"/>
              </a:fontRef>
            </p:style>
          </p:cxnSp>
        </p:grpSp>
        <p:sp>
          <p:nvSpPr>
            <p:cNvPr id="134" name="Oval 133">
              <a:extLst>
                <a:ext uri="{FF2B5EF4-FFF2-40B4-BE49-F238E27FC236}">
                  <a16:creationId xmlns:a16="http://schemas.microsoft.com/office/drawing/2014/main" id="{F7E0A9F0-13EA-C549-95F4-302B353A5ED4}"/>
                </a:ext>
              </a:extLst>
            </p:cNvPr>
            <p:cNvSpPr/>
            <p:nvPr/>
          </p:nvSpPr>
          <p:spPr>
            <a:xfrm>
              <a:off x="7871057" y="3811612"/>
              <a:ext cx="863136" cy="1020759"/>
            </a:xfrm>
            <a:prstGeom prst="ellipse">
              <a:avLst/>
            </a:prstGeom>
            <a:noFill/>
            <a:ln w="254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2960"/>
              <a:endParaRPr lang="en-US" sz="1620">
                <a:solidFill>
                  <a:prstClr val="white"/>
                </a:solidFill>
                <a:latin typeface="Calibri" panose="020F0502020204030204"/>
              </a:endParaRPr>
            </a:p>
          </p:txBody>
        </p:sp>
        <p:sp>
          <p:nvSpPr>
            <p:cNvPr id="135" name="Oval 134">
              <a:extLst>
                <a:ext uri="{FF2B5EF4-FFF2-40B4-BE49-F238E27FC236}">
                  <a16:creationId xmlns:a16="http://schemas.microsoft.com/office/drawing/2014/main" id="{6B6F8206-365A-BC47-8B4C-87280CF8B0C7}"/>
                </a:ext>
              </a:extLst>
            </p:cNvPr>
            <p:cNvSpPr/>
            <p:nvPr/>
          </p:nvSpPr>
          <p:spPr>
            <a:xfrm>
              <a:off x="7385147" y="4591939"/>
              <a:ext cx="630077" cy="659343"/>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2960"/>
              <a:endParaRPr lang="en-US" sz="1620">
                <a:solidFill>
                  <a:prstClr val="white"/>
                </a:solidFill>
                <a:latin typeface="Calibri" panose="020F0502020204030204"/>
              </a:endParaRPr>
            </a:p>
          </p:txBody>
        </p:sp>
      </p:grpSp>
      <p:sp>
        <p:nvSpPr>
          <p:cNvPr id="153" name="Rectangle 152">
            <a:extLst>
              <a:ext uri="{FF2B5EF4-FFF2-40B4-BE49-F238E27FC236}">
                <a16:creationId xmlns:a16="http://schemas.microsoft.com/office/drawing/2014/main" id="{286B1472-513F-1D42-AAF7-A6086B82474D}"/>
              </a:ext>
            </a:extLst>
          </p:cNvPr>
          <p:cNvSpPr/>
          <p:nvPr/>
        </p:nvSpPr>
        <p:spPr>
          <a:xfrm>
            <a:off x="9470475" y="823385"/>
            <a:ext cx="1966372" cy="757130"/>
          </a:xfrm>
          <a:prstGeom prst="rect">
            <a:avLst/>
          </a:prstGeom>
        </p:spPr>
        <p:txBody>
          <a:bodyPr wrap="none">
            <a:spAutoFit/>
          </a:bodyPr>
          <a:lstStyle/>
          <a:p>
            <a:pPr defTabSz="548640"/>
            <a:r>
              <a:rPr lang="en-US" sz="2160" b="1" dirty="0">
                <a:solidFill>
                  <a:prstClr val="black">
                    <a:lumMod val="75000"/>
                    <a:lumOff val="25000"/>
                  </a:prstClr>
                </a:solidFill>
                <a:latin typeface="Calibri" panose="020F0502020204030204"/>
              </a:rPr>
              <a:t>EPIC vs. CALIOP</a:t>
            </a:r>
          </a:p>
          <a:p>
            <a:pPr defTabSz="548640"/>
            <a:r>
              <a:rPr lang="en-US" sz="2160" b="1" dirty="0">
                <a:solidFill>
                  <a:prstClr val="black">
                    <a:lumMod val="75000"/>
                    <a:lumOff val="25000"/>
                  </a:prstClr>
                </a:solidFill>
                <a:latin typeface="Calibri" panose="020F0502020204030204"/>
              </a:rPr>
              <a:t>23 August 2017</a:t>
            </a:r>
            <a:endParaRPr lang="en-US" sz="2160" dirty="0">
              <a:solidFill>
                <a:srgbClr val="000000"/>
              </a:solidFill>
              <a:latin typeface="Helvetica"/>
            </a:endParaRPr>
          </a:p>
        </p:txBody>
      </p:sp>
      <p:grpSp>
        <p:nvGrpSpPr>
          <p:cNvPr id="154" name="Group 153">
            <a:extLst>
              <a:ext uri="{FF2B5EF4-FFF2-40B4-BE49-F238E27FC236}">
                <a16:creationId xmlns:a16="http://schemas.microsoft.com/office/drawing/2014/main" id="{465D9932-57A0-D744-AB9A-088AB06500FA}"/>
              </a:ext>
            </a:extLst>
          </p:cNvPr>
          <p:cNvGrpSpPr/>
          <p:nvPr/>
        </p:nvGrpSpPr>
        <p:grpSpPr>
          <a:xfrm>
            <a:off x="8021982" y="3867525"/>
            <a:ext cx="3329317" cy="2839150"/>
            <a:chOff x="7960864" y="3510822"/>
            <a:chExt cx="3445888" cy="2784427"/>
          </a:xfrm>
        </p:grpSpPr>
        <p:pic>
          <p:nvPicPr>
            <p:cNvPr id="155" name="Picture 154">
              <a:extLst>
                <a:ext uri="{FF2B5EF4-FFF2-40B4-BE49-F238E27FC236}">
                  <a16:creationId xmlns:a16="http://schemas.microsoft.com/office/drawing/2014/main" id="{2548573A-C7B5-1C46-AAE9-3B49F7D757A0}"/>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7960864" y="3772509"/>
              <a:ext cx="3445888" cy="2522740"/>
            </a:xfrm>
            <a:prstGeom prst="rect">
              <a:avLst/>
            </a:prstGeom>
          </p:spPr>
        </p:pic>
        <p:sp>
          <p:nvSpPr>
            <p:cNvPr id="156" name="TextBox 155">
              <a:extLst>
                <a:ext uri="{FF2B5EF4-FFF2-40B4-BE49-F238E27FC236}">
                  <a16:creationId xmlns:a16="http://schemas.microsoft.com/office/drawing/2014/main" id="{5B27F248-F522-364D-B39E-59E0ECA3214D}"/>
                </a:ext>
              </a:extLst>
            </p:cNvPr>
            <p:cNvSpPr txBox="1"/>
            <p:nvPr/>
          </p:nvSpPr>
          <p:spPr>
            <a:xfrm>
              <a:off x="7995876" y="3510822"/>
              <a:ext cx="3082996" cy="344102"/>
            </a:xfrm>
            <a:prstGeom prst="rect">
              <a:avLst/>
            </a:prstGeom>
            <a:noFill/>
          </p:spPr>
          <p:txBody>
            <a:bodyPr wrap="none" rtlCol="0">
              <a:spAutoFit/>
            </a:bodyPr>
            <a:lstStyle/>
            <a:p>
              <a:pPr defTabSz="548640"/>
              <a:r>
                <a:rPr lang="en-US" sz="1680" b="1" dirty="0">
                  <a:solidFill>
                    <a:srgbClr val="000000"/>
                  </a:solidFill>
                  <a:latin typeface="Helvetica"/>
                </a:rPr>
                <a:t>500 </a:t>
              </a:r>
              <a:r>
                <a:rPr lang="en-US" sz="1680" b="1" dirty="0" err="1">
                  <a:solidFill>
                    <a:srgbClr val="000000"/>
                  </a:solidFill>
                  <a:latin typeface="Helvetica"/>
                </a:rPr>
                <a:t>hPa</a:t>
              </a:r>
              <a:r>
                <a:rPr lang="en-US" sz="1680" b="1" dirty="0">
                  <a:solidFill>
                    <a:srgbClr val="000000"/>
                  </a:solidFill>
                  <a:latin typeface="Helvetica"/>
                </a:rPr>
                <a:t> level Omega (Pa/s)</a:t>
              </a:r>
            </a:p>
          </p:txBody>
        </p:sp>
        <p:sp>
          <p:nvSpPr>
            <p:cNvPr id="157" name="TextBox 156">
              <a:extLst>
                <a:ext uri="{FF2B5EF4-FFF2-40B4-BE49-F238E27FC236}">
                  <a16:creationId xmlns:a16="http://schemas.microsoft.com/office/drawing/2014/main" id="{98E44DE3-48C2-AD42-AA2E-C654ADE5E754}"/>
                </a:ext>
              </a:extLst>
            </p:cNvPr>
            <p:cNvSpPr txBox="1"/>
            <p:nvPr/>
          </p:nvSpPr>
          <p:spPr>
            <a:xfrm>
              <a:off x="9024741" y="4108175"/>
              <a:ext cx="398524" cy="416546"/>
            </a:xfrm>
            <a:prstGeom prst="rect">
              <a:avLst/>
            </a:prstGeom>
            <a:noFill/>
          </p:spPr>
          <p:txBody>
            <a:bodyPr wrap="none" rtlCol="0">
              <a:spAutoFit/>
            </a:bodyPr>
            <a:lstStyle/>
            <a:p>
              <a:pPr defTabSz="548640"/>
              <a:r>
                <a:rPr lang="en-US" sz="2160" b="1" dirty="0">
                  <a:solidFill>
                    <a:srgbClr val="000000"/>
                  </a:solidFill>
                  <a:latin typeface="Helvetica"/>
                </a:rPr>
                <a:t>D</a:t>
              </a:r>
            </a:p>
          </p:txBody>
        </p:sp>
        <p:sp>
          <p:nvSpPr>
            <p:cNvPr id="158" name="TextBox 157">
              <a:extLst>
                <a:ext uri="{FF2B5EF4-FFF2-40B4-BE49-F238E27FC236}">
                  <a16:creationId xmlns:a16="http://schemas.microsoft.com/office/drawing/2014/main" id="{9EEF18D0-1899-3040-AA9E-5AF627F9B7C1}"/>
                </a:ext>
              </a:extLst>
            </p:cNvPr>
            <p:cNvSpPr txBox="1"/>
            <p:nvPr/>
          </p:nvSpPr>
          <p:spPr>
            <a:xfrm>
              <a:off x="9362677" y="4883423"/>
              <a:ext cx="398524" cy="416546"/>
            </a:xfrm>
            <a:prstGeom prst="rect">
              <a:avLst/>
            </a:prstGeom>
            <a:noFill/>
          </p:spPr>
          <p:txBody>
            <a:bodyPr wrap="none" rtlCol="0">
              <a:spAutoFit/>
            </a:bodyPr>
            <a:lstStyle/>
            <a:p>
              <a:pPr defTabSz="548640"/>
              <a:r>
                <a:rPr lang="en-US" sz="2160" b="1">
                  <a:solidFill>
                    <a:srgbClr val="000000"/>
                  </a:solidFill>
                  <a:latin typeface="Helvetica"/>
                </a:rPr>
                <a:t>U</a:t>
              </a:r>
            </a:p>
          </p:txBody>
        </p:sp>
        <p:sp>
          <p:nvSpPr>
            <p:cNvPr id="159" name="TextBox 158">
              <a:extLst>
                <a:ext uri="{FF2B5EF4-FFF2-40B4-BE49-F238E27FC236}">
                  <a16:creationId xmlns:a16="http://schemas.microsoft.com/office/drawing/2014/main" id="{F7887D46-BC53-8B41-84E2-E3A102697714}"/>
                </a:ext>
              </a:extLst>
            </p:cNvPr>
            <p:cNvSpPr txBox="1"/>
            <p:nvPr/>
          </p:nvSpPr>
          <p:spPr>
            <a:xfrm>
              <a:off x="8315751" y="4260573"/>
              <a:ext cx="398524" cy="416546"/>
            </a:xfrm>
            <a:prstGeom prst="rect">
              <a:avLst/>
            </a:prstGeom>
            <a:noFill/>
          </p:spPr>
          <p:txBody>
            <a:bodyPr wrap="none" rtlCol="0">
              <a:spAutoFit/>
            </a:bodyPr>
            <a:lstStyle/>
            <a:p>
              <a:pPr defTabSz="548640"/>
              <a:r>
                <a:rPr lang="en-US" sz="2160" b="1" dirty="0">
                  <a:solidFill>
                    <a:srgbClr val="000000"/>
                  </a:solidFill>
                  <a:latin typeface="Helvetica"/>
                </a:rPr>
                <a:t>U</a:t>
              </a:r>
            </a:p>
          </p:txBody>
        </p:sp>
      </p:grpSp>
      <p:sp>
        <p:nvSpPr>
          <p:cNvPr id="160" name="TextBox 159">
            <a:extLst>
              <a:ext uri="{FF2B5EF4-FFF2-40B4-BE49-F238E27FC236}">
                <a16:creationId xmlns:a16="http://schemas.microsoft.com/office/drawing/2014/main" id="{6F334266-550F-8B45-91F6-EDA930102748}"/>
              </a:ext>
            </a:extLst>
          </p:cNvPr>
          <p:cNvSpPr txBox="1"/>
          <p:nvPr/>
        </p:nvSpPr>
        <p:spPr>
          <a:xfrm>
            <a:off x="5938533" y="1632611"/>
            <a:ext cx="385042" cy="424732"/>
          </a:xfrm>
          <a:prstGeom prst="rect">
            <a:avLst/>
          </a:prstGeom>
          <a:noFill/>
        </p:spPr>
        <p:txBody>
          <a:bodyPr wrap="none" rtlCol="0">
            <a:spAutoFit/>
          </a:bodyPr>
          <a:lstStyle/>
          <a:p>
            <a:pPr defTabSz="548640"/>
            <a:r>
              <a:rPr lang="en-US" sz="2160" b="1" dirty="0">
                <a:solidFill>
                  <a:srgbClr val="000000"/>
                </a:solidFill>
                <a:latin typeface="Helvetica"/>
              </a:rPr>
              <a:t>U</a:t>
            </a:r>
          </a:p>
        </p:txBody>
      </p:sp>
      <p:sp>
        <p:nvSpPr>
          <p:cNvPr id="161" name="TextBox 160">
            <a:extLst>
              <a:ext uri="{FF2B5EF4-FFF2-40B4-BE49-F238E27FC236}">
                <a16:creationId xmlns:a16="http://schemas.microsoft.com/office/drawing/2014/main" id="{8C119628-A6DC-9749-98E3-DF1F6EA5A8B6}"/>
              </a:ext>
            </a:extLst>
          </p:cNvPr>
          <p:cNvSpPr txBox="1"/>
          <p:nvPr/>
        </p:nvSpPr>
        <p:spPr>
          <a:xfrm>
            <a:off x="6491872" y="1750003"/>
            <a:ext cx="385042" cy="424732"/>
          </a:xfrm>
          <a:prstGeom prst="rect">
            <a:avLst/>
          </a:prstGeom>
          <a:noFill/>
        </p:spPr>
        <p:txBody>
          <a:bodyPr wrap="none" rtlCol="0">
            <a:spAutoFit/>
          </a:bodyPr>
          <a:lstStyle/>
          <a:p>
            <a:pPr defTabSz="548640"/>
            <a:r>
              <a:rPr lang="en-US" sz="2160" b="1" dirty="0">
                <a:solidFill>
                  <a:srgbClr val="000000"/>
                </a:solidFill>
                <a:latin typeface="Helvetica"/>
              </a:rPr>
              <a:t>D</a:t>
            </a:r>
          </a:p>
        </p:txBody>
      </p:sp>
      <p:sp>
        <p:nvSpPr>
          <p:cNvPr id="162" name="TextBox 161">
            <a:extLst>
              <a:ext uri="{FF2B5EF4-FFF2-40B4-BE49-F238E27FC236}">
                <a16:creationId xmlns:a16="http://schemas.microsoft.com/office/drawing/2014/main" id="{6EB77051-C393-0F43-B1E6-679CB1C4CC3F}"/>
              </a:ext>
            </a:extLst>
          </p:cNvPr>
          <p:cNvSpPr txBox="1"/>
          <p:nvPr/>
        </p:nvSpPr>
        <p:spPr>
          <a:xfrm>
            <a:off x="6093301" y="2635121"/>
            <a:ext cx="385042" cy="424732"/>
          </a:xfrm>
          <a:prstGeom prst="rect">
            <a:avLst/>
          </a:prstGeom>
          <a:noFill/>
        </p:spPr>
        <p:txBody>
          <a:bodyPr wrap="none" rtlCol="0">
            <a:spAutoFit/>
          </a:bodyPr>
          <a:lstStyle/>
          <a:p>
            <a:pPr defTabSz="548640"/>
            <a:r>
              <a:rPr lang="en-US" sz="2160" b="1" dirty="0">
                <a:solidFill>
                  <a:srgbClr val="000000"/>
                </a:solidFill>
                <a:latin typeface="Helvetica"/>
              </a:rPr>
              <a:t>U</a:t>
            </a:r>
          </a:p>
        </p:txBody>
      </p:sp>
      <p:sp>
        <p:nvSpPr>
          <p:cNvPr id="163" name="TextBox 162">
            <a:extLst>
              <a:ext uri="{FF2B5EF4-FFF2-40B4-BE49-F238E27FC236}">
                <a16:creationId xmlns:a16="http://schemas.microsoft.com/office/drawing/2014/main" id="{DD44B79D-BD64-3C49-9080-27957B5C9AD1}"/>
              </a:ext>
            </a:extLst>
          </p:cNvPr>
          <p:cNvSpPr txBox="1"/>
          <p:nvPr/>
        </p:nvSpPr>
        <p:spPr>
          <a:xfrm>
            <a:off x="6871870" y="2300968"/>
            <a:ext cx="385042" cy="424732"/>
          </a:xfrm>
          <a:prstGeom prst="rect">
            <a:avLst/>
          </a:prstGeom>
          <a:noFill/>
        </p:spPr>
        <p:txBody>
          <a:bodyPr wrap="none" rtlCol="0">
            <a:spAutoFit/>
          </a:bodyPr>
          <a:lstStyle/>
          <a:p>
            <a:pPr defTabSz="548640"/>
            <a:r>
              <a:rPr lang="en-US" sz="2160" b="1" dirty="0">
                <a:solidFill>
                  <a:srgbClr val="000000"/>
                </a:solidFill>
                <a:latin typeface="Helvetica"/>
              </a:rPr>
              <a:t>U</a:t>
            </a:r>
          </a:p>
        </p:txBody>
      </p:sp>
    </p:spTree>
    <p:extLst>
      <p:ext uri="{BB962C8B-B14F-4D97-AF65-F5344CB8AC3E}">
        <p14:creationId xmlns:p14="http://schemas.microsoft.com/office/powerpoint/2010/main" val="146070152"/>
      </p:ext>
    </p:extLst>
  </p:cSld>
  <p:clrMapOvr>
    <a:masterClrMapping/>
  </p:clrMapOvr>
  <p:transition spd="slow"/>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0DD43F-37C4-664A-A705-B386036B860C}"/>
              </a:ext>
            </a:extLst>
          </p:cNvPr>
          <p:cNvSpPr>
            <a:spLocks noGrp="1"/>
          </p:cNvSpPr>
          <p:nvPr>
            <p:ph type="title"/>
          </p:nvPr>
        </p:nvSpPr>
        <p:spPr>
          <a:xfrm>
            <a:off x="838200" y="365126"/>
            <a:ext cx="10515600" cy="806450"/>
          </a:xfrm>
        </p:spPr>
        <p:txBody>
          <a:bodyPr/>
          <a:lstStyle/>
          <a:p>
            <a:r>
              <a:rPr lang="en-US" b="1" dirty="0"/>
              <a:t>Aerosol WG study in the past decade</a:t>
            </a:r>
          </a:p>
        </p:txBody>
      </p:sp>
      <p:sp>
        <p:nvSpPr>
          <p:cNvPr id="3" name="Content Placeholder 2">
            <a:extLst>
              <a:ext uri="{FF2B5EF4-FFF2-40B4-BE49-F238E27FC236}">
                <a16:creationId xmlns:a16="http://schemas.microsoft.com/office/drawing/2014/main" id="{633A45F8-4327-9543-B782-532590A095A1}"/>
              </a:ext>
            </a:extLst>
          </p:cNvPr>
          <p:cNvSpPr>
            <a:spLocks noGrp="1"/>
          </p:cNvSpPr>
          <p:nvPr>
            <p:ph idx="1"/>
          </p:nvPr>
        </p:nvSpPr>
        <p:spPr>
          <a:xfrm>
            <a:off x="838200" y="1454149"/>
            <a:ext cx="10515600" cy="5042344"/>
          </a:xfrm>
        </p:spPr>
        <p:txBody>
          <a:bodyPr>
            <a:normAutofit fontScale="77500" lnSpcReduction="20000"/>
          </a:bodyPr>
          <a:lstStyle/>
          <a:p>
            <a:pPr>
              <a:lnSpc>
                <a:spcPct val="110000"/>
              </a:lnSpc>
            </a:pPr>
            <a:r>
              <a:rPr lang="en-US" dirty="0"/>
              <a:t>The GEO-CAPE Aerosol Working Group was formed in late 2009 to work on the aerosol science questions, objectives, measurement requirements, and the Science Traceability Matrix</a:t>
            </a:r>
          </a:p>
          <a:p>
            <a:pPr>
              <a:lnSpc>
                <a:spcPct val="110000"/>
              </a:lnSpc>
            </a:pPr>
            <a:r>
              <a:rPr lang="en-US" dirty="0"/>
              <a:t>Our studies have been centered on how to meet the measurement requirements and how to answer the science questions in the following investigations:</a:t>
            </a:r>
          </a:p>
          <a:p>
            <a:pPr marL="914400" lvl="1" indent="-457200">
              <a:lnSpc>
                <a:spcPct val="110000"/>
              </a:lnSpc>
              <a:buFont typeface="+mj-lt"/>
              <a:buAutoNum type="alphaUcPeriod"/>
            </a:pPr>
            <a:r>
              <a:rPr lang="en-US" dirty="0"/>
              <a:t>Daytime AOD variability (Zhang/Yu et al., JGR 2012) and retrieval opportunity of daytime AOD from geostationary satellite as a function of pixel spatial resolution (Remer/</a:t>
            </a:r>
            <a:r>
              <a:rPr lang="en-US" dirty="0" err="1"/>
              <a:t>Mattoo</a:t>
            </a:r>
            <a:r>
              <a:rPr lang="en-US" dirty="0"/>
              <a:t> et </a:t>
            </a:r>
            <a:r>
              <a:rPr lang="en-US" dirty="0" err="1"/>
              <a:t>al.,AMT</a:t>
            </a:r>
            <a:r>
              <a:rPr lang="en-US" dirty="0"/>
              <a:t> 2012; </a:t>
            </a:r>
            <a:r>
              <a:rPr lang="en-US" dirty="0" err="1"/>
              <a:t>Jethva</a:t>
            </a:r>
            <a:r>
              <a:rPr lang="en-US" dirty="0"/>
              <a:t>/Torres, in prep; Wang, Yu)</a:t>
            </a:r>
          </a:p>
          <a:p>
            <a:pPr marL="914400" lvl="1" indent="-457200">
              <a:lnSpc>
                <a:spcPct val="110000"/>
              </a:lnSpc>
              <a:buFont typeface="+mj-lt"/>
              <a:buAutoNum type="alphaUcPeriod"/>
            </a:pPr>
            <a:r>
              <a:rPr lang="en-US" dirty="0"/>
              <a:t>Applications of geostationary observations for AQ assessments (Tan/Chin/Yu, </a:t>
            </a:r>
            <a:r>
              <a:rPr lang="en-US" dirty="0" err="1"/>
              <a:t>Sorekhamer</a:t>
            </a:r>
            <a:r>
              <a:rPr lang="en-US" dirty="0"/>
              <a:t>/Chatfield)</a:t>
            </a:r>
          </a:p>
          <a:p>
            <a:pPr marL="914400" lvl="1" indent="-457200">
              <a:lnSpc>
                <a:spcPct val="110000"/>
              </a:lnSpc>
              <a:buFont typeface="+mj-lt"/>
              <a:buAutoNum type="alphaUcPeriod"/>
            </a:pPr>
            <a:r>
              <a:rPr lang="en-US" dirty="0"/>
              <a:t>Evaluation of available algorithms for aerosol retrieval over North America (</a:t>
            </a:r>
            <a:r>
              <a:rPr lang="en-US" dirty="0" err="1"/>
              <a:t>Superczynski</a:t>
            </a:r>
            <a:r>
              <a:rPr lang="en-US" dirty="0"/>
              <a:t>/</a:t>
            </a:r>
            <a:r>
              <a:rPr lang="en-US" dirty="0" err="1"/>
              <a:t>Kondragunta</a:t>
            </a:r>
            <a:r>
              <a:rPr lang="en-US" dirty="0"/>
              <a:t> et al., JGR 2017; </a:t>
            </a:r>
            <a:r>
              <a:rPr lang="en-US" dirty="0" err="1"/>
              <a:t>Jethva</a:t>
            </a:r>
            <a:r>
              <a:rPr lang="en-US" dirty="0"/>
              <a:t>/Torres, in preparation)</a:t>
            </a:r>
          </a:p>
          <a:p>
            <a:pPr marL="914400" lvl="1" indent="-457200">
              <a:lnSpc>
                <a:spcPct val="110000"/>
              </a:lnSpc>
              <a:buFont typeface="+mj-lt"/>
              <a:buAutoNum type="alphaUcPeriod"/>
            </a:pPr>
            <a:r>
              <a:rPr lang="en-US" dirty="0"/>
              <a:t>TEMPO-GOES synergy for GEO-CAPE aerosol objectives (</a:t>
            </a:r>
            <a:r>
              <a:rPr lang="en-US" dirty="0" err="1"/>
              <a:t>Ciren</a:t>
            </a:r>
            <a:r>
              <a:rPr lang="en-US" dirty="0"/>
              <a:t>/</a:t>
            </a:r>
            <a:r>
              <a:rPr lang="en-US" dirty="0" err="1"/>
              <a:t>Kondragunta</a:t>
            </a:r>
            <a:r>
              <a:rPr lang="en-US" dirty="0"/>
              <a:t>, </a:t>
            </a:r>
            <a:r>
              <a:rPr lang="en-US" dirty="0" err="1"/>
              <a:t>Lyapustin</a:t>
            </a:r>
            <a:r>
              <a:rPr lang="en-US" dirty="0"/>
              <a:t>) </a:t>
            </a:r>
          </a:p>
          <a:p>
            <a:pPr marL="914400" lvl="1" indent="-457200">
              <a:lnSpc>
                <a:spcPct val="110000"/>
              </a:lnSpc>
              <a:buFont typeface="+mj-lt"/>
              <a:buAutoNum type="alphaUcPeriod"/>
            </a:pPr>
            <a:r>
              <a:rPr lang="en-US" dirty="0"/>
              <a:t>Possibility to retrieve aerosol height information (Xu/Wang et al. GRL, </a:t>
            </a:r>
            <a:r>
              <a:rPr lang="en-US" dirty="0" err="1"/>
              <a:t>Gasso</a:t>
            </a:r>
            <a:r>
              <a:rPr lang="en-US" dirty="0"/>
              <a:t>/Torres, AMT 2016)</a:t>
            </a:r>
          </a:p>
          <a:p>
            <a:pPr marL="914400" lvl="1" indent="-457200">
              <a:lnSpc>
                <a:spcPct val="110000"/>
              </a:lnSpc>
              <a:buFont typeface="+mj-lt"/>
              <a:buAutoNum type="alphaUcPeriod"/>
            </a:pPr>
            <a:r>
              <a:rPr lang="en-US" sz="1900" dirty="0">
                <a:solidFill>
                  <a:schemeClr val="bg1">
                    <a:lumMod val="50000"/>
                  </a:schemeClr>
                </a:solidFill>
              </a:rPr>
              <a:t>[Aerosol retrieval from the airborne hyperspectral instrument over different surface types (Wang) – presented in airborne simulator session]</a:t>
            </a:r>
          </a:p>
        </p:txBody>
      </p:sp>
    </p:spTree>
    <p:extLst>
      <p:ext uri="{BB962C8B-B14F-4D97-AF65-F5344CB8AC3E}">
        <p14:creationId xmlns:p14="http://schemas.microsoft.com/office/powerpoint/2010/main" val="120504798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56F95E-0BB5-BD42-B8A5-879B08679C2C}"/>
              </a:ext>
            </a:extLst>
          </p:cNvPr>
          <p:cNvSpPr>
            <a:spLocks noGrp="1"/>
          </p:cNvSpPr>
          <p:nvPr>
            <p:ph type="title"/>
          </p:nvPr>
        </p:nvSpPr>
        <p:spPr/>
        <p:txBody>
          <a:bodyPr/>
          <a:lstStyle/>
          <a:p>
            <a:r>
              <a:rPr lang="en-US" dirty="0"/>
              <a:t>Key findings and recommendations</a:t>
            </a:r>
          </a:p>
        </p:txBody>
      </p:sp>
      <p:sp>
        <p:nvSpPr>
          <p:cNvPr id="3" name="Content Placeholder 2">
            <a:extLst>
              <a:ext uri="{FF2B5EF4-FFF2-40B4-BE49-F238E27FC236}">
                <a16:creationId xmlns:a16="http://schemas.microsoft.com/office/drawing/2014/main" id="{C64987FF-2DF4-F64B-8894-13753194E446}"/>
              </a:ext>
            </a:extLst>
          </p:cNvPr>
          <p:cNvSpPr>
            <a:spLocks noGrp="1"/>
          </p:cNvSpPr>
          <p:nvPr>
            <p:ph idx="1"/>
          </p:nvPr>
        </p:nvSpPr>
        <p:spPr/>
        <p:txBody>
          <a:bodyPr>
            <a:normAutofit/>
          </a:bodyPr>
          <a:lstStyle/>
          <a:p>
            <a:r>
              <a:rPr lang="en-US" dirty="0"/>
              <a:t>Findings:</a:t>
            </a:r>
          </a:p>
          <a:p>
            <a:pPr marL="914400" lvl="1" indent="-457200">
              <a:buFont typeface="+mj-lt"/>
              <a:buAutoNum type="alphaLcParenR"/>
            </a:pPr>
            <a:r>
              <a:rPr lang="en-US" dirty="0"/>
              <a:t>Good progresses are made to advance GEO-CAPE STM in a) coastal AOD retrieval (using 2.1 um) </a:t>
            </a:r>
          </a:p>
          <a:p>
            <a:pPr marL="914400" lvl="1" indent="-457200">
              <a:buFont typeface="+mj-lt"/>
              <a:buAutoNum type="alphaLcParenR"/>
            </a:pPr>
            <a:r>
              <a:rPr lang="en-US" dirty="0"/>
              <a:t>Aerosol plume height retrieval (using O2 A and B bands) </a:t>
            </a:r>
          </a:p>
          <a:p>
            <a:r>
              <a:rPr lang="en-US" dirty="0"/>
              <a:t>Further advancement can be made by</a:t>
            </a:r>
          </a:p>
          <a:p>
            <a:pPr marL="914400" lvl="1" indent="-457200">
              <a:buFont typeface="+mj-lt"/>
              <a:buAutoNum type="alphaLcParenR"/>
            </a:pPr>
            <a:r>
              <a:rPr lang="en-US" dirty="0"/>
              <a:t>applying the algorithm to GOES-R (2.3 um) + TEMPO for coastal AOD </a:t>
            </a:r>
          </a:p>
          <a:p>
            <a:pPr marL="914400" lvl="1" indent="-457200">
              <a:buFont typeface="+mj-lt"/>
              <a:buAutoNum type="alphaLcParenR"/>
            </a:pPr>
            <a:r>
              <a:rPr lang="en-US" dirty="0"/>
              <a:t>applying O2 A+B bands with polarimetric and lidar measurements (likely through future missions, but starting with theoretic work)</a:t>
            </a:r>
          </a:p>
        </p:txBody>
      </p:sp>
    </p:spTree>
    <p:extLst>
      <p:ext uri="{BB962C8B-B14F-4D97-AF65-F5344CB8AC3E}">
        <p14:creationId xmlns:p14="http://schemas.microsoft.com/office/powerpoint/2010/main" val="15123160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499DF-D0B6-3B44-B257-78679CFEFE99}"/>
              </a:ext>
            </a:extLst>
          </p:cNvPr>
          <p:cNvSpPr>
            <a:spLocks noGrp="1"/>
          </p:cNvSpPr>
          <p:nvPr>
            <p:ph type="title"/>
          </p:nvPr>
        </p:nvSpPr>
        <p:spPr>
          <a:xfrm>
            <a:off x="877957" y="2419212"/>
            <a:ext cx="10515600" cy="1325563"/>
          </a:xfrm>
        </p:spPr>
        <p:txBody>
          <a:bodyPr>
            <a:normAutofit fontScale="90000"/>
          </a:bodyPr>
          <a:lstStyle/>
          <a:p>
            <a:pPr algn="ctr"/>
            <a:r>
              <a:rPr lang="en-US" sz="3200" dirty="0">
                <a:solidFill>
                  <a:prstClr val="black"/>
                </a:solidFill>
              </a:rPr>
              <a:t>A. Retrieval opportunity of daytime AOD from geostationary satellite as a function of pixel spatial resolution</a:t>
            </a:r>
            <a:br>
              <a:rPr lang="en-US" sz="3200" dirty="0">
                <a:solidFill>
                  <a:prstClr val="black"/>
                </a:solidFill>
              </a:rPr>
            </a:br>
            <a:r>
              <a:rPr lang="en-US" sz="3100" b="0" dirty="0">
                <a:solidFill>
                  <a:prstClr val="black"/>
                </a:solidFill>
                <a:latin typeface="Calibri Light" panose="020F0302020204030204"/>
              </a:rPr>
              <a:t>Lorraine Remer, Shana </a:t>
            </a:r>
            <a:r>
              <a:rPr lang="en-US" sz="3100" b="0" dirty="0" err="1">
                <a:solidFill>
                  <a:prstClr val="black"/>
                </a:solidFill>
                <a:latin typeface="Calibri Light" panose="020F0302020204030204"/>
              </a:rPr>
              <a:t>Mattoo</a:t>
            </a:r>
            <a:r>
              <a:rPr lang="en-US" sz="3100" b="0" dirty="0">
                <a:solidFill>
                  <a:prstClr val="black"/>
                </a:solidFill>
                <a:latin typeface="Calibri Light" panose="020F0302020204030204"/>
              </a:rPr>
              <a:t>, Hiren </a:t>
            </a:r>
            <a:r>
              <a:rPr lang="en-US" sz="3100" b="0" dirty="0" err="1">
                <a:solidFill>
                  <a:prstClr val="black"/>
                </a:solidFill>
                <a:latin typeface="Calibri Light" panose="020F0302020204030204"/>
              </a:rPr>
              <a:t>Jethva</a:t>
            </a:r>
            <a:r>
              <a:rPr lang="en-US" sz="3100" b="0" dirty="0">
                <a:solidFill>
                  <a:prstClr val="black"/>
                </a:solidFill>
                <a:latin typeface="Calibri Light" panose="020F0302020204030204"/>
              </a:rPr>
              <a:t>, Omar Torres, NASA GSFC</a:t>
            </a:r>
            <a:endParaRPr lang="en-US" dirty="0"/>
          </a:p>
        </p:txBody>
      </p:sp>
    </p:spTree>
    <p:extLst>
      <p:ext uri="{BB962C8B-B14F-4D97-AF65-F5344CB8AC3E}">
        <p14:creationId xmlns:p14="http://schemas.microsoft.com/office/powerpoint/2010/main" val="29435114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17213" y="253640"/>
            <a:ext cx="10515600" cy="982045"/>
          </a:xfrm>
        </p:spPr>
        <p:txBody>
          <a:bodyPr>
            <a:normAutofit/>
          </a:bodyPr>
          <a:lstStyle/>
          <a:p>
            <a:r>
              <a:rPr lang="en-US" sz="3600" dirty="0">
                <a:solidFill>
                  <a:prstClr val="black"/>
                </a:solidFill>
              </a:rPr>
              <a:t>Temporal and spatial retrieval availability</a:t>
            </a:r>
            <a:endParaRPr lang="en-US" sz="3600" dirty="0"/>
          </a:p>
        </p:txBody>
      </p:sp>
      <p:grpSp>
        <p:nvGrpSpPr>
          <p:cNvPr id="22" name="Group 21"/>
          <p:cNvGrpSpPr>
            <a:grpSpLocks noChangeAspect="1"/>
          </p:cNvGrpSpPr>
          <p:nvPr/>
        </p:nvGrpSpPr>
        <p:grpSpPr>
          <a:xfrm>
            <a:off x="833517" y="2477434"/>
            <a:ext cx="3657600" cy="3120257"/>
            <a:chOff x="-33272" y="4739213"/>
            <a:chExt cx="2807304" cy="2394879"/>
          </a:xfrm>
        </p:grpSpPr>
        <p:pic>
          <p:nvPicPr>
            <p:cNvPr id="15" name="Picture 14"/>
            <p:cNvPicPr>
              <a:picLocks noChangeAspect="1"/>
            </p:cNvPicPr>
            <p:nvPr/>
          </p:nvPicPr>
          <p:blipFill rotWithShape="1">
            <a:blip r:embed="rId2"/>
            <a:srcRect t="14691"/>
            <a:stretch/>
          </p:blipFill>
          <p:spPr>
            <a:xfrm>
              <a:off x="-33272" y="4739213"/>
              <a:ext cx="2807304" cy="2394879"/>
            </a:xfrm>
            <a:prstGeom prst="rect">
              <a:avLst/>
            </a:prstGeom>
            <a:ln>
              <a:solidFill>
                <a:schemeClr val="bg1">
                  <a:lumMod val="65000"/>
                </a:schemeClr>
              </a:solidFill>
            </a:ln>
          </p:spPr>
        </p:pic>
        <p:sp>
          <p:nvSpPr>
            <p:cNvPr id="16" name="TextBox 15"/>
            <p:cNvSpPr txBox="1"/>
            <p:nvPr/>
          </p:nvSpPr>
          <p:spPr>
            <a:xfrm>
              <a:off x="1093129" y="6536866"/>
              <a:ext cx="403800" cy="212604"/>
            </a:xfrm>
            <a:prstGeom prst="rect">
              <a:avLst/>
            </a:prstGeom>
            <a:noFill/>
            <a:ln>
              <a:noFill/>
            </a:ln>
          </p:spPr>
          <p:txBody>
            <a:bodyPr wrap="none" rtlCol="0">
              <a:spAutoFit/>
            </a:bodyPr>
            <a:lstStyle/>
            <a:p>
              <a:r>
                <a:rPr lang="en-US" sz="1200" dirty="0">
                  <a:latin typeface="Arial"/>
                  <a:cs typeface="Arial"/>
                </a:rPr>
                <a:t>8-km</a:t>
              </a:r>
            </a:p>
          </p:txBody>
        </p:sp>
        <p:sp>
          <p:nvSpPr>
            <p:cNvPr id="17" name="TextBox 16"/>
            <p:cNvSpPr txBox="1"/>
            <p:nvPr/>
          </p:nvSpPr>
          <p:spPr>
            <a:xfrm>
              <a:off x="1208572" y="6031646"/>
              <a:ext cx="403800" cy="212604"/>
            </a:xfrm>
            <a:prstGeom prst="rect">
              <a:avLst/>
            </a:prstGeom>
            <a:noFill/>
            <a:ln>
              <a:noFill/>
            </a:ln>
          </p:spPr>
          <p:txBody>
            <a:bodyPr wrap="none" rtlCol="0">
              <a:spAutoFit/>
            </a:bodyPr>
            <a:lstStyle/>
            <a:p>
              <a:r>
                <a:rPr lang="en-US" sz="1200" dirty="0">
                  <a:latin typeface="Arial"/>
                  <a:cs typeface="Arial"/>
                </a:rPr>
                <a:t>4-km</a:t>
              </a:r>
            </a:p>
          </p:txBody>
        </p:sp>
        <p:sp>
          <p:nvSpPr>
            <p:cNvPr id="18" name="TextBox 17"/>
            <p:cNvSpPr txBox="1"/>
            <p:nvPr/>
          </p:nvSpPr>
          <p:spPr>
            <a:xfrm>
              <a:off x="997803" y="5330839"/>
              <a:ext cx="403800" cy="212604"/>
            </a:xfrm>
            <a:prstGeom prst="rect">
              <a:avLst/>
            </a:prstGeom>
            <a:noFill/>
            <a:ln>
              <a:noFill/>
            </a:ln>
          </p:spPr>
          <p:txBody>
            <a:bodyPr wrap="none" rtlCol="0">
              <a:spAutoFit/>
            </a:bodyPr>
            <a:lstStyle/>
            <a:p>
              <a:r>
                <a:rPr lang="en-US" sz="1200" dirty="0">
                  <a:latin typeface="Arial"/>
                  <a:cs typeface="Arial"/>
                </a:rPr>
                <a:t>2-km</a:t>
              </a:r>
            </a:p>
          </p:txBody>
        </p:sp>
        <p:sp>
          <p:nvSpPr>
            <p:cNvPr id="21" name="TextBox 20"/>
            <p:cNvSpPr txBox="1"/>
            <p:nvPr/>
          </p:nvSpPr>
          <p:spPr>
            <a:xfrm>
              <a:off x="1009755" y="4949226"/>
              <a:ext cx="403800" cy="212604"/>
            </a:xfrm>
            <a:prstGeom prst="rect">
              <a:avLst/>
            </a:prstGeom>
            <a:noFill/>
            <a:ln>
              <a:noFill/>
            </a:ln>
          </p:spPr>
          <p:txBody>
            <a:bodyPr wrap="none" rtlCol="0">
              <a:spAutoFit/>
            </a:bodyPr>
            <a:lstStyle/>
            <a:p>
              <a:r>
                <a:rPr lang="en-US" sz="1200" dirty="0">
                  <a:latin typeface="Arial"/>
                  <a:cs typeface="Arial"/>
                </a:rPr>
                <a:t>1-km</a:t>
              </a:r>
            </a:p>
          </p:txBody>
        </p:sp>
      </p:grpSp>
      <p:sp>
        <p:nvSpPr>
          <p:cNvPr id="23" name="Rectangle 22"/>
          <p:cNvSpPr/>
          <p:nvPr/>
        </p:nvSpPr>
        <p:spPr>
          <a:xfrm>
            <a:off x="885752" y="5817891"/>
            <a:ext cx="3657600" cy="402257"/>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r>
              <a:rPr lang="en-US" sz="1200" dirty="0">
                <a:solidFill>
                  <a:prstClr val="black"/>
                </a:solidFill>
                <a:latin typeface="Arial"/>
                <a:cs typeface="Arial"/>
              </a:rPr>
              <a:t>(Remer, L. A., S. </a:t>
            </a:r>
            <a:r>
              <a:rPr lang="en-US" sz="1200" dirty="0" err="1">
                <a:solidFill>
                  <a:prstClr val="black"/>
                </a:solidFill>
                <a:latin typeface="Arial"/>
                <a:cs typeface="Arial"/>
              </a:rPr>
              <a:t>Mattoo</a:t>
            </a:r>
            <a:r>
              <a:rPr lang="en-US" sz="1200" dirty="0">
                <a:solidFill>
                  <a:prstClr val="black"/>
                </a:solidFill>
                <a:latin typeface="Arial"/>
                <a:cs typeface="Arial"/>
              </a:rPr>
              <a:t>, R.C. Levy, A. </a:t>
            </a:r>
            <a:r>
              <a:rPr lang="en-US" sz="1200" dirty="0" err="1">
                <a:solidFill>
                  <a:prstClr val="black"/>
                </a:solidFill>
                <a:latin typeface="Arial"/>
                <a:cs typeface="Arial"/>
              </a:rPr>
              <a:t>Heidinger</a:t>
            </a:r>
            <a:r>
              <a:rPr lang="en-US" sz="1200" dirty="0">
                <a:solidFill>
                  <a:prstClr val="black"/>
                </a:solidFill>
                <a:latin typeface="Arial"/>
                <a:cs typeface="Arial"/>
              </a:rPr>
              <a:t>, R. B. Pierce, and M. Chin, AMT 2012)</a:t>
            </a:r>
          </a:p>
        </p:txBody>
      </p:sp>
      <p:sp>
        <p:nvSpPr>
          <p:cNvPr id="28" name="Rectangle 27">
            <a:extLst>
              <a:ext uri="{FF2B5EF4-FFF2-40B4-BE49-F238E27FC236}">
                <a16:creationId xmlns:a16="http://schemas.microsoft.com/office/drawing/2014/main" id="{DAE3A488-7BE5-284A-AE73-602C31376D74}"/>
              </a:ext>
            </a:extLst>
          </p:cNvPr>
          <p:cNvSpPr/>
          <p:nvPr/>
        </p:nvSpPr>
        <p:spPr>
          <a:xfrm>
            <a:off x="779541" y="1411751"/>
            <a:ext cx="2426610" cy="971735"/>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r>
              <a:rPr lang="en-US" sz="1500" dirty="0">
                <a:solidFill>
                  <a:prstClr val="black"/>
                </a:solidFill>
                <a:latin typeface="Arial"/>
                <a:cs typeface="Arial"/>
              </a:rPr>
              <a:t>Temporal retrieval availability - example in 1°x1° area in Virginia, August 12 2012</a:t>
            </a:r>
          </a:p>
        </p:txBody>
      </p:sp>
      <p:sp>
        <p:nvSpPr>
          <p:cNvPr id="32" name="Rectangle 31">
            <a:extLst>
              <a:ext uri="{FF2B5EF4-FFF2-40B4-BE49-F238E27FC236}">
                <a16:creationId xmlns:a16="http://schemas.microsoft.com/office/drawing/2014/main" id="{3A876A95-1147-5544-9CC4-C4AD1F5D8FDF}"/>
              </a:ext>
            </a:extLst>
          </p:cNvPr>
          <p:cNvSpPr/>
          <p:nvPr/>
        </p:nvSpPr>
        <p:spPr>
          <a:xfrm>
            <a:off x="4996875" y="1431963"/>
            <a:ext cx="6424803" cy="852101"/>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r>
              <a:rPr lang="en-US" sz="1500" dirty="0">
                <a:solidFill>
                  <a:prstClr val="black"/>
                </a:solidFill>
                <a:latin typeface="Arial"/>
                <a:cs typeface="Arial"/>
              </a:rPr>
              <a:t>Spatial retrieval availability of AOD at GEO-CAPE-like (1x1 km) and TEMPO-like (4 km x 2 km) pixel resolution and different cloud detection criteria – study using MODIS Dark Target retrieval for July 1, 2012</a:t>
            </a:r>
          </a:p>
        </p:txBody>
      </p:sp>
      <p:sp>
        <p:nvSpPr>
          <p:cNvPr id="35" name="Rectangle 34">
            <a:extLst>
              <a:ext uri="{FF2B5EF4-FFF2-40B4-BE49-F238E27FC236}">
                <a16:creationId xmlns:a16="http://schemas.microsoft.com/office/drawing/2014/main" id="{B7122C70-7EB2-1041-9F9C-65CCF4241A10}"/>
              </a:ext>
            </a:extLst>
          </p:cNvPr>
          <p:cNvSpPr/>
          <p:nvPr/>
        </p:nvSpPr>
        <p:spPr>
          <a:xfrm>
            <a:off x="9921350" y="6186615"/>
            <a:ext cx="1674846" cy="402257"/>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r"/>
            <a:r>
              <a:rPr lang="en-US" sz="1200" dirty="0">
                <a:solidFill>
                  <a:prstClr val="black"/>
                </a:solidFill>
                <a:latin typeface="Arial"/>
                <a:cs typeface="Arial"/>
              </a:rPr>
              <a:t>(</a:t>
            </a:r>
            <a:r>
              <a:rPr lang="en-US" sz="1200" dirty="0" err="1">
                <a:solidFill>
                  <a:prstClr val="black"/>
                </a:solidFill>
                <a:latin typeface="Arial"/>
                <a:cs typeface="Arial"/>
              </a:rPr>
              <a:t>Jethva</a:t>
            </a:r>
            <a:r>
              <a:rPr lang="en-US" sz="1200" dirty="0">
                <a:solidFill>
                  <a:prstClr val="black"/>
                </a:solidFill>
                <a:latin typeface="Arial"/>
                <a:cs typeface="Arial"/>
              </a:rPr>
              <a:t> and Torres)</a:t>
            </a:r>
          </a:p>
        </p:txBody>
      </p:sp>
      <p:grpSp>
        <p:nvGrpSpPr>
          <p:cNvPr id="52" name="Group 51">
            <a:extLst>
              <a:ext uri="{FF2B5EF4-FFF2-40B4-BE49-F238E27FC236}">
                <a16:creationId xmlns:a16="http://schemas.microsoft.com/office/drawing/2014/main" id="{135D8625-547D-4344-B8B3-033CEE540AAC}"/>
              </a:ext>
            </a:extLst>
          </p:cNvPr>
          <p:cNvGrpSpPr/>
          <p:nvPr/>
        </p:nvGrpSpPr>
        <p:grpSpPr>
          <a:xfrm>
            <a:off x="4996875" y="2358318"/>
            <a:ext cx="3200400" cy="1920240"/>
            <a:chOff x="5036631" y="2611498"/>
            <a:chExt cx="3200400" cy="1920240"/>
          </a:xfrm>
        </p:grpSpPr>
        <p:pic>
          <p:nvPicPr>
            <p:cNvPr id="29" name="Picture 28" descr="aot470.03jan2012.geocape.jpg">
              <a:extLst>
                <a:ext uri="{FF2B5EF4-FFF2-40B4-BE49-F238E27FC236}">
                  <a16:creationId xmlns:a16="http://schemas.microsoft.com/office/drawing/2014/main" id="{CD9B95A1-369E-E548-A22B-0168FF110B65}"/>
                </a:ext>
              </a:extLst>
            </p:cNvPr>
            <p:cNvPicPr>
              <a:picLocks noChangeAspect="1"/>
            </p:cNvPicPr>
            <p:nvPr/>
          </p:nvPicPr>
          <p:blipFill>
            <a:blip r:embed="rId3" cstate="print"/>
            <a:stretch>
              <a:fillRect/>
            </a:stretch>
          </p:blipFill>
          <p:spPr>
            <a:xfrm>
              <a:off x="5036631" y="2611498"/>
              <a:ext cx="3200400" cy="1920240"/>
            </a:xfrm>
            <a:prstGeom prst="rect">
              <a:avLst/>
            </a:prstGeom>
          </p:spPr>
        </p:pic>
        <p:sp>
          <p:nvSpPr>
            <p:cNvPr id="36" name="TextBox 35">
              <a:extLst>
                <a:ext uri="{FF2B5EF4-FFF2-40B4-BE49-F238E27FC236}">
                  <a16:creationId xmlns:a16="http://schemas.microsoft.com/office/drawing/2014/main" id="{C08A62DA-4C55-8447-92A0-AAED6E297AF2}"/>
                </a:ext>
              </a:extLst>
            </p:cNvPr>
            <p:cNvSpPr txBox="1"/>
            <p:nvPr/>
          </p:nvSpPr>
          <p:spPr>
            <a:xfrm>
              <a:off x="5179718" y="3667215"/>
              <a:ext cx="1159156" cy="600164"/>
            </a:xfrm>
            <a:prstGeom prst="rect">
              <a:avLst/>
            </a:prstGeom>
            <a:noFill/>
          </p:spPr>
          <p:txBody>
            <a:bodyPr wrap="square" rtlCol="0">
              <a:spAutoFit/>
            </a:bodyPr>
            <a:lstStyle/>
            <a:p>
              <a:r>
                <a:rPr lang="en-US" sz="1100" dirty="0">
                  <a:latin typeface="Arial" panose="020B0604020202020204" pitchFamily="34" charset="0"/>
                  <a:cs typeface="Arial" panose="020B0604020202020204" pitchFamily="34" charset="0"/>
                </a:rPr>
                <a:t>GEO-CAPE (1x1km), </a:t>
              </a:r>
            </a:p>
            <a:p>
              <a:r>
                <a:rPr lang="en-US" sz="1100" dirty="0">
                  <a:latin typeface="Arial" panose="020B0604020202020204" pitchFamily="34" charset="0"/>
                  <a:cs typeface="Arial" panose="020B0604020202020204" pitchFamily="34" charset="0"/>
                </a:rPr>
                <a:t>CM </a:t>
              </a:r>
              <a:r>
                <a:rPr lang="el-GR" sz="1100" dirty="0">
                  <a:latin typeface="Arial" panose="020B0604020202020204" pitchFamily="34" charset="0"/>
                  <a:cs typeface="Arial" panose="020B0604020202020204" pitchFamily="34" charset="0"/>
                </a:rPr>
                <a:t>σ</a:t>
              </a:r>
              <a:r>
                <a:rPr lang="en-US" sz="1100" baseline="-25000" dirty="0">
                  <a:latin typeface="Arial" panose="020B0604020202020204" pitchFamily="34" charset="0"/>
                  <a:cs typeface="Arial" panose="020B0604020202020204" pitchFamily="34" charset="0"/>
                </a:rPr>
                <a:t>s</a:t>
              </a:r>
              <a:r>
                <a:rPr lang="en-US" sz="1100" dirty="0">
                  <a:latin typeface="Arial" panose="020B0604020202020204" pitchFamily="34" charset="0"/>
                  <a:cs typeface="Arial" panose="020B0604020202020204" pitchFamily="34" charset="0"/>
                </a:rPr>
                <a:t> &gt; 0.0025</a:t>
              </a:r>
            </a:p>
          </p:txBody>
        </p:sp>
      </p:grpSp>
      <p:grpSp>
        <p:nvGrpSpPr>
          <p:cNvPr id="44" name="Group 43">
            <a:extLst>
              <a:ext uri="{FF2B5EF4-FFF2-40B4-BE49-F238E27FC236}">
                <a16:creationId xmlns:a16="http://schemas.microsoft.com/office/drawing/2014/main" id="{DDF561EA-D00D-3D45-8587-77CB89C00E34}"/>
              </a:ext>
            </a:extLst>
          </p:cNvPr>
          <p:cNvGrpSpPr/>
          <p:nvPr/>
        </p:nvGrpSpPr>
        <p:grpSpPr>
          <a:xfrm>
            <a:off x="3062208" y="1458512"/>
            <a:ext cx="1425898" cy="937210"/>
            <a:chOff x="1071563" y="2043999"/>
            <a:chExt cx="1425898" cy="937210"/>
          </a:xfrm>
        </p:grpSpPr>
        <p:pic>
          <p:nvPicPr>
            <p:cNvPr id="42" name="Picture 41">
              <a:extLst>
                <a:ext uri="{FF2B5EF4-FFF2-40B4-BE49-F238E27FC236}">
                  <a16:creationId xmlns:a16="http://schemas.microsoft.com/office/drawing/2014/main" id="{EB665F50-F5E1-3046-953D-1561AF315FFE}"/>
                </a:ext>
              </a:extLst>
            </p:cNvPr>
            <p:cNvPicPr>
              <a:picLocks noChangeAspect="1"/>
            </p:cNvPicPr>
            <p:nvPr/>
          </p:nvPicPr>
          <p:blipFill rotWithShape="1">
            <a:blip r:embed="rId4"/>
            <a:srcRect l="21063" t="1" r="17668" b="32080"/>
            <a:stretch/>
          </p:blipFill>
          <p:spPr>
            <a:xfrm>
              <a:off x="1071563" y="2043999"/>
              <a:ext cx="1425898" cy="937210"/>
            </a:xfrm>
            <a:prstGeom prst="rect">
              <a:avLst/>
            </a:prstGeom>
          </p:spPr>
        </p:pic>
        <p:sp>
          <p:nvSpPr>
            <p:cNvPr id="43" name="Rectangle 3">
              <a:extLst>
                <a:ext uri="{FF2B5EF4-FFF2-40B4-BE49-F238E27FC236}">
                  <a16:creationId xmlns:a16="http://schemas.microsoft.com/office/drawing/2014/main" id="{CDA58BE1-05E9-9346-9CE3-4C0F8E584CAF}"/>
                </a:ext>
              </a:extLst>
            </p:cNvPr>
            <p:cNvSpPr/>
            <p:nvPr/>
          </p:nvSpPr>
          <p:spPr>
            <a:xfrm>
              <a:off x="1680399" y="2408252"/>
              <a:ext cx="230911" cy="256051"/>
            </a:xfrm>
            <a:prstGeom prst="rect">
              <a:avLst/>
            </a:prstGeom>
            <a:noFill/>
            <a:ln w="57150" cap="flat" cmpd="sng" algn="ctr">
              <a:solidFill>
                <a:srgbClr val="FF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53" name="Group 52">
            <a:extLst>
              <a:ext uri="{FF2B5EF4-FFF2-40B4-BE49-F238E27FC236}">
                <a16:creationId xmlns:a16="http://schemas.microsoft.com/office/drawing/2014/main" id="{D8C293DB-B122-3E42-AE09-84F58F751895}"/>
              </a:ext>
            </a:extLst>
          </p:cNvPr>
          <p:cNvGrpSpPr/>
          <p:nvPr/>
        </p:nvGrpSpPr>
        <p:grpSpPr>
          <a:xfrm>
            <a:off x="8197275" y="2345466"/>
            <a:ext cx="3200400" cy="1920240"/>
            <a:chOff x="8237031" y="2598646"/>
            <a:chExt cx="3200400" cy="1920240"/>
          </a:xfrm>
        </p:grpSpPr>
        <p:pic>
          <p:nvPicPr>
            <p:cNvPr id="30" name="Picture 29" descr="aot470.03jan2012.tempo0.jpg">
              <a:extLst>
                <a:ext uri="{FF2B5EF4-FFF2-40B4-BE49-F238E27FC236}">
                  <a16:creationId xmlns:a16="http://schemas.microsoft.com/office/drawing/2014/main" id="{B8B2824F-AAE6-424E-A8FC-F24F180FBC59}"/>
                </a:ext>
              </a:extLst>
            </p:cNvPr>
            <p:cNvPicPr>
              <a:picLocks noChangeAspect="1"/>
            </p:cNvPicPr>
            <p:nvPr/>
          </p:nvPicPr>
          <p:blipFill>
            <a:blip r:embed="rId5" cstate="print"/>
            <a:stretch>
              <a:fillRect/>
            </a:stretch>
          </p:blipFill>
          <p:spPr>
            <a:xfrm>
              <a:off x="8237031" y="2598646"/>
              <a:ext cx="3200400" cy="1920240"/>
            </a:xfrm>
            <a:prstGeom prst="rect">
              <a:avLst/>
            </a:prstGeom>
          </p:spPr>
        </p:pic>
        <p:sp>
          <p:nvSpPr>
            <p:cNvPr id="50" name="TextBox 49">
              <a:extLst>
                <a:ext uri="{FF2B5EF4-FFF2-40B4-BE49-F238E27FC236}">
                  <a16:creationId xmlns:a16="http://schemas.microsoft.com/office/drawing/2014/main" id="{A4E657AD-B548-C046-946C-7405BE0DAC1A}"/>
                </a:ext>
              </a:extLst>
            </p:cNvPr>
            <p:cNvSpPr txBox="1"/>
            <p:nvPr/>
          </p:nvSpPr>
          <p:spPr>
            <a:xfrm>
              <a:off x="8370479" y="3667215"/>
              <a:ext cx="1168795" cy="600164"/>
            </a:xfrm>
            <a:prstGeom prst="rect">
              <a:avLst/>
            </a:prstGeom>
            <a:noFill/>
          </p:spPr>
          <p:txBody>
            <a:bodyPr wrap="square" rtlCol="0">
              <a:spAutoFit/>
            </a:bodyPr>
            <a:lstStyle/>
            <a:p>
              <a:r>
                <a:rPr lang="en-US" sz="1100" dirty="0">
                  <a:latin typeface="Arial" panose="020B0604020202020204" pitchFamily="34" charset="0"/>
                  <a:cs typeface="Arial" panose="020B0604020202020204" pitchFamily="34" charset="0"/>
                </a:rPr>
                <a:t>TEMPO (4x2km), </a:t>
              </a:r>
            </a:p>
            <a:p>
              <a:r>
                <a:rPr lang="en-US" sz="1100" dirty="0">
                  <a:latin typeface="Arial" panose="020B0604020202020204" pitchFamily="34" charset="0"/>
                  <a:cs typeface="Arial" panose="020B0604020202020204" pitchFamily="34" charset="0"/>
                </a:rPr>
                <a:t>CM </a:t>
              </a:r>
              <a:r>
                <a:rPr lang="el-GR" sz="1100" dirty="0">
                  <a:latin typeface="Arial" panose="020B0604020202020204" pitchFamily="34" charset="0"/>
                  <a:cs typeface="Arial" panose="020B0604020202020204" pitchFamily="34" charset="0"/>
                </a:rPr>
                <a:t>σ</a:t>
              </a:r>
              <a:r>
                <a:rPr lang="en-US" sz="1100" baseline="-25000" dirty="0">
                  <a:latin typeface="Arial" panose="020B0604020202020204" pitchFamily="34" charset="0"/>
                  <a:cs typeface="Arial" panose="020B0604020202020204" pitchFamily="34" charset="0"/>
                </a:rPr>
                <a:t>s</a:t>
              </a:r>
              <a:r>
                <a:rPr lang="en-US" sz="1100" dirty="0">
                  <a:latin typeface="Arial" panose="020B0604020202020204" pitchFamily="34" charset="0"/>
                  <a:cs typeface="Arial" panose="020B0604020202020204" pitchFamily="34" charset="0"/>
                </a:rPr>
                <a:t> &gt; 0.0025</a:t>
              </a:r>
            </a:p>
          </p:txBody>
        </p:sp>
      </p:grpSp>
      <p:grpSp>
        <p:nvGrpSpPr>
          <p:cNvPr id="54" name="Group 53">
            <a:extLst>
              <a:ext uri="{FF2B5EF4-FFF2-40B4-BE49-F238E27FC236}">
                <a16:creationId xmlns:a16="http://schemas.microsoft.com/office/drawing/2014/main" id="{27425A44-8766-F74F-AB59-F191E40D6020}"/>
              </a:ext>
            </a:extLst>
          </p:cNvPr>
          <p:cNvGrpSpPr/>
          <p:nvPr/>
        </p:nvGrpSpPr>
        <p:grpSpPr>
          <a:xfrm>
            <a:off x="4996875" y="4374922"/>
            <a:ext cx="3200400" cy="1920240"/>
            <a:chOff x="5036631" y="4785268"/>
            <a:chExt cx="3200400" cy="1920240"/>
          </a:xfrm>
        </p:grpSpPr>
        <p:pic>
          <p:nvPicPr>
            <p:cNvPr id="41" name="Picture 40" descr="aot470.03jan2012.tempo2.jpg">
              <a:extLst>
                <a:ext uri="{FF2B5EF4-FFF2-40B4-BE49-F238E27FC236}">
                  <a16:creationId xmlns:a16="http://schemas.microsoft.com/office/drawing/2014/main" id="{804CAF40-A3A8-E24C-B07A-481EEE8AB18D}"/>
                </a:ext>
              </a:extLst>
            </p:cNvPr>
            <p:cNvPicPr>
              <a:picLocks noChangeAspect="1"/>
            </p:cNvPicPr>
            <p:nvPr/>
          </p:nvPicPr>
          <p:blipFill>
            <a:blip r:embed="rId6" cstate="print"/>
            <a:stretch>
              <a:fillRect/>
            </a:stretch>
          </p:blipFill>
          <p:spPr>
            <a:xfrm>
              <a:off x="5036631" y="4785268"/>
              <a:ext cx="3200400" cy="1920240"/>
            </a:xfrm>
            <a:prstGeom prst="rect">
              <a:avLst/>
            </a:prstGeom>
          </p:spPr>
        </p:pic>
        <p:sp>
          <p:nvSpPr>
            <p:cNvPr id="51" name="TextBox 50">
              <a:extLst>
                <a:ext uri="{FF2B5EF4-FFF2-40B4-BE49-F238E27FC236}">
                  <a16:creationId xmlns:a16="http://schemas.microsoft.com/office/drawing/2014/main" id="{3414DE3E-2430-1F42-8265-4AC8DD241312}"/>
                </a:ext>
              </a:extLst>
            </p:cNvPr>
            <p:cNvSpPr txBox="1"/>
            <p:nvPr/>
          </p:nvSpPr>
          <p:spPr>
            <a:xfrm>
              <a:off x="5184368" y="5830300"/>
              <a:ext cx="1035347" cy="600164"/>
            </a:xfrm>
            <a:prstGeom prst="rect">
              <a:avLst/>
            </a:prstGeom>
            <a:noFill/>
          </p:spPr>
          <p:txBody>
            <a:bodyPr wrap="square" rtlCol="0">
              <a:spAutoFit/>
            </a:bodyPr>
            <a:lstStyle/>
            <a:p>
              <a:r>
                <a:rPr lang="en-US" sz="1100" dirty="0">
                  <a:latin typeface="Arial" panose="020B0604020202020204" pitchFamily="34" charset="0"/>
                  <a:cs typeface="Arial" panose="020B0604020202020204" pitchFamily="34" charset="0"/>
                </a:rPr>
                <a:t>TEMPO (4x2km), </a:t>
              </a:r>
            </a:p>
            <a:p>
              <a:r>
                <a:rPr lang="en-US" sz="1100" dirty="0">
                  <a:latin typeface="Arial" panose="020B0604020202020204" pitchFamily="34" charset="0"/>
                  <a:cs typeface="Arial" panose="020B0604020202020204" pitchFamily="34" charset="0"/>
                </a:rPr>
                <a:t>CM </a:t>
              </a:r>
              <a:r>
                <a:rPr lang="el-GR" sz="1100" dirty="0">
                  <a:latin typeface="Arial" panose="020B0604020202020204" pitchFamily="34" charset="0"/>
                  <a:cs typeface="Arial" panose="020B0604020202020204" pitchFamily="34" charset="0"/>
                </a:rPr>
                <a:t>σ</a:t>
              </a:r>
              <a:r>
                <a:rPr lang="en-US" sz="1100" baseline="-25000" dirty="0">
                  <a:latin typeface="Arial" panose="020B0604020202020204" pitchFamily="34" charset="0"/>
                  <a:cs typeface="Arial" panose="020B0604020202020204" pitchFamily="34" charset="0"/>
                </a:rPr>
                <a:t>s</a:t>
              </a:r>
              <a:r>
                <a:rPr lang="en-US" sz="1100" dirty="0">
                  <a:latin typeface="Arial" panose="020B0604020202020204" pitchFamily="34" charset="0"/>
                  <a:cs typeface="Arial" panose="020B0604020202020204" pitchFamily="34" charset="0"/>
                </a:rPr>
                <a:t> &gt; 0.01</a:t>
              </a:r>
            </a:p>
          </p:txBody>
        </p:sp>
      </p:grpSp>
      <p:pic>
        <p:nvPicPr>
          <p:cNvPr id="55" name="Picture 54" descr="scat.plot.aot470.03jan2012.jpg">
            <a:extLst>
              <a:ext uri="{FF2B5EF4-FFF2-40B4-BE49-F238E27FC236}">
                <a16:creationId xmlns:a16="http://schemas.microsoft.com/office/drawing/2014/main" id="{347FFA18-8193-CA40-86B9-AF03EE340292}"/>
              </a:ext>
            </a:extLst>
          </p:cNvPr>
          <p:cNvPicPr>
            <a:picLocks noChangeAspect="1"/>
          </p:cNvPicPr>
          <p:nvPr/>
        </p:nvPicPr>
        <p:blipFill>
          <a:blip r:embed="rId7" cstate="print"/>
          <a:srcRect r="10441"/>
          <a:stretch>
            <a:fillRect/>
          </a:stretch>
        </p:blipFill>
        <p:spPr>
          <a:xfrm>
            <a:off x="8197275" y="4471153"/>
            <a:ext cx="1624343" cy="1711144"/>
          </a:xfrm>
          <a:prstGeom prst="rect">
            <a:avLst/>
          </a:prstGeom>
        </p:spPr>
      </p:pic>
      <p:sp>
        <p:nvSpPr>
          <p:cNvPr id="56" name="TextBox 55">
            <a:extLst>
              <a:ext uri="{FF2B5EF4-FFF2-40B4-BE49-F238E27FC236}">
                <a16:creationId xmlns:a16="http://schemas.microsoft.com/office/drawing/2014/main" id="{54341D4D-B8ED-D14E-9BF8-35868680B112}"/>
              </a:ext>
            </a:extLst>
          </p:cNvPr>
          <p:cNvSpPr txBox="1"/>
          <p:nvPr/>
        </p:nvSpPr>
        <p:spPr>
          <a:xfrm>
            <a:off x="7656319" y="3641856"/>
            <a:ext cx="436338" cy="338554"/>
          </a:xfrm>
          <a:prstGeom prst="rect">
            <a:avLst/>
          </a:prstGeom>
          <a:noFill/>
        </p:spPr>
        <p:txBody>
          <a:bodyPr wrap="none" rtlCol="0">
            <a:spAutoFit/>
          </a:bodyPr>
          <a:lstStyle/>
          <a:p>
            <a:pPr algn="r"/>
            <a:r>
              <a:rPr lang="en-US" sz="1600" b="1" dirty="0">
                <a:latin typeface="Arial" panose="020B0604020202020204" pitchFamily="34" charset="0"/>
                <a:cs typeface="Arial" panose="020B0604020202020204" pitchFamily="34" charset="0"/>
              </a:rPr>
              <a:t>(1)</a:t>
            </a:r>
          </a:p>
        </p:txBody>
      </p:sp>
      <p:sp>
        <p:nvSpPr>
          <p:cNvPr id="57" name="TextBox 56">
            <a:extLst>
              <a:ext uri="{FF2B5EF4-FFF2-40B4-BE49-F238E27FC236}">
                <a16:creationId xmlns:a16="http://schemas.microsoft.com/office/drawing/2014/main" id="{7344ABE9-3ED6-CA4E-9ACE-4287312A0EC0}"/>
              </a:ext>
            </a:extLst>
          </p:cNvPr>
          <p:cNvSpPr txBox="1"/>
          <p:nvPr/>
        </p:nvSpPr>
        <p:spPr>
          <a:xfrm>
            <a:off x="10856719" y="3628389"/>
            <a:ext cx="436338" cy="338554"/>
          </a:xfrm>
          <a:prstGeom prst="rect">
            <a:avLst/>
          </a:prstGeom>
          <a:noFill/>
        </p:spPr>
        <p:txBody>
          <a:bodyPr wrap="none" rtlCol="0">
            <a:spAutoFit/>
          </a:bodyPr>
          <a:lstStyle/>
          <a:p>
            <a:pPr algn="r"/>
            <a:r>
              <a:rPr lang="en-US" sz="1600" b="1" dirty="0">
                <a:latin typeface="Arial" panose="020B0604020202020204" pitchFamily="34" charset="0"/>
                <a:cs typeface="Arial" panose="020B0604020202020204" pitchFamily="34" charset="0"/>
              </a:rPr>
              <a:t>(2)</a:t>
            </a:r>
          </a:p>
        </p:txBody>
      </p:sp>
      <p:sp>
        <p:nvSpPr>
          <p:cNvPr id="58" name="TextBox 57">
            <a:extLst>
              <a:ext uri="{FF2B5EF4-FFF2-40B4-BE49-F238E27FC236}">
                <a16:creationId xmlns:a16="http://schemas.microsoft.com/office/drawing/2014/main" id="{46F89A02-8212-664E-9E32-223B5D6D43C5}"/>
              </a:ext>
            </a:extLst>
          </p:cNvPr>
          <p:cNvSpPr txBox="1"/>
          <p:nvPr/>
        </p:nvSpPr>
        <p:spPr>
          <a:xfrm>
            <a:off x="7661205" y="5648614"/>
            <a:ext cx="436338" cy="338554"/>
          </a:xfrm>
          <a:prstGeom prst="rect">
            <a:avLst/>
          </a:prstGeom>
          <a:noFill/>
        </p:spPr>
        <p:txBody>
          <a:bodyPr wrap="none" rtlCol="0">
            <a:spAutoFit/>
          </a:bodyPr>
          <a:lstStyle/>
          <a:p>
            <a:pPr algn="r"/>
            <a:r>
              <a:rPr lang="en-US" sz="1600" b="1" dirty="0">
                <a:latin typeface="Arial" panose="020B0604020202020204" pitchFamily="34" charset="0"/>
                <a:cs typeface="Arial" panose="020B0604020202020204" pitchFamily="34" charset="0"/>
              </a:rPr>
              <a:t>(3)</a:t>
            </a:r>
          </a:p>
        </p:txBody>
      </p:sp>
      <p:pic>
        <p:nvPicPr>
          <p:cNvPr id="59" name="Picture 58" descr="scat.plot.aot470.rlx2.03jan2012.jpg">
            <a:extLst>
              <a:ext uri="{FF2B5EF4-FFF2-40B4-BE49-F238E27FC236}">
                <a16:creationId xmlns:a16="http://schemas.microsoft.com/office/drawing/2014/main" id="{BFC7B0CB-5A65-DA48-93F4-51F07FE22985}"/>
              </a:ext>
            </a:extLst>
          </p:cNvPr>
          <p:cNvPicPr>
            <a:picLocks noChangeAspect="1"/>
          </p:cNvPicPr>
          <p:nvPr/>
        </p:nvPicPr>
        <p:blipFill>
          <a:blip r:embed="rId8" cstate="print"/>
          <a:stretch>
            <a:fillRect/>
          </a:stretch>
        </p:blipFill>
        <p:spPr>
          <a:xfrm>
            <a:off x="9883198" y="4458301"/>
            <a:ext cx="1807082" cy="1723996"/>
          </a:xfrm>
          <a:prstGeom prst="rect">
            <a:avLst/>
          </a:prstGeom>
        </p:spPr>
      </p:pic>
      <p:sp>
        <p:nvSpPr>
          <p:cNvPr id="60" name="TextBox 59">
            <a:extLst>
              <a:ext uri="{FF2B5EF4-FFF2-40B4-BE49-F238E27FC236}">
                <a16:creationId xmlns:a16="http://schemas.microsoft.com/office/drawing/2014/main" id="{FB43ACFE-0EFE-194E-8817-0B6D4BCE551A}"/>
              </a:ext>
            </a:extLst>
          </p:cNvPr>
          <p:cNvSpPr txBox="1"/>
          <p:nvPr/>
        </p:nvSpPr>
        <p:spPr>
          <a:xfrm>
            <a:off x="8669992" y="4360633"/>
            <a:ext cx="859531" cy="276999"/>
          </a:xfrm>
          <a:prstGeom prst="rect">
            <a:avLst/>
          </a:prstGeom>
          <a:noFill/>
        </p:spPr>
        <p:txBody>
          <a:bodyPr wrap="none" rtlCol="0">
            <a:spAutoFit/>
          </a:bodyPr>
          <a:lstStyle/>
          <a:p>
            <a:pPr algn="ctr"/>
            <a:r>
              <a:rPr lang="en-US" sz="1200" dirty="0">
                <a:latin typeface="Arial" panose="020B0604020202020204" pitchFamily="34" charset="0"/>
                <a:cs typeface="Arial" panose="020B0604020202020204" pitchFamily="34" charset="0"/>
              </a:rPr>
              <a:t>(2) vs. (1)</a:t>
            </a:r>
          </a:p>
        </p:txBody>
      </p:sp>
      <p:sp>
        <p:nvSpPr>
          <p:cNvPr id="61" name="TextBox 60">
            <a:extLst>
              <a:ext uri="{FF2B5EF4-FFF2-40B4-BE49-F238E27FC236}">
                <a16:creationId xmlns:a16="http://schemas.microsoft.com/office/drawing/2014/main" id="{7F9F26CE-4A4C-644F-80DE-1282B389F8D7}"/>
              </a:ext>
            </a:extLst>
          </p:cNvPr>
          <p:cNvSpPr txBox="1"/>
          <p:nvPr/>
        </p:nvSpPr>
        <p:spPr>
          <a:xfrm>
            <a:off x="10364988" y="4360633"/>
            <a:ext cx="843501" cy="276999"/>
          </a:xfrm>
          <a:prstGeom prst="rect">
            <a:avLst/>
          </a:prstGeom>
          <a:noFill/>
        </p:spPr>
        <p:txBody>
          <a:bodyPr wrap="none" rtlCol="0">
            <a:spAutoFit/>
          </a:bodyPr>
          <a:lstStyle/>
          <a:p>
            <a:pPr algn="ctr"/>
            <a:r>
              <a:rPr lang="en-US" sz="1200" dirty="0">
                <a:latin typeface="Arial" panose="020B0604020202020204" pitchFamily="34" charset="0"/>
                <a:cs typeface="Arial" panose="020B0604020202020204" pitchFamily="34" charset="0"/>
              </a:rPr>
              <a:t>(3) vs. (1)</a:t>
            </a:r>
          </a:p>
        </p:txBody>
      </p:sp>
      <p:cxnSp>
        <p:nvCxnSpPr>
          <p:cNvPr id="33" name="Straight Connector 32">
            <a:extLst>
              <a:ext uri="{FF2B5EF4-FFF2-40B4-BE49-F238E27FC236}">
                <a16:creationId xmlns:a16="http://schemas.microsoft.com/office/drawing/2014/main" id="{4EF17EC7-2637-A646-B94C-405C80537C1E}"/>
              </a:ext>
            </a:extLst>
          </p:cNvPr>
          <p:cNvCxnSpPr>
            <a:cxnSpLocks/>
          </p:cNvCxnSpPr>
          <p:nvPr/>
        </p:nvCxnSpPr>
        <p:spPr>
          <a:xfrm>
            <a:off x="4794755" y="1331438"/>
            <a:ext cx="0" cy="5166459"/>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513200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3ED4FB-1384-CA4F-8354-5F37D0A4B0B4}"/>
              </a:ext>
            </a:extLst>
          </p:cNvPr>
          <p:cNvSpPr>
            <a:spLocks noGrp="1"/>
          </p:cNvSpPr>
          <p:nvPr>
            <p:ph type="title"/>
          </p:nvPr>
        </p:nvSpPr>
        <p:spPr/>
        <p:txBody>
          <a:bodyPr>
            <a:normAutofit/>
          </a:bodyPr>
          <a:lstStyle/>
          <a:p>
            <a:r>
              <a:rPr lang="en-US" sz="3600" dirty="0"/>
              <a:t>Key findings from A (aerosol retrievability):</a:t>
            </a:r>
          </a:p>
        </p:txBody>
      </p:sp>
      <p:sp>
        <p:nvSpPr>
          <p:cNvPr id="3" name="Content Placeholder 2">
            <a:extLst>
              <a:ext uri="{FF2B5EF4-FFF2-40B4-BE49-F238E27FC236}">
                <a16:creationId xmlns:a16="http://schemas.microsoft.com/office/drawing/2014/main" id="{865E6D18-F884-1F45-B957-3B5FE9D52A4A}"/>
              </a:ext>
            </a:extLst>
          </p:cNvPr>
          <p:cNvSpPr>
            <a:spLocks noGrp="1"/>
          </p:cNvSpPr>
          <p:nvPr>
            <p:ph idx="1"/>
          </p:nvPr>
        </p:nvSpPr>
        <p:spPr/>
        <p:txBody>
          <a:bodyPr/>
          <a:lstStyle/>
          <a:p>
            <a:r>
              <a:rPr lang="en-US" dirty="0"/>
              <a:t>Temporally, TEMPO will have reduced AOD retrieval availability in partial cloudy scene. The % reduction depends on the cloud amount</a:t>
            </a:r>
          </a:p>
          <a:p>
            <a:r>
              <a:rPr lang="en-US" dirty="0"/>
              <a:t>Spatially, TEMPO will have only about half coverage of GEO-CAPE on average for the same cloud variability criteria for cloud screening. The coverage increases with the relaxed criteria but the data quality might be affected</a:t>
            </a:r>
          </a:p>
          <a:p>
            <a:endParaRPr lang="en-US" dirty="0"/>
          </a:p>
        </p:txBody>
      </p:sp>
    </p:spTree>
    <p:extLst>
      <p:ext uri="{BB962C8B-B14F-4D97-AF65-F5344CB8AC3E}">
        <p14:creationId xmlns:p14="http://schemas.microsoft.com/office/powerpoint/2010/main" val="3387799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499DF-D0B6-3B44-B257-78679CFEFE99}"/>
              </a:ext>
            </a:extLst>
          </p:cNvPr>
          <p:cNvSpPr>
            <a:spLocks noGrp="1"/>
          </p:cNvSpPr>
          <p:nvPr>
            <p:ph type="title"/>
          </p:nvPr>
        </p:nvSpPr>
        <p:spPr>
          <a:xfrm>
            <a:off x="877957" y="2419212"/>
            <a:ext cx="10515600" cy="1325563"/>
          </a:xfrm>
        </p:spPr>
        <p:txBody>
          <a:bodyPr>
            <a:normAutofit/>
          </a:bodyPr>
          <a:lstStyle/>
          <a:p>
            <a:pPr algn="ctr"/>
            <a:r>
              <a:rPr lang="en-US" sz="3200" dirty="0">
                <a:solidFill>
                  <a:prstClr val="black"/>
                </a:solidFill>
              </a:rPr>
              <a:t>B. Applications of geostationary observations of AOD for AQ</a:t>
            </a:r>
            <a:br>
              <a:rPr lang="en-US" sz="3200" dirty="0">
                <a:solidFill>
                  <a:prstClr val="black"/>
                </a:solidFill>
              </a:rPr>
            </a:br>
            <a:r>
              <a:rPr lang="en-US" sz="2800" b="0" dirty="0">
                <a:solidFill>
                  <a:prstClr val="black"/>
                </a:solidFill>
                <a:latin typeface="Calibri Light" panose="020F0302020204030204"/>
              </a:rPr>
              <a:t>Qian Tan, Alex Coy, Mian Chin, Hongbin Yu, NASA GSFC</a:t>
            </a:r>
            <a:br>
              <a:rPr lang="en-US" sz="2800" b="0" dirty="0">
                <a:solidFill>
                  <a:prstClr val="black"/>
                </a:solidFill>
                <a:latin typeface="Calibri Light" panose="020F0302020204030204"/>
              </a:rPr>
            </a:br>
            <a:r>
              <a:rPr lang="en-US" sz="2800" b="0" dirty="0" err="1">
                <a:solidFill>
                  <a:prstClr val="black"/>
                </a:solidFill>
                <a:latin typeface="Calibri Light" panose="020F0302020204030204"/>
              </a:rPr>
              <a:t>Meytar</a:t>
            </a:r>
            <a:r>
              <a:rPr lang="en-US" sz="2800" b="0" dirty="0">
                <a:solidFill>
                  <a:prstClr val="black"/>
                </a:solidFill>
                <a:latin typeface="Calibri Light" panose="020F0302020204030204"/>
              </a:rPr>
              <a:t> </a:t>
            </a:r>
            <a:r>
              <a:rPr lang="en-US" sz="2800" b="0" dirty="0" err="1">
                <a:solidFill>
                  <a:prstClr val="black"/>
                </a:solidFill>
                <a:latin typeface="Calibri Light" panose="020F0302020204030204"/>
              </a:rPr>
              <a:t>Sorekhamer</a:t>
            </a:r>
            <a:r>
              <a:rPr lang="en-US" sz="2800" b="0" dirty="0">
                <a:solidFill>
                  <a:prstClr val="black"/>
                </a:solidFill>
                <a:latin typeface="Calibri Light" panose="020F0302020204030204"/>
              </a:rPr>
              <a:t>, Robert Chatfield, NASA Ames</a:t>
            </a:r>
            <a:endParaRPr lang="en-US" sz="2800" dirty="0"/>
          </a:p>
        </p:txBody>
      </p:sp>
    </p:spTree>
    <p:extLst>
      <p:ext uri="{BB962C8B-B14F-4D97-AF65-F5344CB8AC3E}">
        <p14:creationId xmlns:p14="http://schemas.microsoft.com/office/powerpoint/2010/main" val="40474889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7B5F04-6B7C-2D44-8500-627611B2EAD0}"/>
              </a:ext>
            </a:extLst>
          </p:cNvPr>
          <p:cNvSpPr>
            <a:spLocks noGrp="1"/>
          </p:cNvSpPr>
          <p:nvPr>
            <p:ph type="title"/>
          </p:nvPr>
        </p:nvSpPr>
        <p:spPr>
          <a:xfrm>
            <a:off x="707597" y="138663"/>
            <a:ext cx="10877621" cy="810304"/>
          </a:xfrm>
        </p:spPr>
        <p:txBody>
          <a:bodyPr>
            <a:normAutofit/>
          </a:bodyPr>
          <a:lstStyle/>
          <a:p>
            <a:r>
              <a:rPr lang="en-US" sz="3200" dirty="0"/>
              <a:t>AOD-PM2.5 relationships in hourly and seasonal scales</a:t>
            </a:r>
            <a:endParaRPr lang="en-US" sz="2700" b="0" dirty="0">
              <a:latin typeface="+mj-lt"/>
            </a:endParaRPr>
          </a:p>
        </p:txBody>
      </p:sp>
      <p:grpSp>
        <p:nvGrpSpPr>
          <p:cNvPr id="11" name="Group 10">
            <a:extLst>
              <a:ext uri="{FF2B5EF4-FFF2-40B4-BE49-F238E27FC236}">
                <a16:creationId xmlns:a16="http://schemas.microsoft.com/office/drawing/2014/main" id="{A60773BF-AC94-2C43-9C7F-EBAAF3F2D036}"/>
              </a:ext>
            </a:extLst>
          </p:cNvPr>
          <p:cNvGrpSpPr>
            <a:grpSpLocks noChangeAspect="1"/>
          </p:cNvGrpSpPr>
          <p:nvPr/>
        </p:nvGrpSpPr>
        <p:grpSpPr>
          <a:xfrm>
            <a:off x="451105" y="1046548"/>
            <a:ext cx="5669279" cy="3993364"/>
            <a:chOff x="406400" y="1262474"/>
            <a:chExt cx="6807200" cy="4794897"/>
          </a:xfrm>
        </p:grpSpPr>
        <p:pic>
          <p:nvPicPr>
            <p:cNvPr id="3" name="Picture 2">
              <a:extLst>
                <a:ext uri="{FF2B5EF4-FFF2-40B4-BE49-F238E27FC236}">
                  <a16:creationId xmlns:a16="http://schemas.microsoft.com/office/drawing/2014/main" id="{3693146E-DD6A-5B4B-B5E8-9FE1E75D2492}"/>
                </a:ext>
              </a:extLst>
            </p:cNvPr>
            <p:cNvPicPr>
              <a:picLocks noChangeAspect="1"/>
            </p:cNvPicPr>
            <p:nvPr/>
          </p:nvPicPr>
          <p:blipFill>
            <a:blip r:embed="rId2"/>
            <a:stretch>
              <a:fillRect/>
            </a:stretch>
          </p:blipFill>
          <p:spPr>
            <a:xfrm>
              <a:off x="406400" y="1890713"/>
              <a:ext cx="6807200" cy="3124200"/>
            </a:xfrm>
            <a:prstGeom prst="rect">
              <a:avLst/>
            </a:prstGeom>
          </p:spPr>
        </p:pic>
        <p:sp>
          <p:nvSpPr>
            <p:cNvPr id="4" name="TextBox 3">
              <a:extLst>
                <a:ext uri="{FF2B5EF4-FFF2-40B4-BE49-F238E27FC236}">
                  <a16:creationId xmlns:a16="http://schemas.microsoft.com/office/drawing/2014/main" id="{16B6CBC7-13D1-134F-87F4-78F6098BDA96}"/>
                </a:ext>
              </a:extLst>
            </p:cNvPr>
            <p:cNvSpPr txBox="1"/>
            <p:nvPr/>
          </p:nvSpPr>
          <p:spPr>
            <a:xfrm>
              <a:off x="406400" y="1262474"/>
              <a:ext cx="6721988" cy="628239"/>
            </a:xfrm>
            <a:prstGeom prst="rect">
              <a:avLst/>
            </a:prstGeom>
            <a:noFill/>
          </p:spPr>
          <p:txBody>
            <a:bodyPr wrap="square" rtlCol="0">
              <a:spAutoFit/>
            </a:bodyPr>
            <a:lstStyle/>
            <a:p>
              <a:pPr algn="ctr"/>
              <a:r>
                <a:rPr lang="en-US" sz="1400" b="1" dirty="0">
                  <a:latin typeface="Arial" panose="020B0604020202020204" pitchFamily="34" charset="0"/>
                  <a:cs typeface="Arial" panose="020B0604020202020204" pitchFamily="34" charset="0"/>
                </a:rPr>
                <a:t>How are AOD and PM2.5 correlated temporally in daytime? </a:t>
              </a:r>
            </a:p>
            <a:p>
              <a:pPr algn="ctr"/>
              <a:r>
                <a:rPr lang="en-US" sz="1400" dirty="0">
                  <a:latin typeface="Arial" panose="020B0604020202020204" pitchFamily="34" charset="0"/>
                  <a:cs typeface="Arial" panose="020B0604020202020204" pitchFamily="34" charset="0"/>
                </a:rPr>
                <a:t>Example of daytime AERONET AOD and EPA PM2.5 near GSFC</a:t>
              </a:r>
            </a:p>
          </p:txBody>
        </p:sp>
        <p:sp>
          <p:nvSpPr>
            <p:cNvPr id="5" name="TextBox 4">
              <a:extLst>
                <a:ext uri="{FF2B5EF4-FFF2-40B4-BE49-F238E27FC236}">
                  <a16:creationId xmlns:a16="http://schemas.microsoft.com/office/drawing/2014/main" id="{FE777DBC-4459-6441-8949-8AF2FD6B77DA}"/>
                </a:ext>
              </a:extLst>
            </p:cNvPr>
            <p:cNvSpPr txBox="1"/>
            <p:nvPr/>
          </p:nvSpPr>
          <p:spPr>
            <a:xfrm>
              <a:off x="714376" y="5281310"/>
              <a:ext cx="1938528" cy="776061"/>
            </a:xfrm>
            <a:prstGeom prst="rect">
              <a:avLst/>
            </a:prstGeom>
            <a:noFill/>
            <a:ln>
              <a:solidFill>
                <a:srgbClr val="BFBFBF"/>
              </a:solidFill>
            </a:ln>
          </p:spPr>
          <p:txBody>
            <a:bodyPr wrap="square" rtlCol="0">
              <a:spAutoFit/>
            </a:bodyPr>
            <a:lstStyle/>
            <a:p>
              <a:pPr algn="ctr"/>
              <a:r>
                <a:rPr lang="en-US" sz="1200" b="1" dirty="0">
                  <a:latin typeface="Arial" panose="020B0604020202020204" pitchFamily="34" charset="0"/>
                  <a:cs typeface="Arial" panose="020B0604020202020204" pitchFamily="34" charset="0"/>
                </a:rPr>
                <a:t>AOD</a:t>
              </a:r>
              <a:r>
                <a:rPr lang="en-US" sz="1200" dirty="0">
                  <a:latin typeface="Arial" panose="020B0604020202020204" pitchFamily="34" charset="0"/>
                  <a:cs typeface="Arial" panose="020B0604020202020204" pitchFamily="34" charset="0"/>
                </a:rPr>
                <a:t> negatively correlated with both </a:t>
              </a:r>
              <a:r>
                <a:rPr lang="en-US" sz="1200" b="1" dirty="0">
                  <a:solidFill>
                    <a:srgbClr val="C00000"/>
                  </a:solidFill>
                  <a:latin typeface="Arial" panose="020B0604020202020204" pitchFamily="34" charset="0"/>
                  <a:cs typeface="Arial" panose="020B0604020202020204" pitchFamily="34" charset="0"/>
                </a:rPr>
                <a:t>PM2.5</a:t>
              </a:r>
              <a:r>
                <a:rPr lang="en-US" sz="1200" dirty="0">
                  <a:latin typeface="Arial" panose="020B0604020202020204" pitchFamily="34" charset="0"/>
                  <a:cs typeface="Arial" panose="020B0604020202020204" pitchFamily="34" charset="0"/>
                </a:rPr>
                <a:t> and </a:t>
              </a:r>
              <a:r>
                <a:rPr lang="en-US" sz="1200" b="1" dirty="0">
                  <a:solidFill>
                    <a:srgbClr val="0070C0"/>
                  </a:solidFill>
                  <a:latin typeface="Arial" panose="020B0604020202020204" pitchFamily="34" charset="0"/>
                  <a:cs typeface="Arial" panose="020B0604020202020204" pitchFamily="34" charset="0"/>
                </a:rPr>
                <a:t>H</a:t>
              </a:r>
              <a:r>
                <a:rPr lang="en-US" sz="1200" b="1" baseline="-25000" dirty="0">
                  <a:solidFill>
                    <a:srgbClr val="0070C0"/>
                  </a:solidFill>
                  <a:latin typeface="Arial" panose="020B0604020202020204" pitchFamily="34" charset="0"/>
                  <a:cs typeface="Arial" panose="020B0604020202020204" pitchFamily="34" charset="0"/>
                </a:rPr>
                <a:t>2</a:t>
              </a:r>
              <a:r>
                <a:rPr lang="en-US" sz="1200" b="1" dirty="0">
                  <a:solidFill>
                    <a:srgbClr val="0070C0"/>
                  </a:solidFill>
                  <a:latin typeface="Arial" panose="020B0604020202020204" pitchFamily="34" charset="0"/>
                  <a:cs typeface="Arial" panose="020B0604020202020204" pitchFamily="34" charset="0"/>
                </a:rPr>
                <a:t>O(g)</a:t>
              </a:r>
            </a:p>
          </p:txBody>
        </p:sp>
        <p:cxnSp>
          <p:nvCxnSpPr>
            <p:cNvPr id="6" name="Straight Arrow Connector 5">
              <a:extLst>
                <a:ext uri="{FF2B5EF4-FFF2-40B4-BE49-F238E27FC236}">
                  <a16:creationId xmlns:a16="http://schemas.microsoft.com/office/drawing/2014/main" id="{9D84B7BC-D31F-0B40-8358-5DC195B6334F}"/>
                </a:ext>
              </a:extLst>
            </p:cNvPr>
            <p:cNvCxnSpPr>
              <a:cxnSpLocks/>
            </p:cNvCxnSpPr>
            <p:nvPr/>
          </p:nvCxnSpPr>
          <p:spPr>
            <a:xfrm flipV="1">
              <a:off x="1685148" y="4911978"/>
              <a:ext cx="0" cy="369332"/>
            </a:xfrm>
            <a:prstGeom prst="straightConnector1">
              <a:avLst/>
            </a:prstGeom>
            <a:ln w="28575">
              <a:tailEnd type="arrow"/>
            </a:ln>
          </p:spPr>
          <p:style>
            <a:lnRef idx="2">
              <a:schemeClr val="accent1"/>
            </a:lnRef>
            <a:fillRef idx="0">
              <a:schemeClr val="accent1"/>
            </a:fillRef>
            <a:effectRef idx="1">
              <a:schemeClr val="accent1"/>
            </a:effectRef>
            <a:fontRef idx="minor">
              <a:schemeClr val="tx1"/>
            </a:fontRef>
          </p:style>
        </p:cxnSp>
        <p:sp>
          <p:nvSpPr>
            <p:cNvPr id="7" name="TextBox 6">
              <a:extLst>
                <a:ext uri="{FF2B5EF4-FFF2-40B4-BE49-F238E27FC236}">
                  <a16:creationId xmlns:a16="http://schemas.microsoft.com/office/drawing/2014/main" id="{A2987217-3B05-2E43-871F-1D9D6EA56595}"/>
                </a:ext>
              </a:extLst>
            </p:cNvPr>
            <p:cNvSpPr txBox="1"/>
            <p:nvPr/>
          </p:nvSpPr>
          <p:spPr>
            <a:xfrm>
              <a:off x="2730683" y="5281310"/>
              <a:ext cx="2296184" cy="776061"/>
            </a:xfrm>
            <a:prstGeom prst="rect">
              <a:avLst/>
            </a:prstGeom>
            <a:noFill/>
            <a:ln>
              <a:solidFill>
                <a:srgbClr val="BFBFBF"/>
              </a:solidFill>
            </a:ln>
          </p:spPr>
          <p:txBody>
            <a:bodyPr wrap="square" rtlCol="0">
              <a:spAutoFit/>
            </a:bodyPr>
            <a:lstStyle/>
            <a:p>
              <a:pPr algn="ctr"/>
              <a:r>
                <a:rPr lang="en-US" sz="1200" b="1" dirty="0">
                  <a:latin typeface="Arial" panose="020B0604020202020204" pitchFamily="34" charset="0"/>
                  <a:cs typeface="Arial" panose="020B0604020202020204" pitchFamily="34" charset="0"/>
                </a:rPr>
                <a:t>AOD</a:t>
              </a:r>
              <a:r>
                <a:rPr lang="en-US" sz="1200" dirty="0">
                  <a:latin typeface="Arial" panose="020B0604020202020204" pitchFamily="34" charset="0"/>
                  <a:cs typeface="Arial" panose="020B0604020202020204" pitchFamily="34" charset="0"/>
                </a:rPr>
                <a:t> negatively correlated with </a:t>
              </a:r>
              <a:r>
                <a:rPr lang="en-US" sz="1200" b="1" dirty="0">
                  <a:solidFill>
                    <a:srgbClr val="C00000"/>
                  </a:solidFill>
                  <a:latin typeface="Arial" panose="020B0604020202020204" pitchFamily="34" charset="0"/>
                  <a:cs typeface="Arial" panose="020B0604020202020204" pitchFamily="34" charset="0"/>
                </a:rPr>
                <a:t>PM2.5</a:t>
              </a:r>
              <a:r>
                <a:rPr lang="en-US" sz="1200" dirty="0">
                  <a:latin typeface="Arial" panose="020B0604020202020204" pitchFamily="34" charset="0"/>
                  <a:cs typeface="Arial" panose="020B0604020202020204" pitchFamily="34" charset="0"/>
                </a:rPr>
                <a:t> but positively with </a:t>
              </a:r>
              <a:r>
                <a:rPr lang="en-US" sz="1200" b="1" dirty="0">
                  <a:solidFill>
                    <a:srgbClr val="0070C0"/>
                  </a:solidFill>
                  <a:latin typeface="Arial" panose="020B0604020202020204" pitchFamily="34" charset="0"/>
                  <a:cs typeface="Arial" panose="020B0604020202020204" pitchFamily="34" charset="0"/>
                </a:rPr>
                <a:t>H</a:t>
              </a:r>
              <a:r>
                <a:rPr lang="en-US" sz="1200" b="1" baseline="-25000" dirty="0">
                  <a:solidFill>
                    <a:srgbClr val="0070C0"/>
                  </a:solidFill>
                  <a:latin typeface="Arial" panose="020B0604020202020204" pitchFamily="34" charset="0"/>
                  <a:cs typeface="Arial" panose="020B0604020202020204" pitchFamily="34" charset="0"/>
                </a:rPr>
                <a:t>2</a:t>
              </a:r>
              <a:r>
                <a:rPr lang="en-US" sz="1200" b="1" dirty="0">
                  <a:solidFill>
                    <a:srgbClr val="0070C0"/>
                  </a:solidFill>
                  <a:latin typeface="Arial" panose="020B0604020202020204" pitchFamily="34" charset="0"/>
                  <a:cs typeface="Arial" panose="020B0604020202020204" pitchFamily="34" charset="0"/>
                </a:rPr>
                <a:t>O(g)</a:t>
              </a:r>
            </a:p>
          </p:txBody>
        </p:sp>
        <p:cxnSp>
          <p:nvCxnSpPr>
            <p:cNvPr id="8" name="Straight Arrow Connector 7">
              <a:extLst>
                <a:ext uri="{FF2B5EF4-FFF2-40B4-BE49-F238E27FC236}">
                  <a16:creationId xmlns:a16="http://schemas.microsoft.com/office/drawing/2014/main" id="{24FB1A91-AEB5-F045-B49A-A57F3A2CBEE4}"/>
                </a:ext>
              </a:extLst>
            </p:cNvPr>
            <p:cNvCxnSpPr>
              <a:cxnSpLocks/>
            </p:cNvCxnSpPr>
            <p:nvPr/>
          </p:nvCxnSpPr>
          <p:spPr>
            <a:xfrm flipV="1">
              <a:off x="3880662" y="4911978"/>
              <a:ext cx="0" cy="369332"/>
            </a:xfrm>
            <a:prstGeom prst="straightConnector1">
              <a:avLst/>
            </a:prstGeom>
            <a:ln w="28575">
              <a:tailEnd type="arrow"/>
            </a:ln>
          </p:spPr>
          <p:style>
            <a:lnRef idx="2">
              <a:schemeClr val="accent1"/>
            </a:lnRef>
            <a:fillRef idx="0">
              <a:schemeClr val="accent1"/>
            </a:fillRef>
            <a:effectRef idx="1">
              <a:schemeClr val="accent1"/>
            </a:effectRef>
            <a:fontRef idx="minor">
              <a:schemeClr val="tx1"/>
            </a:fontRef>
          </p:style>
        </p:cxnSp>
        <p:sp>
          <p:nvSpPr>
            <p:cNvPr id="9" name="TextBox 8">
              <a:extLst>
                <a:ext uri="{FF2B5EF4-FFF2-40B4-BE49-F238E27FC236}">
                  <a16:creationId xmlns:a16="http://schemas.microsoft.com/office/drawing/2014/main" id="{EB9CBEA0-4851-1640-82DC-76C3D7CBBED3}"/>
                </a:ext>
              </a:extLst>
            </p:cNvPr>
            <p:cNvSpPr txBox="1"/>
            <p:nvPr/>
          </p:nvSpPr>
          <p:spPr>
            <a:xfrm>
              <a:off x="5078335" y="5281310"/>
              <a:ext cx="1938528" cy="776061"/>
            </a:xfrm>
            <a:prstGeom prst="rect">
              <a:avLst/>
            </a:prstGeom>
            <a:noFill/>
            <a:ln>
              <a:solidFill>
                <a:srgbClr val="BFBFBF"/>
              </a:solidFill>
            </a:ln>
          </p:spPr>
          <p:txBody>
            <a:bodyPr wrap="square" rtlCol="0">
              <a:spAutoFit/>
            </a:bodyPr>
            <a:lstStyle/>
            <a:p>
              <a:pPr algn="ctr"/>
              <a:r>
                <a:rPr lang="en-US" sz="1200" b="1" dirty="0">
                  <a:latin typeface="Arial" panose="020B0604020202020204" pitchFamily="34" charset="0"/>
                  <a:cs typeface="Arial" panose="020B0604020202020204" pitchFamily="34" charset="0"/>
                </a:rPr>
                <a:t>AOD</a:t>
              </a:r>
              <a:r>
                <a:rPr lang="en-US" sz="1200" dirty="0">
                  <a:latin typeface="Arial" panose="020B0604020202020204" pitchFamily="34" charset="0"/>
                  <a:cs typeface="Arial" panose="020B0604020202020204" pitchFamily="34" charset="0"/>
                </a:rPr>
                <a:t> positively correlated with both </a:t>
              </a:r>
              <a:r>
                <a:rPr lang="en-US" sz="1200" b="1" dirty="0">
                  <a:solidFill>
                    <a:srgbClr val="C00000"/>
                  </a:solidFill>
                  <a:latin typeface="Arial" panose="020B0604020202020204" pitchFamily="34" charset="0"/>
                  <a:cs typeface="Arial" panose="020B0604020202020204" pitchFamily="34" charset="0"/>
                </a:rPr>
                <a:t>PM2.5</a:t>
              </a:r>
              <a:r>
                <a:rPr lang="en-US" sz="1200" dirty="0">
                  <a:solidFill>
                    <a:srgbClr val="C00000"/>
                  </a:solidFill>
                  <a:latin typeface="Arial" panose="020B0604020202020204" pitchFamily="34" charset="0"/>
                  <a:cs typeface="Arial" panose="020B0604020202020204" pitchFamily="34" charset="0"/>
                </a:rPr>
                <a:t> </a:t>
              </a:r>
              <a:r>
                <a:rPr lang="en-US" sz="1200" dirty="0">
                  <a:latin typeface="Arial" panose="020B0604020202020204" pitchFamily="34" charset="0"/>
                  <a:cs typeface="Arial" panose="020B0604020202020204" pitchFamily="34" charset="0"/>
                </a:rPr>
                <a:t>and </a:t>
              </a:r>
              <a:r>
                <a:rPr lang="en-US" sz="1200" b="1" dirty="0">
                  <a:solidFill>
                    <a:srgbClr val="0070C0"/>
                  </a:solidFill>
                  <a:latin typeface="Arial" panose="020B0604020202020204" pitchFamily="34" charset="0"/>
                  <a:cs typeface="Arial" panose="020B0604020202020204" pitchFamily="34" charset="0"/>
                </a:rPr>
                <a:t>H</a:t>
              </a:r>
              <a:r>
                <a:rPr lang="en-US" sz="1200" b="1" baseline="-25000" dirty="0">
                  <a:solidFill>
                    <a:srgbClr val="0070C0"/>
                  </a:solidFill>
                  <a:latin typeface="Arial" panose="020B0604020202020204" pitchFamily="34" charset="0"/>
                  <a:cs typeface="Arial" panose="020B0604020202020204" pitchFamily="34" charset="0"/>
                </a:rPr>
                <a:t>2</a:t>
              </a:r>
              <a:r>
                <a:rPr lang="en-US" sz="1200" b="1" dirty="0">
                  <a:solidFill>
                    <a:srgbClr val="0070C0"/>
                  </a:solidFill>
                  <a:latin typeface="Arial" panose="020B0604020202020204" pitchFamily="34" charset="0"/>
                  <a:cs typeface="Arial" panose="020B0604020202020204" pitchFamily="34" charset="0"/>
                </a:rPr>
                <a:t>O(g)</a:t>
              </a:r>
            </a:p>
          </p:txBody>
        </p:sp>
        <p:cxnSp>
          <p:nvCxnSpPr>
            <p:cNvPr id="10" name="Straight Arrow Connector 9">
              <a:extLst>
                <a:ext uri="{FF2B5EF4-FFF2-40B4-BE49-F238E27FC236}">
                  <a16:creationId xmlns:a16="http://schemas.microsoft.com/office/drawing/2014/main" id="{B231BFFE-1121-034E-8578-9E5743EF338F}"/>
                </a:ext>
              </a:extLst>
            </p:cNvPr>
            <p:cNvCxnSpPr>
              <a:cxnSpLocks/>
            </p:cNvCxnSpPr>
            <p:nvPr/>
          </p:nvCxnSpPr>
          <p:spPr>
            <a:xfrm flipV="1">
              <a:off x="6049109" y="4911978"/>
              <a:ext cx="0" cy="369332"/>
            </a:xfrm>
            <a:prstGeom prst="straightConnector1">
              <a:avLst/>
            </a:prstGeom>
            <a:ln w="28575">
              <a:tailEnd type="arrow"/>
            </a:ln>
          </p:spPr>
          <p:style>
            <a:lnRef idx="2">
              <a:schemeClr val="accent1"/>
            </a:lnRef>
            <a:fillRef idx="0">
              <a:schemeClr val="accent1"/>
            </a:fillRef>
            <a:effectRef idx="1">
              <a:schemeClr val="accent1"/>
            </a:effectRef>
            <a:fontRef idx="minor">
              <a:schemeClr val="tx1"/>
            </a:fontRef>
          </p:style>
        </p:cxnSp>
      </p:grpSp>
      <p:sp>
        <p:nvSpPr>
          <p:cNvPr id="12" name="TextBox 11">
            <a:extLst>
              <a:ext uri="{FF2B5EF4-FFF2-40B4-BE49-F238E27FC236}">
                <a16:creationId xmlns:a16="http://schemas.microsoft.com/office/drawing/2014/main" id="{407EFF9D-7DD7-3B47-8986-98CE3B4756B3}"/>
              </a:ext>
            </a:extLst>
          </p:cNvPr>
          <p:cNvSpPr txBox="1"/>
          <p:nvPr/>
        </p:nvSpPr>
        <p:spPr>
          <a:xfrm>
            <a:off x="508383" y="5211221"/>
            <a:ext cx="5669279" cy="954107"/>
          </a:xfrm>
          <a:prstGeom prst="rect">
            <a:avLst/>
          </a:prstGeom>
          <a:noFill/>
        </p:spPr>
        <p:txBody>
          <a:bodyPr wrap="square" rtlCol="0">
            <a:spAutoFit/>
          </a:bodyPr>
          <a:lstStyle/>
          <a:p>
            <a:pPr marL="298450" lvl="1" indent="-285750">
              <a:buFont typeface="Wingdings" pitchFamily="2" charset="2"/>
              <a:buChar char="§"/>
            </a:pPr>
            <a:r>
              <a:rPr lang="en-US" sz="1400" dirty="0">
                <a:latin typeface="Arial" panose="020B0604020202020204" pitchFamily="34" charset="0"/>
                <a:cs typeface="Arial" panose="020B0604020202020204" pitchFamily="34" charset="0"/>
              </a:rPr>
              <a:t>In 2012 at four sites in the US (GSFC, Fresno, St. Louis, Houston), only 13-22% of all days when R (AOD-PM2.5) ≥ 0.7, but 30-57% of the days R &lt; 0</a:t>
            </a:r>
          </a:p>
          <a:p>
            <a:pPr marL="298450" lvl="1" indent="-285750">
              <a:buFont typeface="Wingdings" pitchFamily="2" charset="2"/>
              <a:buChar char="§"/>
            </a:pPr>
            <a:r>
              <a:rPr lang="en-US" sz="1400" dirty="0">
                <a:latin typeface="Arial" panose="020B0604020202020204" pitchFamily="34" charset="0"/>
                <a:cs typeface="Arial" panose="020B0604020202020204" pitchFamily="34" charset="0"/>
              </a:rPr>
              <a:t>For the days R ≥ 0.7, the slopes and intercepts vary significantly</a:t>
            </a:r>
          </a:p>
        </p:txBody>
      </p:sp>
      <p:sp>
        <p:nvSpPr>
          <p:cNvPr id="15" name="Rectangle 14">
            <a:extLst>
              <a:ext uri="{FF2B5EF4-FFF2-40B4-BE49-F238E27FC236}">
                <a16:creationId xmlns:a16="http://schemas.microsoft.com/office/drawing/2014/main" id="{21A5F717-18F1-7947-A585-4E13E827F0C0}"/>
              </a:ext>
            </a:extLst>
          </p:cNvPr>
          <p:cNvSpPr/>
          <p:nvPr/>
        </p:nvSpPr>
        <p:spPr>
          <a:xfrm>
            <a:off x="1188374" y="6222333"/>
            <a:ext cx="4123771" cy="402257"/>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r>
              <a:rPr lang="en-US" sz="1200" dirty="0">
                <a:solidFill>
                  <a:prstClr val="black"/>
                </a:solidFill>
                <a:latin typeface="Arial"/>
                <a:cs typeface="Arial"/>
              </a:rPr>
              <a:t>(Qian Tan, Alex Coy, Mian Chin, Hongbin Yu)</a:t>
            </a:r>
          </a:p>
          <a:p>
            <a:pPr lvl="0" algn="ctr"/>
            <a:r>
              <a:rPr lang="en-US" sz="1200" dirty="0">
                <a:solidFill>
                  <a:prstClr val="black"/>
                </a:solidFill>
                <a:latin typeface="Arial"/>
                <a:cs typeface="Arial"/>
              </a:rPr>
              <a:t>More see Qian Tan’s CEOS talk</a:t>
            </a:r>
          </a:p>
        </p:txBody>
      </p:sp>
      <p:sp>
        <p:nvSpPr>
          <p:cNvPr id="17" name="TextBox 16">
            <a:extLst>
              <a:ext uri="{FF2B5EF4-FFF2-40B4-BE49-F238E27FC236}">
                <a16:creationId xmlns:a16="http://schemas.microsoft.com/office/drawing/2014/main" id="{279009CE-4627-2141-AAD2-8750B2605C5A}"/>
              </a:ext>
            </a:extLst>
          </p:cNvPr>
          <p:cNvSpPr txBox="1"/>
          <p:nvPr/>
        </p:nvSpPr>
        <p:spPr>
          <a:xfrm>
            <a:off x="6177662" y="1032912"/>
            <a:ext cx="5638100" cy="707886"/>
          </a:xfrm>
          <a:prstGeom prst="rect">
            <a:avLst/>
          </a:prstGeom>
          <a:noFill/>
        </p:spPr>
        <p:txBody>
          <a:bodyPr wrap="square" rtlCol="0">
            <a:spAutoFit/>
          </a:bodyPr>
          <a:lstStyle/>
          <a:p>
            <a:pPr algn="ctr"/>
            <a:r>
              <a:rPr lang="en-US" sz="1400" b="1" dirty="0">
                <a:latin typeface="Arial" panose="020B0604020202020204" pitchFamily="34" charset="0"/>
                <a:cs typeface="Arial" panose="020B0604020202020204" pitchFamily="34" charset="0"/>
              </a:rPr>
              <a:t>Can AOD adjusted by “mixed effects” on longer time scale help? </a:t>
            </a:r>
          </a:p>
          <a:p>
            <a:pPr algn="ctr"/>
            <a:r>
              <a:rPr lang="en-US" sz="1400" dirty="0">
                <a:latin typeface="Arial" panose="020B0604020202020204" pitchFamily="34" charset="0"/>
                <a:cs typeface="Arial" panose="020B0604020202020204" pitchFamily="34" charset="0"/>
              </a:rPr>
              <a:t>Example of daytime AERONET AOD and EPA PM2.5 near GSFC.</a:t>
            </a:r>
          </a:p>
          <a:p>
            <a:pPr algn="ctr"/>
            <a:r>
              <a:rPr lang="en-US" sz="1200" dirty="0">
                <a:latin typeface="Arial" panose="020B0604020202020204" pitchFamily="34" charset="0"/>
                <a:cs typeface="Arial" panose="020B0604020202020204" pitchFamily="34" charset="0"/>
              </a:rPr>
              <a:t>Spring season at local time 11-15 hours (well mixed PBL) for selected events</a:t>
            </a:r>
          </a:p>
        </p:txBody>
      </p:sp>
      <p:grpSp>
        <p:nvGrpSpPr>
          <p:cNvPr id="25" name="Group 24">
            <a:extLst>
              <a:ext uri="{FF2B5EF4-FFF2-40B4-BE49-F238E27FC236}">
                <a16:creationId xmlns:a16="http://schemas.microsoft.com/office/drawing/2014/main" id="{89612882-26B2-D94F-9399-23390F71E5BE}"/>
              </a:ext>
            </a:extLst>
          </p:cNvPr>
          <p:cNvGrpSpPr/>
          <p:nvPr/>
        </p:nvGrpSpPr>
        <p:grpSpPr>
          <a:xfrm>
            <a:off x="6200057" y="1943597"/>
            <a:ext cx="5560931" cy="2507283"/>
            <a:chOff x="6342937" y="1977926"/>
            <a:chExt cx="5560931" cy="2507283"/>
          </a:xfrm>
        </p:grpSpPr>
        <p:pic>
          <p:nvPicPr>
            <p:cNvPr id="30" name="Picture 29" descr="third.gif">
              <a:extLst>
                <a:ext uri="{FF2B5EF4-FFF2-40B4-BE49-F238E27FC236}">
                  <a16:creationId xmlns:a16="http://schemas.microsoft.com/office/drawing/2014/main" id="{D51F6ED5-F29B-FF42-9DC0-740DD13C46B3}"/>
                </a:ext>
              </a:extLst>
            </p:cNvPr>
            <p:cNvPicPr>
              <a:picLocks noChangeAspect="1"/>
            </p:cNvPicPr>
            <p:nvPr/>
          </p:nvPicPr>
          <p:blipFill rotWithShape="1">
            <a:blip r:embed="rId3">
              <a:extLst>
                <a:ext uri="{28A0092B-C50C-407E-A947-70E740481C1C}">
                  <a14:useLocalDpi xmlns:a14="http://schemas.microsoft.com/office/drawing/2010/main" val="0"/>
                </a:ext>
              </a:extLst>
            </a:blip>
            <a:srcRect l="4800" t="20339" b="15948"/>
            <a:stretch/>
          </p:blipFill>
          <p:spPr>
            <a:xfrm>
              <a:off x="9224676" y="2018096"/>
              <a:ext cx="2679192" cy="2320479"/>
            </a:xfrm>
            <a:prstGeom prst="rect">
              <a:avLst/>
            </a:prstGeom>
          </p:spPr>
        </p:pic>
        <p:pic>
          <p:nvPicPr>
            <p:cNvPr id="24" name="Picture 23">
              <a:extLst>
                <a:ext uri="{FF2B5EF4-FFF2-40B4-BE49-F238E27FC236}">
                  <a16:creationId xmlns:a16="http://schemas.microsoft.com/office/drawing/2014/main" id="{0951C9D9-8BA2-B641-BF1A-6D72E025C6D0}"/>
                </a:ext>
              </a:extLst>
            </p:cNvPr>
            <p:cNvPicPr>
              <a:picLocks noChangeAspect="1"/>
            </p:cNvPicPr>
            <p:nvPr/>
          </p:nvPicPr>
          <p:blipFill rotWithShape="1">
            <a:blip r:embed="rId4"/>
            <a:srcRect l="5902" t="19110" b="16867"/>
            <a:stretch/>
          </p:blipFill>
          <p:spPr>
            <a:xfrm>
              <a:off x="6546535" y="1977926"/>
              <a:ext cx="2651760" cy="2334916"/>
            </a:xfrm>
            <a:prstGeom prst="rect">
              <a:avLst/>
            </a:prstGeom>
          </p:spPr>
        </p:pic>
        <p:sp>
          <p:nvSpPr>
            <p:cNvPr id="18" name="TextBox 17">
              <a:extLst>
                <a:ext uri="{FF2B5EF4-FFF2-40B4-BE49-F238E27FC236}">
                  <a16:creationId xmlns:a16="http://schemas.microsoft.com/office/drawing/2014/main" id="{93AF1EBB-C144-AD47-8065-EA5E5FB81D29}"/>
                </a:ext>
              </a:extLst>
            </p:cNvPr>
            <p:cNvSpPr txBox="1"/>
            <p:nvPr/>
          </p:nvSpPr>
          <p:spPr>
            <a:xfrm rot="16200000">
              <a:off x="6054717" y="2896731"/>
              <a:ext cx="822661" cy="246221"/>
            </a:xfrm>
            <a:prstGeom prst="rect">
              <a:avLst/>
            </a:prstGeom>
            <a:noFill/>
          </p:spPr>
          <p:txBody>
            <a:bodyPr wrap="none" rtlCol="0">
              <a:spAutoFit/>
            </a:bodyPr>
            <a:lstStyle/>
            <a:p>
              <a:pPr algn="ctr"/>
              <a:r>
                <a:rPr lang="en-US" sz="1000" dirty="0" err="1">
                  <a:latin typeface="Arial" panose="020B0604020202020204" pitchFamily="34" charset="0"/>
                  <a:cs typeface="Arial" panose="020B0604020202020204" pitchFamily="34" charset="0"/>
                </a:rPr>
                <a:t>Obs</a:t>
              </a:r>
              <a:r>
                <a:rPr lang="en-US" sz="1000" dirty="0">
                  <a:latin typeface="Arial" panose="020B0604020202020204" pitchFamily="34" charset="0"/>
                  <a:cs typeface="Arial" panose="020B0604020202020204" pitchFamily="34" charset="0"/>
                </a:rPr>
                <a:t> PM2.5</a:t>
              </a:r>
            </a:p>
          </p:txBody>
        </p:sp>
        <p:sp>
          <p:nvSpPr>
            <p:cNvPr id="19" name="TextBox 18">
              <a:extLst>
                <a:ext uri="{FF2B5EF4-FFF2-40B4-BE49-F238E27FC236}">
                  <a16:creationId xmlns:a16="http://schemas.microsoft.com/office/drawing/2014/main" id="{4701B5DC-2323-D944-A607-E6FA27D60F98}"/>
                </a:ext>
              </a:extLst>
            </p:cNvPr>
            <p:cNvSpPr txBox="1"/>
            <p:nvPr/>
          </p:nvSpPr>
          <p:spPr>
            <a:xfrm rot="16200000">
              <a:off x="8771556" y="2896730"/>
              <a:ext cx="822661" cy="246221"/>
            </a:xfrm>
            <a:prstGeom prst="rect">
              <a:avLst/>
            </a:prstGeom>
            <a:noFill/>
          </p:spPr>
          <p:txBody>
            <a:bodyPr wrap="none" rtlCol="0">
              <a:spAutoFit/>
            </a:bodyPr>
            <a:lstStyle/>
            <a:p>
              <a:pPr algn="ctr"/>
              <a:r>
                <a:rPr lang="en-US" sz="1000" dirty="0" err="1">
                  <a:latin typeface="Arial" panose="020B0604020202020204" pitchFamily="34" charset="0"/>
                  <a:cs typeface="Arial" panose="020B0604020202020204" pitchFamily="34" charset="0"/>
                </a:rPr>
                <a:t>Obs</a:t>
              </a:r>
              <a:r>
                <a:rPr lang="en-US" sz="1000" dirty="0">
                  <a:latin typeface="Arial" panose="020B0604020202020204" pitchFamily="34" charset="0"/>
                  <a:cs typeface="Arial" panose="020B0604020202020204" pitchFamily="34" charset="0"/>
                </a:rPr>
                <a:t> PM2.5</a:t>
              </a:r>
            </a:p>
          </p:txBody>
        </p:sp>
        <p:sp>
          <p:nvSpPr>
            <p:cNvPr id="20" name="TextBox 19">
              <a:extLst>
                <a:ext uri="{FF2B5EF4-FFF2-40B4-BE49-F238E27FC236}">
                  <a16:creationId xmlns:a16="http://schemas.microsoft.com/office/drawing/2014/main" id="{B82831D5-4B92-3348-B5B7-DB9204278904}"/>
                </a:ext>
              </a:extLst>
            </p:cNvPr>
            <p:cNvSpPr txBox="1"/>
            <p:nvPr/>
          </p:nvSpPr>
          <p:spPr>
            <a:xfrm>
              <a:off x="7518508" y="4224357"/>
              <a:ext cx="731290" cy="246221"/>
            </a:xfrm>
            <a:prstGeom prst="rect">
              <a:avLst/>
            </a:prstGeom>
            <a:noFill/>
          </p:spPr>
          <p:txBody>
            <a:bodyPr wrap="none" rtlCol="0">
              <a:spAutoFit/>
            </a:bodyPr>
            <a:lstStyle/>
            <a:p>
              <a:pPr algn="ctr"/>
              <a:r>
                <a:rPr lang="en-US" sz="1000" dirty="0" err="1">
                  <a:latin typeface="Arial" panose="020B0604020202020204" pitchFamily="34" charset="0"/>
                  <a:cs typeface="Arial" panose="020B0604020202020204" pitchFamily="34" charset="0"/>
                </a:rPr>
                <a:t>Obs</a:t>
              </a:r>
              <a:r>
                <a:rPr lang="en-US" sz="1000" dirty="0">
                  <a:latin typeface="Arial" panose="020B0604020202020204" pitchFamily="34" charset="0"/>
                  <a:cs typeface="Arial" panose="020B0604020202020204" pitchFamily="34" charset="0"/>
                </a:rPr>
                <a:t> AOD</a:t>
              </a:r>
            </a:p>
          </p:txBody>
        </p:sp>
        <p:sp>
          <p:nvSpPr>
            <p:cNvPr id="21" name="TextBox 20">
              <a:extLst>
                <a:ext uri="{FF2B5EF4-FFF2-40B4-BE49-F238E27FC236}">
                  <a16:creationId xmlns:a16="http://schemas.microsoft.com/office/drawing/2014/main" id="{DF8696F5-2873-E14D-8360-E818360B255F}"/>
                </a:ext>
              </a:extLst>
            </p:cNvPr>
            <p:cNvSpPr txBox="1"/>
            <p:nvPr/>
          </p:nvSpPr>
          <p:spPr>
            <a:xfrm>
              <a:off x="10041285" y="4238988"/>
              <a:ext cx="907621" cy="246221"/>
            </a:xfrm>
            <a:prstGeom prst="rect">
              <a:avLst/>
            </a:prstGeom>
            <a:noFill/>
          </p:spPr>
          <p:txBody>
            <a:bodyPr wrap="none" rtlCol="0">
              <a:spAutoFit/>
            </a:bodyPr>
            <a:lstStyle/>
            <a:p>
              <a:pPr algn="ctr"/>
              <a:r>
                <a:rPr lang="en-US" sz="1000" dirty="0">
                  <a:latin typeface="Arial" panose="020B0604020202020204" pitchFamily="34" charset="0"/>
                  <a:cs typeface="Arial" panose="020B0604020202020204" pitchFamily="34" charset="0"/>
                </a:rPr>
                <a:t>Fitted PM2.5</a:t>
              </a:r>
            </a:p>
          </p:txBody>
        </p:sp>
      </p:grpSp>
      <p:sp>
        <p:nvSpPr>
          <p:cNvPr id="22" name="TextBox 21">
            <a:extLst>
              <a:ext uri="{FF2B5EF4-FFF2-40B4-BE49-F238E27FC236}">
                <a16:creationId xmlns:a16="http://schemas.microsoft.com/office/drawing/2014/main" id="{B731EA04-9136-834D-AAD4-69D7730BEEDF}"/>
              </a:ext>
            </a:extLst>
          </p:cNvPr>
          <p:cNvSpPr txBox="1"/>
          <p:nvPr/>
        </p:nvSpPr>
        <p:spPr>
          <a:xfrm>
            <a:off x="6616630" y="2008161"/>
            <a:ext cx="599844" cy="246221"/>
          </a:xfrm>
          <a:prstGeom prst="rect">
            <a:avLst/>
          </a:prstGeom>
          <a:noFill/>
        </p:spPr>
        <p:txBody>
          <a:bodyPr wrap="none" rtlCol="0">
            <a:spAutoFit/>
          </a:bodyPr>
          <a:lstStyle/>
          <a:p>
            <a:pPr algn="ctr"/>
            <a:r>
              <a:rPr lang="en-US" sz="1000" dirty="0">
                <a:latin typeface="Arial" panose="020B0604020202020204" pitchFamily="34" charset="0"/>
                <a:cs typeface="Arial" panose="020B0604020202020204" pitchFamily="34" charset="0"/>
              </a:rPr>
              <a:t>R=0.69</a:t>
            </a:r>
          </a:p>
        </p:txBody>
      </p:sp>
      <p:sp>
        <p:nvSpPr>
          <p:cNvPr id="23" name="TextBox 22">
            <a:extLst>
              <a:ext uri="{FF2B5EF4-FFF2-40B4-BE49-F238E27FC236}">
                <a16:creationId xmlns:a16="http://schemas.microsoft.com/office/drawing/2014/main" id="{939AB341-D682-FC43-AB53-93B965A7B1A8}"/>
              </a:ext>
            </a:extLst>
          </p:cNvPr>
          <p:cNvSpPr txBox="1"/>
          <p:nvPr/>
        </p:nvSpPr>
        <p:spPr>
          <a:xfrm>
            <a:off x="9322707" y="2003769"/>
            <a:ext cx="1362874" cy="246221"/>
          </a:xfrm>
          <a:prstGeom prst="rect">
            <a:avLst/>
          </a:prstGeom>
          <a:noFill/>
        </p:spPr>
        <p:txBody>
          <a:bodyPr wrap="none" rtlCol="0">
            <a:spAutoFit/>
          </a:bodyPr>
          <a:lstStyle/>
          <a:p>
            <a:pPr algn="ctr"/>
            <a:r>
              <a:rPr lang="en-US" sz="1000" dirty="0">
                <a:latin typeface="Arial" panose="020B0604020202020204" pitchFamily="34" charset="0"/>
                <a:cs typeface="Arial" panose="020B0604020202020204" pitchFamily="34" charset="0"/>
              </a:rPr>
              <a:t>R=0.89, RMSE=2.53</a:t>
            </a:r>
          </a:p>
        </p:txBody>
      </p:sp>
      <p:sp>
        <p:nvSpPr>
          <p:cNvPr id="37" name="TextBox 36">
            <a:extLst>
              <a:ext uri="{FF2B5EF4-FFF2-40B4-BE49-F238E27FC236}">
                <a16:creationId xmlns:a16="http://schemas.microsoft.com/office/drawing/2014/main" id="{0C15E013-F27D-9D41-92C6-9893E97BAB26}"/>
              </a:ext>
            </a:extLst>
          </p:cNvPr>
          <p:cNvSpPr txBox="1"/>
          <p:nvPr/>
        </p:nvSpPr>
        <p:spPr>
          <a:xfrm>
            <a:off x="6163149" y="5217335"/>
            <a:ext cx="5809776" cy="1169551"/>
          </a:xfrm>
          <a:prstGeom prst="rect">
            <a:avLst/>
          </a:prstGeom>
          <a:noFill/>
        </p:spPr>
        <p:txBody>
          <a:bodyPr wrap="square" rtlCol="0">
            <a:spAutoFit/>
          </a:bodyPr>
          <a:lstStyle/>
          <a:p>
            <a:pPr marL="298450" lvl="1" indent="-285750">
              <a:buFont typeface="Wingdings" pitchFamily="2" charset="2"/>
              <a:buChar char="§"/>
            </a:pPr>
            <a:r>
              <a:rPr lang="en-US" sz="1400" dirty="0">
                <a:latin typeface="Arial" panose="020B0604020202020204" pitchFamily="34" charset="0"/>
                <a:cs typeface="Arial" panose="020B0604020202020204" pitchFamily="34" charset="0"/>
              </a:rPr>
              <a:t>By selecting data from certain season, time of the day, and with pollution events, the overall AOD-PM2.5 still shows large variability</a:t>
            </a:r>
          </a:p>
          <a:p>
            <a:pPr marL="298450" lvl="1" indent="-285750">
              <a:buFont typeface="Wingdings" pitchFamily="2" charset="2"/>
              <a:buChar char="§"/>
            </a:pPr>
            <a:r>
              <a:rPr lang="en-US" sz="1400" dirty="0">
                <a:latin typeface="Arial" panose="020B0604020202020204" pitchFamily="34" charset="0"/>
                <a:cs typeface="Arial" panose="020B0604020202020204" pitchFamily="34" charset="0"/>
              </a:rPr>
              <a:t>But with consideration of the AOD humidification effects, the fitted PM2.5 from daily calibration with column water vapor, and specific humidity captures the observed PM2.5 on that timescale</a:t>
            </a:r>
          </a:p>
        </p:txBody>
      </p:sp>
      <p:sp>
        <p:nvSpPr>
          <p:cNvPr id="38" name="Rectangle 37">
            <a:extLst>
              <a:ext uri="{FF2B5EF4-FFF2-40B4-BE49-F238E27FC236}">
                <a16:creationId xmlns:a16="http://schemas.microsoft.com/office/drawing/2014/main" id="{1417756B-41C6-084D-A4F6-15377A2D9F20}"/>
              </a:ext>
            </a:extLst>
          </p:cNvPr>
          <p:cNvSpPr/>
          <p:nvPr/>
        </p:nvSpPr>
        <p:spPr>
          <a:xfrm>
            <a:off x="7007344" y="6332290"/>
            <a:ext cx="4123771" cy="402257"/>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r>
              <a:rPr lang="en-US" sz="1200" dirty="0">
                <a:solidFill>
                  <a:prstClr val="black"/>
                </a:solidFill>
                <a:latin typeface="Arial"/>
                <a:cs typeface="Arial"/>
              </a:rPr>
              <a:t>(</a:t>
            </a:r>
            <a:r>
              <a:rPr lang="en-US" sz="1200" dirty="0" err="1">
                <a:solidFill>
                  <a:prstClr val="black"/>
                </a:solidFill>
                <a:latin typeface="Arial"/>
                <a:cs typeface="Arial"/>
              </a:rPr>
              <a:t>Meytar</a:t>
            </a:r>
            <a:r>
              <a:rPr lang="en-US" sz="1200" dirty="0">
                <a:solidFill>
                  <a:prstClr val="black"/>
                </a:solidFill>
                <a:latin typeface="Arial"/>
                <a:cs typeface="Arial"/>
              </a:rPr>
              <a:t> </a:t>
            </a:r>
            <a:r>
              <a:rPr lang="en-US" sz="1200" dirty="0" err="1">
                <a:solidFill>
                  <a:prstClr val="black"/>
                </a:solidFill>
                <a:latin typeface="Arial"/>
                <a:cs typeface="Arial"/>
              </a:rPr>
              <a:t>Sorekhamer</a:t>
            </a:r>
            <a:r>
              <a:rPr lang="en-US" sz="1200" dirty="0">
                <a:solidFill>
                  <a:prstClr val="black"/>
                </a:solidFill>
                <a:latin typeface="Arial"/>
                <a:cs typeface="Arial"/>
              </a:rPr>
              <a:t>, Robert Chatfield)</a:t>
            </a:r>
          </a:p>
        </p:txBody>
      </p:sp>
      <p:sp>
        <p:nvSpPr>
          <p:cNvPr id="34" name="TextBox 33">
            <a:extLst>
              <a:ext uri="{FF2B5EF4-FFF2-40B4-BE49-F238E27FC236}">
                <a16:creationId xmlns:a16="http://schemas.microsoft.com/office/drawing/2014/main" id="{D3A8F2B2-FB5E-624A-88AF-F9D3304FC317}"/>
              </a:ext>
            </a:extLst>
          </p:cNvPr>
          <p:cNvSpPr txBox="1"/>
          <p:nvPr/>
        </p:nvSpPr>
        <p:spPr>
          <a:xfrm>
            <a:off x="10353792" y="3757794"/>
            <a:ext cx="1231427" cy="276999"/>
          </a:xfrm>
          <a:prstGeom prst="rect">
            <a:avLst/>
          </a:prstGeom>
          <a:noFill/>
        </p:spPr>
        <p:txBody>
          <a:bodyPr wrap="none" rtlCol="0">
            <a:spAutoFit/>
          </a:bodyPr>
          <a:lstStyle/>
          <a:p>
            <a:pPr algn="ctr"/>
            <a:r>
              <a:rPr lang="en-US" sz="1200" dirty="0">
                <a:latin typeface="Arial" panose="020B0604020202020204" pitchFamily="34" charset="0"/>
                <a:cs typeface="Arial" panose="020B0604020202020204" pitchFamily="34" charset="0"/>
              </a:rPr>
              <a:t>Daily calibrated</a:t>
            </a:r>
          </a:p>
        </p:txBody>
      </p:sp>
      <p:pic>
        <p:nvPicPr>
          <p:cNvPr id="32" name="Picture 31">
            <a:extLst>
              <a:ext uri="{FF2B5EF4-FFF2-40B4-BE49-F238E27FC236}">
                <a16:creationId xmlns:a16="http://schemas.microsoft.com/office/drawing/2014/main" id="{AAEC9387-5726-3646-BC38-8357BA0AAABB}"/>
              </a:ext>
            </a:extLst>
          </p:cNvPr>
          <p:cNvPicPr>
            <a:picLocks noChangeAspect="1"/>
          </p:cNvPicPr>
          <p:nvPr/>
        </p:nvPicPr>
        <p:blipFill>
          <a:blip r:embed="rId5"/>
          <a:stretch>
            <a:fillRect/>
          </a:stretch>
        </p:blipFill>
        <p:spPr>
          <a:xfrm>
            <a:off x="6916552" y="4567217"/>
            <a:ext cx="4297680" cy="464211"/>
          </a:xfrm>
          <a:prstGeom prst="rect">
            <a:avLst/>
          </a:prstGeom>
          <a:ln>
            <a:noFill/>
          </a:ln>
        </p:spPr>
      </p:pic>
      <p:cxnSp>
        <p:nvCxnSpPr>
          <p:cNvPr id="29" name="Straight Arrow Connector 28">
            <a:extLst>
              <a:ext uri="{FF2B5EF4-FFF2-40B4-BE49-F238E27FC236}">
                <a16:creationId xmlns:a16="http://schemas.microsoft.com/office/drawing/2014/main" id="{589FB1EF-E3C9-284D-9F07-921666754E4B}"/>
              </a:ext>
            </a:extLst>
          </p:cNvPr>
          <p:cNvCxnSpPr>
            <a:cxnSpLocks/>
          </p:cNvCxnSpPr>
          <p:nvPr/>
        </p:nvCxnSpPr>
        <p:spPr>
          <a:xfrm flipV="1">
            <a:off x="9322707" y="4356346"/>
            <a:ext cx="575698" cy="210871"/>
          </a:xfrm>
          <a:prstGeom prst="straightConnector1">
            <a:avLst/>
          </a:prstGeom>
          <a:ln w="28575">
            <a:tailEnd type="arrow"/>
          </a:ln>
        </p:spPr>
        <p:style>
          <a:lnRef idx="2">
            <a:schemeClr val="accent1"/>
          </a:lnRef>
          <a:fillRef idx="0">
            <a:schemeClr val="accent1"/>
          </a:fillRef>
          <a:effectRef idx="1">
            <a:schemeClr val="accent1"/>
          </a:effectRef>
          <a:fontRef idx="minor">
            <a:schemeClr val="tx1"/>
          </a:fontRef>
        </p:style>
      </p:cxnSp>
      <p:cxnSp>
        <p:nvCxnSpPr>
          <p:cNvPr id="36" name="Straight Connector 35">
            <a:extLst>
              <a:ext uri="{FF2B5EF4-FFF2-40B4-BE49-F238E27FC236}">
                <a16:creationId xmlns:a16="http://schemas.microsoft.com/office/drawing/2014/main" id="{058FD526-D1B3-7945-9998-5461EBCC42B5}"/>
              </a:ext>
            </a:extLst>
          </p:cNvPr>
          <p:cNvCxnSpPr>
            <a:cxnSpLocks/>
          </p:cNvCxnSpPr>
          <p:nvPr/>
        </p:nvCxnSpPr>
        <p:spPr>
          <a:xfrm>
            <a:off x="6163248" y="1050759"/>
            <a:ext cx="0" cy="5628953"/>
          </a:xfrm>
          <a:prstGeom prst="line">
            <a:avLst/>
          </a:prstGeom>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7B74AFEF-876A-0246-9AA7-7264933A8A97}"/>
              </a:ext>
            </a:extLst>
          </p:cNvPr>
          <p:cNvSpPr txBox="1"/>
          <p:nvPr/>
        </p:nvSpPr>
        <p:spPr>
          <a:xfrm>
            <a:off x="8335174" y="4944119"/>
            <a:ext cx="1412566" cy="253916"/>
          </a:xfrm>
          <a:prstGeom prst="rect">
            <a:avLst/>
          </a:prstGeom>
          <a:noFill/>
        </p:spPr>
        <p:txBody>
          <a:bodyPr wrap="none" rtlCol="0">
            <a:spAutoFit/>
          </a:bodyPr>
          <a:lstStyle/>
          <a:p>
            <a:r>
              <a:rPr lang="en-US" sz="1050" i="1" dirty="0" err="1"/>
              <a:t>i</a:t>
            </a:r>
            <a:r>
              <a:rPr lang="en-US" sz="1050" i="1" dirty="0"/>
              <a:t> day, s </a:t>
            </a:r>
            <a:r>
              <a:rPr lang="en-US" sz="1050" i="1" dirty="0" err="1"/>
              <a:t>obs</a:t>
            </a:r>
            <a:r>
              <a:rPr lang="en-US" sz="1050" i="1" dirty="0"/>
              <a:t> within day </a:t>
            </a:r>
          </a:p>
        </p:txBody>
      </p:sp>
      <p:sp>
        <p:nvSpPr>
          <p:cNvPr id="41" name="Rectangle 40">
            <a:extLst>
              <a:ext uri="{FF2B5EF4-FFF2-40B4-BE49-F238E27FC236}">
                <a16:creationId xmlns:a16="http://schemas.microsoft.com/office/drawing/2014/main" id="{939E007B-41CD-5C41-9EBB-8298FC841757}"/>
              </a:ext>
            </a:extLst>
          </p:cNvPr>
          <p:cNvSpPr/>
          <p:nvPr/>
        </p:nvSpPr>
        <p:spPr>
          <a:xfrm>
            <a:off x="6786563" y="4567217"/>
            <a:ext cx="4591621" cy="63081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478588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3ED4FB-1384-CA4F-8354-5F37D0A4B0B4}"/>
              </a:ext>
            </a:extLst>
          </p:cNvPr>
          <p:cNvSpPr>
            <a:spLocks noGrp="1"/>
          </p:cNvSpPr>
          <p:nvPr>
            <p:ph type="title"/>
          </p:nvPr>
        </p:nvSpPr>
        <p:spPr/>
        <p:txBody>
          <a:bodyPr>
            <a:normAutofit/>
          </a:bodyPr>
          <a:lstStyle/>
          <a:p>
            <a:r>
              <a:rPr lang="en-US" sz="3600" dirty="0"/>
              <a:t>Key findings from B (AOD application for PM2.5):</a:t>
            </a:r>
          </a:p>
        </p:txBody>
      </p:sp>
      <p:sp>
        <p:nvSpPr>
          <p:cNvPr id="3" name="Content Placeholder 2">
            <a:extLst>
              <a:ext uri="{FF2B5EF4-FFF2-40B4-BE49-F238E27FC236}">
                <a16:creationId xmlns:a16="http://schemas.microsoft.com/office/drawing/2014/main" id="{865E6D18-F884-1F45-B957-3B5FE9D52A4A}"/>
              </a:ext>
            </a:extLst>
          </p:cNvPr>
          <p:cNvSpPr>
            <a:spLocks noGrp="1"/>
          </p:cNvSpPr>
          <p:nvPr>
            <p:ph idx="1"/>
          </p:nvPr>
        </p:nvSpPr>
        <p:spPr/>
        <p:txBody>
          <a:bodyPr>
            <a:normAutofit lnSpcReduction="10000"/>
          </a:bodyPr>
          <a:lstStyle/>
          <a:p>
            <a:r>
              <a:rPr lang="en-US" dirty="0"/>
              <a:t>On day-to-day basis, there is a large variability in daytime temporal relationships between AOD and PM2.5 such that direct scaling of AOD to estimate PM2.5 is not feasible, due to the effects of aerosol vertical profile, aerosol composition, and humidification</a:t>
            </a:r>
          </a:p>
          <a:p>
            <a:r>
              <a:rPr lang="en-US" dirty="0"/>
              <a:t>On longer time scales (e.g., seasonal) and considering multiple effects (column water vapor and specific humidity, PBLH, day-to-day variations, etc.), PM2.5 could be better predicted from AOD based on an empirical relationship for that scale. The concern is how practical the method can be applied on shorter time scale and the availability of the ancillary data for the fitting</a:t>
            </a:r>
          </a:p>
          <a:p>
            <a:endParaRPr lang="en-US" dirty="0"/>
          </a:p>
        </p:txBody>
      </p:sp>
    </p:spTree>
    <p:extLst>
      <p:ext uri="{BB962C8B-B14F-4D97-AF65-F5344CB8AC3E}">
        <p14:creationId xmlns:p14="http://schemas.microsoft.com/office/powerpoint/2010/main" val="291141064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Default Theme">
  <a:themeElements>
    <a:clrScheme name="Custom 4">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100A06"/>
      </a:hlink>
      <a:folHlink>
        <a:srgbClr val="B2B2B2"/>
      </a:folHlink>
    </a:clrScheme>
    <a:fontScheme name="Default Design">
      <a:majorFont>
        <a:latin typeface="Helvetica"/>
        <a:ea typeface=""/>
        <a:cs typeface=""/>
      </a:majorFont>
      <a:minorFont>
        <a:latin typeface="Helvetic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Helvetica"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Helvetica"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esentation3" id="{2FD25F75-46D5-8A42-AEDB-1F7F00C492B2}" vid="{2E328289-0710-4A44-A63D-BA0E9309B1D5}"/>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9088</TotalTime>
  <Words>2158</Words>
  <Application>Microsoft Macintosh PowerPoint</Application>
  <PresentationFormat>Widescreen</PresentationFormat>
  <Paragraphs>277</Paragraphs>
  <Slides>30</Slides>
  <Notes>4</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30</vt:i4>
      </vt:variant>
    </vt:vector>
  </HeadingPairs>
  <TitlesOfParts>
    <vt:vector size="42" baseType="lpstr">
      <vt:lpstr>-webkit-standard</vt:lpstr>
      <vt:lpstr>DengXian</vt:lpstr>
      <vt:lpstr>ＭＳ Ｐゴシック</vt:lpstr>
      <vt:lpstr>Arial</vt:lpstr>
      <vt:lpstr>Calibri</vt:lpstr>
      <vt:lpstr>Calibri Light</vt:lpstr>
      <vt:lpstr>Cambria</vt:lpstr>
      <vt:lpstr>Helvetica</vt:lpstr>
      <vt:lpstr>Times New Roman</vt:lpstr>
      <vt:lpstr>Wingdings</vt:lpstr>
      <vt:lpstr>Office Theme</vt:lpstr>
      <vt:lpstr>Default Theme</vt:lpstr>
      <vt:lpstr>Highlights and key findings from the GEO-CAPE aerosol studies in the past decade</vt:lpstr>
      <vt:lpstr>Science questions and measurement requirements of aerosols in the GEO-CAPE STM</vt:lpstr>
      <vt:lpstr>Aerosol WG study in the past decade</vt:lpstr>
      <vt:lpstr>A. Retrieval opportunity of daytime AOD from geostationary satellite as a function of pixel spatial resolution Lorraine Remer, Shana Mattoo, Hiren Jethva, Omar Torres, NASA GSFC</vt:lpstr>
      <vt:lpstr>Temporal and spatial retrieval availability</vt:lpstr>
      <vt:lpstr>Key findings from A (aerosol retrievability):</vt:lpstr>
      <vt:lpstr>B. Applications of geostationary observations of AOD for AQ Qian Tan, Alex Coy, Mian Chin, Hongbin Yu, NASA GSFC Meytar Sorekhamer, Robert Chatfield, NASA Ames</vt:lpstr>
      <vt:lpstr>AOD-PM2.5 relationships in hourly and seasonal scales</vt:lpstr>
      <vt:lpstr>Key findings from B (AOD application for PM2.5):</vt:lpstr>
      <vt:lpstr>C. Evaluation of available algorithms for land AOD retrieval over North America Omar Torres, Hiren Jethva, Yasuko Yoshida, NASA GSFC</vt:lpstr>
      <vt:lpstr>Introduction</vt:lpstr>
      <vt:lpstr>Dark Target Algorithm</vt:lpstr>
      <vt:lpstr>Deep-blue Algorithm</vt:lpstr>
      <vt:lpstr>MAIAC Retrieval Approach</vt:lpstr>
      <vt:lpstr>Evaluation of DT, DB, and MAIAC with AERONET data: Ground-satellite collocation criteria</vt:lpstr>
      <vt:lpstr>Eastern North America Composite: Independent comparison</vt:lpstr>
      <vt:lpstr>Western North America Composite: Independent comparison</vt:lpstr>
      <vt:lpstr>AOD Difference as a function of Surface Reflectance</vt:lpstr>
      <vt:lpstr>Evaluation of MAIAC and Dark Target Algorithm using VIIRS observations</vt:lpstr>
      <vt:lpstr>Conclusions (C) </vt:lpstr>
      <vt:lpstr>D1. MAIAC application for geostationary retrieval of Himawari aerosol and TEMPO-GOES synergy study using GLI as a testbed Alexei Lyapustin, NASA GSFC</vt:lpstr>
      <vt:lpstr>PowerPoint Presentation</vt:lpstr>
      <vt:lpstr>E. Coastal AOD and aerosol height Jun Wang, University of Iowa</vt:lpstr>
      <vt:lpstr>Coastal AOD retrieval, especially over turbid water</vt:lpstr>
      <vt:lpstr>MODIS AOD Retrievals Not Valid solely due to Water</vt:lpstr>
      <vt:lpstr>An algorithm is developed specifically for coastal AOD retrieval over turbid water using 2.1 um</vt:lpstr>
      <vt:lpstr>Aerosol plume height retrieval</vt:lpstr>
      <vt:lpstr>Dust plume height retrieval with O2 A and B band</vt:lpstr>
      <vt:lpstr>An algorithm of using O2 A and B band to retrieve aerosol height is explored for vegetated surfaces</vt:lpstr>
      <vt:lpstr>Key findings and recommendations</vt:lpstr>
    </vt:vector>
  </TitlesOfParts>
  <Company/>
  <LinksUpToDate>false</LinksUpToDate>
  <SharedDoc>false</SharedDoc>
  <HyperlinksChanged>false</HyperlinksChanged>
  <AppVersion>16.0012</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Highlights from the GEO-CAPE aerosol studies in the past decade and recommendations for the next decade </dc:title>
  <dc:creator>Microsoft Office User</dc:creator>
  <cp:lastModifiedBy>Microsoft Office User</cp:lastModifiedBy>
  <cp:revision>117</cp:revision>
  <dcterms:created xsi:type="dcterms:W3CDTF">2018-04-24T16:47:03Z</dcterms:created>
  <dcterms:modified xsi:type="dcterms:W3CDTF">2018-05-01T12:22:07Z</dcterms:modified>
</cp:coreProperties>
</file>