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91" r:id="rId2"/>
    <p:sldId id="387" r:id="rId3"/>
    <p:sldId id="388" r:id="rId4"/>
    <p:sldId id="389" r:id="rId5"/>
    <p:sldId id="392" r:id="rId6"/>
    <p:sldId id="336" r:id="rId7"/>
    <p:sldId id="390" r:id="rId8"/>
    <p:sldId id="381" r:id="rId9"/>
    <p:sldId id="382" r:id="rId10"/>
    <p:sldId id="372" r:id="rId11"/>
    <p:sldId id="384" r:id="rId12"/>
    <p:sldId id="360" r:id="rId13"/>
    <p:sldId id="361" r:id="rId14"/>
    <p:sldId id="378" r:id="rId15"/>
    <p:sldId id="342" r:id="rId16"/>
    <p:sldId id="379" r:id="rId17"/>
    <p:sldId id="394" r:id="rId18"/>
    <p:sldId id="39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C1EA"/>
    <a:srgbClr val="CC9900"/>
    <a:srgbClr val="CCCC00"/>
    <a:srgbClr val="663300"/>
    <a:srgbClr val="FAC090"/>
    <a:srgbClr val="808000"/>
    <a:srgbClr val="FFFFCC"/>
    <a:srgbClr val="77933C"/>
    <a:srgbClr val="FFFFFF"/>
    <a:srgbClr val="3494B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08" autoAdjust="0"/>
    <p:restoredTop sz="98161" autoAdjust="0"/>
  </p:normalViewPr>
  <p:slideViewPr>
    <p:cSldViewPr>
      <p:cViewPr varScale="1">
        <p:scale>
          <a:sx n="114" d="100"/>
          <a:sy n="114" d="100"/>
        </p:scale>
        <p:origin x="-222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37D47-2BB2-48C1-877B-A0A7336C3405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2D3B8-5512-4844-BB5C-25CEE10B27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6F1E8-5F9D-4662-946C-88570535D22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3761B-6FB0-4580-97CA-3740451E289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3761B-6FB0-4580-97CA-3740451E289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E40376-B72C-4CF1-A9EA-57CE5D56254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5EDA4-3F95-4E9F-A263-817DCE322DC4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2B49C-6B94-4E26-83D8-EBBA2E81B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30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4.png"/><Relationship Id="rId3" Type="http://schemas.openxmlformats.org/officeDocument/2006/relationships/hyperlink" Target="http://www.nasa.gov/topics/earth/features/chesapeake-quality.html" TargetMode="External"/><Relationship Id="rId7" Type="http://schemas.openxmlformats.org/officeDocument/2006/relationships/hyperlink" Target="https://geo-cape.gsfc.nasa.gov/osb/index.php?section=250" TargetMode="Externa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eptune.gsfc.nasa.gov/osb/index.php?section=250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://climate.nasa.gov/news/587" TargetMode="External"/><Relationship Id="rId10" Type="http://schemas.openxmlformats.org/officeDocument/2006/relationships/image" Target="../media/image8.jpeg"/><Relationship Id="rId4" Type="http://schemas.openxmlformats.org/officeDocument/2006/relationships/hyperlink" Target="http://sercblog.si.edu/?p=1376" TargetMode="External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image" Target="../media/image8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17" Type="http://schemas.openxmlformats.org/officeDocument/2006/relationships/image" Target="../media/image60.jpeg"/><Relationship Id="rId2" Type="http://schemas.openxmlformats.org/officeDocument/2006/relationships/image" Target="../media/image45.jpe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 preferRelativeResize="0"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" y="102324"/>
            <a:ext cx="45720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20" descr="webglob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400" y="109673"/>
            <a:ext cx="28098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-304800" y="609600"/>
            <a:ext cx="4495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 C B O D AQ Campaign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66035" y="901826"/>
            <a:ext cx="513410" cy="3044744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hesapeake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371600" y="883596"/>
            <a:ext cx="513410" cy="1074397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ay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600200" y="889424"/>
            <a:ext cx="513410" cy="4032194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ceanographic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892598" y="901826"/>
            <a:ext cx="513410" cy="2389565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iscover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-76200" y="6273225"/>
            <a:ext cx="3962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 On behalf of the </a:t>
            </a:r>
            <a:r>
              <a:rPr lang="en-US" sz="1600" b="1" dirty="0" err="1" smtClean="0">
                <a:solidFill>
                  <a:schemeClr val="bg1"/>
                </a:solidFill>
              </a:rPr>
              <a:t>GeoCAPE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Ocean Science Working Group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5184338"/>
            <a:ext cx="39623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Maria Tzortziou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Associate Research Professor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i="1" dirty="0" smtClean="0">
                <a:solidFill>
                  <a:schemeClr val="bg1"/>
                </a:solidFill>
              </a:rPr>
              <a:t>University </a:t>
            </a:r>
            <a:r>
              <a:rPr lang="en-US" sz="1400" i="1" dirty="0">
                <a:solidFill>
                  <a:schemeClr val="bg1"/>
                </a:solidFill>
              </a:rPr>
              <a:t>of Maryland College Park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i="1" dirty="0" smtClean="0">
                <a:solidFill>
                  <a:schemeClr val="bg1"/>
                </a:solidFill>
              </a:rPr>
              <a:t>maria.a.tzortziou@nasa.gov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925800" y="9753600"/>
            <a:ext cx="4572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9331" y="-228600"/>
            <a:ext cx="5632174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-228600"/>
            <a:ext cx="5632174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0065" y="-228600"/>
            <a:ext cx="5757335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36" name="Rectangle 128"/>
          <p:cNvSpPr>
            <a:spLocks noChangeArrowheads="1"/>
          </p:cNvSpPr>
          <p:nvPr/>
        </p:nvSpPr>
        <p:spPr bwMode="auto">
          <a:xfrm>
            <a:off x="4953000" y="6477000"/>
            <a:ext cx="4065607" cy="2769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MERIS chlorophyll (http://www.coastcolour.org/site_6.html)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41189" y="914400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11-20 July 2011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762000"/>
            <a:ext cx="7543800" cy="5867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67430" y="990600"/>
          <a:ext cx="6477000" cy="5442853"/>
        </p:xfrm>
        <a:graphic>
          <a:graphicData uri="http://schemas.openxmlformats.org/drawingml/2006/table">
            <a:tbl>
              <a:tblPr/>
              <a:tblGrid>
                <a:gridCol w="6477000"/>
              </a:tblGrid>
              <a:tr h="28402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latin typeface="Arial"/>
                          <a:ea typeface="Cambria"/>
                          <a:cs typeface="Cambria"/>
                        </a:rPr>
                        <a:t>Measured Parameters </a:t>
                      </a:r>
                      <a:endParaRPr lang="en-US" sz="1200" dirty="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41564" marR="4156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152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Cambria"/>
                          <a:cs typeface="Cambria"/>
                        </a:rPr>
                        <a:t>Water Inherent Optical Properties (IOPs):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Total in-water absorption, a, scattering, b, attenuation, c, backscattering, bb, (ac-9, ac-s, VSF3, ECO triplet, CTD) – surface measurements and in-water profiles 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Cambria"/>
                          <a:cs typeface="Cambria"/>
                        </a:rPr>
                        <a:t>More Optical Parameters: </a:t>
                      </a:r>
                      <a:endParaRPr lang="en-US" sz="1100" b="0" dirty="0" smtClean="0">
                        <a:latin typeface="Cambria"/>
                        <a:ea typeface="Cambria"/>
                        <a:cs typeface="Cambria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TimesNewRomanPSMT"/>
                          <a:ea typeface="Calibri"/>
                          <a:cs typeface="TimesNewRomanPSMT"/>
                        </a:rPr>
                        <a:t>Fluorometric</a:t>
                      </a:r>
                      <a:r>
                        <a:rPr lang="en-US" sz="1100" dirty="0" smtClean="0">
                          <a:latin typeface="TimesNewRomanPSMT"/>
                          <a:ea typeface="Calibri"/>
                          <a:cs typeface="TimesNewRomanPSMT"/>
                        </a:rPr>
                        <a:t> </a:t>
                      </a:r>
                      <a:r>
                        <a:rPr lang="en-US" sz="1100" dirty="0">
                          <a:latin typeface="TimesNewRomanPSMT"/>
                          <a:ea typeface="Calibri"/>
                          <a:cs typeface="TimesNewRomanPSMT"/>
                        </a:rPr>
                        <a:t>Chlorophyll-a </a:t>
                      </a:r>
                      <a:r>
                        <a:rPr lang="en-US" sz="1100" dirty="0" err="1">
                          <a:latin typeface="TimesNewRomanPSMT"/>
                          <a:ea typeface="Calibri"/>
                          <a:cs typeface="TimesNewRomanPSMT"/>
                        </a:rPr>
                        <a:t>Chl</a:t>
                      </a:r>
                      <a:r>
                        <a:rPr lang="en-US" sz="1100" dirty="0">
                          <a:latin typeface="TimesNewRomanPSMT"/>
                          <a:ea typeface="Calibri"/>
                          <a:cs typeface="TimesNewRomanPSMT"/>
                        </a:rPr>
                        <a:t>-a, phytoplankton absorption spectra, </a:t>
                      </a:r>
                      <a:r>
                        <a:rPr lang="en-US" sz="1100" dirty="0" err="1">
                          <a:latin typeface="TimesNewRomanPSMT"/>
                          <a:ea typeface="Calibri"/>
                          <a:cs typeface="TimesNewRomanPSMT"/>
                        </a:rPr>
                        <a:t>aph</a:t>
                      </a:r>
                      <a:r>
                        <a:rPr lang="en-US" sz="1100" dirty="0">
                          <a:latin typeface="TimesNewRomanPSMT"/>
                          <a:ea typeface="Calibri"/>
                          <a:cs typeface="TimesNewRomanPSMT"/>
                        </a:rPr>
                        <a:t>, non-algal particulate absorption spectra, ad, colored dissolved organic matter absorption spectra, </a:t>
                      </a:r>
                      <a:r>
                        <a:rPr lang="en-US" sz="1100" dirty="0" err="1">
                          <a:latin typeface="TimesNewRomanPSMT"/>
                          <a:ea typeface="Calibri"/>
                          <a:cs typeface="TimesNewRomanPSMT"/>
                        </a:rPr>
                        <a:t>aCDOM</a:t>
                      </a:r>
                      <a:r>
                        <a:rPr lang="en-US" sz="1100" dirty="0">
                          <a:latin typeface="TimesNewRomanPSMT"/>
                          <a:ea typeface="Calibri"/>
                          <a:cs typeface="TimesNewRomanPSMT"/>
                        </a:rPr>
                        <a:t>, CDOM fluorescence Excitation Emission Matrices, EEMs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41564" marR="4156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52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Cambria"/>
                          <a:cs typeface="Cambria"/>
                        </a:rPr>
                        <a:t>Radiometry: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Surface </a:t>
                      </a:r>
                      <a:r>
                        <a:rPr lang="en-US" sz="1100" dirty="0" smtClean="0">
                          <a:latin typeface="Arial"/>
                          <a:ea typeface="Cambria"/>
                          <a:cs typeface="Cambria"/>
                        </a:rPr>
                        <a:t>Down-welling 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Irradiance, Es, Upwelling Radiance, Lu, Down-welling Irradiance, Ed, Water-leaving radiance,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Lw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Remote Sensing Reflectance,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Rrs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Normalized water leaving radiance, 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nLw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exact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nLw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Q,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Fo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%LL,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Photosynthetically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 active radiation, PAR, Diffuse attenuation coefficient,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Kd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KdPAR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KLu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Zeu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Kbio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OCnVn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etc. (C-Ops; 19-band UV-NIR sensor; 10nm FWHM) – profiles 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Cambria"/>
                          <a:cs typeface="Cambria"/>
                        </a:rPr>
                        <a:t>Ed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, Lu, Es - </a:t>
                      </a:r>
                      <a:r>
                        <a:rPr lang="en-US" sz="1100" dirty="0" err="1">
                          <a:latin typeface="Arial"/>
                          <a:ea typeface="Cambria"/>
                          <a:cs typeface="Cambria"/>
                        </a:rPr>
                        <a:t>HyperPro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 (UV-NIR; 3nm FWHM).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NIR </a:t>
                      </a:r>
                      <a:r>
                        <a:rPr lang="en-US" sz="1100" dirty="0">
                          <a:latin typeface="Arial"/>
                          <a:ea typeface="Times New Roman"/>
                          <a:cs typeface="Cambria"/>
                        </a:rPr>
                        <a:t>hand-held above-water radiometer/</a:t>
                      </a:r>
                      <a:r>
                        <a:rPr lang="en-US" sz="1100" dirty="0">
                          <a:latin typeface="Arial"/>
                          <a:ea typeface="Cambria"/>
                          <a:cs typeface="Cambria"/>
                        </a:rPr>
                        <a:t> 350 to 880 nm 512 channels (15 days).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41564" marR="4156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8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Calibri"/>
                          <a:cs typeface="Cambria"/>
                        </a:rPr>
                        <a:t>Biogeochemical variables: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"/>
                          <a:ea typeface="Calibri"/>
                          <a:cs typeface="Cambria"/>
                        </a:rPr>
                        <a:t>Particulate Organic carbon and nitrogen, POC/PN, Dissolved Organic Carbon DOC, Total Dissolved Nitrogen, TDN, Suspended Particulate Matter, SPM; HPLC pigments (no cost); Phytoplankton cell count sample collection;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41564" marR="4156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4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NewRomanPSMT"/>
                          <a:ea typeface="Calibri"/>
                          <a:cs typeface="TimesNewRomanPSMT"/>
                        </a:rPr>
                        <a:t>Primary Productivity incubations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41564" marR="4156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4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"/>
                          <a:ea typeface="Calibri"/>
                          <a:cs typeface="Cambria"/>
                        </a:rPr>
                        <a:t>Phytoplankton cell </a:t>
                      </a:r>
                      <a:r>
                        <a:rPr lang="en-US" sz="1100" dirty="0" smtClean="0">
                          <a:latin typeface="Arial"/>
                          <a:ea typeface="Calibri"/>
                          <a:cs typeface="Cambria"/>
                        </a:rPr>
                        <a:t>counts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41564" marR="4156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4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Cambria"/>
                          <a:cs typeface="Cambria"/>
                        </a:rPr>
                        <a:t>O2 and partial pressure CO2 pCO2, Dissolved Inorganic Carbon DIC, Total Alkalinity TA, pH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41564" marR="4156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4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Analysis for </a:t>
                      </a:r>
                      <a:r>
                        <a:rPr lang="en-US" sz="11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Vibrio</a:t>
                      </a: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species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 collected water samples, including cholera </a:t>
                      </a:r>
                      <a:endParaRPr lang="en-US" sz="1100" b="0" dirty="0"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41564" marR="4156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07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b="1" dirty="0" smtClean="0">
                        <a:latin typeface="Arial"/>
                        <a:ea typeface="Calibri"/>
                        <a:cs typeface="Cambria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Arial"/>
                          <a:ea typeface="Calibri"/>
                          <a:cs typeface="Cambria"/>
                        </a:rPr>
                        <a:t>Measurements </a:t>
                      </a:r>
                      <a:r>
                        <a:rPr lang="en-US" sz="1100" b="1" dirty="0">
                          <a:latin typeface="Arial"/>
                          <a:ea typeface="Calibri"/>
                          <a:cs typeface="Cambria"/>
                        </a:rPr>
                        <a:t>of aerosols/trace gases:</a:t>
                      </a:r>
                      <a:endParaRPr lang="en-US" sz="1100" dirty="0">
                        <a:latin typeface="Cambria"/>
                        <a:ea typeface="Cambria"/>
                        <a:cs typeface="Cambria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Calibri"/>
                          <a:cs typeface="Cambria"/>
                        </a:rPr>
                        <a:t>AOD – </a:t>
                      </a:r>
                      <a:r>
                        <a:rPr lang="en-US" sz="1100" dirty="0" err="1">
                          <a:latin typeface="Arial"/>
                          <a:ea typeface="Calibri"/>
                          <a:cs typeface="Cambria"/>
                        </a:rPr>
                        <a:t>Microtops</a:t>
                      </a:r>
                      <a:r>
                        <a:rPr lang="en-US" sz="1100" dirty="0">
                          <a:latin typeface="Arial"/>
                          <a:ea typeface="Calibri"/>
                          <a:cs typeface="Cambria"/>
                        </a:rPr>
                        <a:t> instruments</a:t>
                      </a:r>
                      <a:r>
                        <a:rPr lang="en-US" sz="1100" b="1" dirty="0">
                          <a:latin typeface="Arial"/>
                          <a:ea typeface="Calibri"/>
                          <a:cs typeface="Cambria"/>
                        </a:rPr>
                        <a:t> </a:t>
                      </a:r>
                      <a:r>
                        <a:rPr lang="en-US" sz="1100" b="0" dirty="0" smtClean="0">
                          <a:latin typeface="Arial"/>
                          <a:ea typeface="Calibri"/>
                          <a:cs typeface="Cambria"/>
                        </a:rPr>
                        <a:t> </a:t>
                      </a:r>
                      <a:endParaRPr lang="en-US" sz="1100" b="0" dirty="0">
                        <a:latin typeface="Cambria"/>
                        <a:ea typeface="Cambria"/>
                        <a:cs typeface="Cambria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Calibri"/>
                          <a:cs typeface="Cambria"/>
                        </a:rPr>
                        <a:t>Total Column </a:t>
                      </a:r>
                      <a:r>
                        <a:rPr lang="en-US" sz="1100" b="1" dirty="0">
                          <a:latin typeface="Arial"/>
                          <a:ea typeface="Cambria"/>
                          <a:cs typeface="Cambria"/>
                        </a:rPr>
                        <a:t>NO</a:t>
                      </a:r>
                      <a:r>
                        <a:rPr lang="en-US" sz="1100" b="1" baseline="-25000" dirty="0">
                          <a:latin typeface="Arial"/>
                          <a:ea typeface="Cambria"/>
                          <a:cs typeface="Cambria"/>
                        </a:rPr>
                        <a:t>2</a:t>
                      </a:r>
                      <a:r>
                        <a:rPr lang="en-US" sz="1100" b="1" dirty="0">
                          <a:latin typeface="Arial"/>
                          <a:ea typeface="Cambria"/>
                          <a:cs typeface="Cambria"/>
                        </a:rPr>
                        <a:t>, O</a:t>
                      </a:r>
                      <a:r>
                        <a:rPr lang="en-US" sz="1100" b="1" baseline="-25000" dirty="0">
                          <a:latin typeface="Arial"/>
                          <a:ea typeface="Cambria"/>
                          <a:cs typeface="Cambria"/>
                        </a:rPr>
                        <a:t>3</a:t>
                      </a:r>
                      <a:r>
                        <a:rPr lang="en-US" sz="1100" b="1" dirty="0">
                          <a:latin typeface="Arial"/>
                          <a:ea typeface="Cambria"/>
                          <a:cs typeface="Cambria"/>
                        </a:rPr>
                        <a:t>, SO</a:t>
                      </a:r>
                      <a:r>
                        <a:rPr lang="en-US" sz="1100" b="1" baseline="-25000" dirty="0">
                          <a:latin typeface="Arial"/>
                          <a:ea typeface="Cambria"/>
                          <a:cs typeface="Cambria"/>
                        </a:rPr>
                        <a:t>2</a:t>
                      </a:r>
                      <a:r>
                        <a:rPr lang="en-US" sz="1100" b="1" dirty="0">
                          <a:latin typeface="Arial"/>
                          <a:ea typeface="Cambria"/>
                          <a:cs typeface="Cambria"/>
                        </a:rPr>
                        <a:t>, H</a:t>
                      </a:r>
                      <a:r>
                        <a:rPr lang="en-US" sz="1100" b="1" baseline="-25000" dirty="0">
                          <a:latin typeface="Arial"/>
                          <a:ea typeface="Cambria"/>
                          <a:cs typeface="Cambria"/>
                        </a:rPr>
                        <a:t>2</a:t>
                      </a:r>
                      <a:r>
                        <a:rPr lang="en-US" sz="1100" b="1" dirty="0">
                          <a:latin typeface="Arial"/>
                          <a:ea typeface="Cambria"/>
                          <a:cs typeface="Cambria"/>
                        </a:rPr>
                        <a:t>O, HCHO, </a:t>
                      </a:r>
                      <a:r>
                        <a:rPr lang="en-US" sz="1100" b="1" dirty="0" err="1">
                          <a:latin typeface="Arial"/>
                          <a:ea typeface="Cambria"/>
                          <a:cs typeface="Cambria"/>
                        </a:rPr>
                        <a:t>BrO</a:t>
                      </a:r>
                      <a:r>
                        <a:rPr lang="en-US" sz="1100" b="1" dirty="0">
                          <a:latin typeface="Arial"/>
                          <a:ea typeface="Calibri"/>
                          <a:cs typeface="Cambria"/>
                        </a:rPr>
                        <a:t> - </a:t>
                      </a:r>
                      <a:r>
                        <a:rPr lang="en-US" sz="1100" dirty="0">
                          <a:latin typeface="Arial"/>
                          <a:ea typeface="Calibri"/>
                          <a:cs typeface="Cambria"/>
                        </a:rPr>
                        <a:t>Pandora </a:t>
                      </a:r>
                      <a:r>
                        <a:rPr lang="en-US" sz="1100" dirty="0" smtClean="0">
                          <a:latin typeface="Arial"/>
                          <a:ea typeface="Calibri"/>
                          <a:cs typeface="Cambria"/>
                        </a:rPr>
                        <a:t>measurements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Surface O</a:t>
                      </a:r>
                      <a:r>
                        <a:rPr lang="en-US" sz="1100" b="1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NO, </a:t>
                      </a:r>
                      <a:r>
                        <a:rPr lang="en-US" sz="11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NOy</a:t>
                      </a: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– </a:t>
                      </a:r>
                      <a:r>
                        <a:rPr lang="en-US" sz="1100" dirty="0" smtClean="0">
                          <a:latin typeface="Arial"/>
                          <a:ea typeface="Calibri"/>
                          <a:cs typeface="Cambria"/>
                        </a:rPr>
                        <a:t>In-situ</a:t>
                      </a:r>
                      <a:r>
                        <a:rPr lang="en-US" sz="1100" baseline="0" dirty="0" smtClean="0">
                          <a:latin typeface="Arial"/>
                          <a:ea typeface="Calibri"/>
                          <a:cs typeface="Cambria"/>
                        </a:rPr>
                        <a:t> sensors on the ship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latin typeface="Arial"/>
                          <a:ea typeface="Cambria"/>
                          <a:cs typeface="Arial" pitchFamily="34" charset="0"/>
                        </a:rPr>
                        <a:t>Boundary Layer Height and NRB – </a:t>
                      </a:r>
                      <a:r>
                        <a:rPr lang="en-US" sz="1100" dirty="0" err="1" smtClean="0">
                          <a:latin typeface="Arial"/>
                          <a:ea typeface="Calibri"/>
                          <a:cs typeface="Cambria"/>
                        </a:rPr>
                        <a:t>Micropulse</a:t>
                      </a:r>
                      <a:r>
                        <a:rPr lang="en-US" sz="1100" dirty="0" smtClean="0">
                          <a:latin typeface="Arial"/>
                          <a:ea typeface="Calibri"/>
                          <a:cs typeface="Cambria"/>
                        </a:rPr>
                        <a:t> </a:t>
                      </a:r>
                      <a:r>
                        <a:rPr lang="en-US" sz="1100" dirty="0" err="1" smtClean="0">
                          <a:latin typeface="Arial"/>
                          <a:ea typeface="Calibri"/>
                          <a:cs typeface="Cambria"/>
                        </a:rPr>
                        <a:t>Lidar</a:t>
                      </a:r>
                      <a:r>
                        <a:rPr lang="en-US" sz="1100" dirty="0" smtClean="0">
                          <a:latin typeface="Arial"/>
                          <a:ea typeface="Calibri"/>
                          <a:cs typeface="Cambria"/>
                        </a:rPr>
                        <a:t> (MPL) measurements</a:t>
                      </a:r>
                      <a:endParaRPr lang="en-US" sz="1100" b="1" dirty="0"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Arial"/>
                          <a:ea typeface="Calibri"/>
                          <a:cs typeface="Cambria"/>
                        </a:rPr>
                        <a:t>In situ meas.</a:t>
                      </a:r>
                      <a:r>
                        <a:rPr lang="en-US" sz="1100" b="1" baseline="0" dirty="0" smtClean="0">
                          <a:latin typeface="Arial"/>
                          <a:ea typeface="Calibri"/>
                          <a:cs typeface="Cambria"/>
                        </a:rPr>
                        <a:t> of </a:t>
                      </a:r>
                      <a:r>
                        <a:rPr lang="en-US" sz="1100" b="1" dirty="0" smtClean="0">
                          <a:latin typeface="Arial"/>
                          <a:ea typeface="Calibri"/>
                          <a:cs typeface="Cambria"/>
                        </a:rPr>
                        <a:t>Aerosols and Trace Gases - </a:t>
                      </a:r>
                      <a:r>
                        <a:rPr lang="en-US" sz="1100" dirty="0" smtClean="0">
                          <a:latin typeface="Arial"/>
                          <a:ea typeface="Calibri"/>
                          <a:cs typeface="Cambria"/>
                        </a:rPr>
                        <a:t>Samples of CH4,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Calibri"/>
                          <a:cs typeface="Cambria"/>
                        </a:rPr>
                        <a:t>Analysis for water-soluble inorganic ions; Organic analysis;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Calibri"/>
                          <a:cs typeface="Cambria"/>
                        </a:rPr>
                        <a:t>Detailed information on submicron size distributions.</a:t>
                      </a:r>
                      <a:r>
                        <a:rPr lang="en-US" sz="1100" baseline="0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</a:p>
                  </a:txBody>
                  <a:tcPr marL="41564" marR="4156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CBODAQ Campaign in the Chesapeake Bay ( 11-20 July 2011)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0" y="4876800"/>
            <a:ext cx="2895600" cy="19458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3" descr="DSC_0022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685800"/>
            <a:ext cx="2209800" cy="1600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 descr="DSC_0031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209800"/>
            <a:ext cx="1969008" cy="2819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2" descr="GEO-CAPE Bann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0" y="609600"/>
            <a:ext cx="9144000" cy="624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0" y="762000"/>
            <a:ext cx="9144000" cy="381000"/>
          </a:xfrm>
          <a:prstGeom prst="rect">
            <a:avLst/>
          </a:prstGeom>
          <a:noFill/>
          <a:ln/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1400" b="1" noProof="0" dirty="0" smtClean="0">
                <a:latin typeface="+mj-lt"/>
                <a:ea typeface="+mj-ea"/>
                <a:cs typeface="+mj-cs"/>
              </a:rPr>
              <a:t>Instruments for </a:t>
            </a:r>
            <a:r>
              <a:rPr lang="en-US" sz="1400" b="1" dirty="0" smtClean="0">
                <a:latin typeface="+mj-lt"/>
                <a:ea typeface="+mj-ea"/>
                <a:cs typeface="+mj-cs"/>
              </a:rPr>
              <a:t>measurements of atmospheric</a:t>
            </a:r>
            <a:r>
              <a:rPr lang="en-US" sz="1400" b="1" noProof="0" dirty="0" smtClean="0">
                <a:latin typeface="+mj-lt"/>
                <a:ea typeface="+mj-ea"/>
                <a:cs typeface="+mj-cs"/>
              </a:rPr>
              <a:t> variability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 descr="CIMG640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400800" y="1219200"/>
            <a:ext cx="2743200" cy="2057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 descr="DSC_0004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2400" y="1219200"/>
            <a:ext cx="2142416" cy="3200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 descr="DSC_0054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415348" y="1219200"/>
            <a:ext cx="3886200" cy="26015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Picture 17" descr="DSC_0053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324600" y="4458020"/>
            <a:ext cx="2635015" cy="2069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 descr="DSC_0057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467600" y="3619820"/>
            <a:ext cx="1600200" cy="1295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7346" name="Picture 2" descr="Cessna 402B instrumentation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19400" y="4038600"/>
            <a:ext cx="3352801" cy="247682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7349" name="Picture 5" descr="Image Detail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52400" y="4656010"/>
            <a:ext cx="2486025" cy="18594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76200" y="1173096"/>
            <a:ext cx="1879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Meteorological sensors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38400" y="1219200"/>
            <a:ext cx="789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Pandora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5800" y="1219200"/>
            <a:ext cx="1928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Downwelling</a:t>
            </a:r>
            <a:r>
              <a:rPr lang="en-US" sz="1400" dirty="0" smtClean="0">
                <a:solidFill>
                  <a:schemeClr val="bg1"/>
                </a:solidFill>
              </a:rPr>
              <a:t> Irradiance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Sensors for Ocean Color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71600" y="4610420"/>
            <a:ext cx="12747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Microtops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(AOD at 340-880)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88664" y="3997843"/>
            <a:ext cx="3138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O3, NO, </a:t>
            </a:r>
            <a:r>
              <a:rPr lang="en-US" sz="1400" dirty="0" err="1" smtClean="0">
                <a:solidFill>
                  <a:schemeClr val="bg1"/>
                </a:solidFill>
              </a:rPr>
              <a:t>NOy</a:t>
            </a:r>
            <a:r>
              <a:rPr lang="en-US" sz="1400" dirty="0" smtClean="0">
                <a:solidFill>
                  <a:schemeClr val="bg1"/>
                </a:solidFill>
              </a:rPr>
              <a:t> instruments (surface </a:t>
            </a:r>
            <a:r>
              <a:rPr lang="en-US" sz="1400" dirty="0" err="1" smtClean="0">
                <a:solidFill>
                  <a:schemeClr val="bg1"/>
                </a:solidFill>
              </a:rPr>
              <a:t>meas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0800" y="2971800"/>
            <a:ext cx="2202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Filters for aerosol collection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14452" y="359676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MPL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5334000" y="1752600"/>
            <a:ext cx="304800" cy="1524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352800" y="1371600"/>
            <a:ext cx="685800" cy="1524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999780" y="3996355"/>
            <a:ext cx="467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NRB</a:t>
            </a:r>
          </a:p>
          <a:p>
            <a:r>
              <a:rPr lang="en-US" sz="1200" b="1" dirty="0" smtClean="0"/>
              <a:t>PBL</a:t>
            </a:r>
            <a:endParaRPr lang="en-US" sz="1200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2358646" y="3078736"/>
          <a:ext cx="1703006" cy="858774"/>
        </p:xfrm>
        <a:graphic>
          <a:graphicData uri="http://schemas.openxmlformats.org/drawingml/2006/table">
            <a:tbl>
              <a:tblPr/>
              <a:tblGrid>
                <a:gridCol w="861843"/>
                <a:gridCol w="841163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Wavelength</a:t>
                      </a:r>
                      <a:endParaRPr lang="en-US" sz="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280 to 525 nm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Spectral </a:t>
                      </a:r>
                      <a:r>
                        <a:rPr lang="en-US" sz="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res</a:t>
                      </a:r>
                      <a:endParaRPr lang="en-US" sz="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 nm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Detector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2048 pixels </a:t>
                      </a:r>
                      <a:r>
                        <a:rPr lang="en-US" sz="7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CCD</a:t>
                      </a:r>
                      <a:endParaRPr lang="en-US" sz="7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Field of view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2.5</a:t>
                      </a:r>
                      <a:r>
                        <a:rPr lang="en-US" sz="700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  </a:t>
                      </a:r>
                      <a:r>
                        <a:rPr lang="en-US" sz="7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FWHM</a:t>
                      </a:r>
                      <a:endParaRPr lang="en-US" sz="7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Camera FOV</a:t>
                      </a:r>
                      <a:endParaRPr lang="en-US" sz="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40.0</a:t>
                      </a:r>
                      <a:r>
                        <a:rPr lang="en-US" sz="700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endParaRPr lang="en-US" sz="7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Pointing  </a:t>
                      </a:r>
                      <a:r>
                        <a:rPr lang="en-US" sz="7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Prec</a:t>
                      </a:r>
                      <a:endParaRPr lang="en-US" sz="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</a:t>
                      </a:r>
                      <a:r>
                        <a:rPr lang="en-US" sz="700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endParaRPr lang="en-US" sz="7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ND</a:t>
                      </a:r>
                      <a:r>
                        <a:rPr lang="en-US" sz="7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Filter</a:t>
                      </a:r>
                      <a:endParaRPr lang="en-US" sz="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ND1 to </a:t>
                      </a:r>
                      <a:r>
                        <a:rPr lang="en-US" sz="7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ND3</a:t>
                      </a:r>
                      <a:endParaRPr lang="en-US" sz="7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CBODAQ Campaign in the Chesapeake Bay ( 11-20 July 2011)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33" name="Picture 2" descr="GEO-CAPE Bann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2" y="1219200"/>
            <a:ext cx="8434388" cy="498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CBODAQ Campaign in the Chesapeake Bay ( 11-20 July 2011) 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15" name="Picture 2" descr="GEO-CAPE 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0" y="762000"/>
            <a:ext cx="9144000" cy="381000"/>
          </a:xfrm>
          <a:prstGeom prst="rect">
            <a:avLst/>
          </a:prstGeom>
          <a:noFill/>
          <a:ln/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1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Lab on </a:t>
            </a:r>
            <a:r>
              <a:rPr lang="en-US" sz="1400" b="1" noProof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SRVx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CBODAQ Campaign in the Chesapeake Bay ( 11-20 July 2011) 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11" name="Picture 10" descr="CIMG6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65575" y="1292225"/>
            <a:ext cx="3022600" cy="2266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 descr="CIMG65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838200"/>
            <a:ext cx="3962400" cy="2971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 descr="P11007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734" y="3733800"/>
            <a:ext cx="4741332" cy="2667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 descr="DSC_00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4200" y="762000"/>
            <a:ext cx="2040397" cy="304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7" name="Picture 16" descr="DSC_0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4114800"/>
            <a:ext cx="3962400" cy="26525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Picture 2" descr="GEO-CAPE Bann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835223"/>
            <a:ext cx="341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Zodiac for measurements in shallow waters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4114800"/>
            <a:ext cx="1810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Deployment of drifter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343400" y="914400"/>
            <a:ext cx="1734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Experiments on deck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874778" y="719356"/>
            <a:ext cx="984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IOPs/AOPs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0" y="609600"/>
            <a:ext cx="9144000" cy="624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343400" y="990600"/>
            <a:ext cx="10668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CBODAQ Campaign in the Chesapeake Bay ( 11-20 July 2011)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3344882"/>
            <a:ext cx="4800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-2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/>
              </a:rPr>
              <a:t></a:t>
            </a:r>
            <a:r>
              <a:rPr lang="en-US" sz="1300" spc="-2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Collected data uploaded on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NASA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SeaBASS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database and the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DISCOVER-AQ archive.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Aerosols data on the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NASA AERONET Maritime Aerosol Network</a:t>
            </a:r>
            <a:endParaRPr lang="en-US" sz="1300" b="1" i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n-US" sz="1300" spc="-20" dirty="0" smtClean="0">
              <a:solidFill>
                <a:srgbClr val="C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300" spc="-2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/>
              </a:rPr>
              <a:t></a:t>
            </a:r>
            <a:r>
              <a:rPr lang="en-US" sz="1300" spc="-20" dirty="0" smtClean="0">
                <a:latin typeface="Arial" pitchFamily="34" charset="0"/>
                <a:cs typeface="Arial" pitchFamily="34" charset="0"/>
              </a:rPr>
              <a:t> Feature article highlighting CBODAQ appeared on: </a:t>
            </a:r>
          </a:p>
          <a:p>
            <a:r>
              <a:rPr lang="en-US" sz="1100" i="1" spc="-2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1100" i="1" spc="-2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1100" i="1" spc="-20" dirty="0" smtClean="0">
                <a:latin typeface="Arial" pitchFamily="34" charset="0"/>
                <a:cs typeface="Arial" pitchFamily="34" charset="0"/>
              </a:rPr>
              <a:t>NASA Earth </a:t>
            </a: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News &amp; Features </a:t>
            </a:r>
          </a:p>
          <a:p>
            <a:r>
              <a:rPr lang="en-US" sz="1100" i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1100" i="1" dirty="0" smtClean="0">
                <a:latin typeface="Arial" pitchFamily="34" charset="0"/>
                <a:cs typeface="Arial" pitchFamily="34" charset="0"/>
                <a:hlinkClick r:id="rId3"/>
              </a:rPr>
              <a:t>http://www.nasa.gov/topics/earth/features/chesapeake-quality.html</a:t>
            </a:r>
            <a:endParaRPr lang="en-US" sz="11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100" i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11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the Smithsonian Institution News and Highlights </a:t>
            </a:r>
          </a:p>
          <a:p>
            <a:r>
              <a:rPr lang="en-US" sz="1100" i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1100" i="1" dirty="0" smtClean="0">
                <a:latin typeface="Arial" pitchFamily="34" charset="0"/>
                <a:cs typeface="Arial" pitchFamily="34" charset="0"/>
                <a:hlinkClick r:id="rId4"/>
              </a:rPr>
              <a:t>http://sercblog.si.edu/?p=1376</a:t>
            </a:r>
            <a:endParaRPr lang="en-US" sz="11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100" i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11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NASA's "Global Climate Change - Vital Signs of the Planet". </a:t>
            </a:r>
          </a:p>
          <a:p>
            <a:r>
              <a:rPr lang="en-US" sz="1100" i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1100" i="1" dirty="0" smtClean="0">
                <a:latin typeface="Arial" pitchFamily="34" charset="0"/>
                <a:cs typeface="Arial" pitchFamily="34" charset="0"/>
                <a:hlinkClick r:id="rId5"/>
              </a:rPr>
              <a:t>http://climate.nasa.gov/news/587</a:t>
            </a:r>
            <a:endParaRPr lang="en-US" sz="11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100" i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11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NASA's "Ocean Ecology Science Research Portal“</a:t>
            </a:r>
          </a:p>
          <a:p>
            <a:r>
              <a:rPr lang="en-US" sz="1100" i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1100" i="1" u="sng" dirty="0" smtClean="0">
                <a:latin typeface="Arial" pitchFamily="34" charset="0"/>
                <a:cs typeface="Arial" pitchFamily="34" charset="0"/>
                <a:hlinkClick r:id="rId6"/>
              </a:rPr>
              <a:t>http://neptune.gsfc.nasa.gov/osb/index.php?section=250</a:t>
            </a:r>
            <a:endParaRPr lang="en-US" sz="1100" i="1" u="sng" dirty="0" smtClean="0">
              <a:latin typeface="Arial" pitchFamily="34" charset="0"/>
              <a:cs typeface="Arial" pitchFamily="34" charset="0"/>
            </a:endParaRPr>
          </a:p>
          <a:p>
            <a:endParaRPr lang="en-US" sz="1000" i="1" dirty="0" smtClean="0">
              <a:latin typeface="Arial" pitchFamily="34" charset="0"/>
              <a:cs typeface="Arial" pitchFamily="34" charset="0"/>
            </a:endParaRPr>
          </a:p>
          <a:p>
            <a:endParaRPr lang="en-US" sz="10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300" spc="-2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/>
              </a:rPr>
              <a:t></a:t>
            </a:r>
            <a:r>
              <a:rPr lang="en-US" sz="1300" spc="-2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GEO-CAPE CBODAQ website:  </a:t>
            </a:r>
          </a:p>
          <a:p>
            <a:r>
              <a:rPr lang="en-US" sz="1100" i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200" i="1" dirty="0" smtClean="0">
                <a:latin typeface="Arial" pitchFamily="34" charset="0"/>
                <a:cs typeface="Arial" pitchFamily="34" charset="0"/>
                <a:hlinkClick r:id="rId7"/>
              </a:rPr>
              <a:t>https://geo-cape.gsfc.nasa.gov/osb/index.php?section=250</a:t>
            </a:r>
            <a:endParaRPr lang="en-US" sz="1200" i="1" dirty="0" smtClean="0">
              <a:latin typeface="Arial" pitchFamily="34" charset="0"/>
              <a:cs typeface="Arial" pitchFamily="34" charset="0"/>
            </a:endParaRPr>
          </a:p>
          <a:p>
            <a:endParaRPr lang="en-US" sz="1200" spc="-20" dirty="0" smtClean="0">
              <a:solidFill>
                <a:srgbClr val="C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endParaRPr lang="en-US" sz="1300" i="1" dirty="0" smtClean="0">
              <a:latin typeface="Arial" pitchFamily="34" charset="0"/>
              <a:cs typeface="Arial" pitchFamily="34" charset="0"/>
            </a:endParaRPr>
          </a:p>
          <a:p>
            <a:endParaRPr lang="en-US" sz="1300" i="1" dirty="0" smtClean="0">
              <a:latin typeface="Arial" pitchFamily="34" charset="0"/>
              <a:cs typeface="Arial" pitchFamily="34" charset="0"/>
            </a:endParaRPr>
          </a:p>
          <a:p>
            <a:endParaRPr lang="en-US" sz="13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85800"/>
            <a:ext cx="4800600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2"/>
              </a:spcBef>
              <a:spcAft>
                <a:spcPts val="427"/>
              </a:spcAft>
              <a:defRPr/>
            </a:pPr>
            <a:r>
              <a:rPr lang="en-US" sz="1300" spc="-2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/>
              </a:rPr>
              <a:t></a:t>
            </a:r>
            <a:r>
              <a:rPr lang="en-US" sz="1300" spc="-20" dirty="0" smtClean="0">
                <a:latin typeface="Arial" pitchFamily="34" charset="0"/>
                <a:cs typeface="Arial" pitchFamily="34" charset="0"/>
              </a:rPr>
              <a:t> Currently working on data analysis, interpretation of measurements from the ship, </a:t>
            </a:r>
            <a:r>
              <a:rPr lang="en-US" sz="1300" spc="-20" dirty="0" smtClean="0">
                <a:latin typeface="Arial" pitchFamily="34" charset="0"/>
                <a:cs typeface="Arial" pitchFamily="34" charset="0"/>
                <a:hlinkClick r:id="rId8" action="ppaction://hlinksldjump"/>
              </a:rPr>
              <a:t>manuscripts</a:t>
            </a:r>
            <a:r>
              <a:rPr lang="en-US" sz="1300" spc="-2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spcBef>
                <a:spcPts val="142"/>
              </a:spcBef>
              <a:spcAft>
                <a:spcPts val="427"/>
              </a:spcAft>
              <a:defRPr/>
            </a:pPr>
            <a:endParaRPr lang="en-US" sz="13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spcBef>
                <a:spcPts val="142"/>
              </a:spcBef>
              <a:spcAft>
                <a:spcPts val="427"/>
              </a:spcAft>
              <a:defRPr/>
            </a:pPr>
            <a:r>
              <a:rPr lang="en-US" sz="1400" spc="-2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/>
              </a:rPr>
              <a:t>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Several </a:t>
            </a:r>
            <a:r>
              <a:rPr lang="en-US" sz="1400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posters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presented at this meeting discuss measurements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related to CBDOAQ/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GoMex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campaigns</a:t>
            </a:r>
            <a:endParaRPr lang="en-US" sz="13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2231648"/>
            <a:ext cx="4495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00" spc="-2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/>
              </a:rPr>
              <a:t></a:t>
            </a:r>
            <a:r>
              <a:rPr lang="en-US" sz="1300" spc="-2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The combined atmospheric and oceanographic data collected are relevant to both atmospheric and ocean components of </a:t>
            </a:r>
            <a:r>
              <a:rPr lang="en-US" sz="13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GEO-CAPE</a:t>
            </a:r>
            <a:r>
              <a:rPr lang="en-US" sz="13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as well as other NASA future satellite missions, including </a:t>
            </a:r>
            <a:r>
              <a:rPr lang="en-US" sz="13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PACE, ACE,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HyspIRI</a:t>
            </a:r>
            <a:r>
              <a:rPr lang="en-US" sz="13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  <a:endParaRPr lang="en-US" sz="130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 descr="GEO-CAPE Bann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00600" y="685800"/>
            <a:ext cx="430619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8200" y="4191000"/>
            <a:ext cx="3658450" cy="2667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4724400"/>
            <a:ext cx="2667000" cy="20197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Campaign in the Gulf of Mexico – September 2013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4" name="Picture 3" descr="MER_FRS_1PNUPA20080930_160533_000001942072_00312_34434_5762b_RGB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0" y="609600"/>
            <a:ext cx="9144000" cy="6248400"/>
            <a:chOff x="0" y="609600"/>
            <a:chExt cx="9144000" cy="6248400"/>
          </a:xfrm>
        </p:grpSpPr>
        <p:pic>
          <p:nvPicPr>
            <p:cNvPr id="6" name="Picture 5" descr="MER_FRS_1PNUPA20080930_160533_000001942072_00312_34434_5762_c2r_b_tsm.jpg"/>
            <p:cNvPicPr preferRelativeResize="0"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9600"/>
              <a:ext cx="9144000" cy="62484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43060" y="762000"/>
              <a:ext cx="19051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Backscatter coefficient </a:t>
              </a:r>
            </a:p>
            <a:p>
              <a:r>
                <a:rPr lang="en-US" sz="1400" b="1" dirty="0" smtClean="0"/>
                <a:t>of suspended matter</a:t>
              </a:r>
              <a:endParaRPr lang="en-US" sz="1400" b="1" dirty="0"/>
            </a:p>
          </p:txBody>
        </p:sp>
        <p:pic>
          <p:nvPicPr>
            <p:cNvPr id="1884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865" y="660399"/>
              <a:ext cx="633046" cy="254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oup 33"/>
          <p:cNvGrpSpPr/>
          <p:nvPr/>
        </p:nvGrpSpPr>
        <p:grpSpPr>
          <a:xfrm>
            <a:off x="0" y="685800"/>
            <a:ext cx="9144000" cy="6248400"/>
            <a:chOff x="1143000" y="609600"/>
            <a:chExt cx="9144000" cy="6248400"/>
          </a:xfrm>
        </p:grpSpPr>
        <p:pic>
          <p:nvPicPr>
            <p:cNvPr id="19" name="Picture 18" descr="MER_FRS_1PNUPA20080930_160533_000001942072_00312_34434_5762_c2r_K_min.jpg"/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3000" y="609600"/>
              <a:ext cx="9144000" cy="62484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752600" y="762000"/>
              <a:ext cx="4572000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b="1" dirty="0" smtClean="0"/>
                <a:t>Water attenuation coefficient </a:t>
              </a:r>
            </a:p>
            <a:p>
              <a:r>
                <a:rPr lang="en-US" sz="1400" b="1" dirty="0" smtClean="0"/>
                <a:t>at wavelength where this value </a:t>
              </a:r>
            </a:p>
            <a:p>
              <a:r>
                <a:rPr lang="en-US" sz="1400" b="1" dirty="0" smtClean="0"/>
                <a:t>is at minimum</a:t>
              </a:r>
              <a:endParaRPr lang="en-US" sz="1400" b="1" dirty="0"/>
            </a:p>
          </p:txBody>
        </p:sp>
        <p:pic>
          <p:nvPicPr>
            <p:cNvPr id="1884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85332" y="660399"/>
              <a:ext cx="514083" cy="269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/>
          <p:cNvGrpSpPr/>
          <p:nvPr/>
        </p:nvGrpSpPr>
        <p:grpSpPr>
          <a:xfrm>
            <a:off x="0" y="685800"/>
            <a:ext cx="9144000" cy="6248400"/>
            <a:chOff x="3124200" y="609600"/>
            <a:chExt cx="9144000" cy="6248400"/>
          </a:xfrm>
        </p:grpSpPr>
        <p:pic>
          <p:nvPicPr>
            <p:cNvPr id="21" name="Picture 20" descr="MER_FRS_1PNUPA20080930_160533_000001942072_00312_34434_5762_c2r_a_pig.jpg"/>
            <p:cNvPicPr preferRelativeResize="0"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24200" y="609600"/>
              <a:ext cx="9144000" cy="6248400"/>
            </a:xfrm>
            <a:prstGeom prst="rect">
              <a:avLst/>
            </a:prstGeom>
          </p:spPr>
        </p:pic>
        <p:pic>
          <p:nvPicPr>
            <p:cNvPr id="188421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58065" y="651932"/>
              <a:ext cx="565150" cy="2510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ctangle 37"/>
            <p:cNvSpPr/>
            <p:nvPr/>
          </p:nvSpPr>
          <p:spPr>
            <a:xfrm>
              <a:off x="3624019" y="835968"/>
              <a:ext cx="24777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Pigment absorption coefficient</a:t>
              </a:r>
              <a:endParaRPr lang="en-US" sz="1400" b="1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0" y="685800"/>
            <a:ext cx="9144000" cy="6248400"/>
            <a:chOff x="4800600" y="609600"/>
            <a:chExt cx="9144000" cy="6248400"/>
          </a:xfrm>
        </p:grpSpPr>
        <p:pic>
          <p:nvPicPr>
            <p:cNvPr id="23" name="Picture 22" descr="MER_FRS_1PNUPA20080930_160533_000001942072_00312_34434_5762_c2r_chl_conc.jpg"/>
            <p:cNvPicPr preferRelativeResize="0"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00600" y="609600"/>
              <a:ext cx="9144000" cy="6248400"/>
            </a:xfrm>
            <a:prstGeom prst="rect">
              <a:avLst/>
            </a:prstGeom>
          </p:spPr>
        </p:pic>
        <p:pic>
          <p:nvPicPr>
            <p:cNvPr id="188422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37923" y="651932"/>
              <a:ext cx="877848" cy="2525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41"/>
            <p:cNvSpPr/>
            <p:nvPr/>
          </p:nvSpPr>
          <p:spPr>
            <a:xfrm>
              <a:off x="5678842" y="838200"/>
              <a:ext cx="21138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Chlorophyll concentration</a:t>
              </a:r>
              <a:endParaRPr lang="en-US" sz="14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2400" y="1828800"/>
            <a:ext cx="8991600" cy="4900958"/>
            <a:chOff x="76200" y="1828800"/>
            <a:chExt cx="8991600" cy="4900958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6200" y="1828800"/>
              <a:ext cx="4190999" cy="27666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62400" y="3472754"/>
              <a:ext cx="5105400" cy="325700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8" name="Oval 47"/>
            <p:cNvSpPr/>
            <p:nvPr/>
          </p:nvSpPr>
          <p:spPr>
            <a:xfrm>
              <a:off x="102066" y="1981200"/>
              <a:ext cx="1097280" cy="1097280"/>
            </a:xfrm>
            <a:prstGeom prst="ellipse">
              <a:avLst/>
            </a:prstGeom>
            <a:blipFill>
              <a:blip r:embed="rId13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6200" y="3322320"/>
              <a:ext cx="1097280" cy="1097280"/>
            </a:xfrm>
            <a:prstGeom prst="ellipse">
              <a:avLst/>
            </a:prstGeom>
            <a:blipFill>
              <a:blip r:embed="rId14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930328" y="5562600"/>
              <a:ext cx="1097280" cy="1097280"/>
            </a:xfrm>
            <a:prstGeom prst="ellipse">
              <a:avLst/>
            </a:prstGeom>
            <a:blipFill>
              <a:blip r:embed="rId15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705600" y="5562600"/>
              <a:ext cx="1097280" cy="1097280"/>
            </a:xfrm>
            <a:prstGeom prst="ellipse">
              <a:avLst/>
            </a:prstGeom>
            <a:blipFill>
              <a:blip r:embed="rId16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486400" y="5562600"/>
              <a:ext cx="1097280" cy="1097280"/>
            </a:xfrm>
            <a:prstGeom prst="ellipse">
              <a:avLst/>
            </a:prstGeom>
            <a:blipFill>
              <a:blip r:embed="rId17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1000" y="3387055"/>
              <a:ext cx="686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King Air</a:t>
              </a:r>
              <a:endParaRPr lang="en-US" sz="1200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604545" y="5588466"/>
              <a:ext cx="8510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RV Pelican</a:t>
              </a:r>
              <a:endParaRPr lang="en-US" sz="1200" b="1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733800" y="762000"/>
            <a:ext cx="5257800" cy="738664"/>
          </a:xfrm>
          <a:prstGeom prst="rect">
            <a:avLst/>
          </a:prstGeom>
          <a:solidFill>
            <a:schemeClr val="tx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Next GEO-CAPE oceanographic campaign in September  2013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In the Gulf of Mexico, Mississippi/Atchafalaya river plume, extending along the coast into Galveston Bay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6200" y="6629400"/>
            <a:ext cx="36375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MERIS: Gulf Of Mexico 30. September 2008, orbit: 34434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7" name="Picture 2" descr="GEO-CAPE Banner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0" y="609600"/>
            <a:ext cx="9144000" cy="624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CBODAQ Campaign in the Chesapeake Bay ( 11-20 July 2011)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22" name="Picture 2" descr="GEO-CAPE 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200" y="685800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Manuscripts related to CBODAQ measurements</a:t>
            </a:r>
            <a:endParaRPr lang="en-US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Char char="-"/>
            </a:pPr>
            <a:r>
              <a:rPr lang="en-US" sz="1500" dirty="0" smtClean="0"/>
              <a:t>Le, C., C. </a:t>
            </a:r>
            <a:r>
              <a:rPr lang="en-US" sz="1500" dirty="0" err="1" smtClean="0"/>
              <a:t>Hu</a:t>
            </a:r>
            <a:r>
              <a:rPr lang="en-US" sz="1500" dirty="0" smtClean="0"/>
              <a:t>, J. </a:t>
            </a:r>
            <a:r>
              <a:rPr lang="en-US" sz="1500" dirty="0" err="1" smtClean="0"/>
              <a:t>Cannizzaro</a:t>
            </a:r>
            <a:r>
              <a:rPr lang="en-US" sz="1500" dirty="0" smtClean="0"/>
              <a:t>, and H. </a:t>
            </a:r>
            <a:r>
              <a:rPr lang="en-US" sz="1500" dirty="0" err="1" smtClean="0"/>
              <a:t>Duan</a:t>
            </a:r>
            <a:r>
              <a:rPr lang="en-US" sz="1500" dirty="0" smtClean="0"/>
              <a:t> (2013). Long-term distribution patterns of remote sensed water quality parameters in Chesapeake Bay. Estuarine, Coastal and Shelf Science, accepted.</a:t>
            </a:r>
          </a:p>
          <a:p>
            <a:pPr>
              <a:spcBef>
                <a:spcPts val="600"/>
              </a:spcBef>
            </a:pPr>
            <a:r>
              <a:rPr lang="en-US" sz="1500" i="1" dirty="0" smtClean="0"/>
              <a:t> - </a:t>
            </a:r>
            <a:r>
              <a:rPr lang="en-US" sz="1500" dirty="0" smtClean="0"/>
              <a:t>Joe et al., “Estimation of aragonite saturation state in plume dominated coastal waters”, (In Prep)</a:t>
            </a:r>
          </a:p>
          <a:p>
            <a:pPr>
              <a:spcBef>
                <a:spcPts val="600"/>
              </a:spcBef>
            </a:pPr>
            <a:r>
              <a:rPr lang="en-US" sz="1500" dirty="0" smtClean="0"/>
              <a:t>-Tzortziou M., J. R Herman, *C. P Loughner, </a:t>
            </a:r>
            <a:r>
              <a:rPr lang="en-US" sz="1500" dirty="0" err="1" smtClean="0"/>
              <a:t>A.Cede</a:t>
            </a:r>
            <a:r>
              <a:rPr lang="en-US" sz="1500" dirty="0" smtClean="0"/>
              <a:t>, N. </a:t>
            </a:r>
            <a:r>
              <a:rPr lang="en-US" sz="1500" dirty="0" err="1" smtClean="0"/>
              <a:t>Abuhassan</a:t>
            </a:r>
            <a:r>
              <a:rPr lang="en-US" sz="1500" dirty="0" smtClean="0"/>
              <a:t>, S. </a:t>
            </a:r>
            <a:r>
              <a:rPr lang="en-US" sz="1500" dirty="0" err="1" smtClean="0"/>
              <a:t>Naik</a:t>
            </a:r>
            <a:r>
              <a:rPr lang="en-US" sz="1500" dirty="0" smtClean="0"/>
              <a:t>, 2013, " Spatial and temporal variability of ozone and nitrogen dioxide over a major urban estuarine ecosystem", </a:t>
            </a:r>
            <a:r>
              <a:rPr lang="en-US" sz="1500" i="1" dirty="0" smtClean="0"/>
              <a:t>Journal of Atmospheric Chemistry, Special Issue PINESAP, DISCOVER-AQ, </a:t>
            </a:r>
            <a:r>
              <a:rPr lang="en-US" sz="1500" dirty="0" smtClean="0"/>
              <a:t>DOI: 10.1007/s10874-013-9255-8</a:t>
            </a:r>
            <a:r>
              <a:rPr lang="en-GB" sz="1500" dirty="0" smtClean="0"/>
              <a:t>.</a:t>
            </a:r>
            <a:endParaRPr lang="en-US" sz="1500" dirty="0" smtClean="0"/>
          </a:p>
          <a:p>
            <a:pPr>
              <a:spcBef>
                <a:spcPts val="600"/>
              </a:spcBef>
            </a:pPr>
            <a:r>
              <a:rPr lang="en-US" sz="1500" dirty="0" smtClean="0"/>
              <a:t>-Reed A., A. M. Thompson, D. E. </a:t>
            </a:r>
            <a:r>
              <a:rPr lang="en-US" sz="1500" dirty="0" err="1" smtClean="0"/>
              <a:t>Kollonige</a:t>
            </a:r>
            <a:r>
              <a:rPr lang="en-US" sz="1500" dirty="0" smtClean="0"/>
              <a:t>, D. K. Martins, M. Tzortziou, J. R. Herman, T. A. </a:t>
            </a:r>
            <a:r>
              <a:rPr lang="en-US" sz="1500" dirty="0" err="1" smtClean="0"/>
              <a:t>Berkoff</a:t>
            </a:r>
            <a:r>
              <a:rPr lang="en-US" sz="1500" dirty="0" smtClean="0"/>
              <a:t>, N. K. </a:t>
            </a:r>
            <a:r>
              <a:rPr lang="en-US" sz="1500" dirty="0" err="1" smtClean="0"/>
              <a:t>Abuhassan</a:t>
            </a:r>
            <a:r>
              <a:rPr lang="en-US" sz="1500" dirty="0" smtClean="0"/>
              <a:t>, A. Cede</a:t>
            </a:r>
            <a:r>
              <a:rPr lang="en-US" sz="1500" i="1" dirty="0" smtClean="0"/>
              <a:t>, </a:t>
            </a:r>
            <a:r>
              <a:rPr lang="en-US" sz="1500" dirty="0" smtClean="0"/>
              <a:t>2013, "Effects of Local Meteorology and Aerosols on Ozone and Nitrogen Dioxide Retrievals from OMI and Pandora Spectrometers in Maryland, USA during DISCOVER-AQ 2011", </a:t>
            </a:r>
            <a:r>
              <a:rPr lang="en-US" sz="1500" i="1" dirty="0" smtClean="0"/>
              <a:t>Journal of Atmospheric Chemistry, Special Issue PINESAP, DISCOVER-AQ</a:t>
            </a:r>
            <a:r>
              <a:rPr lang="en-US" sz="1500" dirty="0" smtClean="0"/>
              <a:t>, DOI: 10.1007/s10874-013-9254-9.</a:t>
            </a:r>
          </a:p>
          <a:p>
            <a:pPr>
              <a:spcBef>
                <a:spcPts val="600"/>
              </a:spcBef>
            </a:pPr>
            <a:r>
              <a:rPr lang="en-US" sz="1500" dirty="0" smtClean="0"/>
              <a:t>-Stauffer R, Thompson A, Martins D.K., Clark R.D., Loughner C.P., Delgado R., </a:t>
            </a:r>
            <a:r>
              <a:rPr lang="en-US" sz="1500" dirty="0" err="1" smtClean="0"/>
              <a:t>Berkoff</a:t>
            </a:r>
            <a:r>
              <a:rPr lang="en-US" sz="1500" dirty="0" smtClean="0"/>
              <a:t> T.A., </a:t>
            </a:r>
            <a:r>
              <a:rPr lang="en-US" sz="1500" dirty="0" err="1" smtClean="0"/>
              <a:t>Gluth</a:t>
            </a:r>
            <a:r>
              <a:rPr lang="en-US" sz="1500" dirty="0" smtClean="0"/>
              <a:t> E.C., Dickerson R.R., </a:t>
            </a:r>
            <a:r>
              <a:rPr lang="en-US" sz="1500" dirty="0" err="1" smtClean="0"/>
              <a:t>Stehr</a:t>
            </a:r>
            <a:r>
              <a:rPr lang="en-US" sz="1500" dirty="0" smtClean="0"/>
              <a:t> J.W., Tzortziou M., </a:t>
            </a:r>
            <a:r>
              <a:rPr lang="en-US" sz="1500" dirty="0" err="1" smtClean="0"/>
              <a:t>Weinheimer</a:t>
            </a:r>
            <a:r>
              <a:rPr lang="en-US" sz="1500" dirty="0" smtClean="0"/>
              <a:t> A.J., 2012, "Bay Breeze Influence on Surface Ozone at Edgewood, MD, during July 2011", </a:t>
            </a:r>
            <a:r>
              <a:rPr lang="en-US" sz="1500" i="1" dirty="0" smtClean="0"/>
              <a:t>Journal of Atmospheric Chemistry, </a:t>
            </a:r>
            <a:r>
              <a:rPr lang="en-US" sz="1500" dirty="0" smtClean="0"/>
              <a:t>DOI: 10.1007/s10874-012-9241-6 </a:t>
            </a:r>
          </a:p>
          <a:p>
            <a:pPr>
              <a:spcBef>
                <a:spcPts val="600"/>
              </a:spcBef>
            </a:pPr>
            <a:r>
              <a:rPr lang="en-US" sz="1500" dirty="0" smtClean="0"/>
              <a:t>- Loughner C.P., M. Tzortziou, M. </a:t>
            </a:r>
            <a:r>
              <a:rPr lang="en-US" sz="1500" dirty="0" err="1" smtClean="0"/>
              <a:t>Follette</a:t>
            </a:r>
            <a:r>
              <a:rPr lang="en-US" sz="1500" dirty="0" smtClean="0"/>
              <a:t>-Cook, K. E. Pickering, D. Goldberg, C. </a:t>
            </a:r>
            <a:r>
              <a:rPr lang="en-US" sz="1500" dirty="0" err="1" smtClean="0"/>
              <a:t>Satam</a:t>
            </a:r>
            <a:r>
              <a:rPr lang="en-US" sz="1500" dirty="0" smtClean="0"/>
              <a:t>, A. </a:t>
            </a:r>
            <a:r>
              <a:rPr lang="en-US" sz="1500" dirty="0" err="1" smtClean="0"/>
              <a:t>Weinheimer</a:t>
            </a:r>
            <a:r>
              <a:rPr lang="en-US" sz="1500" dirty="0" smtClean="0"/>
              <a:t>, J. H. Crawford, A. </a:t>
            </a:r>
            <a:r>
              <a:rPr lang="en-US" sz="1500" dirty="0" err="1" smtClean="0"/>
              <a:t>Mannino</a:t>
            </a:r>
            <a:r>
              <a:rPr lang="en-US" sz="1500" dirty="0" smtClean="0"/>
              <a:t>, D. J. Knapp, D. D. </a:t>
            </a:r>
            <a:r>
              <a:rPr lang="en-US" sz="1500" dirty="0" err="1" smtClean="0"/>
              <a:t>Montzka</a:t>
            </a:r>
            <a:r>
              <a:rPr lang="en-US" sz="1500" dirty="0" smtClean="0"/>
              <a:t>, G. B. </a:t>
            </a:r>
            <a:r>
              <a:rPr lang="en-US" sz="1500" dirty="0" err="1" smtClean="0"/>
              <a:t>Diskin</a:t>
            </a:r>
            <a:r>
              <a:rPr lang="en-US" sz="1500" dirty="0" smtClean="0"/>
              <a:t>, L. T. </a:t>
            </a:r>
            <a:r>
              <a:rPr lang="en-US" sz="1500" dirty="0" err="1" smtClean="0"/>
              <a:t>Marufu</a:t>
            </a:r>
            <a:r>
              <a:rPr lang="en-US" sz="1500" dirty="0" smtClean="0"/>
              <a:t>, and R. R. Dickerson </a:t>
            </a:r>
            <a:r>
              <a:rPr lang="en-US" sz="1500" i="1" dirty="0" smtClean="0"/>
              <a:t>(In Review),</a:t>
            </a:r>
            <a:r>
              <a:rPr lang="en-US" sz="1500" dirty="0" smtClean="0"/>
              <a:t> "Impact of bay breeze circulations on surface air quality and boundary layer export", </a:t>
            </a:r>
            <a:r>
              <a:rPr lang="en-US" sz="1500" i="1" dirty="0" smtClean="0"/>
              <a:t>Atmospheric Environment</a:t>
            </a:r>
            <a:endParaRPr lang="en-US" sz="1500" dirty="0" smtClean="0"/>
          </a:p>
          <a:p>
            <a:pPr>
              <a:spcBef>
                <a:spcPts val="600"/>
              </a:spcBef>
            </a:pPr>
            <a:r>
              <a:rPr lang="en-US" sz="1500" dirty="0" smtClean="0"/>
              <a:t>- Tzortziou M., J. R Herman, Z. Ahmad </a:t>
            </a:r>
            <a:r>
              <a:rPr lang="en-US" sz="1500" i="1" dirty="0" smtClean="0"/>
              <a:t>(In Review),</a:t>
            </a:r>
            <a:r>
              <a:rPr lang="en-US" sz="1500" dirty="0" smtClean="0"/>
              <a:t> "Variability in Atmospheric NO2 and Impact on Ocean Color Retrievals in Coastal Waters near Polluted Urban Areas", </a:t>
            </a:r>
            <a:r>
              <a:rPr lang="en-US" sz="1500" i="1" dirty="0" smtClean="0"/>
              <a:t>Journal of Geophysical Research.</a:t>
            </a:r>
            <a:endParaRPr lang="en-US" sz="1500" dirty="0" smtClean="0"/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sz="1500" dirty="0" smtClean="0"/>
              <a:t>Goldberg DL, CP Loughner, M Tzortziou, JW. </a:t>
            </a:r>
            <a:r>
              <a:rPr lang="en-US" sz="1500" dirty="0" err="1" smtClean="0"/>
              <a:t>Stehr</a:t>
            </a:r>
            <a:r>
              <a:rPr lang="en-US" sz="1500" dirty="0" smtClean="0"/>
              <a:t>, KE Pickering, L </a:t>
            </a:r>
            <a:r>
              <a:rPr lang="en-US" sz="1500" dirty="0" err="1" smtClean="0"/>
              <a:t>Tambaoga</a:t>
            </a:r>
            <a:r>
              <a:rPr lang="en-US" sz="1500" dirty="0" smtClean="0"/>
              <a:t> </a:t>
            </a:r>
            <a:r>
              <a:rPr lang="en-US" sz="1500" dirty="0" err="1" smtClean="0"/>
              <a:t>Marufua</a:t>
            </a:r>
            <a:r>
              <a:rPr lang="en-US" sz="1500" dirty="0" smtClean="0"/>
              <a:t>, JH </a:t>
            </a:r>
            <a:r>
              <a:rPr lang="en-US" sz="1500" dirty="0" err="1" smtClean="0"/>
              <a:t>Crawfordd</a:t>
            </a:r>
            <a:r>
              <a:rPr lang="en-US" sz="1500" dirty="0" smtClean="0"/>
              <a:t>, RC </a:t>
            </a:r>
            <a:r>
              <a:rPr lang="en-US" sz="1500" dirty="0" err="1" smtClean="0"/>
              <a:t>Cohene</a:t>
            </a:r>
            <a:r>
              <a:rPr lang="en-US" sz="1500" dirty="0" smtClean="0"/>
              <a:t>, and R Dickerson, </a:t>
            </a:r>
            <a:r>
              <a:rPr lang="en-US" sz="1500" i="1" dirty="0" smtClean="0"/>
              <a:t>(In Review),</a:t>
            </a:r>
            <a:r>
              <a:rPr lang="en-US" sz="1500" dirty="0" smtClean="0"/>
              <a:t> "Surface Ozone Concentrations over the Chesapeake Bay during DISCOVER-AQ", </a:t>
            </a:r>
            <a:r>
              <a:rPr lang="en-US" sz="1500" i="1" dirty="0" smtClean="0"/>
              <a:t>Atmospheric Environment</a:t>
            </a:r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8524920" y="6488668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0" y="609600"/>
            <a:ext cx="9144000" cy="624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CBODAQ Campaign in the Chesapeake Bay ( 11-20 July 2011)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22" name="Picture 2" descr="GEO-CAPE 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762000"/>
            <a:ext cx="8763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GEO-CAPE Poster </a:t>
            </a:r>
            <a:r>
              <a:rPr lang="en-US" sz="1600" b="1" dirty="0" smtClean="0"/>
              <a:t>Presentations</a:t>
            </a:r>
            <a:endParaRPr lang="en-US" sz="1600" dirty="0" smtClean="0"/>
          </a:p>
          <a:p>
            <a:pPr>
              <a:buFontTx/>
              <a:buChar char="-"/>
            </a:pPr>
            <a:r>
              <a:rPr lang="en-US" sz="1400" dirty="0" err="1" smtClean="0"/>
              <a:t>Aurin</a:t>
            </a:r>
            <a:r>
              <a:rPr lang="en-US" sz="1400" dirty="0" smtClean="0"/>
              <a:t>: Murky Waters: Atmospheric Correction and MODIS Ocean Color Uncertainty in </a:t>
            </a:r>
            <a:r>
              <a:rPr lang="en-US" sz="1400" dirty="0" smtClean="0"/>
              <a:t>Extreme Environments</a:t>
            </a:r>
            <a:r>
              <a:rPr lang="en-US" sz="1400" dirty="0" smtClean="0"/>
              <a:t>.</a:t>
            </a:r>
          </a:p>
          <a:p>
            <a:pPr>
              <a:buFontTx/>
              <a:buChar char="-"/>
            </a:pPr>
            <a:r>
              <a:rPr lang="en-US" sz="1400" dirty="0" err="1" smtClean="0"/>
              <a:t>Aurin</a:t>
            </a:r>
            <a:r>
              <a:rPr lang="en-US" sz="1400" dirty="0" smtClean="0"/>
              <a:t>: Spatially resolving ocean color and sediment dispersion in river plumes, coastal systems, </a:t>
            </a:r>
            <a:r>
              <a:rPr lang="en-US" sz="1400" dirty="0" smtClean="0"/>
              <a:t>and continental </a:t>
            </a:r>
            <a:r>
              <a:rPr lang="en-US" sz="1400" dirty="0" smtClean="0"/>
              <a:t>shelf waters.</a:t>
            </a:r>
          </a:p>
          <a:p>
            <a:pPr>
              <a:buFontTx/>
              <a:buChar char="-"/>
            </a:pPr>
            <a:r>
              <a:rPr lang="en-US" sz="1400" dirty="0" smtClean="0"/>
              <a:t>Davis: Using HICO and GOCI Data to Prepare for GEO-CAPE</a:t>
            </a:r>
          </a:p>
          <a:p>
            <a:pPr>
              <a:buFontTx/>
              <a:buChar char="-"/>
            </a:pPr>
            <a:r>
              <a:rPr lang="en-US" sz="1400" dirty="0" smtClean="0"/>
              <a:t>Frost: Evaluating </a:t>
            </a:r>
            <a:r>
              <a:rPr lang="en-US" sz="1400" dirty="0" err="1" smtClean="0"/>
              <a:t>NOx</a:t>
            </a:r>
            <a:r>
              <a:rPr lang="en-US" sz="1400" dirty="0" smtClean="0"/>
              <a:t> emissions using satellite observations</a:t>
            </a:r>
          </a:p>
          <a:p>
            <a:pPr>
              <a:buFontTx/>
              <a:buChar char="-"/>
            </a:pPr>
            <a:r>
              <a:rPr lang="en-US" sz="1400" dirty="0" smtClean="0"/>
              <a:t>Guild: NASA's Coastal and Ocean Airborne Science </a:t>
            </a:r>
            <a:r>
              <a:rPr lang="en-US" sz="1400" dirty="0" err="1" smtClean="0"/>
              <a:t>Testbed</a:t>
            </a:r>
            <a:r>
              <a:rPr lang="en-US" sz="1400" dirty="0" smtClean="0"/>
              <a:t> (COAST) Project</a:t>
            </a:r>
          </a:p>
          <a:p>
            <a:pPr>
              <a:buFontTx/>
              <a:buChar char="-"/>
            </a:pPr>
            <a:r>
              <a:rPr lang="en-US" sz="1400" dirty="0" err="1" smtClean="0"/>
              <a:t>Jeong</a:t>
            </a:r>
            <a:r>
              <a:rPr lang="en-US" sz="1400" dirty="0" smtClean="0"/>
              <a:t>, U.: Preliminary result of the on-line </a:t>
            </a:r>
            <a:r>
              <a:rPr lang="en-US" sz="1400" dirty="0" err="1" smtClean="0"/>
              <a:t>Jacobian</a:t>
            </a:r>
            <a:r>
              <a:rPr lang="en-US" sz="1400" dirty="0" smtClean="0"/>
              <a:t> </a:t>
            </a:r>
            <a:r>
              <a:rPr lang="en-US" sz="1400" dirty="0" err="1" smtClean="0"/>
              <a:t>calculatio</a:t>
            </a:r>
            <a:r>
              <a:rPr lang="en-US" sz="1400" dirty="0" smtClean="0"/>
              <a:t> retrieval algorithm of AOD and </a:t>
            </a:r>
            <a:r>
              <a:rPr lang="en-US" sz="1400" dirty="0" smtClean="0"/>
              <a:t>SSA from </a:t>
            </a:r>
            <a:r>
              <a:rPr lang="en-US" sz="1400" dirty="0" smtClean="0"/>
              <a:t>OMI </a:t>
            </a:r>
            <a:r>
              <a:rPr lang="en-US" sz="1400" dirty="0" err="1" smtClean="0"/>
              <a:t>noramlized</a:t>
            </a:r>
            <a:r>
              <a:rPr lang="en-US" sz="1400" dirty="0" smtClean="0"/>
              <a:t> radiance data using VLIDORT</a:t>
            </a:r>
          </a:p>
          <a:p>
            <a:pPr>
              <a:buFontTx/>
              <a:buChar char="-"/>
            </a:pPr>
            <a:r>
              <a:rPr lang="en-US" sz="1400" dirty="0" smtClean="0"/>
              <a:t>Jordan: Shipboard in situ aerosol measurements during CBODAQ, potential shipboard in situ </a:t>
            </a:r>
            <a:r>
              <a:rPr lang="en-US" sz="1400" dirty="0" smtClean="0"/>
              <a:t>aerosol measurements </a:t>
            </a:r>
            <a:r>
              <a:rPr lang="en-US" sz="1400" dirty="0" smtClean="0"/>
              <a:t>for </a:t>
            </a:r>
            <a:r>
              <a:rPr lang="en-US" sz="1400" dirty="0" err="1" smtClean="0"/>
              <a:t>GoMex</a:t>
            </a:r>
            <a:r>
              <a:rPr lang="en-US" sz="1400" dirty="0" smtClean="0"/>
              <a:t>, and developing a framework for interdisciplinary science studies</a:t>
            </a:r>
          </a:p>
          <a:p>
            <a:pPr>
              <a:buFontTx/>
              <a:buChar char="-"/>
            </a:pPr>
            <a:r>
              <a:rPr lang="en-US" sz="1400" dirty="0" smtClean="0"/>
              <a:t>Kim, B. -R.: GEMS cloud algorithm development status</a:t>
            </a:r>
          </a:p>
          <a:p>
            <a:pPr>
              <a:buFontTx/>
              <a:buChar char="-"/>
            </a:pPr>
            <a:r>
              <a:rPr lang="en-US" sz="1400" dirty="0" smtClean="0"/>
              <a:t>Kim, Si-Wan: Sensitivity of modeled vertical column NO2 , HCHO, CHOCHO, and O3 to </a:t>
            </a:r>
            <a:r>
              <a:rPr lang="en-US" sz="1400" dirty="0" smtClean="0"/>
              <a:t>emission inventories </a:t>
            </a:r>
            <a:r>
              <a:rPr lang="en-US" sz="1400" dirty="0" smtClean="0"/>
              <a:t>in the Los Angeles Basin</a:t>
            </a:r>
          </a:p>
          <a:p>
            <a:pPr>
              <a:buFontTx/>
              <a:buChar char="-"/>
            </a:pPr>
            <a:r>
              <a:rPr lang="en-US" sz="1400" dirty="0" smtClean="0"/>
              <a:t>Kim, Y. J.: Status of NO2 and SO2 retrieval algorithm for GEMS</a:t>
            </a:r>
          </a:p>
          <a:p>
            <a:pPr>
              <a:buFontTx/>
              <a:buChar char="-"/>
            </a:pPr>
            <a:r>
              <a:rPr lang="en-US" sz="1400" dirty="0" smtClean="0"/>
              <a:t>Kim, Y. J.: Retrieval of UV aerosol index using OMI observation data and VLIDORT during </a:t>
            </a:r>
            <a:r>
              <a:rPr lang="en-US" sz="1400" dirty="0" smtClean="0"/>
              <a:t>Dragon Campaign</a:t>
            </a:r>
            <a:endParaRPr lang="en-US" sz="1400" dirty="0" smtClean="0"/>
          </a:p>
          <a:p>
            <a:pPr>
              <a:buFontTx/>
              <a:buChar char="-"/>
            </a:pPr>
            <a:r>
              <a:rPr lang="en-US" sz="1400" dirty="0" err="1" smtClean="0"/>
              <a:t>Kulawik</a:t>
            </a:r>
            <a:r>
              <a:rPr lang="en-US" sz="1400" dirty="0" smtClean="0"/>
              <a:t>: Effect of surface </a:t>
            </a:r>
            <a:r>
              <a:rPr lang="en-US" sz="1400" dirty="0" err="1" smtClean="0"/>
              <a:t>albedo</a:t>
            </a:r>
            <a:r>
              <a:rPr lang="en-US" sz="1400" dirty="0" smtClean="0"/>
              <a:t> on ozone retrievals in the UV, VIS, and TIR</a:t>
            </a:r>
          </a:p>
          <a:p>
            <a:pPr>
              <a:buFontTx/>
              <a:buChar char="-"/>
            </a:pPr>
            <a:r>
              <a:rPr lang="en-US" sz="1400" dirty="0" smtClean="0"/>
              <a:t>Kwon, H. -A.: Issue of development of formaldehyde retrieval for GEMS</a:t>
            </a:r>
          </a:p>
          <a:p>
            <a:pPr>
              <a:buFontTx/>
              <a:buChar char="-"/>
            </a:pPr>
            <a:r>
              <a:rPr lang="en-US" sz="1400" dirty="0" smtClean="0"/>
              <a:t>Morrow and Hooker: </a:t>
            </a:r>
            <a:r>
              <a:rPr lang="en-US" sz="1400" dirty="0" err="1" smtClean="0"/>
              <a:t>Hybridspectral</a:t>
            </a:r>
            <a:r>
              <a:rPr lang="en-US" sz="1400" dirty="0" smtClean="0"/>
              <a:t> Instrument Technologies for Next Generation NASA </a:t>
            </a:r>
            <a:r>
              <a:rPr lang="en-US" sz="1400" dirty="0" smtClean="0"/>
              <a:t>missions: DISCOVER </a:t>
            </a:r>
            <a:r>
              <a:rPr lang="en-US" sz="1400" dirty="0" smtClean="0"/>
              <a:t>AQ Gulf of Mexico</a:t>
            </a:r>
          </a:p>
          <a:p>
            <a:pPr>
              <a:buFontTx/>
              <a:buChar char="-"/>
            </a:pPr>
            <a:r>
              <a:rPr lang="en-US" sz="1400" dirty="0" err="1" smtClean="0"/>
              <a:t>Newchurch</a:t>
            </a:r>
            <a:r>
              <a:rPr lang="en-US" sz="1400" dirty="0" smtClean="0"/>
              <a:t>: </a:t>
            </a:r>
            <a:r>
              <a:rPr lang="en-US" sz="1400" dirty="0" err="1" smtClean="0"/>
              <a:t>Tropospheric</a:t>
            </a:r>
            <a:r>
              <a:rPr lang="en-US" sz="1400" dirty="0" smtClean="0"/>
              <a:t> ozone </a:t>
            </a:r>
            <a:r>
              <a:rPr lang="en-US" sz="1400" dirty="0" err="1" smtClean="0"/>
              <a:t>lidar</a:t>
            </a:r>
            <a:r>
              <a:rPr lang="en-US" sz="1400" dirty="0" smtClean="0"/>
              <a:t> network</a:t>
            </a:r>
          </a:p>
          <a:p>
            <a:pPr>
              <a:buFontTx/>
              <a:buChar char="-"/>
            </a:pPr>
            <a:r>
              <a:rPr lang="en-US" sz="1400" dirty="0" smtClean="0"/>
              <a:t>Pickering: Ability of GEO-CAPE to detect lightning </a:t>
            </a:r>
            <a:r>
              <a:rPr lang="en-US" sz="1400" dirty="0" err="1" smtClean="0"/>
              <a:t>NOx</a:t>
            </a:r>
            <a:r>
              <a:rPr lang="en-US" sz="1400" dirty="0" smtClean="0"/>
              <a:t> and resulting upper </a:t>
            </a:r>
            <a:r>
              <a:rPr lang="en-US" sz="1400" dirty="0" err="1" smtClean="0"/>
              <a:t>tropospheric</a:t>
            </a:r>
            <a:r>
              <a:rPr lang="en-US" sz="1400" dirty="0" smtClean="0"/>
              <a:t> </a:t>
            </a:r>
            <a:r>
              <a:rPr lang="en-US" sz="1400" dirty="0" smtClean="0"/>
              <a:t>ozone enhancement</a:t>
            </a:r>
            <a:endParaRPr lang="en-US" sz="1400" dirty="0" smtClean="0"/>
          </a:p>
          <a:p>
            <a:pPr>
              <a:buFontTx/>
              <a:buChar char="-"/>
            </a:pPr>
            <a:r>
              <a:rPr lang="en-US" sz="1400" dirty="0" smtClean="0"/>
              <a:t>Tzortziou: Atmospheric trace-gas dynamics and impact on ocean color retrievals in urban </a:t>
            </a:r>
            <a:r>
              <a:rPr lang="en-US" sz="1400" dirty="0" smtClean="0"/>
              <a:t>estuarine and </a:t>
            </a:r>
            <a:r>
              <a:rPr lang="en-US" sz="1400" dirty="0" smtClean="0"/>
              <a:t>coastal ecosystems</a:t>
            </a:r>
          </a:p>
          <a:p>
            <a:pPr>
              <a:buFontTx/>
              <a:buChar char="-"/>
            </a:pPr>
            <a:r>
              <a:rPr lang="en-US" sz="1400" dirty="0" err="1" smtClean="0"/>
              <a:t>Vassilkov</a:t>
            </a:r>
            <a:r>
              <a:rPr lang="en-US" sz="1400" dirty="0" smtClean="0"/>
              <a:t> and Joiner: Sensitivity of TOA radiance around the O2 </a:t>
            </a:r>
            <a:r>
              <a:rPr lang="el-GR" sz="1400" dirty="0" smtClean="0"/>
              <a:t>γ </a:t>
            </a:r>
            <a:r>
              <a:rPr lang="en-US" sz="1400" dirty="0" smtClean="0"/>
              <a:t>and B bands to aerosol height</a:t>
            </a:r>
          </a:p>
          <a:p>
            <a:pPr>
              <a:buFontTx/>
              <a:buChar char="-"/>
            </a:pPr>
            <a:r>
              <a:rPr lang="en-US" sz="1400" dirty="0" smtClean="0"/>
              <a:t>Worden: Averaging Kernel prediction from atmospheric and surface state parameters based </a:t>
            </a:r>
            <a:r>
              <a:rPr lang="en-US" sz="1400" dirty="0" smtClean="0"/>
              <a:t>on multiple </a:t>
            </a:r>
            <a:r>
              <a:rPr lang="en-US" sz="1400" dirty="0" smtClean="0"/>
              <a:t>regression with MOPITT CO and TES-OMI O3 multispectral observations</a:t>
            </a:r>
            <a:r>
              <a:rPr lang="en-US" sz="1400" i="1" dirty="0" smtClean="0"/>
              <a:t> </a:t>
            </a:r>
            <a:endParaRPr lang="en-US" sz="1400" i="1" dirty="0" smtClean="0"/>
          </a:p>
          <a:p>
            <a:pPr>
              <a:buFontTx/>
              <a:buChar char="-"/>
            </a:pPr>
            <a:endParaRPr lang="en-US" sz="1600" i="1" dirty="0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8524920" y="6488668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Evaluation of 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satellite </a:t>
            </a:r>
            <a:r>
              <a:rPr lang="en-US" sz="1400" dirty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p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roducts </a:t>
            </a:r>
            <a:r>
              <a:rPr lang="en-US" sz="1400" dirty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&amp; </a:t>
            </a:r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derived spatial and temporal variability 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638800"/>
            <a:ext cx="86868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32"/>
          <p:cNvSpPr txBox="1">
            <a:spLocks noChangeArrowheads="1"/>
          </p:cNvSpPr>
          <p:nvPr/>
        </p:nvSpPr>
        <p:spPr bwMode="auto">
          <a:xfrm>
            <a:off x="152400" y="5638800"/>
            <a:ext cx="80169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/>
              <a:t>Wed                        </a:t>
            </a:r>
            <a:r>
              <a:rPr lang="en-US" sz="1100" b="1" dirty="0" smtClean="0"/>
              <a:t>       </a:t>
            </a:r>
            <a:r>
              <a:rPr lang="en-US" sz="1100" b="1" dirty="0" err="1"/>
              <a:t>Th</a:t>
            </a:r>
            <a:r>
              <a:rPr lang="en-US" sz="1100" b="1" dirty="0"/>
              <a:t>                            </a:t>
            </a:r>
            <a:r>
              <a:rPr lang="en-US" sz="1100" b="1" dirty="0" smtClean="0"/>
              <a:t>       </a:t>
            </a:r>
            <a:r>
              <a:rPr lang="en-US" sz="1100" b="1" dirty="0"/>
              <a:t>Fr                           </a:t>
            </a:r>
            <a:r>
              <a:rPr lang="en-US" sz="1100" b="1" dirty="0" smtClean="0"/>
              <a:t>        </a:t>
            </a:r>
            <a:r>
              <a:rPr lang="en-US" sz="1100" b="1" dirty="0"/>
              <a:t>Sat                       </a:t>
            </a:r>
            <a:r>
              <a:rPr lang="en-US" sz="1100" b="1" dirty="0" smtClean="0"/>
              <a:t>            </a:t>
            </a:r>
            <a:r>
              <a:rPr lang="en-US" sz="1100" b="1" dirty="0"/>
              <a:t>Sun                        </a:t>
            </a:r>
            <a:r>
              <a:rPr lang="en-US" sz="1100" b="1" dirty="0" smtClean="0"/>
              <a:t>        </a:t>
            </a:r>
            <a:r>
              <a:rPr lang="en-US" sz="1100" b="1" dirty="0"/>
              <a:t>Mon                       </a:t>
            </a:r>
            <a:r>
              <a:rPr lang="en-US" sz="1100" b="1" dirty="0" smtClean="0"/>
              <a:t>       Tues  </a:t>
            </a:r>
            <a:endParaRPr lang="en-US" sz="1100" b="1" dirty="0"/>
          </a:p>
        </p:txBody>
      </p: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5638800" y="6546156"/>
            <a:ext cx="3368486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“</a:t>
            </a:r>
            <a:r>
              <a:rPr lang="en-US" sz="1200" i="1" dirty="0">
                <a:solidFill>
                  <a:schemeClr val="bg1"/>
                </a:solidFill>
              </a:rPr>
              <a:t>Weekly cycle of NO2 by GOME </a:t>
            </a:r>
            <a:r>
              <a:rPr lang="en-US" sz="1200" dirty="0">
                <a:solidFill>
                  <a:schemeClr val="bg1"/>
                </a:solidFill>
              </a:rPr>
              <a:t>“ </a:t>
            </a:r>
            <a:r>
              <a:rPr lang="en-US" sz="1200" dirty="0" err="1">
                <a:solidFill>
                  <a:schemeClr val="bg1"/>
                </a:solidFill>
              </a:rPr>
              <a:t>Beirle</a:t>
            </a:r>
            <a:r>
              <a:rPr lang="en-US" sz="1200" dirty="0">
                <a:solidFill>
                  <a:schemeClr val="bg1"/>
                </a:solidFill>
              </a:rPr>
              <a:t> et al., 2003</a:t>
            </a: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97593" y="762000"/>
            <a:ext cx="2036007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OMI NO2 over the Eastern US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6" name="Picture 2" descr="GEO-CAPE 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149324"/>
            <a:ext cx="594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Air quality and impacts on coastal ecosystems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48200" y="838200"/>
            <a:ext cx="449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For improving modeling and prediction of sources, transport, chemical transformations, </a:t>
            </a:r>
            <a:r>
              <a:rPr lang="en-US" sz="16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Arial" pitchFamily="34" charset="0"/>
              </a:rPr>
              <a:t>distribution, </a:t>
            </a:r>
            <a:r>
              <a:rPr lang="en-US" sz="1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and deposition of atmospheric pollutants at the land-ocean interface …</a:t>
            </a:r>
            <a:endParaRPr lang="en-US" sz="1600" i="1" dirty="0" smtClean="0">
              <a:solidFill>
                <a:schemeClr val="tx2">
                  <a:lumMod val="20000"/>
                  <a:lumOff val="8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02" y="1483934"/>
            <a:ext cx="2045298" cy="222885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941134"/>
            <a:ext cx="2057400" cy="2221206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150934"/>
            <a:ext cx="2057400" cy="2249866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693734"/>
            <a:ext cx="2057400" cy="2277122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2209800" y="1295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July 9, 2007 – 18 UTC</a:t>
            </a:r>
          </a:p>
          <a:p>
            <a:pPr algn="r"/>
            <a:r>
              <a:rPr lang="en-US" sz="1200" dirty="0" err="1" smtClean="0">
                <a:solidFill>
                  <a:schemeClr val="bg1"/>
                </a:solidFill>
              </a:rPr>
              <a:t>Trop</a:t>
            </a:r>
            <a:r>
              <a:rPr lang="en-US" sz="1200" dirty="0" smtClean="0">
                <a:solidFill>
                  <a:schemeClr val="bg1"/>
                </a:solidFill>
              </a:rPr>
              <a:t> Column (sfc-200 </a:t>
            </a:r>
            <a:r>
              <a:rPr lang="en-US" sz="1200" dirty="0" err="1" smtClean="0">
                <a:solidFill>
                  <a:schemeClr val="bg1"/>
                </a:solidFill>
              </a:rPr>
              <a:t>hPa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676400" y="297180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3581400" y="3429000"/>
            <a:ext cx="57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</a:t>
            </a:r>
            <a:r>
              <a:rPr lang="en-US" b="1" baseline="-25000" dirty="0" smtClean="0"/>
              <a:t>2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1697377" y="5181600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PM</a:t>
            </a:r>
            <a:r>
              <a:rPr lang="en-US" b="1" baseline="-25000" dirty="0" smtClean="0"/>
              <a:t>2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3657600" y="5638800"/>
            <a:ext cx="460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52400" y="1066800"/>
            <a:ext cx="4114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Community </a:t>
            </a:r>
            <a:r>
              <a:rPr lang="en-US" sz="1200" i="1" dirty="0" err="1" smtClean="0">
                <a:solidFill>
                  <a:schemeClr val="bg1"/>
                </a:solidFill>
              </a:rPr>
              <a:t>Multiscale</a:t>
            </a:r>
            <a:r>
              <a:rPr lang="en-US" sz="1200" i="1" dirty="0" smtClean="0">
                <a:solidFill>
                  <a:schemeClr val="bg1"/>
                </a:solidFill>
              </a:rPr>
              <a:t> Air Quality (CMAQ) Model simulations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2314575"/>
            <a:ext cx="3962400" cy="4225925"/>
          </a:xfrm>
          <a:prstGeom prst="rect">
            <a:avLst/>
          </a:prstGeom>
          <a:ln w="1270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5029200" y="6276975"/>
            <a:ext cx="3962400" cy="276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libri" pitchFamily="34" charset="0"/>
              </a:rPr>
              <a:t>Total Nitrogen Deposition (Kg-N/HA)– CMAQ Output (2001)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724400" y="2139924"/>
            <a:ext cx="3886200" cy="69249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en-US" sz="13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1300" dirty="0">
                <a:solidFill>
                  <a:schemeClr val="bg1"/>
                </a:solidFill>
              </a:rPr>
              <a:t>In </a:t>
            </a:r>
            <a:r>
              <a:rPr lang="en-US" sz="1300" dirty="0">
                <a:solidFill>
                  <a:schemeClr val="bg1"/>
                </a:solidFill>
                <a:ea typeface="Calibri" pitchFamily="34" charset="0"/>
              </a:rPr>
              <a:t>the Chesapeake Bay, 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  <a:ea typeface="Calibri" pitchFamily="34" charset="0"/>
              </a:rPr>
              <a:t>at least one third, and probably significantly more, of total nitrogen inputs comes from air deposition</a:t>
            </a:r>
            <a:r>
              <a:rPr lang="en-US" sz="1300" dirty="0">
                <a:solidFill>
                  <a:schemeClr val="tx2">
                    <a:lumMod val="60000"/>
                    <a:lumOff val="40000"/>
                  </a:schemeClr>
                </a:solidFill>
                <a:ea typeface="Calibri" pitchFamily="34" charset="0"/>
              </a:rPr>
              <a:t> </a:t>
            </a:r>
            <a:r>
              <a:rPr lang="en-US" sz="1300" i="1" dirty="0">
                <a:solidFill>
                  <a:schemeClr val="bg1"/>
                </a:solidFill>
                <a:ea typeface="Calibri" pitchFamily="34" charset="0"/>
              </a:rPr>
              <a:t>[STAC Publ. 09-001, 2009]. </a:t>
            </a:r>
          </a:p>
        </p:txBody>
      </p:sp>
      <p:pic>
        <p:nvPicPr>
          <p:cNvPr id="31" name="Picture 2" descr="GEO-CAPE Bann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0" y="149225"/>
            <a:ext cx="624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Improved Atmospheric Correction of Satellite Ocean Color 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1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-30228" y="586299"/>
            <a:ext cx="23936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ea typeface="Verdana" pitchFamily="34" charset="0"/>
              </a:rPr>
              <a:t>by Jay O'Reilly; NOAA/NMFS, Narragansett, RI).</a:t>
            </a:r>
            <a:endParaRPr lang="en-US" sz="900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486400" y="5715000"/>
            <a:ext cx="350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smtClean="0">
                <a:solidFill>
                  <a:schemeClr val="bg1"/>
                </a:solidFill>
                <a:ea typeface="Verdana" pitchFamily="34" charset="0"/>
              </a:rPr>
              <a:t>Probability of retrieving negative water-leaving radiances for the </a:t>
            </a:r>
            <a:r>
              <a:rPr lang="en-US" sz="1300" dirty="0" err="1" smtClean="0">
                <a:solidFill>
                  <a:schemeClr val="bg1"/>
                </a:solidFill>
                <a:ea typeface="Verdana" pitchFamily="34" charset="0"/>
              </a:rPr>
              <a:t>SeaWiFS</a:t>
            </a:r>
            <a:r>
              <a:rPr lang="en-US" sz="1300" dirty="0" smtClean="0">
                <a:solidFill>
                  <a:schemeClr val="bg1"/>
                </a:solidFill>
                <a:ea typeface="Verdana" pitchFamily="34" charset="0"/>
              </a:rPr>
              <a:t> 412nm band along the eastern seaboard of North America. </a:t>
            </a:r>
          </a:p>
          <a:p>
            <a:pPr>
              <a:defRPr/>
            </a:pPr>
            <a:endParaRPr lang="en-US" sz="1300" dirty="0">
              <a:solidFill>
                <a:schemeClr val="bg1"/>
              </a:solidFill>
              <a:ea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69893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	</a:t>
            </a:r>
            <a:endParaRPr lang="en-US" sz="1600" b="1" dirty="0" smtClean="0"/>
          </a:p>
          <a:p>
            <a:r>
              <a:rPr lang="en-US" sz="1600" b="1" dirty="0" smtClean="0"/>
              <a:t>0.0                 0.2                 0.4                 0.6                  0.8                 1.0</a:t>
            </a:r>
          </a:p>
          <a:p>
            <a:endParaRPr lang="en-US" sz="800" b="1" dirty="0"/>
          </a:p>
          <a:p>
            <a:pPr algn="ctr"/>
            <a:r>
              <a:rPr lang="en-US" sz="1600" b="1" i="1" dirty="0" err="1" smtClean="0"/>
              <a:t>nLw</a:t>
            </a:r>
            <a:r>
              <a:rPr lang="en-US" sz="1600" b="1" i="1" dirty="0" smtClean="0"/>
              <a:t> - P</a:t>
            </a:r>
            <a:r>
              <a:rPr lang="en-US" sz="1600" b="1" i="1" baseline="-25000" dirty="0" smtClean="0"/>
              <a:t>neg</a:t>
            </a:r>
            <a:r>
              <a:rPr lang="en-US" sz="1600" b="1" i="1" dirty="0" smtClean="0"/>
              <a:t> </a:t>
            </a:r>
            <a:r>
              <a:rPr lang="en-US" sz="1600" b="1" dirty="0" smtClean="0"/>
              <a:t>(probability)</a:t>
            </a:r>
            <a:endParaRPr lang="en-US" sz="1600" b="1" dirty="0"/>
          </a:p>
        </p:txBody>
      </p:sp>
      <p:pic>
        <p:nvPicPr>
          <p:cNvPr id="13" name="Picture 2" descr="GEO-CAPE 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0" y="149225"/>
            <a:ext cx="624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Land-Atmosphere-Ocean Interactions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0228" y="586299"/>
            <a:ext cx="23936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ea typeface="Verdana" pitchFamily="34" charset="0"/>
              </a:rPr>
              <a:t>by Jay O'Reilly; NOAA/NMFS, Narragansett, RI).</a:t>
            </a:r>
            <a:endParaRPr lang="en-US" sz="900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6200" y="962561"/>
            <a:ext cx="5791200" cy="16773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 smtClean="0">
                <a:solidFill>
                  <a:schemeClr val="bg1"/>
                </a:solidFill>
              </a:rPr>
              <a:t>Influences of meteorology on coastal waters and vice versa</a:t>
            </a:r>
          </a:p>
          <a:p>
            <a:pPr marL="342900" indent="-342900">
              <a:buFontTx/>
              <a:buAutoNum type="arabicParenR"/>
            </a:pPr>
            <a:r>
              <a:rPr lang="en-US" sz="1600" dirty="0" smtClean="0">
                <a:solidFill>
                  <a:schemeClr val="bg1"/>
                </a:solidFill>
              </a:rPr>
              <a:t>Bidirectional fluxes of chemical constituents between the atmosphere and coastal waters</a:t>
            </a:r>
          </a:p>
          <a:p>
            <a:pPr marL="342900" indent="-342900">
              <a:buFontTx/>
              <a:buAutoNum type="arabicParenR"/>
            </a:pPr>
            <a:r>
              <a:rPr lang="en-US" sz="1600" dirty="0" smtClean="0">
                <a:solidFill>
                  <a:schemeClr val="bg1"/>
                </a:solidFill>
              </a:rPr>
              <a:t>Impacts of anthropogenic activities on coastal ocean biogeochemical cycles</a:t>
            </a:r>
          </a:p>
          <a:p>
            <a:pPr marL="342900" indent="-342900">
              <a:buFontTx/>
              <a:buAutoNum type="arabicParenR"/>
            </a:pPr>
            <a:endParaRPr lang="en-US" sz="700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en-US" sz="1600" i="1" dirty="0" smtClean="0">
                <a:solidFill>
                  <a:schemeClr val="bg1"/>
                </a:solidFill>
              </a:rPr>
              <a:t>(GEO-CAPE Interdisciplinary Science Group White Paper)</a:t>
            </a:r>
          </a:p>
        </p:txBody>
      </p:sp>
      <p:pic>
        <p:nvPicPr>
          <p:cNvPr id="13" name="Picture 2" descr="GEO-CAPE 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1143000"/>
            <a:ext cx="3230661" cy="4724759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429000"/>
            <a:ext cx="2286000" cy="308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819400"/>
            <a:ext cx="2743200" cy="388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4191000"/>
            <a:ext cx="3302000" cy="252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hoto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" y="6477000"/>
            <a:ext cx="6172200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NOAA Vessel </a:t>
            </a:r>
            <a:r>
              <a:rPr lang="en-US" sz="1200" dirty="0" err="1" smtClean="0">
                <a:solidFill>
                  <a:schemeClr val="bg1"/>
                </a:solidFill>
              </a:rPr>
              <a:t>SRVx</a:t>
            </a:r>
            <a:r>
              <a:rPr lang="en-US" sz="1200" dirty="0" smtClean="0">
                <a:solidFill>
                  <a:schemeClr val="bg1"/>
                </a:solidFill>
              </a:rPr>
              <a:t> - National </a:t>
            </a:r>
            <a:r>
              <a:rPr lang="en-US" sz="1200" dirty="0">
                <a:solidFill>
                  <a:schemeClr val="bg1"/>
                </a:solidFill>
              </a:rPr>
              <a:t>Marine Sanctuary Test and Evaluation Vessel R8501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1700" y="627018"/>
            <a:ext cx="50723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" b="1" dirty="0" smtClean="0"/>
          </a:p>
          <a:p>
            <a:pPr>
              <a:lnSpc>
                <a:spcPts val="1400"/>
              </a:lnSpc>
              <a:buFont typeface="Wingdings"/>
              <a:buChar char="à"/>
            </a:pPr>
            <a:r>
              <a:rPr lang="en-US" sz="1300" b="1" dirty="0" smtClean="0"/>
              <a:t>More than 25  scientists and additional students from 10 research and academic institutions in the US participated with measurements on the ship, data processing, analysis, interpretation </a:t>
            </a:r>
            <a:endParaRPr lang="en-US" sz="1300" b="1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76200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CBODAQ Campaign in the Chesapeake Bay ( 11-20 July 2011)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20" name="Picture 4" descr="http://www.nasa.gov/images/content/561449main_p-3b-1067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33481"/>
            <a:ext cx="3636049" cy="27245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486400" y="4114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cs typeface="Arial" pitchFamily="34" charset="0"/>
              </a:rPr>
              <a:t>NASA aircraft campaign DISCOVER-AQ </a:t>
            </a:r>
            <a:r>
              <a:rPr lang="en-US" sz="1200" dirty="0" smtClean="0">
                <a:cs typeface="Arial" pitchFamily="34" charset="0"/>
              </a:rPr>
              <a:t>(</a:t>
            </a:r>
            <a:r>
              <a:rPr lang="en-US" sz="1200" b="1" u="sng" dirty="0" smtClean="0">
                <a:cs typeface="Arial" pitchFamily="34" charset="0"/>
              </a:rPr>
              <a:t>D</a:t>
            </a:r>
            <a:r>
              <a:rPr lang="en-US" sz="1200" dirty="0" smtClean="0">
                <a:cs typeface="Arial" pitchFamily="34" charset="0"/>
              </a:rPr>
              <a:t>eriving </a:t>
            </a:r>
            <a:r>
              <a:rPr lang="en-US" sz="1200" b="1" u="sng" dirty="0" smtClean="0">
                <a:cs typeface="Arial" pitchFamily="34" charset="0"/>
              </a:rPr>
              <a:t>I</a:t>
            </a:r>
            <a:r>
              <a:rPr lang="en-US" sz="1200" dirty="0" smtClean="0">
                <a:cs typeface="Arial" pitchFamily="34" charset="0"/>
              </a:rPr>
              <a:t>nformation on </a:t>
            </a:r>
            <a:r>
              <a:rPr lang="en-US" sz="1200" b="1" u="sng" dirty="0" smtClean="0">
                <a:cs typeface="Arial" pitchFamily="34" charset="0"/>
              </a:rPr>
              <a:t>S</a:t>
            </a:r>
            <a:r>
              <a:rPr lang="en-US" sz="1200" dirty="0" smtClean="0">
                <a:cs typeface="Arial" pitchFamily="34" charset="0"/>
              </a:rPr>
              <a:t>urface </a:t>
            </a:r>
            <a:r>
              <a:rPr lang="en-US" sz="1200" b="1" u="sng" dirty="0" smtClean="0">
                <a:cs typeface="Arial" pitchFamily="34" charset="0"/>
              </a:rPr>
              <a:t>C</a:t>
            </a:r>
            <a:r>
              <a:rPr lang="en-US" sz="1200" dirty="0" smtClean="0">
                <a:cs typeface="Arial" pitchFamily="34" charset="0"/>
              </a:rPr>
              <a:t>onditions from </a:t>
            </a:r>
            <a:r>
              <a:rPr lang="en-US" sz="1200" b="1" u="sng" dirty="0" err="1" smtClean="0">
                <a:cs typeface="Arial" pitchFamily="34" charset="0"/>
              </a:rPr>
              <a:t>COl</a:t>
            </a:r>
            <a:r>
              <a:rPr lang="en-US" sz="1200" dirty="0" err="1" smtClean="0">
                <a:cs typeface="Arial" pitchFamily="34" charset="0"/>
              </a:rPr>
              <a:t>umn</a:t>
            </a:r>
            <a:r>
              <a:rPr lang="en-US" sz="1200" dirty="0" smtClean="0">
                <a:cs typeface="Arial" pitchFamily="34" charset="0"/>
              </a:rPr>
              <a:t> and </a:t>
            </a:r>
            <a:r>
              <a:rPr lang="en-US" sz="1200" b="1" u="sng" dirty="0" err="1" smtClean="0">
                <a:cs typeface="Arial" pitchFamily="34" charset="0"/>
              </a:rPr>
              <a:t>VER</a:t>
            </a:r>
            <a:r>
              <a:rPr lang="en-US" sz="1200" dirty="0" err="1" smtClean="0">
                <a:cs typeface="Arial" pitchFamily="34" charset="0"/>
              </a:rPr>
              <a:t>tically</a:t>
            </a:r>
            <a:r>
              <a:rPr lang="en-US" sz="1200" dirty="0" smtClean="0">
                <a:cs typeface="Arial" pitchFamily="34" charset="0"/>
              </a:rPr>
              <a:t> Resolved Observations Relevant to </a:t>
            </a:r>
            <a:r>
              <a:rPr lang="en-US" sz="1200" b="1" u="sng" dirty="0" smtClean="0">
                <a:cs typeface="Arial" pitchFamily="34" charset="0"/>
              </a:rPr>
              <a:t>A</a:t>
            </a:r>
            <a:r>
              <a:rPr lang="en-US" sz="1200" dirty="0" smtClean="0">
                <a:cs typeface="Arial" pitchFamily="34" charset="0"/>
              </a:rPr>
              <a:t>ir </a:t>
            </a:r>
            <a:r>
              <a:rPr lang="en-US" sz="1200" b="1" u="sng" dirty="0" smtClean="0">
                <a:cs typeface="Arial" pitchFamily="34" charset="0"/>
              </a:rPr>
              <a:t>Q</a:t>
            </a:r>
            <a:r>
              <a:rPr lang="en-US" sz="1200" dirty="0" smtClean="0">
                <a:cs typeface="Arial" pitchFamily="34" charset="0"/>
              </a:rPr>
              <a:t>uality</a:t>
            </a:r>
            <a:endParaRPr lang="en-US" sz="1200" dirty="0">
              <a:cs typeface="Arial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762000" y="304800"/>
            <a:ext cx="5791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 CBODAQ: </a:t>
            </a:r>
            <a:r>
              <a:rPr lang="en-US" sz="1200" b="1" u="sng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C</a:t>
            </a:r>
            <a:r>
              <a:rPr lang="en-US" sz="12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hesapeake </a:t>
            </a:r>
            <a:r>
              <a:rPr lang="en-US" sz="1200" b="1" u="sng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B</a:t>
            </a:r>
            <a:r>
              <a:rPr lang="en-US" sz="12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ay </a:t>
            </a:r>
            <a:r>
              <a:rPr lang="en-US" sz="1200" b="1" u="sng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O</a:t>
            </a:r>
            <a:r>
              <a:rPr lang="en-US" sz="12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ceanographic Campaign with </a:t>
            </a:r>
            <a:r>
              <a:rPr lang="en-US" sz="1200" b="1" u="sng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D</a:t>
            </a:r>
            <a:r>
              <a:rPr lang="en-US" sz="12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iscover-</a:t>
            </a:r>
            <a:r>
              <a:rPr lang="en-US" sz="1200" b="1" u="sng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AQ</a:t>
            </a:r>
            <a:endParaRPr lang="en-US" sz="1200" b="1" u="sng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18" name="Picture 2" descr="GEO-CAPE Ban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es_Bay_July29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2400" y="821744"/>
            <a:ext cx="8686800" cy="6036256"/>
          </a:xfrm>
          <a:prstGeom prst="rect">
            <a:avLst/>
          </a:prstGeom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CBODAQ Campaign in the Chesapeake Bay ( 11-20 July 2011)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12" name="Picture 2" descr="GEO-CAPE 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52400" y="4113126"/>
          <a:ext cx="4114800" cy="259247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62000"/>
                <a:gridCol w="3352800"/>
              </a:tblGrid>
              <a:tr h="6351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u="none" dirty="0" smtClean="0"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dirty="0" smtClean="0"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Spatial: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000" u="none" dirty="0"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6989" marR="66989" marT="0" marB="0">
                    <a:lnL w="571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1000" u="none" dirty="0" smtClean="0">
                        <a:solidFill>
                          <a:schemeClr val="bg1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000" u="none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2 </a:t>
                      </a:r>
                      <a:r>
                        <a:rPr lang="en-US" sz="1000" u="none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days: stationary </a:t>
                      </a:r>
                      <a:r>
                        <a:rPr lang="en-US" sz="1000" u="none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(S#)- </a:t>
                      </a:r>
                      <a:r>
                        <a:rPr lang="en-US" sz="1000" u="none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measurements at one location </a:t>
                      </a:r>
                      <a:endParaRPr lang="en-US" sz="1000" u="none" dirty="0" smtClean="0">
                        <a:solidFill>
                          <a:schemeClr val="bg1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000" u="none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</a:t>
                      </a:r>
                      <a:r>
                        <a:rPr lang="en-US" sz="100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upper bay main stem </a:t>
                      </a:r>
                      <a:r>
                        <a:rPr lang="en-US" sz="1000" b="1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(1 flight day)</a:t>
                      </a:r>
                    </a:p>
                    <a:p>
                      <a:pPr lvl="2">
                        <a:buFontTx/>
                        <a:buChar char="-"/>
                      </a:pPr>
                      <a:endParaRPr lang="en-US" sz="1000" u="none" dirty="0">
                        <a:solidFill>
                          <a:schemeClr val="bg1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itchFamily="34" charset="0"/>
                        <a:buChar char="•"/>
                      </a:pPr>
                      <a:r>
                        <a:rPr lang="en-US" sz="1000" u="none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3 </a:t>
                      </a:r>
                      <a:r>
                        <a:rPr lang="en-US" sz="1000" u="none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days: follow water mass </a:t>
                      </a:r>
                      <a:r>
                        <a:rPr lang="en-US" sz="1000" u="none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(drifter (D#)</a:t>
                      </a:r>
                      <a:r>
                        <a:rPr lang="en-US" sz="1000" u="non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en-US" sz="1000" u="none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w</a:t>
                      </a:r>
                      <a:r>
                        <a:rPr lang="en-US" sz="1000" u="none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/ GPS tracking</a:t>
                      </a:r>
                      <a:r>
                        <a:rPr lang="en-US" sz="1000" u="none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000" u="none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</a:t>
                      </a:r>
                      <a:r>
                        <a:rPr lang="en-US" sz="100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en-US" sz="1000" u="none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00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upper bay main stem </a:t>
                      </a:r>
                      <a:r>
                        <a:rPr lang="en-US" sz="1000" b="1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(2 flight days</a:t>
                      </a:r>
                      <a:r>
                        <a:rPr lang="en-US" sz="1000" b="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000" b="0" u="none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-</a:t>
                      </a:r>
                      <a:r>
                        <a:rPr lang="en-US" sz="100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lower </a:t>
                      </a:r>
                      <a:r>
                        <a:rPr lang="en-US" sz="1000" u="none" kern="120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Patuxent</a:t>
                      </a:r>
                      <a:r>
                        <a:rPr lang="en-US" sz="100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river</a:t>
                      </a:r>
                    </a:p>
                    <a:p>
                      <a:pPr lvl="2">
                        <a:buFontTx/>
                        <a:buNone/>
                      </a:pPr>
                      <a:endParaRPr lang="en-US" sz="1000" u="none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itchFamily="34" charset="0"/>
                        <a:buChar char="•"/>
                      </a:pPr>
                      <a:r>
                        <a:rPr lang="en-US" sz="1000" u="none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5 </a:t>
                      </a:r>
                      <a:r>
                        <a:rPr lang="en-US" sz="1000" u="none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days: </a:t>
                      </a:r>
                      <a:r>
                        <a:rPr lang="en-US" sz="1000" u="none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transects (T#)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000" u="none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-</a:t>
                      </a:r>
                      <a:r>
                        <a:rPr lang="en-US" sz="100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 transects in upper bay </a:t>
                      </a:r>
                      <a:r>
                        <a:rPr lang="en-US" sz="1000" b="1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(2 flight days)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000" b="1" u="none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-</a:t>
                      </a:r>
                      <a:r>
                        <a:rPr lang="en-US" sz="100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 transect in mid bay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000" u="none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</a:t>
                      </a:r>
                      <a:r>
                        <a:rPr lang="en-US" sz="100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</a:t>
                      </a:r>
                      <a:r>
                        <a:rPr lang="en-US" sz="1000" u="none" kern="120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Choptank</a:t>
                      </a:r>
                      <a:r>
                        <a:rPr lang="en-US" sz="100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River/estuary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000" u="none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-</a:t>
                      </a:r>
                      <a:r>
                        <a:rPr lang="en-US" sz="100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000" u="none" kern="120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Blackwater</a:t>
                      </a:r>
                      <a:r>
                        <a:rPr lang="en-US" sz="1000" u="non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Wildlife Refuge marshes</a:t>
                      </a:r>
                    </a:p>
                    <a:p>
                      <a:pPr lvl="2">
                        <a:buFontTx/>
                        <a:buNone/>
                      </a:pPr>
                      <a:endParaRPr lang="en-US" sz="1000" u="none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u="none" dirty="0"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Temporal:</a:t>
                      </a:r>
                      <a:endParaRPr lang="en-US" sz="1000" u="none" dirty="0"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6989" marR="66989" marT="0" marB="0">
                    <a:lnL w="571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u="none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6 to 10 discrete stations during each day 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u="none" dirty="0"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Vertical:</a:t>
                      </a:r>
                      <a:endParaRPr lang="en-US" sz="1000" u="none" dirty="0"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6989" marR="66989" marT="0" marB="0">
                    <a:lnL w="571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u="none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3 depths (surface, 10% and 1% light depth)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572000" y="914400"/>
            <a:ext cx="3276600" cy="28194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114800" y="838200"/>
            <a:ext cx="4892040" cy="4572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191000" y="4800600"/>
            <a:ext cx="202183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Aircraft flights during</a:t>
            </a:r>
          </a:p>
          <a:p>
            <a:r>
              <a:rPr lang="en-US" sz="1400" b="1" dirty="0" smtClean="0"/>
              <a:t>DISCOVER-AQ campaign 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762000"/>
            <a:ext cx="7620000" cy="2438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CBODAQ Campaign in the Chesapeake Bay ( 11-20 July 2011)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18" name="Picture 17" descr="DSC_004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934200" y="1867370"/>
            <a:ext cx="2116597" cy="316183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1" name="Picture 20" descr="CIMG642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6202" y="3581400"/>
            <a:ext cx="2233082" cy="321563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92361" y="5029200"/>
            <a:ext cx="2770639" cy="1752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57400" y="4853919"/>
            <a:ext cx="3276600" cy="192788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23" descr="DSC_0058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191000" y="3535253"/>
            <a:ext cx="2590800" cy="180630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52400" y="76200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Objectives of oceanographic campaign: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228600" y="1093619"/>
            <a:ext cx="6934200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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Study small scale and short-term dynamics in biogeochemical variables </a:t>
            </a: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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De-convolve spatial gradients with diurnal variability</a:t>
            </a:r>
            <a:endParaRPr kumimoji="0" lang="en-US" sz="1200" b="0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</a:t>
            </a: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</a:rPr>
              <a:t>Examine and understand the causes of diurnal variability including tides, in situ production or transformations, river discharge, etc.</a:t>
            </a: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</a:t>
            </a: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 Study d</a:t>
            </a: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</a:rPr>
              <a:t>issipation/dispersion of phytoplankton communities, sediments, POM, DOM, and contaminants (incl. episodic events in rivers, estuaries and lakes).</a:t>
            </a: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 </a:t>
            </a: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Look at d</a:t>
            </a: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</a:rPr>
              <a:t>iurnal phytoplankton physiological dynamics &amp; implications for NPP models</a:t>
            </a:r>
            <a:endParaRPr kumimoji="0" lang="en-US" sz="1200" b="0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</a:t>
            </a: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Algorithm development for coastal ocean products</a:t>
            </a:r>
            <a:endParaRPr kumimoji="0" lang="en-US" sz="1200" b="0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28" name="Picture 2" descr="GEO-CAPE Bann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762000"/>
            <a:ext cx="7620000" cy="2438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149225"/>
            <a:ext cx="579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Times New Roman" pitchFamily="18" charset="0"/>
                <a:cs typeface="TimesNewRoman"/>
              </a:rPr>
              <a:t>GEO-CAPE CBODAQ Campaign in the Chesapeake Bay ( 11-20 July 2011)</a:t>
            </a:r>
            <a:endParaRPr lang="en-US" sz="1400" dirty="0">
              <a:solidFill>
                <a:schemeClr val="bg1"/>
              </a:solidFill>
              <a:ea typeface="Times New Roman" pitchFamily="18" charset="0"/>
              <a:cs typeface="TimesNewRoman"/>
            </a:endParaRPr>
          </a:p>
        </p:txBody>
      </p:sp>
      <p:pic>
        <p:nvPicPr>
          <p:cNvPr id="18" name="Picture 17" descr="DSC_004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934200" y="1867370"/>
            <a:ext cx="2116597" cy="316183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1" name="Picture 20" descr="CIMG642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6202" y="3581400"/>
            <a:ext cx="2233082" cy="321563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92361" y="5029200"/>
            <a:ext cx="2770639" cy="1752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57400" y="4853919"/>
            <a:ext cx="3276600" cy="192788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23" descr="DSC_0058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191000" y="3535253"/>
            <a:ext cx="2590800" cy="180630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52400" y="76200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Objectives of oceanographic campaign: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52400" y="1056223"/>
            <a:ext cx="7543800" cy="214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2880" lvl="0" indent="-914400" fontAlgn="base"/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 </a:t>
            </a: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E</a:t>
            </a:r>
            <a:r>
              <a:rPr lang="en-US" sz="1200" dirty="0" smtClean="0">
                <a:latin typeface="Arial" pitchFamily="34" charset="0"/>
                <a:ea typeface="Calibri"/>
                <a:cs typeface="Arial" pitchFamily="34" charset="0"/>
              </a:rPr>
              <a:t>valuate the spatial and temporal patterns in atmospheric variability and what this variability </a:t>
            </a:r>
          </a:p>
          <a:p>
            <a:pPr marL="182880" lvl="0" indent="-914400" fontAlgn="base"/>
            <a:r>
              <a:rPr lang="en-US" sz="1200" dirty="0" smtClean="0">
                <a:latin typeface="Arial" pitchFamily="34" charset="0"/>
                <a:ea typeface="Calibri"/>
                <a:cs typeface="Arial" pitchFamily="34" charset="0"/>
              </a:rPr>
              <a:t>    represents in terms of uncertainties in GEO-CAPE ocean color data products</a:t>
            </a:r>
            <a:endParaRPr lang="en-US" sz="1200" dirty="0" smtClean="0">
              <a:latin typeface="Arial" pitchFamily="34" charset="0"/>
              <a:ea typeface="Cambria" pitchFamily="18" charset="0"/>
              <a:cs typeface="Arial" pitchFamily="34" charset="0"/>
              <a:sym typeface="Wingdings" pitchFamily="2" charset="2"/>
            </a:endParaRPr>
          </a:p>
          <a:p>
            <a:pPr lvl="0" fontAlgn="base">
              <a:spcBef>
                <a:spcPts val="400"/>
              </a:spcBef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 </a:t>
            </a:r>
            <a:r>
              <a:rPr lang="en-US" sz="1200" dirty="0" smtClean="0">
                <a:latin typeface="Arial" pitchFamily="34" charset="0"/>
                <a:ea typeface="Calibri"/>
                <a:cs typeface="Arial" pitchFamily="34" charset="0"/>
              </a:rPr>
              <a:t>Apply ACAM and HSRL (High Spectral Resolution </a:t>
            </a:r>
            <a:r>
              <a:rPr lang="en-US" sz="1200" dirty="0" err="1" smtClean="0">
                <a:latin typeface="Arial" pitchFamily="34" charset="0"/>
                <a:ea typeface="Calibri"/>
                <a:cs typeface="Arial" pitchFamily="34" charset="0"/>
              </a:rPr>
              <a:t>Lidar</a:t>
            </a:r>
            <a:r>
              <a:rPr lang="en-US" sz="1200" dirty="0" smtClean="0">
                <a:latin typeface="Arial" pitchFamily="34" charset="0"/>
                <a:ea typeface="Calibri"/>
                <a:cs typeface="Arial" pitchFamily="34" charset="0"/>
              </a:rPr>
              <a:t>) observations to ocean color studies </a:t>
            </a:r>
          </a:p>
          <a:p>
            <a:pPr lvl="0" fontAlgn="base">
              <a:spcBef>
                <a:spcPts val="400"/>
              </a:spcBef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</a:t>
            </a: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 Apply results from ocean and air-quality measurements to examine optical closure in the </a:t>
            </a:r>
          </a:p>
          <a:p>
            <a:pPr lvl="0" fontAlgn="base"/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    ocean-atmosphere system</a:t>
            </a:r>
          </a:p>
          <a:p>
            <a:pPr>
              <a:spcBef>
                <a:spcPts val="400"/>
              </a:spcBef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</a:t>
            </a: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 A</a:t>
            </a:r>
            <a:r>
              <a:rPr lang="en-US" sz="1200" dirty="0" smtClean="0">
                <a:latin typeface="Arial" pitchFamily="34" charset="0"/>
                <a:ea typeface="Calibri"/>
                <a:cs typeface="Arial" pitchFamily="34" charset="0"/>
              </a:rPr>
              <a:t>ssess the role of Chesapeake as a net source/sink for certain aerosols and trace gases.</a:t>
            </a:r>
          </a:p>
          <a:p>
            <a:pPr lvl="0" fontAlgn="base">
              <a:spcBef>
                <a:spcPts val="12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</a:t>
            </a: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 Integrate results with air-quality model simulations, to study effects of meteorological </a:t>
            </a:r>
          </a:p>
          <a:p>
            <a:pPr lvl="0" eaLnBrk="0" fontAlgn="base" hangingPunct="0">
              <a:spcAft>
                <a:spcPct val="0"/>
              </a:spcAft>
            </a:pPr>
            <a:r>
              <a:rPr lang="en-US" sz="1200" dirty="0" smtClean="0">
                <a:latin typeface="Arial" pitchFamily="34" charset="0"/>
                <a:ea typeface="Cambria" pitchFamily="18" charset="0"/>
                <a:cs typeface="Arial" pitchFamily="34" charset="0"/>
                <a:sym typeface="Wingdings" pitchFamily="2" charset="2"/>
              </a:rPr>
              <a:t>    processes at the land-ocean interface on near-shore water quality and biogeochemistry </a:t>
            </a:r>
            <a:endParaRPr lang="en-US" sz="12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spcBef>
                <a:spcPts val="400"/>
              </a:spcBef>
            </a:pPr>
            <a:endParaRPr lang="en-US" sz="1200" dirty="0" smtClean="0">
              <a:latin typeface="Arial" pitchFamily="34" charset="0"/>
              <a:ea typeface="Cambria"/>
              <a:cs typeface="Arial" pitchFamily="34" charset="0"/>
            </a:endParaRPr>
          </a:p>
        </p:txBody>
      </p:sp>
      <p:pic>
        <p:nvPicPr>
          <p:cNvPr id="29" name="Picture 2" descr="GEO-CAPE Bann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3" y="0"/>
            <a:ext cx="3200397" cy="609599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0" y="596900"/>
            <a:ext cx="9144000" cy="46038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12990</TotalTime>
  <Words>2233</Words>
  <Application>Microsoft Office PowerPoint</Application>
  <PresentationFormat>On-screen Show (4:3)</PresentationFormat>
  <Paragraphs>219</Paragraphs>
  <Slides>18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Maria Tzortziou</dc:creator>
  <cp:lastModifiedBy>Maria Tzortziou</cp:lastModifiedBy>
  <cp:revision>837</cp:revision>
  <dcterms:created xsi:type="dcterms:W3CDTF">2012-01-25T16:30:21Z</dcterms:created>
  <dcterms:modified xsi:type="dcterms:W3CDTF">2013-05-21T15:47:27Z</dcterms:modified>
</cp:coreProperties>
</file>