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6576000" cy="43891200"/>
  <p:notesSz cx="6858000" cy="9144000"/>
  <p:defaultTextStyle>
    <a:defPPr>
      <a:defRPr lang="en-US"/>
    </a:defPPr>
    <a:lvl1pPr marL="0" algn="l" defTabSz="2299030" rtl="0" eaLnBrk="1" latinLnBrk="0" hangingPunct="1">
      <a:defRPr sz="9000" kern="1200">
        <a:solidFill>
          <a:schemeClr val="tx1"/>
        </a:solidFill>
        <a:latin typeface="+mn-lt"/>
        <a:ea typeface="+mn-ea"/>
        <a:cs typeface="+mn-cs"/>
      </a:defRPr>
    </a:lvl1pPr>
    <a:lvl2pPr marL="2299030" algn="l" defTabSz="2299030" rtl="0" eaLnBrk="1" latinLnBrk="0" hangingPunct="1">
      <a:defRPr sz="9000" kern="1200">
        <a:solidFill>
          <a:schemeClr val="tx1"/>
        </a:solidFill>
        <a:latin typeface="+mn-lt"/>
        <a:ea typeface="+mn-ea"/>
        <a:cs typeface="+mn-cs"/>
      </a:defRPr>
    </a:lvl2pPr>
    <a:lvl3pPr marL="4598060" algn="l" defTabSz="2299030" rtl="0" eaLnBrk="1" latinLnBrk="0" hangingPunct="1">
      <a:defRPr sz="9000" kern="1200">
        <a:solidFill>
          <a:schemeClr val="tx1"/>
        </a:solidFill>
        <a:latin typeface="+mn-lt"/>
        <a:ea typeface="+mn-ea"/>
        <a:cs typeface="+mn-cs"/>
      </a:defRPr>
    </a:lvl3pPr>
    <a:lvl4pPr marL="6897090" algn="l" defTabSz="2299030" rtl="0" eaLnBrk="1" latinLnBrk="0" hangingPunct="1">
      <a:defRPr sz="9000" kern="1200">
        <a:solidFill>
          <a:schemeClr val="tx1"/>
        </a:solidFill>
        <a:latin typeface="+mn-lt"/>
        <a:ea typeface="+mn-ea"/>
        <a:cs typeface="+mn-cs"/>
      </a:defRPr>
    </a:lvl4pPr>
    <a:lvl5pPr marL="9196121" algn="l" defTabSz="2299030" rtl="0" eaLnBrk="1" latinLnBrk="0" hangingPunct="1">
      <a:defRPr sz="9000" kern="1200">
        <a:solidFill>
          <a:schemeClr val="tx1"/>
        </a:solidFill>
        <a:latin typeface="+mn-lt"/>
        <a:ea typeface="+mn-ea"/>
        <a:cs typeface="+mn-cs"/>
      </a:defRPr>
    </a:lvl5pPr>
    <a:lvl6pPr marL="11495152" algn="l" defTabSz="2299030" rtl="0" eaLnBrk="1" latinLnBrk="0" hangingPunct="1">
      <a:defRPr sz="9000" kern="1200">
        <a:solidFill>
          <a:schemeClr val="tx1"/>
        </a:solidFill>
        <a:latin typeface="+mn-lt"/>
        <a:ea typeface="+mn-ea"/>
        <a:cs typeface="+mn-cs"/>
      </a:defRPr>
    </a:lvl6pPr>
    <a:lvl7pPr marL="13794182" algn="l" defTabSz="2299030" rtl="0" eaLnBrk="1" latinLnBrk="0" hangingPunct="1">
      <a:defRPr sz="9000" kern="1200">
        <a:solidFill>
          <a:schemeClr val="tx1"/>
        </a:solidFill>
        <a:latin typeface="+mn-lt"/>
        <a:ea typeface="+mn-ea"/>
        <a:cs typeface="+mn-cs"/>
      </a:defRPr>
    </a:lvl7pPr>
    <a:lvl8pPr marL="16093212" algn="l" defTabSz="2299030" rtl="0" eaLnBrk="1" latinLnBrk="0" hangingPunct="1">
      <a:defRPr sz="9000" kern="1200">
        <a:solidFill>
          <a:schemeClr val="tx1"/>
        </a:solidFill>
        <a:latin typeface="+mn-lt"/>
        <a:ea typeface="+mn-ea"/>
        <a:cs typeface="+mn-cs"/>
      </a:defRPr>
    </a:lvl8pPr>
    <a:lvl9pPr marL="18392242" algn="l" defTabSz="2299030" rtl="0" eaLnBrk="1" latinLnBrk="0" hangingPunct="1">
      <a:defRPr sz="9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snapToGrid="0" snapToObjects="1">
      <p:cViewPr>
        <p:scale>
          <a:sx n="75" d="100"/>
          <a:sy n="75" d="100"/>
        </p:scale>
        <p:origin x="6968" y="14896"/>
      </p:cViewPr>
      <p:guideLst>
        <p:guide orient="horz" pos="13824"/>
        <p:guide pos="11520"/>
      </p:guideLst>
    </p:cSldViewPr>
  </p:slide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3634723"/>
            <a:ext cx="3108960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24871680"/>
            <a:ext cx="25603200" cy="11216640"/>
          </a:xfrm>
        </p:spPr>
        <p:txBody>
          <a:bodyPr/>
          <a:lstStyle>
            <a:lvl1pPr marL="0" indent="0" algn="ctr">
              <a:buNone/>
              <a:defRPr>
                <a:solidFill>
                  <a:schemeClr val="tx1">
                    <a:tint val="75000"/>
                  </a:schemeClr>
                </a:solidFill>
              </a:defRPr>
            </a:lvl1pPr>
            <a:lvl2pPr marL="2299030" indent="0" algn="ctr">
              <a:buNone/>
              <a:defRPr>
                <a:solidFill>
                  <a:schemeClr val="tx1">
                    <a:tint val="75000"/>
                  </a:schemeClr>
                </a:solidFill>
              </a:defRPr>
            </a:lvl2pPr>
            <a:lvl3pPr marL="4598060" indent="0" algn="ctr">
              <a:buNone/>
              <a:defRPr>
                <a:solidFill>
                  <a:schemeClr val="tx1">
                    <a:tint val="75000"/>
                  </a:schemeClr>
                </a:solidFill>
              </a:defRPr>
            </a:lvl3pPr>
            <a:lvl4pPr marL="6897090" indent="0" algn="ctr">
              <a:buNone/>
              <a:defRPr>
                <a:solidFill>
                  <a:schemeClr val="tx1">
                    <a:tint val="75000"/>
                  </a:schemeClr>
                </a:solidFill>
              </a:defRPr>
            </a:lvl4pPr>
            <a:lvl5pPr marL="9196121" indent="0" algn="ctr">
              <a:buNone/>
              <a:defRPr>
                <a:solidFill>
                  <a:schemeClr val="tx1">
                    <a:tint val="75000"/>
                  </a:schemeClr>
                </a:solidFill>
              </a:defRPr>
            </a:lvl5pPr>
            <a:lvl6pPr marL="11495152" indent="0" algn="ctr">
              <a:buNone/>
              <a:defRPr>
                <a:solidFill>
                  <a:schemeClr val="tx1">
                    <a:tint val="75000"/>
                  </a:schemeClr>
                </a:solidFill>
              </a:defRPr>
            </a:lvl6pPr>
            <a:lvl7pPr marL="13794182" indent="0" algn="ctr">
              <a:buNone/>
              <a:defRPr>
                <a:solidFill>
                  <a:schemeClr val="tx1">
                    <a:tint val="75000"/>
                  </a:schemeClr>
                </a:solidFill>
              </a:defRPr>
            </a:lvl7pPr>
            <a:lvl8pPr marL="16093212" indent="0" algn="ctr">
              <a:buNone/>
              <a:defRPr>
                <a:solidFill>
                  <a:schemeClr val="tx1">
                    <a:tint val="75000"/>
                  </a:schemeClr>
                </a:solidFill>
              </a:defRPr>
            </a:lvl8pPr>
            <a:lvl9pPr marL="1839224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CB841-2CDB-CB4B-925A-DCD3BB66C1B5}" type="datetimeFigureOut">
              <a:rPr lang="en-US" smtClean="0"/>
              <a:t>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0FC-3CEC-5B48-9ACF-C4ECB49EEFF0}" type="slidenum">
              <a:rPr lang="en-US" smtClean="0"/>
              <a:t>‹#›</a:t>
            </a:fld>
            <a:endParaRPr lang="en-US"/>
          </a:p>
        </p:txBody>
      </p:sp>
    </p:spTree>
    <p:extLst>
      <p:ext uri="{BB962C8B-B14F-4D97-AF65-F5344CB8AC3E}">
        <p14:creationId xmlns:p14="http://schemas.microsoft.com/office/powerpoint/2010/main" val="23208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CB841-2CDB-CB4B-925A-DCD3BB66C1B5}" type="datetimeFigureOut">
              <a:rPr lang="en-US" smtClean="0"/>
              <a:t>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0FC-3CEC-5B48-9ACF-C4ECB49EEFF0}" type="slidenum">
              <a:rPr lang="en-US" smtClean="0"/>
              <a:t>‹#›</a:t>
            </a:fld>
            <a:endParaRPr lang="en-US"/>
          </a:p>
        </p:txBody>
      </p:sp>
    </p:spTree>
    <p:extLst>
      <p:ext uri="{BB962C8B-B14F-4D97-AF65-F5344CB8AC3E}">
        <p14:creationId xmlns:p14="http://schemas.microsoft.com/office/powerpoint/2010/main" val="388538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65901" y="9845047"/>
            <a:ext cx="29622752" cy="209712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84955" y="9845047"/>
            <a:ext cx="88271348" cy="209712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CB841-2CDB-CB4B-925A-DCD3BB66C1B5}" type="datetimeFigureOut">
              <a:rPr lang="en-US" smtClean="0"/>
              <a:t>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0FC-3CEC-5B48-9ACF-C4ECB49EEFF0}" type="slidenum">
              <a:rPr lang="en-US" smtClean="0"/>
              <a:t>‹#›</a:t>
            </a:fld>
            <a:endParaRPr lang="en-US"/>
          </a:p>
        </p:txBody>
      </p:sp>
    </p:spTree>
    <p:extLst>
      <p:ext uri="{BB962C8B-B14F-4D97-AF65-F5344CB8AC3E}">
        <p14:creationId xmlns:p14="http://schemas.microsoft.com/office/powerpoint/2010/main" val="216148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CB841-2CDB-CB4B-925A-DCD3BB66C1B5}" type="datetimeFigureOut">
              <a:rPr lang="en-US" smtClean="0"/>
              <a:t>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0FC-3CEC-5B48-9ACF-C4ECB49EEFF0}" type="slidenum">
              <a:rPr lang="en-US" smtClean="0"/>
              <a:t>‹#›</a:t>
            </a:fld>
            <a:endParaRPr lang="en-US"/>
          </a:p>
        </p:txBody>
      </p:sp>
    </p:spTree>
    <p:extLst>
      <p:ext uri="{BB962C8B-B14F-4D97-AF65-F5344CB8AC3E}">
        <p14:creationId xmlns:p14="http://schemas.microsoft.com/office/powerpoint/2010/main" val="303676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28204163"/>
            <a:ext cx="31089600" cy="8717280"/>
          </a:xfrm>
        </p:spPr>
        <p:txBody>
          <a:bodyPr anchor="t"/>
          <a:lstStyle>
            <a:lvl1pPr algn="l">
              <a:defRPr sz="201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8602967"/>
            <a:ext cx="31089600" cy="9601197"/>
          </a:xfrm>
        </p:spPr>
        <p:txBody>
          <a:bodyPr anchor="b"/>
          <a:lstStyle>
            <a:lvl1pPr marL="0" indent="0">
              <a:buNone/>
              <a:defRPr sz="10000">
                <a:solidFill>
                  <a:schemeClr val="tx1">
                    <a:tint val="75000"/>
                  </a:schemeClr>
                </a:solidFill>
              </a:defRPr>
            </a:lvl1pPr>
            <a:lvl2pPr marL="2299030" indent="0">
              <a:buNone/>
              <a:defRPr sz="9000">
                <a:solidFill>
                  <a:schemeClr val="tx1">
                    <a:tint val="75000"/>
                  </a:schemeClr>
                </a:solidFill>
              </a:defRPr>
            </a:lvl2pPr>
            <a:lvl3pPr marL="4598060" indent="0">
              <a:buNone/>
              <a:defRPr sz="8000">
                <a:solidFill>
                  <a:schemeClr val="tx1">
                    <a:tint val="75000"/>
                  </a:schemeClr>
                </a:solidFill>
              </a:defRPr>
            </a:lvl3pPr>
            <a:lvl4pPr marL="6897090" indent="0">
              <a:buNone/>
              <a:defRPr sz="7000">
                <a:solidFill>
                  <a:schemeClr val="tx1">
                    <a:tint val="75000"/>
                  </a:schemeClr>
                </a:solidFill>
              </a:defRPr>
            </a:lvl4pPr>
            <a:lvl5pPr marL="9196121" indent="0">
              <a:buNone/>
              <a:defRPr sz="7000">
                <a:solidFill>
                  <a:schemeClr val="tx1">
                    <a:tint val="75000"/>
                  </a:schemeClr>
                </a:solidFill>
              </a:defRPr>
            </a:lvl5pPr>
            <a:lvl6pPr marL="11495152" indent="0">
              <a:buNone/>
              <a:defRPr sz="7000">
                <a:solidFill>
                  <a:schemeClr val="tx1">
                    <a:tint val="75000"/>
                  </a:schemeClr>
                </a:solidFill>
              </a:defRPr>
            </a:lvl6pPr>
            <a:lvl7pPr marL="13794182" indent="0">
              <a:buNone/>
              <a:defRPr sz="7000">
                <a:solidFill>
                  <a:schemeClr val="tx1">
                    <a:tint val="75000"/>
                  </a:schemeClr>
                </a:solidFill>
              </a:defRPr>
            </a:lvl7pPr>
            <a:lvl8pPr marL="16093212" indent="0">
              <a:buNone/>
              <a:defRPr sz="7000">
                <a:solidFill>
                  <a:schemeClr val="tx1">
                    <a:tint val="75000"/>
                  </a:schemeClr>
                </a:solidFill>
              </a:defRPr>
            </a:lvl8pPr>
            <a:lvl9pPr marL="18392242" indent="0">
              <a:buNone/>
              <a:defRPr sz="7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CB841-2CDB-CB4B-925A-DCD3BB66C1B5}" type="datetimeFigureOut">
              <a:rPr lang="en-US" smtClean="0"/>
              <a:t>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0FC-3CEC-5B48-9ACF-C4ECB49EEFF0}" type="slidenum">
              <a:rPr lang="en-US" smtClean="0"/>
              <a:t>‹#›</a:t>
            </a:fld>
            <a:endParaRPr lang="en-US"/>
          </a:p>
        </p:txBody>
      </p:sp>
    </p:spTree>
    <p:extLst>
      <p:ext uri="{BB962C8B-B14F-4D97-AF65-F5344CB8AC3E}">
        <p14:creationId xmlns:p14="http://schemas.microsoft.com/office/powerpoint/2010/main" val="403138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4953" y="57353207"/>
            <a:ext cx="58947048" cy="162204397"/>
          </a:xfrm>
        </p:spPr>
        <p:txBody>
          <a:bodyPr/>
          <a:lstStyle>
            <a:lvl1pPr>
              <a:defRPr sz="14100"/>
            </a:lvl1pPr>
            <a:lvl2pPr>
              <a:defRPr sz="12100"/>
            </a:lvl2pPr>
            <a:lvl3pPr>
              <a:defRPr sz="100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41603" y="57353207"/>
            <a:ext cx="58947052" cy="162204397"/>
          </a:xfrm>
        </p:spPr>
        <p:txBody>
          <a:bodyPr/>
          <a:lstStyle>
            <a:lvl1pPr>
              <a:defRPr sz="14100"/>
            </a:lvl1pPr>
            <a:lvl2pPr>
              <a:defRPr sz="12100"/>
            </a:lvl2pPr>
            <a:lvl3pPr>
              <a:defRPr sz="100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FCB841-2CDB-CB4B-925A-DCD3BB66C1B5}" type="datetimeFigureOut">
              <a:rPr lang="en-US" smtClean="0"/>
              <a:t>9/2/15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990FC-3CEC-5B48-9ACF-C4ECB49EEFF0}" type="slidenum">
              <a:rPr lang="en-US" smtClean="0"/>
              <a:t>‹#›</a:t>
            </a:fld>
            <a:endParaRPr lang="en-US"/>
          </a:p>
        </p:txBody>
      </p:sp>
    </p:spTree>
    <p:extLst>
      <p:ext uri="{BB962C8B-B14F-4D97-AF65-F5344CB8AC3E}">
        <p14:creationId xmlns:p14="http://schemas.microsoft.com/office/powerpoint/2010/main" val="141987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757683"/>
            <a:ext cx="3291840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1" y="9824724"/>
            <a:ext cx="16160752" cy="4094477"/>
          </a:xfrm>
        </p:spPr>
        <p:txBody>
          <a:bodyPr anchor="b"/>
          <a:lstStyle>
            <a:lvl1pPr marL="0" indent="0">
              <a:buNone/>
              <a:defRPr sz="12100" b="1"/>
            </a:lvl1pPr>
            <a:lvl2pPr marL="2299030" indent="0">
              <a:buNone/>
              <a:defRPr sz="10000" b="1"/>
            </a:lvl2pPr>
            <a:lvl3pPr marL="4598060" indent="0">
              <a:buNone/>
              <a:defRPr sz="9000" b="1"/>
            </a:lvl3pPr>
            <a:lvl4pPr marL="6897090" indent="0">
              <a:buNone/>
              <a:defRPr sz="8000" b="1"/>
            </a:lvl4pPr>
            <a:lvl5pPr marL="9196121" indent="0">
              <a:buNone/>
              <a:defRPr sz="8000" b="1"/>
            </a:lvl5pPr>
            <a:lvl6pPr marL="11495152" indent="0">
              <a:buNone/>
              <a:defRPr sz="8000" b="1"/>
            </a:lvl6pPr>
            <a:lvl7pPr marL="13794182" indent="0">
              <a:buNone/>
              <a:defRPr sz="8000" b="1"/>
            </a:lvl7pPr>
            <a:lvl8pPr marL="16093212" indent="0">
              <a:buNone/>
              <a:defRPr sz="8000" b="1"/>
            </a:lvl8pPr>
            <a:lvl9pPr marL="18392242" indent="0">
              <a:buNone/>
              <a:defRPr sz="8000" b="1"/>
            </a:lvl9pPr>
          </a:lstStyle>
          <a:p>
            <a:pPr lvl="0"/>
            <a:r>
              <a:rPr lang="en-US" smtClean="0"/>
              <a:t>Click to edit Master text styles</a:t>
            </a:r>
          </a:p>
        </p:txBody>
      </p:sp>
      <p:sp>
        <p:nvSpPr>
          <p:cNvPr id="4" name="Content Placeholder 3"/>
          <p:cNvSpPr>
            <a:spLocks noGrp="1"/>
          </p:cNvSpPr>
          <p:nvPr>
            <p:ph sz="half" idx="2"/>
          </p:nvPr>
        </p:nvSpPr>
        <p:spPr>
          <a:xfrm>
            <a:off x="1828801" y="13919201"/>
            <a:ext cx="16160752" cy="25288243"/>
          </a:xfrm>
        </p:spPr>
        <p:txBody>
          <a:bodyPr/>
          <a:lstStyle>
            <a:lvl1pPr>
              <a:defRPr sz="12100"/>
            </a:lvl1pPr>
            <a:lvl2pPr>
              <a:defRPr sz="10000"/>
            </a:lvl2pPr>
            <a:lvl3pPr>
              <a:defRPr sz="90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9824724"/>
            <a:ext cx="16167100" cy="4094477"/>
          </a:xfrm>
        </p:spPr>
        <p:txBody>
          <a:bodyPr anchor="b"/>
          <a:lstStyle>
            <a:lvl1pPr marL="0" indent="0">
              <a:buNone/>
              <a:defRPr sz="12100" b="1"/>
            </a:lvl1pPr>
            <a:lvl2pPr marL="2299030" indent="0">
              <a:buNone/>
              <a:defRPr sz="10000" b="1"/>
            </a:lvl2pPr>
            <a:lvl3pPr marL="4598060" indent="0">
              <a:buNone/>
              <a:defRPr sz="9000" b="1"/>
            </a:lvl3pPr>
            <a:lvl4pPr marL="6897090" indent="0">
              <a:buNone/>
              <a:defRPr sz="8000" b="1"/>
            </a:lvl4pPr>
            <a:lvl5pPr marL="9196121" indent="0">
              <a:buNone/>
              <a:defRPr sz="8000" b="1"/>
            </a:lvl5pPr>
            <a:lvl6pPr marL="11495152" indent="0">
              <a:buNone/>
              <a:defRPr sz="8000" b="1"/>
            </a:lvl6pPr>
            <a:lvl7pPr marL="13794182" indent="0">
              <a:buNone/>
              <a:defRPr sz="8000" b="1"/>
            </a:lvl7pPr>
            <a:lvl8pPr marL="16093212" indent="0">
              <a:buNone/>
              <a:defRPr sz="8000" b="1"/>
            </a:lvl8pPr>
            <a:lvl9pPr marL="18392242" indent="0">
              <a:buNone/>
              <a:defRPr sz="8000" b="1"/>
            </a:lvl9pPr>
          </a:lstStyle>
          <a:p>
            <a:pPr lvl="0"/>
            <a:r>
              <a:rPr lang="en-US" smtClean="0"/>
              <a:t>Click to edit Master text styles</a:t>
            </a:r>
          </a:p>
        </p:txBody>
      </p:sp>
      <p:sp>
        <p:nvSpPr>
          <p:cNvPr id="6" name="Content Placeholder 5"/>
          <p:cNvSpPr>
            <a:spLocks noGrp="1"/>
          </p:cNvSpPr>
          <p:nvPr>
            <p:ph sz="quarter" idx="4"/>
          </p:nvPr>
        </p:nvSpPr>
        <p:spPr>
          <a:xfrm>
            <a:off x="18580102" y="13919201"/>
            <a:ext cx="16167100" cy="25288243"/>
          </a:xfrm>
        </p:spPr>
        <p:txBody>
          <a:bodyPr/>
          <a:lstStyle>
            <a:lvl1pPr>
              <a:defRPr sz="12100"/>
            </a:lvl1pPr>
            <a:lvl2pPr>
              <a:defRPr sz="10000"/>
            </a:lvl2pPr>
            <a:lvl3pPr>
              <a:defRPr sz="90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FCB841-2CDB-CB4B-925A-DCD3BB66C1B5}" type="datetimeFigureOut">
              <a:rPr lang="en-US" smtClean="0"/>
              <a:t>9/2/15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0990FC-3CEC-5B48-9ACF-C4ECB49EEFF0}" type="slidenum">
              <a:rPr lang="en-US" smtClean="0"/>
              <a:t>‹#›</a:t>
            </a:fld>
            <a:endParaRPr lang="en-US"/>
          </a:p>
        </p:txBody>
      </p:sp>
    </p:spTree>
    <p:extLst>
      <p:ext uri="{BB962C8B-B14F-4D97-AF65-F5344CB8AC3E}">
        <p14:creationId xmlns:p14="http://schemas.microsoft.com/office/powerpoint/2010/main" val="94241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FCB841-2CDB-CB4B-925A-DCD3BB66C1B5}" type="datetimeFigureOut">
              <a:rPr lang="en-US" smtClean="0"/>
              <a:t>9/2/15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0990FC-3CEC-5B48-9ACF-C4ECB49EEFF0}" type="slidenum">
              <a:rPr lang="en-US" smtClean="0"/>
              <a:t>‹#›</a:t>
            </a:fld>
            <a:endParaRPr lang="en-US"/>
          </a:p>
        </p:txBody>
      </p:sp>
    </p:spTree>
    <p:extLst>
      <p:ext uri="{BB962C8B-B14F-4D97-AF65-F5344CB8AC3E}">
        <p14:creationId xmlns:p14="http://schemas.microsoft.com/office/powerpoint/2010/main" val="31992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CB841-2CDB-CB4B-925A-DCD3BB66C1B5}" type="datetimeFigureOut">
              <a:rPr lang="en-US" smtClean="0"/>
              <a:t>9/2/15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0990FC-3CEC-5B48-9ACF-C4ECB49EEFF0}" type="slidenum">
              <a:rPr lang="en-US" smtClean="0"/>
              <a:t>‹#›</a:t>
            </a:fld>
            <a:endParaRPr lang="en-US"/>
          </a:p>
        </p:txBody>
      </p:sp>
    </p:spTree>
    <p:extLst>
      <p:ext uri="{BB962C8B-B14F-4D97-AF65-F5344CB8AC3E}">
        <p14:creationId xmlns:p14="http://schemas.microsoft.com/office/powerpoint/2010/main" val="381916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3" y="1747520"/>
            <a:ext cx="12033252" cy="7437120"/>
          </a:xfrm>
        </p:spPr>
        <p:txBody>
          <a:bodyPr anchor="b"/>
          <a:lstStyle>
            <a:lvl1pPr algn="l">
              <a:defRPr sz="10000" b="1"/>
            </a:lvl1pPr>
          </a:lstStyle>
          <a:p>
            <a:r>
              <a:rPr lang="en-US" smtClean="0"/>
              <a:t>Click to edit Master title style</a:t>
            </a:r>
            <a:endParaRPr lang="en-US"/>
          </a:p>
        </p:txBody>
      </p:sp>
      <p:sp>
        <p:nvSpPr>
          <p:cNvPr id="3" name="Content Placeholder 2"/>
          <p:cNvSpPr>
            <a:spLocks noGrp="1"/>
          </p:cNvSpPr>
          <p:nvPr>
            <p:ph idx="1"/>
          </p:nvPr>
        </p:nvSpPr>
        <p:spPr>
          <a:xfrm>
            <a:off x="14300200" y="1747524"/>
            <a:ext cx="20447000" cy="37459923"/>
          </a:xfrm>
        </p:spPr>
        <p:txBody>
          <a:bodyPr/>
          <a:lstStyle>
            <a:lvl1pPr>
              <a:defRPr sz="16100"/>
            </a:lvl1pPr>
            <a:lvl2pPr>
              <a:defRPr sz="14100"/>
            </a:lvl2pPr>
            <a:lvl3pPr>
              <a:defRPr sz="12100"/>
            </a:lvl3pPr>
            <a:lvl4pPr>
              <a:defRPr sz="10000"/>
            </a:lvl4pPr>
            <a:lvl5pPr>
              <a:defRPr sz="10000"/>
            </a:lvl5pPr>
            <a:lvl6pPr>
              <a:defRPr sz="10000"/>
            </a:lvl6pPr>
            <a:lvl7pPr>
              <a:defRPr sz="10000"/>
            </a:lvl7pPr>
            <a:lvl8pPr>
              <a:defRPr sz="10000"/>
            </a:lvl8pPr>
            <a:lvl9pPr>
              <a:defRPr sz="10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3" y="9184644"/>
            <a:ext cx="12033252" cy="30022803"/>
          </a:xfrm>
        </p:spPr>
        <p:txBody>
          <a:bodyPr/>
          <a:lstStyle>
            <a:lvl1pPr marL="0" indent="0">
              <a:buNone/>
              <a:defRPr sz="7000"/>
            </a:lvl1pPr>
            <a:lvl2pPr marL="2299030" indent="0">
              <a:buNone/>
              <a:defRPr sz="6000"/>
            </a:lvl2pPr>
            <a:lvl3pPr marL="4598060" indent="0">
              <a:buNone/>
              <a:defRPr sz="5100"/>
            </a:lvl3pPr>
            <a:lvl4pPr marL="6897090" indent="0">
              <a:buNone/>
              <a:defRPr sz="4500"/>
            </a:lvl4pPr>
            <a:lvl5pPr marL="9196121" indent="0">
              <a:buNone/>
              <a:defRPr sz="4500"/>
            </a:lvl5pPr>
            <a:lvl6pPr marL="11495152" indent="0">
              <a:buNone/>
              <a:defRPr sz="4500"/>
            </a:lvl6pPr>
            <a:lvl7pPr marL="13794182" indent="0">
              <a:buNone/>
              <a:defRPr sz="4500"/>
            </a:lvl7pPr>
            <a:lvl8pPr marL="16093212" indent="0">
              <a:buNone/>
              <a:defRPr sz="4500"/>
            </a:lvl8pPr>
            <a:lvl9pPr marL="18392242"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CB841-2CDB-CB4B-925A-DCD3BB66C1B5}" type="datetimeFigureOut">
              <a:rPr lang="en-US" smtClean="0"/>
              <a:t>9/2/15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990FC-3CEC-5B48-9ACF-C4ECB49EEFF0}" type="slidenum">
              <a:rPr lang="en-US" smtClean="0"/>
              <a:t>‹#›</a:t>
            </a:fld>
            <a:endParaRPr lang="en-US"/>
          </a:p>
        </p:txBody>
      </p:sp>
    </p:spTree>
    <p:extLst>
      <p:ext uri="{BB962C8B-B14F-4D97-AF65-F5344CB8AC3E}">
        <p14:creationId xmlns:p14="http://schemas.microsoft.com/office/powerpoint/2010/main" val="78448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30723841"/>
            <a:ext cx="21945600" cy="3627123"/>
          </a:xfrm>
        </p:spPr>
        <p:txBody>
          <a:bodyPr anchor="b"/>
          <a:lstStyle>
            <a:lvl1pPr algn="l">
              <a:defRPr sz="10000" b="1"/>
            </a:lvl1pPr>
          </a:lstStyle>
          <a:p>
            <a:r>
              <a:rPr lang="en-US" smtClean="0"/>
              <a:t>Click to edit Master title style</a:t>
            </a:r>
            <a:endParaRPr lang="en-US"/>
          </a:p>
        </p:txBody>
      </p:sp>
      <p:sp>
        <p:nvSpPr>
          <p:cNvPr id="3" name="Picture Placeholder 2"/>
          <p:cNvSpPr>
            <a:spLocks noGrp="1"/>
          </p:cNvSpPr>
          <p:nvPr>
            <p:ph type="pic" idx="1"/>
          </p:nvPr>
        </p:nvSpPr>
        <p:spPr>
          <a:xfrm>
            <a:off x="7169152" y="3921760"/>
            <a:ext cx="21945600" cy="26334720"/>
          </a:xfrm>
        </p:spPr>
        <p:txBody>
          <a:bodyPr/>
          <a:lstStyle>
            <a:lvl1pPr marL="0" indent="0">
              <a:buNone/>
              <a:defRPr sz="16100"/>
            </a:lvl1pPr>
            <a:lvl2pPr marL="2299030" indent="0">
              <a:buNone/>
              <a:defRPr sz="14100"/>
            </a:lvl2pPr>
            <a:lvl3pPr marL="4598060" indent="0">
              <a:buNone/>
              <a:defRPr sz="12100"/>
            </a:lvl3pPr>
            <a:lvl4pPr marL="6897090" indent="0">
              <a:buNone/>
              <a:defRPr sz="10000"/>
            </a:lvl4pPr>
            <a:lvl5pPr marL="9196121" indent="0">
              <a:buNone/>
              <a:defRPr sz="10000"/>
            </a:lvl5pPr>
            <a:lvl6pPr marL="11495152" indent="0">
              <a:buNone/>
              <a:defRPr sz="10000"/>
            </a:lvl6pPr>
            <a:lvl7pPr marL="13794182" indent="0">
              <a:buNone/>
              <a:defRPr sz="10000"/>
            </a:lvl7pPr>
            <a:lvl8pPr marL="16093212" indent="0">
              <a:buNone/>
              <a:defRPr sz="10000"/>
            </a:lvl8pPr>
            <a:lvl9pPr marL="18392242" indent="0">
              <a:buNone/>
              <a:defRPr sz="10000"/>
            </a:lvl9pPr>
          </a:lstStyle>
          <a:p>
            <a:endParaRPr lang="en-US"/>
          </a:p>
        </p:txBody>
      </p:sp>
      <p:sp>
        <p:nvSpPr>
          <p:cNvPr id="4" name="Text Placeholder 3"/>
          <p:cNvSpPr>
            <a:spLocks noGrp="1"/>
          </p:cNvSpPr>
          <p:nvPr>
            <p:ph type="body" sz="half" idx="2"/>
          </p:nvPr>
        </p:nvSpPr>
        <p:spPr>
          <a:xfrm>
            <a:off x="7169152" y="34350964"/>
            <a:ext cx="21945600" cy="5151117"/>
          </a:xfrm>
        </p:spPr>
        <p:txBody>
          <a:bodyPr/>
          <a:lstStyle>
            <a:lvl1pPr marL="0" indent="0">
              <a:buNone/>
              <a:defRPr sz="7000"/>
            </a:lvl1pPr>
            <a:lvl2pPr marL="2299030" indent="0">
              <a:buNone/>
              <a:defRPr sz="6000"/>
            </a:lvl2pPr>
            <a:lvl3pPr marL="4598060" indent="0">
              <a:buNone/>
              <a:defRPr sz="5100"/>
            </a:lvl3pPr>
            <a:lvl4pPr marL="6897090" indent="0">
              <a:buNone/>
              <a:defRPr sz="4500"/>
            </a:lvl4pPr>
            <a:lvl5pPr marL="9196121" indent="0">
              <a:buNone/>
              <a:defRPr sz="4500"/>
            </a:lvl5pPr>
            <a:lvl6pPr marL="11495152" indent="0">
              <a:buNone/>
              <a:defRPr sz="4500"/>
            </a:lvl6pPr>
            <a:lvl7pPr marL="13794182" indent="0">
              <a:buNone/>
              <a:defRPr sz="4500"/>
            </a:lvl7pPr>
            <a:lvl8pPr marL="16093212" indent="0">
              <a:buNone/>
              <a:defRPr sz="4500"/>
            </a:lvl8pPr>
            <a:lvl9pPr marL="18392242"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CB841-2CDB-CB4B-925A-DCD3BB66C1B5}" type="datetimeFigureOut">
              <a:rPr lang="en-US" smtClean="0"/>
              <a:t>9/2/15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990FC-3CEC-5B48-9ACF-C4ECB49EEFF0}" type="slidenum">
              <a:rPr lang="en-US" smtClean="0"/>
              <a:t>‹#›</a:t>
            </a:fld>
            <a:endParaRPr lang="en-US"/>
          </a:p>
        </p:txBody>
      </p:sp>
    </p:spTree>
    <p:extLst>
      <p:ext uri="{BB962C8B-B14F-4D97-AF65-F5344CB8AC3E}">
        <p14:creationId xmlns:p14="http://schemas.microsoft.com/office/powerpoint/2010/main" val="3342628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757683"/>
            <a:ext cx="32918400" cy="7315200"/>
          </a:xfrm>
          <a:prstGeom prst="rect">
            <a:avLst/>
          </a:prstGeom>
        </p:spPr>
        <p:txBody>
          <a:bodyPr vert="horz" lIns="459806" tIns="229903" rIns="459806" bIns="2299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10241284"/>
            <a:ext cx="32918400" cy="28966163"/>
          </a:xfrm>
          <a:prstGeom prst="rect">
            <a:avLst/>
          </a:prstGeom>
        </p:spPr>
        <p:txBody>
          <a:bodyPr vert="horz" lIns="459806" tIns="229903" rIns="459806" bIns="2299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40680643"/>
            <a:ext cx="8534400" cy="2336800"/>
          </a:xfrm>
          <a:prstGeom prst="rect">
            <a:avLst/>
          </a:prstGeom>
        </p:spPr>
        <p:txBody>
          <a:bodyPr vert="horz" lIns="459806" tIns="229903" rIns="459806" bIns="229903" rtlCol="0" anchor="ctr"/>
          <a:lstStyle>
            <a:lvl1pPr algn="l">
              <a:defRPr sz="6000">
                <a:solidFill>
                  <a:schemeClr val="tx1">
                    <a:tint val="75000"/>
                  </a:schemeClr>
                </a:solidFill>
              </a:defRPr>
            </a:lvl1pPr>
          </a:lstStyle>
          <a:p>
            <a:fld id="{9FFCB841-2CDB-CB4B-925A-DCD3BB66C1B5}" type="datetimeFigureOut">
              <a:rPr lang="en-US" smtClean="0"/>
              <a:t>9/2/15</a:t>
            </a:fld>
            <a:endParaRPr lang="en-US"/>
          </a:p>
        </p:txBody>
      </p:sp>
      <p:sp>
        <p:nvSpPr>
          <p:cNvPr id="5" name="Footer Placeholder 4"/>
          <p:cNvSpPr>
            <a:spLocks noGrp="1"/>
          </p:cNvSpPr>
          <p:nvPr>
            <p:ph type="ftr" sz="quarter" idx="3"/>
          </p:nvPr>
        </p:nvSpPr>
        <p:spPr>
          <a:xfrm>
            <a:off x="12496800" y="40680643"/>
            <a:ext cx="11582400" cy="2336800"/>
          </a:xfrm>
          <a:prstGeom prst="rect">
            <a:avLst/>
          </a:prstGeom>
        </p:spPr>
        <p:txBody>
          <a:bodyPr vert="horz" lIns="459806" tIns="229903" rIns="459806" bIns="229903" rtlCol="0" anchor="ctr"/>
          <a:lstStyle>
            <a:lvl1pPr algn="ctr">
              <a:defRPr sz="6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40680643"/>
            <a:ext cx="8534400" cy="2336800"/>
          </a:xfrm>
          <a:prstGeom prst="rect">
            <a:avLst/>
          </a:prstGeom>
        </p:spPr>
        <p:txBody>
          <a:bodyPr vert="horz" lIns="459806" tIns="229903" rIns="459806" bIns="229903" rtlCol="0" anchor="ctr"/>
          <a:lstStyle>
            <a:lvl1pPr algn="r">
              <a:defRPr sz="6000">
                <a:solidFill>
                  <a:schemeClr val="tx1">
                    <a:tint val="75000"/>
                  </a:schemeClr>
                </a:solidFill>
              </a:defRPr>
            </a:lvl1pPr>
          </a:lstStyle>
          <a:p>
            <a:fld id="{E60990FC-3CEC-5B48-9ACF-C4ECB49EEFF0}" type="slidenum">
              <a:rPr lang="en-US" smtClean="0"/>
              <a:t>‹#›</a:t>
            </a:fld>
            <a:endParaRPr lang="en-US"/>
          </a:p>
        </p:txBody>
      </p:sp>
    </p:spTree>
    <p:extLst>
      <p:ext uri="{BB962C8B-B14F-4D97-AF65-F5344CB8AC3E}">
        <p14:creationId xmlns:p14="http://schemas.microsoft.com/office/powerpoint/2010/main" val="3676910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99030" rtl="0" eaLnBrk="1" latinLnBrk="0" hangingPunct="1">
        <a:spcBef>
          <a:spcPct val="0"/>
        </a:spcBef>
        <a:buNone/>
        <a:defRPr sz="22100" kern="1200">
          <a:solidFill>
            <a:schemeClr val="tx1"/>
          </a:solidFill>
          <a:latin typeface="+mj-lt"/>
          <a:ea typeface="+mj-ea"/>
          <a:cs typeface="+mj-cs"/>
        </a:defRPr>
      </a:lvl1pPr>
    </p:titleStyle>
    <p:bodyStyle>
      <a:lvl1pPr marL="1724273" indent="-1724273" algn="l" defTabSz="2299030" rtl="0" eaLnBrk="1" latinLnBrk="0" hangingPunct="1">
        <a:spcBef>
          <a:spcPct val="20000"/>
        </a:spcBef>
        <a:buFont typeface="Arial"/>
        <a:buChar char="•"/>
        <a:defRPr sz="16100" kern="1200">
          <a:solidFill>
            <a:schemeClr val="tx1"/>
          </a:solidFill>
          <a:latin typeface="+mn-lt"/>
          <a:ea typeface="+mn-ea"/>
          <a:cs typeface="+mn-cs"/>
        </a:defRPr>
      </a:lvl1pPr>
      <a:lvl2pPr marL="3735924" indent="-1436894" algn="l" defTabSz="2299030" rtl="0" eaLnBrk="1" latinLnBrk="0" hangingPunct="1">
        <a:spcBef>
          <a:spcPct val="20000"/>
        </a:spcBef>
        <a:buFont typeface="Arial"/>
        <a:buChar char="–"/>
        <a:defRPr sz="14100" kern="1200">
          <a:solidFill>
            <a:schemeClr val="tx1"/>
          </a:solidFill>
          <a:latin typeface="+mn-lt"/>
          <a:ea typeface="+mn-ea"/>
          <a:cs typeface="+mn-cs"/>
        </a:defRPr>
      </a:lvl2pPr>
      <a:lvl3pPr marL="5747575" indent="-1149515" algn="l" defTabSz="2299030" rtl="0" eaLnBrk="1" latinLnBrk="0" hangingPunct="1">
        <a:spcBef>
          <a:spcPct val="20000"/>
        </a:spcBef>
        <a:buFont typeface="Arial"/>
        <a:buChar char="•"/>
        <a:defRPr sz="12100" kern="1200">
          <a:solidFill>
            <a:schemeClr val="tx1"/>
          </a:solidFill>
          <a:latin typeface="+mn-lt"/>
          <a:ea typeface="+mn-ea"/>
          <a:cs typeface="+mn-cs"/>
        </a:defRPr>
      </a:lvl3pPr>
      <a:lvl4pPr marL="8046606" indent="-1149515" algn="l" defTabSz="2299030" rtl="0" eaLnBrk="1" latinLnBrk="0" hangingPunct="1">
        <a:spcBef>
          <a:spcPct val="20000"/>
        </a:spcBef>
        <a:buFont typeface="Arial"/>
        <a:buChar char="–"/>
        <a:defRPr sz="10000" kern="1200">
          <a:solidFill>
            <a:schemeClr val="tx1"/>
          </a:solidFill>
          <a:latin typeface="+mn-lt"/>
          <a:ea typeface="+mn-ea"/>
          <a:cs typeface="+mn-cs"/>
        </a:defRPr>
      </a:lvl4pPr>
      <a:lvl5pPr marL="10345637" indent="-1149515" algn="l" defTabSz="2299030" rtl="0" eaLnBrk="1" latinLnBrk="0" hangingPunct="1">
        <a:spcBef>
          <a:spcPct val="20000"/>
        </a:spcBef>
        <a:buFont typeface="Arial"/>
        <a:buChar char="»"/>
        <a:defRPr sz="10000" kern="1200">
          <a:solidFill>
            <a:schemeClr val="tx1"/>
          </a:solidFill>
          <a:latin typeface="+mn-lt"/>
          <a:ea typeface="+mn-ea"/>
          <a:cs typeface="+mn-cs"/>
        </a:defRPr>
      </a:lvl5pPr>
      <a:lvl6pPr marL="12644667" indent="-1149515" algn="l" defTabSz="2299030" rtl="0" eaLnBrk="1" latinLnBrk="0" hangingPunct="1">
        <a:spcBef>
          <a:spcPct val="20000"/>
        </a:spcBef>
        <a:buFont typeface="Arial"/>
        <a:buChar char="•"/>
        <a:defRPr sz="10000" kern="1200">
          <a:solidFill>
            <a:schemeClr val="tx1"/>
          </a:solidFill>
          <a:latin typeface="+mn-lt"/>
          <a:ea typeface="+mn-ea"/>
          <a:cs typeface="+mn-cs"/>
        </a:defRPr>
      </a:lvl6pPr>
      <a:lvl7pPr marL="14943697" indent="-1149515" algn="l" defTabSz="2299030" rtl="0" eaLnBrk="1" latinLnBrk="0" hangingPunct="1">
        <a:spcBef>
          <a:spcPct val="20000"/>
        </a:spcBef>
        <a:buFont typeface="Arial"/>
        <a:buChar char="•"/>
        <a:defRPr sz="10000" kern="1200">
          <a:solidFill>
            <a:schemeClr val="tx1"/>
          </a:solidFill>
          <a:latin typeface="+mn-lt"/>
          <a:ea typeface="+mn-ea"/>
          <a:cs typeface="+mn-cs"/>
        </a:defRPr>
      </a:lvl7pPr>
      <a:lvl8pPr marL="17242727" indent="-1149515" algn="l" defTabSz="2299030" rtl="0" eaLnBrk="1" latinLnBrk="0" hangingPunct="1">
        <a:spcBef>
          <a:spcPct val="20000"/>
        </a:spcBef>
        <a:buFont typeface="Arial"/>
        <a:buChar char="•"/>
        <a:defRPr sz="10000" kern="1200">
          <a:solidFill>
            <a:schemeClr val="tx1"/>
          </a:solidFill>
          <a:latin typeface="+mn-lt"/>
          <a:ea typeface="+mn-ea"/>
          <a:cs typeface="+mn-cs"/>
        </a:defRPr>
      </a:lvl8pPr>
      <a:lvl9pPr marL="19541758" indent="-1149515" algn="l" defTabSz="2299030" rtl="0" eaLnBrk="1" latinLnBrk="0" hangingPunct="1">
        <a:spcBef>
          <a:spcPct val="20000"/>
        </a:spcBef>
        <a:buFont typeface="Arial"/>
        <a:buChar char="•"/>
        <a:defRPr sz="10000" kern="1200">
          <a:solidFill>
            <a:schemeClr val="tx1"/>
          </a:solidFill>
          <a:latin typeface="+mn-lt"/>
          <a:ea typeface="+mn-ea"/>
          <a:cs typeface="+mn-cs"/>
        </a:defRPr>
      </a:lvl9pPr>
    </p:bodyStyle>
    <p:otherStyle>
      <a:defPPr>
        <a:defRPr lang="en-US"/>
      </a:defPPr>
      <a:lvl1pPr marL="0" algn="l" defTabSz="2299030" rtl="0" eaLnBrk="1" latinLnBrk="0" hangingPunct="1">
        <a:defRPr sz="9000" kern="1200">
          <a:solidFill>
            <a:schemeClr val="tx1"/>
          </a:solidFill>
          <a:latin typeface="+mn-lt"/>
          <a:ea typeface="+mn-ea"/>
          <a:cs typeface="+mn-cs"/>
        </a:defRPr>
      </a:lvl1pPr>
      <a:lvl2pPr marL="2299030" algn="l" defTabSz="2299030" rtl="0" eaLnBrk="1" latinLnBrk="0" hangingPunct="1">
        <a:defRPr sz="9000" kern="1200">
          <a:solidFill>
            <a:schemeClr val="tx1"/>
          </a:solidFill>
          <a:latin typeface="+mn-lt"/>
          <a:ea typeface="+mn-ea"/>
          <a:cs typeface="+mn-cs"/>
        </a:defRPr>
      </a:lvl2pPr>
      <a:lvl3pPr marL="4598060" algn="l" defTabSz="2299030" rtl="0" eaLnBrk="1" latinLnBrk="0" hangingPunct="1">
        <a:defRPr sz="9000" kern="1200">
          <a:solidFill>
            <a:schemeClr val="tx1"/>
          </a:solidFill>
          <a:latin typeface="+mn-lt"/>
          <a:ea typeface="+mn-ea"/>
          <a:cs typeface="+mn-cs"/>
        </a:defRPr>
      </a:lvl3pPr>
      <a:lvl4pPr marL="6897090" algn="l" defTabSz="2299030" rtl="0" eaLnBrk="1" latinLnBrk="0" hangingPunct="1">
        <a:defRPr sz="9000" kern="1200">
          <a:solidFill>
            <a:schemeClr val="tx1"/>
          </a:solidFill>
          <a:latin typeface="+mn-lt"/>
          <a:ea typeface="+mn-ea"/>
          <a:cs typeface="+mn-cs"/>
        </a:defRPr>
      </a:lvl4pPr>
      <a:lvl5pPr marL="9196121" algn="l" defTabSz="2299030" rtl="0" eaLnBrk="1" latinLnBrk="0" hangingPunct="1">
        <a:defRPr sz="9000" kern="1200">
          <a:solidFill>
            <a:schemeClr val="tx1"/>
          </a:solidFill>
          <a:latin typeface="+mn-lt"/>
          <a:ea typeface="+mn-ea"/>
          <a:cs typeface="+mn-cs"/>
        </a:defRPr>
      </a:lvl5pPr>
      <a:lvl6pPr marL="11495152" algn="l" defTabSz="2299030" rtl="0" eaLnBrk="1" latinLnBrk="0" hangingPunct="1">
        <a:defRPr sz="9000" kern="1200">
          <a:solidFill>
            <a:schemeClr val="tx1"/>
          </a:solidFill>
          <a:latin typeface="+mn-lt"/>
          <a:ea typeface="+mn-ea"/>
          <a:cs typeface="+mn-cs"/>
        </a:defRPr>
      </a:lvl6pPr>
      <a:lvl7pPr marL="13794182" algn="l" defTabSz="2299030" rtl="0" eaLnBrk="1" latinLnBrk="0" hangingPunct="1">
        <a:defRPr sz="9000" kern="1200">
          <a:solidFill>
            <a:schemeClr val="tx1"/>
          </a:solidFill>
          <a:latin typeface="+mn-lt"/>
          <a:ea typeface="+mn-ea"/>
          <a:cs typeface="+mn-cs"/>
        </a:defRPr>
      </a:lvl7pPr>
      <a:lvl8pPr marL="16093212" algn="l" defTabSz="2299030" rtl="0" eaLnBrk="1" latinLnBrk="0" hangingPunct="1">
        <a:defRPr sz="9000" kern="1200">
          <a:solidFill>
            <a:schemeClr val="tx1"/>
          </a:solidFill>
          <a:latin typeface="+mn-lt"/>
          <a:ea typeface="+mn-ea"/>
          <a:cs typeface="+mn-cs"/>
        </a:defRPr>
      </a:lvl8pPr>
      <a:lvl9pPr marL="18392242" algn="l" defTabSz="2299030" rtl="0" eaLnBrk="1" latinLnBrk="0" hangingPunct="1">
        <a:defRPr sz="9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jpg"/><Relationship Id="rId20" Type="http://schemas.openxmlformats.org/officeDocument/2006/relationships/image" Target="../media/image19.jpg"/><Relationship Id="rId21" Type="http://schemas.openxmlformats.org/officeDocument/2006/relationships/image" Target="../media/image20.jpg"/><Relationship Id="rId22" Type="http://schemas.openxmlformats.org/officeDocument/2006/relationships/image" Target="../media/image21.png"/><Relationship Id="rId23" Type="http://schemas.openxmlformats.org/officeDocument/2006/relationships/image" Target="../media/image22.jp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10" Type="http://schemas.openxmlformats.org/officeDocument/2006/relationships/image" Target="../media/image9.jpg"/><Relationship Id="rId11" Type="http://schemas.openxmlformats.org/officeDocument/2006/relationships/image" Target="../media/image10.jpg"/><Relationship Id="rId12" Type="http://schemas.openxmlformats.org/officeDocument/2006/relationships/image" Target="../media/image11.jpg"/><Relationship Id="rId13" Type="http://schemas.openxmlformats.org/officeDocument/2006/relationships/image" Target="../media/image12.jpg"/><Relationship Id="rId14" Type="http://schemas.openxmlformats.org/officeDocument/2006/relationships/image" Target="../media/image13.jpg"/><Relationship Id="rId15" Type="http://schemas.openxmlformats.org/officeDocument/2006/relationships/image" Target="../media/image14.jpg"/><Relationship Id="rId16" Type="http://schemas.openxmlformats.org/officeDocument/2006/relationships/image" Target="../media/image15.jpg"/><Relationship Id="rId17" Type="http://schemas.openxmlformats.org/officeDocument/2006/relationships/image" Target="../media/image16.jpg"/><Relationship Id="rId18" Type="http://schemas.openxmlformats.org/officeDocument/2006/relationships/image" Target="../media/image17.jpg"/><Relationship Id="rId19"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987" y="495907"/>
            <a:ext cx="32461200" cy="42976800"/>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lIns="103163" tIns="51581" rIns="103163" bIns="51581" rtlCol="0" anchor="ctr"/>
          <a:lstStyle/>
          <a:p>
            <a:pPr algn="ctr"/>
            <a:endParaRPr lang="en-US">
              <a:latin typeface="Arial"/>
              <a:cs typeface="Arial"/>
            </a:endParaRPr>
          </a:p>
        </p:txBody>
      </p:sp>
      <p:sp>
        <p:nvSpPr>
          <p:cNvPr id="5" name="Rectangle 3"/>
          <p:cNvSpPr txBox="1">
            <a:spLocks noChangeArrowheads="1"/>
          </p:cNvSpPr>
          <p:nvPr/>
        </p:nvSpPr>
        <p:spPr>
          <a:xfrm>
            <a:off x="3914859" y="521307"/>
            <a:ext cx="30945946" cy="1282093"/>
          </a:xfrm>
          <a:prstGeom prst="rect">
            <a:avLst/>
          </a:prstGeom>
        </p:spPr>
        <p:txBody>
          <a:bodyPr vert="horz" lIns="0" tIns="0" rIns="0" bIns="0" rtlCol="0" anchor="ctr">
            <a:normAutofit/>
          </a:bodyPr>
          <a:lstStyle>
            <a:lvl1pPr algn="ctr" defTabSz="2508062" rtl="0" eaLnBrk="1" latinLnBrk="0" hangingPunct="1">
              <a:spcBef>
                <a:spcPct val="0"/>
              </a:spcBef>
              <a:buNone/>
              <a:defRPr sz="24100" kern="1200">
                <a:solidFill>
                  <a:schemeClr val="tx1"/>
                </a:solidFill>
                <a:latin typeface="+mj-lt"/>
                <a:ea typeface="+mj-ea"/>
                <a:cs typeface="+mj-cs"/>
              </a:defRPr>
            </a:lvl1pPr>
          </a:lstStyle>
          <a:p>
            <a:pPr marL="286563"/>
            <a:r>
              <a:rPr lang="en-US" sz="5400" b="1" dirty="0" smtClean="0">
                <a:solidFill>
                  <a:srgbClr val="800000"/>
                </a:solidFill>
                <a:latin typeface="Arial"/>
                <a:cs typeface="Arial"/>
              </a:rPr>
              <a:t>Coordinated </a:t>
            </a:r>
            <a:r>
              <a:rPr lang="en-US" sz="5400" b="1" dirty="0">
                <a:solidFill>
                  <a:srgbClr val="800000"/>
                </a:solidFill>
                <a:latin typeface="Arial"/>
                <a:cs typeface="Arial"/>
              </a:rPr>
              <a:t>Field Campaigns </a:t>
            </a:r>
            <a:r>
              <a:rPr lang="en-US" sz="5400" b="1" dirty="0" smtClean="0">
                <a:solidFill>
                  <a:srgbClr val="800000"/>
                </a:solidFill>
                <a:latin typeface="Arial"/>
                <a:cs typeface="Arial"/>
              </a:rPr>
              <a:t>in </a:t>
            </a:r>
            <a:r>
              <a:rPr lang="en-US" sz="5400" b="1" dirty="0">
                <a:solidFill>
                  <a:srgbClr val="800000"/>
                </a:solidFill>
                <a:latin typeface="Arial"/>
                <a:cs typeface="Arial"/>
              </a:rPr>
              <a:t>Chesapeake Bay and Gulf of Mexico</a:t>
            </a:r>
          </a:p>
        </p:txBody>
      </p:sp>
      <p:sp>
        <p:nvSpPr>
          <p:cNvPr id="6" name="Rectangle 4"/>
          <p:cNvSpPr txBox="1">
            <a:spLocks noChangeArrowheads="1"/>
          </p:cNvSpPr>
          <p:nvPr/>
        </p:nvSpPr>
        <p:spPr>
          <a:xfrm>
            <a:off x="3064325" y="1618139"/>
            <a:ext cx="31580667" cy="1099661"/>
          </a:xfrm>
          <a:prstGeom prst="rect">
            <a:avLst/>
          </a:prstGeom>
        </p:spPr>
        <p:txBody>
          <a:bodyPr vert="horz" lIns="565919" tIns="282959" rIns="587071" bIns="282959" rtlCol="0" anchor="ctr">
            <a:noAutofit/>
          </a:bodyPr>
          <a:lstStyle>
            <a:lvl1pPr marL="0" indent="0" algn="ctr" defTabSz="2508062" rtl="0" eaLnBrk="1" latinLnBrk="0" hangingPunct="1">
              <a:spcBef>
                <a:spcPct val="20000"/>
              </a:spcBef>
              <a:buFont typeface="Arial"/>
              <a:buNone/>
              <a:defRPr sz="17600" kern="1200">
                <a:solidFill>
                  <a:schemeClr val="tx1">
                    <a:tint val="75000"/>
                  </a:schemeClr>
                </a:solidFill>
                <a:latin typeface="+mn-lt"/>
                <a:ea typeface="+mn-ea"/>
                <a:cs typeface="+mn-cs"/>
              </a:defRPr>
            </a:lvl1pPr>
            <a:lvl2pPr marL="2508062" indent="0" algn="ctr" defTabSz="2508062" rtl="0" eaLnBrk="1" latinLnBrk="0" hangingPunct="1">
              <a:spcBef>
                <a:spcPct val="20000"/>
              </a:spcBef>
              <a:buFont typeface="Arial"/>
              <a:buNone/>
              <a:defRPr sz="15400" kern="1200">
                <a:solidFill>
                  <a:schemeClr val="tx1">
                    <a:tint val="75000"/>
                  </a:schemeClr>
                </a:solidFill>
                <a:latin typeface="+mn-lt"/>
                <a:ea typeface="+mn-ea"/>
                <a:cs typeface="+mn-cs"/>
              </a:defRPr>
            </a:lvl2pPr>
            <a:lvl3pPr marL="5016124" indent="0" algn="ctr" defTabSz="2508062" rtl="0" eaLnBrk="1" latinLnBrk="0" hangingPunct="1">
              <a:spcBef>
                <a:spcPct val="20000"/>
              </a:spcBef>
              <a:buFont typeface="Arial"/>
              <a:buNone/>
              <a:defRPr sz="13200" kern="1200">
                <a:solidFill>
                  <a:schemeClr val="tx1">
                    <a:tint val="75000"/>
                  </a:schemeClr>
                </a:solidFill>
                <a:latin typeface="+mn-lt"/>
                <a:ea typeface="+mn-ea"/>
                <a:cs typeface="+mn-cs"/>
              </a:defRPr>
            </a:lvl3pPr>
            <a:lvl4pPr marL="7524186" indent="0" algn="ctr" defTabSz="2508062" rtl="0" eaLnBrk="1" latinLnBrk="0" hangingPunct="1">
              <a:spcBef>
                <a:spcPct val="20000"/>
              </a:spcBef>
              <a:buFont typeface="Arial"/>
              <a:buNone/>
              <a:defRPr sz="11000" kern="1200">
                <a:solidFill>
                  <a:schemeClr val="tx1">
                    <a:tint val="75000"/>
                  </a:schemeClr>
                </a:solidFill>
                <a:latin typeface="+mn-lt"/>
                <a:ea typeface="+mn-ea"/>
                <a:cs typeface="+mn-cs"/>
              </a:defRPr>
            </a:lvl4pPr>
            <a:lvl5pPr marL="10032248" indent="0" algn="ctr" defTabSz="2508062" rtl="0" eaLnBrk="1" latinLnBrk="0" hangingPunct="1">
              <a:spcBef>
                <a:spcPct val="20000"/>
              </a:spcBef>
              <a:buFont typeface="Arial"/>
              <a:buNone/>
              <a:defRPr sz="11000" kern="1200">
                <a:solidFill>
                  <a:schemeClr val="tx1">
                    <a:tint val="75000"/>
                  </a:schemeClr>
                </a:solidFill>
                <a:latin typeface="+mn-lt"/>
                <a:ea typeface="+mn-ea"/>
                <a:cs typeface="+mn-cs"/>
              </a:defRPr>
            </a:lvl5pPr>
            <a:lvl6pPr marL="12540310" indent="0" algn="ctr" defTabSz="2508062" rtl="0" eaLnBrk="1" latinLnBrk="0" hangingPunct="1">
              <a:spcBef>
                <a:spcPct val="20000"/>
              </a:spcBef>
              <a:buFont typeface="Arial"/>
              <a:buNone/>
              <a:defRPr sz="11000" kern="1200">
                <a:solidFill>
                  <a:schemeClr val="tx1">
                    <a:tint val="75000"/>
                  </a:schemeClr>
                </a:solidFill>
                <a:latin typeface="+mn-lt"/>
                <a:ea typeface="+mn-ea"/>
                <a:cs typeface="+mn-cs"/>
              </a:defRPr>
            </a:lvl6pPr>
            <a:lvl7pPr marL="15048372" indent="0" algn="ctr" defTabSz="2508062" rtl="0" eaLnBrk="1" latinLnBrk="0" hangingPunct="1">
              <a:spcBef>
                <a:spcPct val="20000"/>
              </a:spcBef>
              <a:buFont typeface="Arial"/>
              <a:buNone/>
              <a:defRPr sz="11000" kern="1200">
                <a:solidFill>
                  <a:schemeClr val="tx1">
                    <a:tint val="75000"/>
                  </a:schemeClr>
                </a:solidFill>
                <a:latin typeface="+mn-lt"/>
                <a:ea typeface="+mn-ea"/>
                <a:cs typeface="+mn-cs"/>
              </a:defRPr>
            </a:lvl7pPr>
            <a:lvl8pPr marL="17556434" indent="0" algn="ctr" defTabSz="2508062" rtl="0" eaLnBrk="1" latinLnBrk="0" hangingPunct="1">
              <a:spcBef>
                <a:spcPct val="20000"/>
              </a:spcBef>
              <a:buFont typeface="Arial"/>
              <a:buNone/>
              <a:defRPr sz="11000" kern="1200">
                <a:solidFill>
                  <a:schemeClr val="tx1">
                    <a:tint val="75000"/>
                  </a:schemeClr>
                </a:solidFill>
                <a:latin typeface="+mn-lt"/>
                <a:ea typeface="+mn-ea"/>
                <a:cs typeface="+mn-cs"/>
              </a:defRPr>
            </a:lvl8pPr>
            <a:lvl9pPr marL="20064496" indent="0" algn="ctr" defTabSz="2508062" rtl="0" eaLnBrk="1" latinLnBrk="0" hangingPunct="1">
              <a:spcBef>
                <a:spcPct val="20000"/>
              </a:spcBef>
              <a:buFont typeface="Arial"/>
              <a:buNone/>
              <a:defRPr sz="11000" kern="1200">
                <a:solidFill>
                  <a:schemeClr val="tx1">
                    <a:tint val="75000"/>
                  </a:schemeClr>
                </a:solidFill>
                <a:latin typeface="+mn-lt"/>
                <a:ea typeface="+mn-ea"/>
                <a:cs typeface="+mn-cs"/>
              </a:defRPr>
            </a:lvl9pPr>
          </a:lstStyle>
          <a:p>
            <a:pPr marL="291936">
              <a:spcBef>
                <a:spcPct val="0"/>
              </a:spcBef>
            </a:pPr>
            <a:r>
              <a:rPr lang="en-US" sz="4200" dirty="0">
                <a:solidFill>
                  <a:srgbClr val="191919"/>
                </a:solidFill>
                <a:latin typeface="Arial"/>
                <a:ea typeface="ヒラギノ角ゴ ProN W3" charset="0"/>
                <a:cs typeface="Arial"/>
              </a:rPr>
              <a:t>Antonio </a:t>
            </a:r>
            <a:r>
              <a:rPr lang="en-US" sz="4200" dirty="0" err="1" smtClean="0">
                <a:solidFill>
                  <a:srgbClr val="191919"/>
                </a:solidFill>
                <a:latin typeface="Arial"/>
                <a:ea typeface="ヒラギノ角ゴ ProN W3" charset="0"/>
                <a:cs typeface="Arial"/>
              </a:rPr>
              <a:t>Mannino</a:t>
            </a:r>
            <a:r>
              <a:rPr lang="en-US" sz="4200" dirty="0" smtClean="0">
                <a:solidFill>
                  <a:srgbClr val="191919"/>
                </a:solidFill>
                <a:latin typeface="Arial"/>
                <a:ea typeface="ヒラギノ角ゴ ProN W3" charset="0"/>
                <a:cs typeface="Arial"/>
              </a:rPr>
              <a:t>, Michael Novak, Maria </a:t>
            </a:r>
            <a:r>
              <a:rPr lang="en-US" sz="4200" dirty="0" err="1" smtClean="0">
                <a:solidFill>
                  <a:srgbClr val="191919"/>
                </a:solidFill>
                <a:latin typeface="Arial"/>
                <a:ea typeface="ヒラギノ角ゴ ProN W3" charset="0"/>
                <a:cs typeface="Arial"/>
              </a:rPr>
              <a:t>Tzortziou</a:t>
            </a:r>
            <a:r>
              <a:rPr lang="en-US" sz="4200" dirty="0" smtClean="0">
                <a:solidFill>
                  <a:srgbClr val="191919"/>
                </a:solidFill>
                <a:latin typeface="Arial"/>
                <a:ea typeface="ヒラギノ角ゴ ProN W3" charset="0"/>
                <a:cs typeface="Arial"/>
              </a:rPr>
              <a:t>, GEO-CAPE Oceans SWG</a:t>
            </a:r>
            <a:endParaRPr lang="en-US" sz="4200" dirty="0">
              <a:solidFill>
                <a:srgbClr val="191919"/>
              </a:solidFill>
              <a:latin typeface="Arial"/>
              <a:ea typeface="ヒラギノ角ゴ ProN W3" charset="0"/>
              <a:cs typeface="Arial"/>
            </a:endParaRPr>
          </a:p>
        </p:txBody>
      </p:sp>
      <p:sp>
        <p:nvSpPr>
          <p:cNvPr id="11" name="Rectangle 13"/>
          <p:cNvSpPr>
            <a:spLocks/>
          </p:cNvSpPr>
          <p:nvPr/>
        </p:nvSpPr>
        <p:spPr bwMode="auto">
          <a:xfrm>
            <a:off x="947218" y="2695514"/>
            <a:ext cx="9733482" cy="1003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601782" bIns="0"/>
          <a:lstStyle/>
          <a:p>
            <a:pPr algn="ct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3600" b="1" dirty="0">
                <a:solidFill>
                  <a:srgbClr val="000090"/>
                </a:solidFill>
                <a:latin typeface="Arial"/>
                <a:cs typeface="Arial"/>
              </a:rPr>
              <a:t>Background</a:t>
            </a:r>
            <a:endParaRPr lang="en-US" sz="3600" dirty="0">
              <a:latin typeface="Arial"/>
              <a:cs typeface="Arial"/>
            </a:endParaRPr>
          </a:p>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dirty="0">
                <a:latin typeface="Arial"/>
                <a:cs typeface="Arial"/>
              </a:rPr>
              <a:t>NASA’s </a:t>
            </a:r>
            <a:r>
              <a:rPr lang="en-US" sz="2800" dirty="0" err="1">
                <a:latin typeface="Arial"/>
                <a:cs typeface="Arial"/>
              </a:rPr>
              <a:t>GEOstationary</a:t>
            </a:r>
            <a:r>
              <a:rPr lang="en-US" sz="2800" dirty="0">
                <a:latin typeface="Arial"/>
                <a:cs typeface="Arial"/>
              </a:rPr>
              <a:t> Coastal and Air Pollution Events (GEO-CAPE) mission concept recommended by the U.S. National Research Council (2007) focuses on measurements of atmospheric trace gases and aerosols and aquatic coastal ecology and biogeochemistry from geostationary orbit (35,786 km altitude).  </a:t>
            </a:r>
            <a:r>
              <a:rPr lang="en-US" sz="2800" dirty="0" smtClean="0">
                <a:latin typeface="Arial"/>
                <a:cs typeface="Arial"/>
              </a:rPr>
              <a:t>Two GEO-CAPE-sponsored multi-investigator ship-based field campaigns were conducted to coincide with the NASA Earth Venture Suborbital project DISCOVER-AQ (Deriving Information on Surface conditions from Column and Vertically Resolved Observations Relevant to Air Quality) field campaigns: </a:t>
            </a:r>
          </a:p>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dirty="0" smtClean="0">
                <a:latin typeface="Arial"/>
                <a:cs typeface="Arial"/>
              </a:rPr>
              <a:t>(1) Chesapeake Bay in July 2011 and </a:t>
            </a:r>
          </a:p>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dirty="0" smtClean="0">
                <a:latin typeface="Arial"/>
                <a:cs typeface="Arial"/>
              </a:rPr>
              <a:t>(2) northwestern Gulf of Mexico in September 2013. </a:t>
            </a:r>
          </a:p>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b="1" dirty="0" smtClean="0">
                <a:latin typeface="Arial"/>
                <a:cs typeface="Arial"/>
              </a:rPr>
              <a:t>Goal:  </a:t>
            </a:r>
            <a:r>
              <a:rPr lang="en-US" sz="2800" dirty="0" smtClean="0">
                <a:latin typeface="Arial"/>
                <a:cs typeface="Arial"/>
              </a:rPr>
              <a:t>to evaluate whether GEO-CAPE coastal mission measurement and instrument requirements are optimized to address science objectives while minimizing ocean color satellite sensor complexity, size and cost - critical mission risk reduction activities.</a:t>
            </a:r>
            <a:endParaRPr lang="en-US" sz="2800" dirty="0">
              <a:latin typeface="Arial"/>
              <a:cs typeface="Arial"/>
            </a:endParaRPr>
          </a:p>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dirty="0" smtClean="0">
                <a:latin typeface="Arial"/>
                <a:cs typeface="Arial"/>
              </a:rPr>
              <a:t>NASA </a:t>
            </a:r>
            <a:r>
              <a:rPr lang="en-US" sz="2800" dirty="0">
                <a:latin typeface="Arial"/>
                <a:cs typeface="Arial"/>
              </a:rPr>
              <a:t>continues to support </a:t>
            </a:r>
            <a:r>
              <a:rPr lang="en-US" sz="2800" dirty="0" smtClean="0">
                <a:latin typeface="Arial"/>
                <a:cs typeface="Arial"/>
              </a:rPr>
              <a:t>science studies related to the analysis of data collected as part of these coordinated field campaigns and smaller efforts.  </a:t>
            </a:r>
          </a:p>
          <a:p>
            <a:pP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endParaRPr lang="en-US" sz="2000" dirty="0">
              <a:latin typeface="Arial"/>
              <a:cs typeface="Arial"/>
            </a:endParaRPr>
          </a:p>
          <a:p>
            <a:pPr marL="914400" lvl="1" indent="-457200">
              <a:spcBef>
                <a:spcPct val="20000"/>
              </a:spcBef>
              <a:defRPr/>
            </a:pPr>
            <a:endParaRPr lang="en-US" sz="2800" dirty="0" smtClean="0">
              <a:latin typeface="Arial"/>
            </a:endParaRPr>
          </a:p>
          <a:p>
            <a:pPr marL="914400" lvl="1" indent="-457200">
              <a:spcBef>
                <a:spcPct val="20000"/>
              </a:spcBef>
              <a:defRPr/>
            </a:pPr>
            <a:endParaRPr lang="en-US" sz="2800" dirty="0" smtClean="0">
              <a:latin typeface="Arial"/>
            </a:endParaRPr>
          </a:p>
          <a:p>
            <a:pP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endParaRPr lang="en-US" sz="2800" b="1" dirty="0" smtClean="0">
              <a:latin typeface="Arial"/>
              <a:cs typeface="Arial"/>
            </a:endParaRPr>
          </a:p>
          <a:p>
            <a:pP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endParaRPr lang="en-US" sz="3200" dirty="0">
              <a:latin typeface="Arial"/>
              <a:cs typeface="Arial"/>
            </a:endParaRPr>
          </a:p>
          <a:p>
            <a:pP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endParaRPr lang="en-US" sz="3200" dirty="0">
              <a:latin typeface="Arial"/>
              <a:cs typeface="Arial"/>
            </a:endParaRPr>
          </a:p>
        </p:txBody>
      </p:sp>
      <p:pic>
        <p:nvPicPr>
          <p:cNvPr id="1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87" y="529578"/>
            <a:ext cx="7416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4699" y="642588"/>
            <a:ext cx="208295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703987" y="42227253"/>
            <a:ext cx="32343666" cy="1200329"/>
          </a:xfrm>
          <a:prstGeom prst="rect">
            <a:avLst/>
          </a:prstGeom>
          <a:noFill/>
          <a:ln w="9525">
            <a:noFill/>
            <a:miter lim="800000"/>
            <a:headEnd/>
            <a:tailEnd/>
          </a:ln>
        </p:spPr>
        <p:txBody>
          <a:bodyPr wrap="square">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smtClean="0">
                <a:latin typeface="Arial"/>
                <a:cs typeface="Arial"/>
              </a:rPr>
              <a:t>CBODAQ </a:t>
            </a:r>
            <a:r>
              <a:rPr lang="en-US" b="1" u="sng" dirty="0" err="1" smtClean="0">
                <a:latin typeface="Arial"/>
                <a:cs typeface="Arial"/>
              </a:rPr>
              <a:t>Pis</a:t>
            </a:r>
            <a:r>
              <a:rPr lang="en-US" b="1" u="sng" dirty="0" smtClean="0">
                <a:latin typeface="Arial"/>
                <a:cs typeface="Arial"/>
              </a:rPr>
              <a:t> and Participants </a:t>
            </a:r>
            <a:r>
              <a:rPr lang="en-US" dirty="0" smtClean="0">
                <a:latin typeface="Arial"/>
                <a:cs typeface="Arial"/>
              </a:rPr>
              <a:t>: Antonio </a:t>
            </a:r>
            <a:r>
              <a:rPr lang="en-US" dirty="0" err="1" smtClean="0">
                <a:latin typeface="Arial"/>
                <a:cs typeface="Arial"/>
              </a:rPr>
              <a:t>Mannino</a:t>
            </a:r>
            <a:r>
              <a:rPr lang="en-US" dirty="0" smtClean="0">
                <a:latin typeface="Arial"/>
                <a:cs typeface="Arial"/>
              </a:rPr>
              <a:t> &amp; Maria </a:t>
            </a:r>
            <a:r>
              <a:rPr lang="en-US" dirty="0" err="1" smtClean="0">
                <a:latin typeface="Arial"/>
                <a:cs typeface="Arial"/>
              </a:rPr>
              <a:t>Tzortziou</a:t>
            </a:r>
            <a:r>
              <a:rPr lang="en-US" dirty="0" smtClean="0">
                <a:latin typeface="Arial"/>
                <a:cs typeface="Arial"/>
              </a:rPr>
              <a:t> (chief scientists), PIs:  </a:t>
            </a:r>
            <a:r>
              <a:rPr lang="en-US" dirty="0" smtClean="0">
                <a:solidFill>
                  <a:srgbClr val="000000"/>
                </a:solidFill>
                <a:latin typeface="Arial"/>
                <a:ea typeface="Geneva" charset="0"/>
                <a:cs typeface="Arial"/>
              </a:rPr>
              <a:t>Jay Herman (GSFC), Stan Hooker (GSFC)*, </a:t>
            </a:r>
            <a:r>
              <a:rPr lang="en-US" dirty="0" err="1" smtClean="0">
                <a:latin typeface="Arial"/>
                <a:cs typeface="Arial"/>
              </a:rPr>
              <a:t>Chuanmin</a:t>
            </a:r>
            <a:r>
              <a:rPr lang="en-US" dirty="0" smtClean="0">
                <a:latin typeface="Arial"/>
                <a:cs typeface="Arial"/>
              </a:rPr>
              <a:t> Hu (USF), Carolyn Jordan (UNH), Rick Miller (ECU), John Morrow (BSI)*, Margaret Mulholland (ODU), Joe Salisbury (UNH), </a:t>
            </a:r>
            <a:r>
              <a:rPr lang="en-US" dirty="0">
                <a:solidFill>
                  <a:srgbClr val="000000"/>
                </a:solidFill>
                <a:latin typeface="Arial"/>
                <a:ea typeface="Geneva" charset="0"/>
                <a:cs typeface="Arial"/>
              </a:rPr>
              <a:t>Maria </a:t>
            </a:r>
            <a:r>
              <a:rPr lang="en-US" dirty="0" err="1" smtClean="0">
                <a:solidFill>
                  <a:srgbClr val="000000"/>
                </a:solidFill>
                <a:latin typeface="Arial"/>
                <a:ea typeface="Geneva" charset="0"/>
                <a:cs typeface="Arial"/>
              </a:rPr>
              <a:t>Tzortziou</a:t>
            </a:r>
            <a:r>
              <a:rPr lang="en-US" dirty="0" smtClean="0">
                <a:solidFill>
                  <a:srgbClr val="000000"/>
                </a:solidFill>
                <a:latin typeface="Arial"/>
                <a:ea typeface="Geneva" charset="0"/>
                <a:cs typeface="Arial"/>
              </a:rPr>
              <a:t> </a:t>
            </a:r>
            <a:r>
              <a:rPr lang="en-US" dirty="0">
                <a:solidFill>
                  <a:srgbClr val="000000"/>
                </a:solidFill>
                <a:latin typeface="Arial"/>
                <a:ea typeface="Geneva" charset="0"/>
                <a:cs typeface="Arial"/>
              </a:rPr>
              <a:t>(UMCP/GSFC</a:t>
            </a:r>
            <a:r>
              <a:rPr lang="en-US" dirty="0" smtClean="0">
                <a:solidFill>
                  <a:srgbClr val="000000"/>
                </a:solidFill>
                <a:latin typeface="Arial"/>
                <a:ea typeface="Geneva" charset="0"/>
                <a:cs typeface="Arial"/>
              </a:rPr>
              <a:t>)*</a:t>
            </a:r>
            <a:r>
              <a:rPr lang="en-US" dirty="0" smtClean="0">
                <a:latin typeface="Arial"/>
                <a:cs typeface="Arial"/>
              </a:rPr>
              <a:t>; </a:t>
            </a:r>
            <a:r>
              <a:rPr lang="en-US" dirty="0">
                <a:latin typeface="Arial"/>
                <a:cs typeface="Arial"/>
              </a:rPr>
              <a:t>C</a:t>
            </a:r>
            <a:r>
              <a:rPr lang="en-US" dirty="0" smtClean="0">
                <a:latin typeface="Arial"/>
                <a:cs typeface="Arial"/>
              </a:rPr>
              <a:t>ruise participants:  includes PIs notated with * and Dirk </a:t>
            </a:r>
            <a:r>
              <a:rPr lang="en-US" dirty="0" err="1" smtClean="0">
                <a:latin typeface="Arial"/>
                <a:cs typeface="Arial"/>
              </a:rPr>
              <a:t>Auriin</a:t>
            </a:r>
            <a:r>
              <a:rPr lang="en-US" dirty="0" smtClean="0">
                <a:latin typeface="Arial"/>
                <a:cs typeface="Arial"/>
              </a:rPr>
              <a:t> (GSFC/SSAI), Peter Bernhardt (ODU), Chris </a:t>
            </a:r>
            <a:r>
              <a:rPr lang="en-US" dirty="0" err="1" smtClean="0">
                <a:latin typeface="Arial"/>
                <a:cs typeface="Arial"/>
              </a:rPr>
              <a:t>Buonassissi</a:t>
            </a:r>
            <a:r>
              <a:rPr lang="en-US" dirty="0" smtClean="0">
                <a:latin typeface="Arial"/>
                <a:cs typeface="Arial"/>
              </a:rPr>
              <a:t> (ECU), Ariel Degree (UNH), Carlos Del Castillo (JHU-APL), Marc </a:t>
            </a:r>
            <a:r>
              <a:rPr lang="en-US" dirty="0" err="1" smtClean="0">
                <a:latin typeface="Arial"/>
                <a:cs typeface="Arial"/>
              </a:rPr>
              <a:t>Emond</a:t>
            </a:r>
            <a:r>
              <a:rPr lang="en-US" dirty="0" smtClean="0">
                <a:latin typeface="Arial"/>
                <a:cs typeface="Arial"/>
              </a:rPr>
              <a:t> (UNH), Michael Novak (GSFC/</a:t>
            </a:r>
            <a:r>
              <a:rPr lang="en-US" dirty="0">
                <a:latin typeface="Arial"/>
                <a:cs typeface="Arial"/>
              </a:rPr>
              <a:t>SSAI), Mike </a:t>
            </a:r>
            <a:r>
              <a:rPr lang="en-US" dirty="0" err="1">
                <a:latin typeface="Arial"/>
                <a:cs typeface="Arial"/>
              </a:rPr>
              <a:t>Ondrusek</a:t>
            </a:r>
            <a:r>
              <a:rPr lang="en-US" dirty="0">
                <a:latin typeface="Arial"/>
                <a:cs typeface="Arial"/>
              </a:rPr>
              <a:t> (NOAA</a:t>
            </a:r>
            <a:r>
              <a:rPr lang="en-US" dirty="0" smtClean="0">
                <a:latin typeface="Arial"/>
                <a:cs typeface="Arial"/>
              </a:rPr>
              <a:t>), Two participants from USF and several under/graduate students.</a:t>
            </a:r>
            <a:endParaRPr lang="en-US" dirty="0">
              <a:latin typeface="Arial"/>
              <a:cs typeface="Arial"/>
            </a:endParaRPr>
          </a:p>
          <a:p>
            <a:r>
              <a:rPr lang="en-US" b="1" u="sng" dirty="0" smtClean="0">
                <a:latin typeface="Arial"/>
                <a:cs typeface="Arial"/>
              </a:rPr>
              <a:t>GoMEX</a:t>
            </a:r>
            <a:r>
              <a:rPr lang="en-US" b="1" u="sng" dirty="0">
                <a:latin typeface="Arial"/>
                <a:cs typeface="Arial"/>
              </a:rPr>
              <a:t>-2013 </a:t>
            </a:r>
            <a:r>
              <a:rPr lang="en-US" b="1" u="sng" dirty="0" err="1">
                <a:latin typeface="Arial"/>
                <a:cs typeface="Arial"/>
              </a:rPr>
              <a:t>Pis</a:t>
            </a:r>
            <a:r>
              <a:rPr lang="en-US" b="1" u="sng" dirty="0">
                <a:latin typeface="Arial"/>
                <a:cs typeface="Arial"/>
              </a:rPr>
              <a:t> and </a:t>
            </a:r>
            <a:r>
              <a:rPr lang="en-US" b="1" u="sng" dirty="0" smtClean="0">
                <a:latin typeface="Arial"/>
                <a:cs typeface="Arial"/>
              </a:rPr>
              <a:t>Participants:</a:t>
            </a:r>
            <a:r>
              <a:rPr lang="en-US" b="1" dirty="0" smtClean="0">
                <a:latin typeface="Arial"/>
                <a:cs typeface="Arial"/>
              </a:rPr>
              <a:t> </a:t>
            </a:r>
            <a:r>
              <a:rPr lang="en-US" dirty="0" smtClean="0">
                <a:solidFill>
                  <a:srgbClr val="000000"/>
                </a:solidFill>
                <a:latin typeface="Arial"/>
                <a:ea typeface="Geneva" charset="0"/>
                <a:cs typeface="Arial"/>
              </a:rPr>
              <a:t>Antonio </a:t>
            </a:r>
            <a:r>
              <a:rPr lang="en-US" dirty="0" err="1" smtClean="0">
                <a:solidFill>
                  <a:srgbClr val="000000"/>
                </a:solidFill>
                <a:latin typeface="Arial"/>
                <a:ea typeface="Geneva" charset="0"/>
                <a:cs typeface="Arial"/>
              </a:rPr>
              <a:t>Mannino</a:t>
            </a:r>
            <a:r>
              <a:rPr lang="en-US" dirty="0" smtClean="0">
                <a:solidFill>
                  <a:srgbClr val="000000"/>
                </a:solidFill>
                <a:latin typeface="Arial"/>
                <a:ea typeface="Geneva" charset="0"/>
                <a:cs typeface="Arial"/>
              </a:rPr>
              <a:t> (chief scientist), PIs: Stan Hooker (GSFC), </a:t>
            </a:r>
            <a:r>
              <a:rPr lang="en-US" dirty="0" err="1" smtClean="0">
                <a:solidFill>
                  <a:srgbClr val="000000"/>
                </a:solidFill>
                <a:latin typeface="Arial"/>
                <a:ea typeface="Geneva" charset="0"/>
                <a:cs typeface="Arial"/>
              </a:rPr>
              <a:t>Chuanmin</a:t>
            </a:r>
            <a:r>
              <a:rPr lang="en-US" dirty="0" smtClean="0">
                <a:solidFill>
                  <a:srgbClr val="000000"/>
                </a:solidFill>
                <a:latin typeface="Arial"/>
                <a:ea typeface="Geneva" charset="0"/>
                <a:cs typeface="Arial"/>
              </a:rPr>
              <a:t> Hu (USF), </a:t>
            </a:r>
            <a:r>
              <a:rPr lang="en-US" dirty="0" err="1" smtClean="0">
                <a:solidFill>
                  <a:srgbClr val="000000"/>
                </a:solidFill>
                <a:latin typeface="Arial"/>
                <a:ea typeface="Geneva" charset="0"/>
                <a:cs typeface="Arial"/>
              </a:rPr>
              <a:t>Bror</a:t>
            </a:r>
            <a:r>
              <a:rPr lang="en-US" dirty="0" smtClean="0">
                <a:solidFill>
                  <a:srgbClr val="000000"/>
                </a:solidFill>
                <a:latin typeface="Arial"/>
                <a:ea typeface="Geneva" charset="0"/>
                <a:cs typeface="Arial"/>
              </a:rPr>
              <a:t> </a:t>
            </a:r>
            <a:r>
              <a:rPr lang="en-US" dirty="0" err="1" smtClean="0">
                <a:solidFill>
                  <a:srgbClr val="000000"/>
                </a:solidFill>
                <a:latin typeface="Arial"/>
                <a:ea typeface="Geneva" charset="0"/>
                <a:cs typeface="Arial"/>
              </a:rPr>
              <a:t>Jonsson</a:t>
            </a:r>
            <a:r>
              <a:rPr lang="en-US" dirty="0" smtClean="0">
                <a:solidFill>
                  <a:srgbClr val="000000"/>
                </a:solidFill>
                <a:latin typeface="Arial"/>
                <a:ea typeface="Geneva" charset="0"/>
                <a:cs typeface="Arial"/>
              </a:rPr>
              <a:t>* (Princeton), Carolyn Jordan (UNH), </a:t>
            </a:r>
            <a:r>
              <a:rPr lang="en-US" dirty="0" err="1" smtClean="0">
                <a:solidFill>
                  <a:srgbClr val="000000"/>
                </a:solidFill>
                <a:latin typeface="Arial"/>
                <a:ea typeface="Geneva" charset="0"/>
                <a:cs typeface="Arial"/>
              </a:rPr>
              <a:t>Zhongping</a:t>
            </a:r>
            <a:r>
              <a:rPr lang="en-US" dirty="0" smtClean="0">
                <a:solidFill>
                  <a:srgbClr val="000000"/>
                </a:solidFill>
                <a:latin typeface="Arial"/>
                <a:ea typeface="Geneva" charset="0"/>
                <a:cs typeface="Arial"/>
              </a:rPr>
              <a:t> Lee (UMB)*, John Morrow (BSI)*, </a:t>
            </a:r>
            <a:r>
              <a:rPr lang="en-US" dirty="0" smtClean="0">
                <a:latin typeface="Arial"/>
                <a:cs typeface="Arial"/>
              </a:rPr>
              <a:t>Margaret </a:t>
            </a:r>
            <a:r>
              <a:rPr lang="en-US" dirty="0">
                <a:latin typeface="Arial"/>
                <a:cs typeface="Arial"/>
              </a:rPr>
              <a:t>Mulholland (ODU), </a:t>
            </a:r>
            <a:r>
              <a:rPr lang="en-US" dirty="0" smtClean="0">
                <a:solidFill>
                  <a:srgbClr val="000000"/>
                </a:solidFill>
                <a:latin typeface="Arial"/>
                <a:ea typeface="Geneva" charset="0"/>
                <a:cs typeface="Arial"/>
              </a:rPr>
              <a:t>Frank Muller-</a:t>
            </a:r>
            <a:r>
              <a:rPr lang="en-US" dirty="0" err="1" smtClean="0">
                <a:solidFill>
                  <a:srgbClr val="000000"/>
                </a:solidFill>
                <a:latin typeface="Arial"/>
                <a:ea typeface="Geneva" charset="0"/>
                <a:cs typeface="Arial"/>
              </a:rPr>
              <a:t>Karger</a:t>
            </a:r>
            <a:r>
              <a:rPr lang="en-US" dirty="0" smtClean="0">
                <a:solidFill>
                  <a:srgbClr val="000000"/>
                </a:solidFill>
                <a:latin typeface="Arial"/>
                <a:ea typeface="Geneva" charset="0"/>
                <a:cs typeface="Arial"/>
              </a:rPr>
              <a:t> (USF), </a:t>
            </a:r>
            <a:r>
              <a:rPr lang="en-US" dirty="0">
                <a:latin typeface="Arial"/>
                <a:cs typeface="Arial"/>
              </a:rPr>
              <a:t>Mike </a:t>
            </a:r>
            <a:r>
              <a:rPr lang="en-US" dirty="0" err="1">
                <a:latin typeface="Arial"/>
                <a:cs typeface="Arial"/>
              </a:rPr>
              <a:t>Ondrusek</a:t>
            </a:r>
            <a:r>
              <a:rPr lang="en-US" dirty="0">
                <a:latin typeface="Arial"/>
                <a:cs typeface="Arial"/>
              </a:rPr>
              <a:t> (NOAA</a:t>
            </a:r>
            <a:r>
              <a:rPr lang="en-US" dirty="0" smtClean="0">
                <a:latin typeface="Arial"/>
                <a:cs typeface="Arial"/>
              </a:rPr>
              <a:t>)*, </a:t>
            </a:r>
            <a:r>
              <a:rPr lang="en-US" dirty="0" smtClean="0">
                <a:solidFill>
                  <a:srgbClr val="000000"/>
                </a:solidFill>
                <a:latin typeface="Arial"/>
                <a:ea typeface="Geneva" charset="0"/>
                <a:cs typeface="Arial"/>
              </a:rPr>
              <a:t>Joe Salisbury*, Heidi </a:t>
            </a:r>
            <a:r>
              <a:rPr lang="en-US" dirty="0" err="1" smtClean="0">
                <a:solidFill>
                  <a:srgbClr val="000000"/>
                </a:solidFill>
                <a:latin typeface="Arial"/>
                <a:ea typeface="Geneva" charset="0"/>
                <a:cs typeface="Arial"/>
              </a:rPr>
              <a:t>Sosik</a:t>
            </a:r>
            <a:r>
              <a:rPr lang="en-US" dirty="0" smtClean="0">
                <a:solidFill>
                  <a:srgbClr val="000000"/>
                </a:solidFill>
                <a:latin typeface="Arial"/>
                <a:ea typeface="Geneva" charset="0"/>
                <a:cs typeface="Arial"/>
              </a:rPr>
              <a:t>, </a:t>
            </a:r>
            <a:r>
              <a:rPr lang="en-US" dirty="0" smtClean="0">
                <a:latin typeface="Arial"/>
                <a:ea typeface="Geneva" charset="0"/>
                <a:cs typeface="Arial"/>
              </a:rPr>
              <a:t>Gerardo Toro-Farmer*, </a:t>
            </a:r>
            <a:r>
              <a:rPr lang="en-US" dirty="0" smtClean="0">
                <a:solidFill>
                  <a:srgbClr val="000000"/>
                </a:solidFill>
                <a:latin typeface="Arial"/>
                <a:ea typeface="Geneva" charset="0"/>
                <a:cs typeface="Arial"/>
              </a:rPr>
              <a:t>Maria </a:t>
            </a:r>
            <a:r>
              <a:rPr lang="en-US" dirty="0" err="1" smtClean="0">
                <a:solidFill>
                  <a:srgbClr val="000000"/>
                </a:solidFill>
                <a:latin typeface="Arial"/>
                <a:ea typeface="Geneva" charset="0"/>
                <a:cs typeface="Arial"/>
              </a:rPr>
              <a:t>Tzortziou</a:t>
            </a:r>
            <a:r>
              <a:rPr lang="en-US" dirty="0" smtClean="0">
                <a:solidFill>
                  <a:srgbClr val="000000"/>
                </a:solidFill>
                <a:latin typeface="Arial"/>
                <a:ea typeface="Geneva" charset="0"/>
                <a:cs typeface="Arial"/>
              </a:rPr>
              <a:t>* (UMCP/GSFC), Cruise participants:</a:t>
            </a:r>
            <a:r>
              <a:rPr lang="en-US" dirty="0" smtClean="0">
                <a:latin typeface="Arial"/>
                <a:cs typeface="Arial"/>
              </a:rPr>
              <a:t> PIs </a:t>
            </a:r>
            <a:r>
              <a:rPr lang="en-US" dirty="0">
                <a:latin typeface="Arial"/>
                <a:cs typeface="Arial"/>
              </a:rPr>
              <a:t>notated with * and </a:t>
            </a:r>
            <a:r>
              <a:rPr lang="en-US" dirty="0" smtClean="0">
                <a:solidFill>
                  <a:srgbClr val="000000"/>
                </a:solidFill>
                <a:latin typeface="Arial"/>
                <a:ea typeface="Geneva" charset="0"/>
                <a:cs typeface="Arial"/>
              </a:rPr>
              <a:t>Marc </a:t>
            </a:r>
            <a:r>
              <a:rPr lang="en-US" dirty="0" err="1" smtClean="0">
                <a:solidFill>
                  <a:srgbClr val="000000"/>
                </a:solidFill>
                <a:latin typeface="Arial"/>
                <a:ea typeface="Geneva" charset="0"/>
                <a:cs typeface="Arial"/>
              </a:rPr>
              <a:t>Emond</a:t>
            </a:r>
            <a:r>
              <a:rPr lang="en-US" dirty="0" smtClean="0">
                <a:solidFill>
                  <a:srgbClr val="000000"/>
                </a:solidFill>
                <a:latin typeface="Arial"/>
                <a:ea typeface="Geneva" charset="0"/>
                <a:cs typeface="Arial"/>
              </a:rPr>
              <a:t>, </a:t>
            </a:r>
            <a:r>
              <a:rPr lang="en-US" dirty="0">
                <a:latin typeface="Arial"/>
                <a:cs typeface="Arial"/>
              </a:rPr>
              <a:t>Michael Novak (GSFC/SSAI</a:t>
            </a:r>
            <a:r>
              <a:rPr lang="en-US" dirty="0" smtClean="0">
                <a:latin typeface="Arial"/>
                <a:cs typeface="Arial"/>
              </a:rPr>
              <a:t>),</a:t>
            </a:r>
            <a:r>
              <a:rPr lang="en-US" dirty="0" smtClean="0">
                <a:solidFill>
                  <a:srgbClr val="000000"/>
                </a:solidFill>
                <a:latin typeface="Arial"/>
                <a:ea typeface="Geneva" charset="0"/>
                <a:cs typeface="Arial"/>
              </a:rPr>
              <a:t> Ian </a:t>
            </a:r>
            <a:r>
              <a:rPr lang="en-US" dirty="0" err="1" smtClean="0">
                <a:solidFill>
                  <a:srgbClr val="000000"/>
                </a:solidFill>
                <a:latin typeface="Arial"/>
                <a:ea typeface="Geneva" charset="0"/>
                <a:cs typeface="Arial"/>
              </a:rPr>
              <a:t>Sammler</a:t>
            </a:r>
            <a:r>
              <a:rPr lang="en-US" dirty="0" smtClean="0">
                <a:solidFill>
                  <a:srgbClr val="000000"/>
                </a:solidFill>
                <a:latin typeface="Arial"/>
                <a:ea typeface="Geneva" charset="0"/>
                <a:cs typeface="Arial"/>
              </a:rPr>
              <a:t> (UNH), Shawn </a:t>
            </a:r>
            <a:r>
              <a:rPr lang="en-US" dirty="0" err="1" smtClean="0">
                <a:solidFill>
                  <a:srgbClr val="000000"/>
                </a:solidFill>
                <a:latin typeface="Arial"/>
                <a:ea typeface="Geneva" charset="0"/>
                <a:cs typeface="Arial"/>
              </a:rPr>
              <a:t>Shellito</a:t>
            </a:r>
            <a:r>
              <a:rPr lang="en-US" dirty="0" smtClean="0">
                <a:solidFill>
                  <a:srgbClr val="000000"/>
                </a:solidFill>
                <a:latin typeface="Arial"/>
                <a:ea typeface="Geneva" charset="0"/>
                <a:cs typeface="Arial"/>
              </a:rPr>
              <a:t> (UNH), Sarah </a:t>
            </a:r>
            <a:r>
              <a:rPr lang="en-US" dirty="0" err="1" smtClean="0">
                <a:solidFill>
                  <a:srgbClr val="000000"/>
                </a:solidFill>
                <a:latin typeface="Arial"/>
                <a:ea typeface="Geneva" charset="0"/>
                <a:cs typeface="Arial"/>
              </a:rPr>
              <a:t>Schulenberg</a:t>
            </a:r>
            <a:r>
              <a:rPr lang="en-US" dirty="0" smtClean="0">
                <a:solidFill>
                  <a:srgbClr val="000000"/>
                </a:solidFill>
                <a:latin typeface="Arial"/>
                <a:ea typeface="Geneva" charset="0"/>
                <a:cs typeface="Arial"/>
              </a:rPr>
              <a:t> (UNH), </a:t>
            </a:r>
            <a:r>
              <a:rPr lang="en-US" dirty="0" err="1" smtClean="0">
                <a:solidFill>
                  <a:srgbClr val="000000"/>
                </a:solidFill>
                <a:latin typeface="Arial"/>
                <a:ea typeface="Geneva" charset="0"/>
                <a:cs typeface="Arial"/>
              </a:rPr>
              <a:t>Jianwei</a:t>
            </a:r>
            <a:r>
              <a:rPr lang="en-US" dirty="0" smtClean="0">
                <a:solidFill>
                  <a:srgbClr val="000000"/>
                </a:solidFill>
                <a:latin typeface="Arial"/>
                <a:ea typeface="Geneva" charset="0"/>
                <a:cs typeface="Arial"/>
              </a:rPr>
              <a:t> Wei (UMB); Other contributors:  Alex </a:t>
            </a:r>
            <a:r>
              <a:rPr lang="en-US" dirty="0" err="1" smtClean="0">
                <a:solidFill>
                  <a:srgbClr val="000000"/>
                </a:solidFill>
                <a:latin typeface="Arial"/>
                <a:ea typeface="Geneva" charset="0"/>
                <a:cs typeface="Arial"/>
              </a:rPr>
              <a:t>Chekalyuk</a:t>
            </a:r>
            <a:r>
              <a:rPr lang="en-US" dirty="0">
                <a:solidFill>
                  <a:srgbClr val="000000"/>
                </a:solidFill>
                <a:latin typeface="Arial"/>
                <a:ea typeface="Geneva" charset="0"/>
                <a:cs typeface="Arial"/>
              </a:rPr>
              <a:t> </a:t>
            </a:r>
            <a:r>
              <a:rPr lang="en-US" dirty="0" smtClean="0">
                <a:solidFill>
                  <a:srgbClr val="000000"/>
                </a:solidFill>
                <a:latin typeface="Arial"/>
                <a:ea typeface="Geneva" charset="0"/>
                <a:cs typeface="Arial"/>
              </a:rPr>
              <a:t>&amp; Joachim Goes (LDEO).</a:t>
            </a:r>
            <a:endParaRPr lang="en-US" dirty="0">
              <a:solidFill>
                <a:srgbClr val="000000"/>
              </a:solidFill>
              <a:latin typeface="Arial"/>
              <a:ea typeface="Geneva" charset="0"/>
              <a:cs typeface="Aria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692" y="34490765"/>
            <a:ext cx="4148170" cy="48006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973" y="39510619"/>
            <a:ext cx="4114800" cy="2449913"/>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1206" y="34279111"/>
            <a:ext cx="4228716" cy="4800600"/>
          </a:xfrm>
          <a:prstGeom prst="rect">
            <a:avLst/>
          </a:prstGeom>
        </p:spPr>
      </p:pic>
      <p:sp>
        <p:nvSpPr>
          <p:cNvPr id="21" name="Rectangle 20"/>
          <p:cNvSpPr/>
          <p:nvPr/>
        </p:nvSpPr>
        <p:spPr>
          <a:xfrm>
            <a:off x="10274301" y="2836037"/>
            <a:ext cx="9775775" cy="33098298"/>
          </a:xfrm>
          <a:prstGeom prst="rect">
            <a:avLst/>
          </a:prstGeom>
        </p:spPr>
        <p:txBody>
          <a:bodyPr wrap="square">
            <a:spAutoFit/>
          </a:bodyPr>
          <a:lstStyle/>
          <a:p>
            <a:pPr algn="ct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3600" b="1" dirty="0" smtClean="0">
                <a:solidFill>
                  <a:srgbClr val="000090"/>
                </a:solidFill>
                <a:latin typeface="Arial"/>
                <a:cs typeface="Arial"/>
              </a:rPr>
              <a:t>Gulf of Mexico Experiment 2013 (</a:t>
            </a:r>
            <a:r>
              <a:rPr lang="en-US" sz="3600" b="1" dirty="0" err="1" smtClean="0">
                <a:solidFill>
                  <a:srgbClr val="000090"/>
                </a:solidFill>
                <a:latin typeface="Arial"/>
                <a:cs typeface="Arial"/>
              </a:rPr>
              <a:t>GoMEX</a:t>
            </a:r>
            <a:r>
              <a:rPr lang="en-US" sz="3600" b="1" dirty="0" smtClean="0">
                <a:solidFill>
                  <a:srgbClr val="000090"/>
                </a:solidFill>
                <a:latin typeface="Arial"/>
                <a:cs typeface="Arial"/>
              </a:rPr>
              <a:t>)</a:t>
            </a:r>
          </a:p>
          <a:p>
            <a:pP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a:cs typeface="Arial"/>
              </a:rPr>
              <a:t>Overarching Objective</a:t>
            </a:r>
            <a:r>
              <a:rPr lang="en-US" sz="2800" dirty="0" smtClean="0">
                <a:latin typeface="Arial"/>
                <a:cs typeface="Arial"/>
              </a:rPr>
              <a:t>:  to obtain detailed oceanographic and atmospheric observations for characterizing short-term dynamics and </a:t>
            </a:r>
            <a:r>
              <a:rPr lang="en-US" sz="2800" dirty="0" err="1" smtClean="0">
                <a:latin typeface="Arial"/>
                <a:cs typeface="Arial"/>
              </a:rPr>
              <a:t>spatio</a:t>
            </a:r>
            <a:r>
              <a:rPr lang="en-US" sz="2800" dirty="0" smtClean="0">
                <a:latin typeface="Arial"/>
                <a:cs typeface="Arial"/>
              </a:rPr>
              <a:t>-temporal variability in coastal ecosystem processes.</a:t>
            </a: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a:cs typeface="Arial"/>
              </a:rPr>
              <a:t>Targeted Objectives:</a:t>
            </a: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a:cs typeface="Arial"/>
              </a:rPr>
              <a:t>Obtain ship- &amp; airborne-based UV-Vis-NIR </a:t>
            </a:r>
            <a:r>
              <a:rPr lang="en-US" sz="2800" dirty="0" err="1" smtClean="0">
                <a:latin typeface="Arial"/>
                <a:cs typeface="Arial"/>
              </a:rPr>
              <a:t>hyperspectral</a:t>
            </a:r>
            <a:r>
              <a:rPr lang="en-US" sz="2800" dirty="0" smtClean="0">
                <a:latin typeface="Arial"/>
                <a:cs typeface="Arial"/>
              </a:rPr>
              <a:t> and SWIR data (1) to evaluate satellite sensor requirements and (2) algorithm development.</a:t>
            </a: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a:cs typeface="Arial"/>
              </a:rPr>
              <a:t>Measurements to improve aerosol retrievals including in near-UV for absorbing aerosols and trace gases (NO2, ozone, etc.) and determine their impact on ocean color retrievals.</a:t>
            </a: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a:cs typeface="Arial"/>
              </a:rPr>
              <a:t>Constrain sensor requirements for required temporal frequency and spatial resolution.</a:t>
            </a: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a:cs typeface="Arial"/>
              </a:rPr>
              <a:t>Obtain simulated GEO-CAPE datasets to refine algorithms for existing products and develop algorithms for new products.</a:t>
            </a: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a:cs typeface="Arial"/>
              </a:rPr>
              <a:t>Evaluate geo-unique issues to resolve (1) diurnal variability in atmospheric constituents, (2) product retrieval accuracy to quantify diurnal and day-to-day changes in ocean color</a:t>
            </a: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a:cs typeface="Arial"/>
              </a:rPr>
              <a:t>Dates:  </a:t>
            </a:r>
            <a:r>
              <a:rPr lang="en-US" sz="2800" dirty="0" smtClean="0">
                <a:latin typeface="Arial"/>
                <a:cs typeface="Arial"/>
              </a:rPr>
              <a:t>September 9-22, 2013</a:t>
            </a: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a:cs typeface="Arial"/>
              </a:rPr>
              <a:t>Ship:</a:t>
            </a:r>
            <a:r>
              <a:rPr lang="en-US" sz="2800" dirty="0" smtClean="0">
                <a:latin typeface="Arial"/>
                <a:cs typeface="Arial"/>
              </a:rPr>
              <a:t>  UNOLS R/V Pelican managed and operated by LUMCON; small boat ops. in West Cote Blanche Bay/Vermilion Bay, Trinity Bay and Galveston Bay.</a:t>
            </a: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a:cs typeface="Arial"/>
              </a:rPr>
              <a:t>Participants:</a:t>
            </a:r>
            <a:r>
              <a:rPr lang="en-US" sz="2800" dirty="0" smtClean="0">
                <a:latin typeface="Arial"/>
                <a:cs typeface="Arial"/>
              </a:rPr>
              <a:t>  14 scientists were boarded on the ship </a:t>
            </a: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a:cs typeface="Arial"/>
              </a:rPr>
              <a:t>14 days of continuous measurement activities (limited nighttime operations).</a:t>
            </a: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a:cs typeface="Arial"/>
              </a:rPr>
              <a:t>Sampling Approaches:</a:t>
            </a:r>
          </a:p>
          <a:p>
            <a:pPr marL="914400" lvl="1" indent="-457200">
              <a:spcBef>
                <a:spcPct val="20000"/>
              </a:spcBef>
              <a:defRPr/>
            </a:pPr>
            <a:r>
              <a:rPr lang="en-US" sz="2800" dirty="0" smtClean="0">
                <a:latin typeface="Arial"/>
              </a:rPr>
              <a:t>1) </a:t>
            </a:r>
            <a:r>
              <a:rPr lang="en-US" sz="2800" b="1" dirty="0" smtClean="0">
                <a:latin typeface="Arial"/>
              </a:rPr>
              <a:t>Transects</a:t>
            </a:r>
            <a:r>
              <a:rPr lang="en-US" sz="2800" dirty="0" smtClean="0">
                <a:latin typeface="Arial"/>
              </a:rPr>
              <a:t> </a:t>
            </a:r>
            <a:r>
              <a:rPr lang="en-US" sz="2800" dirty="0">
                <a:latin typeface="Arial"/>
              </a:rPr>
              <a:t>– sampling along </a:t>
            </a:r>
            <a:r>
              <a:rPr lang="en-US" sz="2800" dirty="0" smtClean="0">
                <a:latin typeface="Arial"/>
              </a:rPr>
              <a:t>gradients </a:t>
            </a:r>
            <a:r>
              <a:rPr lang="en-US" sz="2800" dirty="0">
                <a:latin typeface="Arial"/>
              </a:rPr>
              <a:t>(</a:t>
            </a:r>
            <a:r>
              <a:rPr lang="en-US" sz="2800" dirty="0" err="1">
                <a:latin typeface="Arial"/>
              </a:rPr>
              <a:t>nearshore</a:t>
            </a:r>
            <a:r>
              <a:rPr lang="en-US" sz="2800" dirty="0">
                <a:latin typeface="Arial"/>
              </a:rPr>
              <a:t> to offshore, river plumes, algal </a:t>
            </a:r>
            <a:r>
              <a:rPr lang="en-US" sz="2800" dirty="0" smtClean="0">
                <a:latin typeface="Arial"/>
              </a:rPr>
              <a:t>blooms)</a:t>
            </a:r>
          </a:p>
          <a:p>
            <a:pPr marL="914400" lvl="1" indent="-457200">
              <a:spcBef>
                <a:spcPct val="20000"/>
              </a:spcBef>
              <a:defRPr/>
            </a:pPr>
            <a:r>
              <a:rPr lang="en-US" sz="2800" dirty="0" smtClean="0">
                <a:latin typeface="Arial"/>
              </a:rPr>
              <a:t>2</a:t>
            </a:r>
            <a:r>
              <a:rPr lang="en-US" sz="2800" dirty="0">
                <a:latin typeface="Arial"/>
              </a:rPr>
              <a:t>) </a:t>
            </a:r>
            <a:r>
              <a:rPr lang="en-US" sz="2800" b="1" dirty="0" smtClean="0">
                <a:latin typeface="Arial"/>
              </a:rPr>
              <a:t>Diurnal sampling of </a:t>
            </a:r>
            <a:r>
              <a:rPr lang="en-US" sz="2800" b="1" dirty="0">
                <a:latin typeface="Arial"/>
              </a:rPr>
              <a:t>a water mass</a:t>
            </a:r>
            <a:r>
              <a:rPr lang="en-US" sz="2800" dirty="0">
                <a:latin typeface="Arial"/>
              </a:rPr>
              <a:t> </a:t>
            </a:r>
            <a:r>
              <a:rPr lang="en-US" sz="2800" dirty="0" smtClean="0">
                <a:latin typeface="Arial"/>
              </a:rPr>
              <a:t>by </a:t>
            </a:r>
            <a:r>
              <a:rPr lang="en-US" sz="2800" dirty="0">
                <a:latin typeface="Arial"/>
              </a:rPr>
              <a:t>following </a:t>
            </a:r>
            <a:r>
              <a:rPr lang="en-US" sz="2800" dirty="0" smtClean="0">
                <a:latin typeface="Arial"/>
              </a:rPr>
              <a:t>a near-surface drifter</a:t>
            </a:r>
          </a:p>
          <a:p>
            <a:pPr marL="914400" lvl="1" indent="-457200">
              <a:spcBef>
                <a:spcPct val="20000"/>
              </a:spcBef>
              <a:defRPr/>
            </a:pPr>
            <a:r>
              <a:rPr lang="en-US" sz="2800" dirty="0" smtClean="0">
                <a:latin typeface="Arial"/>
              </a:rPr>
              <a:t>3) </a:t>
            </a:r>
            <a:r>
              <a:rPr lang="en-US" sz="2800" b="1" dirty="0">
                <a:latin typeface="Arial"/>
              </a:rPr>
              <a:t>S</a:t>
            </a:r>
            <a:r>
              <a:rPr lang="en-US" sz="2800" b="1" dirty="0" smtClean="0">
                <a:latin typeface="Arial"/>
              </a:rPr>
              <a:t>ub-pixel spatial survey</a:t>
            </a:r>
            <a:r>
              <a:rPr lang="en-US" sz="2800" dirty="0" smtClean="0">
                <a:latin typeface="Arial"/>
              </a:rPr>
              <a:t> </a:t>
            </a:r>
            <a:r>
              <a:rPr lang="en-US" sz="2800" dirty="0">
                <a:latin typeface="Arial"/>
              </a:rPr>
              <a:t>–</a:t>
            </a:r>
            <a:r>
              <a:rPr lang="en-US" sz="2800" dirty="0" smtClean="0">
                <a:latin typeface="Arial"/>
              </a:rPr>
              <a:t> examine spatial variability at sub-km scales (between stations 99-105)</a:t>
            </a:r>
          </a:p>
          <a:p>
            <a:pPr marL="914400" lvl="1" indent="-457200">
              <a:spcBef>
                <a:spcPct val="20000"/>
              </a:spcBef>
              <a:defRPr/>
            </a:pPr>
            <a:r>
              <a:rPr lang="en-US" sz="2800" dirty="0" smtClean="0">
                <a:latin typeface="Arial"/>
              </a:rPr>
              <a:t>4) </a:t>
            </a:r>
            <a:r>
              <a:rPr lang="en-US" sz="2800" b="1" dirty="0" smtClean="0">
                <a:latin typeface="Arial"/>
              </a:rPr>
              <a:t>Sampling same location </a:t>
            </a:r>
            <a:r>
              <a:rPr lang="en-US" sz="2800" dirty="0" smtClean="0">
                <a:latin typeface="Arial"/>
              </a:rPr>
              <a:t>throughout a day</a:t>
            </a:r>
          </a:p>
          <a:p>
            <a:pPr marL="914400" lvl="1" indent="-457200">
              <a:spcBef>
                <a:spcPct val="20000"/>
              </a:spcBef>
              <a:defRPr/>
            </a:pPr>
            <a:endParaRPr lang="en-US" sz="1200" dirty="0" smtClean="0">
              <a:latin typeface="Arial"/>
            </a:endParaRP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a:cs typeface="Arial"/>
              </a:rPr>
              <a:t>Ship Measurements:</a:t>
            </a:r>
            <a:r>
              <a:rPr lang="en-US" sz="2800" dirty="0" smtClean="0">
                <a:latin typeface="Arial"/>
                <a:cs typeface="Arial"/>
              </a:rPr>
              <a:t>  </a:t>
            </a: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pitchFamily="34" charset="0"/>
                <a:cs typeface="Arial" pitchFamily="34" charset="0"/>
              </a:rPr>
              <a:t>Radiometry:  UV-Vis-NIR multi-/hyper-spectral in-water and above-water radiometry (Profiling </a:t>
            </a:r>
            <a:r>
              <a:rPr lang="en-US" sz="2800" dirty="0" err="1" smtClean="0">
                <a:latin typeface="Arial" pitchFamily="34" charset="0"/>
                <a:cs typeface="Arial" pitchFamily="34" charset="0"/>
              </a:rPr>
              <a:t>HyperPros</a:t>
            </a:r>
            <a:r>
              <a:rPr lang="en-US" sz="2800" dirty="0" smtClean="0">
                <a:latin typeface="Arial" pitchFamily="34" charset="0"/>
                <a:cs typeface="Arial" pitchFamily="34" charset="0"/>
              </a:rPr>
              <a:t>, Floating sky-blocked </a:t>
            </a:r>
            <a:r>
              <a:rPr lang="en-US" sz="2800" dirty="0" err="1" smtClean="0">
                <a:latin typeface="Arial" pitchFamily="34" charset="0"/>
                <a:cs typeface="Arial" pitchFamily="34" charset="0"/>
              </a:rPr>
              <a:t>HyperPro</a:t>
            </a:r>
            <a:r>
              <a:rPr lang="en-US" sz="2800" dirty="0" smtClean="0">
                <a:solidFill>
                  <a:schemeClr val="bg1">
                    <a:lumMod val="50000"/>
                  </a:schemeClr>
                </a:solidFill>
                <a:latin typeface="Arial" pitchFamily="34" charset="0"/>
                <a:cs typeface="Arial" pitchFamily="34" charset="0"/>
              </a:rPr>
              <a:t>, C-Ops, </a:t>
            </a:r>
            <a:r>
              <a:rPr lang="en-US" sz="2800" dirty="0" err="1" smtClean="0">
                <a:solidFill>
                  <a:schemeClr val="bg1">
                    <a:lumMod val="50000"/>
                  </a:schemeClr>
                </a:solidFill>
                <a:latin typeface="Arial" pitchFamily="34" charset="0"/>
                <a:cs typeface="Arial" pitchFamily="34" charset="0"/>
              </a:rPr>
              <a:t>BioSors</a:t>
            </a:r>
            <a:r>
              <a:rPr lang="en-US" sz="2800" dirty="0" smtClean="0">
                <a:latin typeface="Arial" pitchFamily="34" charset="0"/>
                <a:cs typeface="Arial" pitchFamily="34" charset="0"/>
              </a:rPr>
              <a:t>).</a:t>
            </a: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pitchFamily="34" charset="0"/>
                <a:cs typeface="Arial" pitchFamily="34" charset="0"/>
              </a:rPr>
              <a:t>Inherent Optical Properties (IOPs):  </a:t>
            </a:r>
          </a:p>
          <a:p>
            <a:pPr marL="1426464" lvl="2" indent="-512064">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pitchFamily="34" charset="0"/>
                <a:cs typeface="Arial" pitchFamily="34" charset="0"/>
              </a:rPr>
              <a:t>Vertical profiles of </a:t>
            </a:r>
            <a:r>
              <a:rPr lang="en-US" sz="2800" dirty="0" err="1" smtClean="0">
                <a:latin typeface="Arial" pitchFamily="34" charset="0"/>
                <a:cs typeface="Arial" pitchFamily="34" charset="0"/>
              </a:rPr>
              <a:t>hyperspectral</a:t>
            </a:r>
            <a:r>
              <a:rPr lang="en-US" sz="2800" dirty="0" smtClean="0">
                <a:latin typeface="Arial" pitchFamily="34" charset="0"/>
                <a:cs typeface="Arial" pitchFamily="34" charset="0"/>
              </a:rPr>
              <a:t> visible absorption and attenuation, multi-spectral backscatter, multi-spectral/multi-angle scattering (VSF3); </a:t>
            </a:r>
          </a:p>
          <a:p>
            <a:pPr marL="1426464" lvl="2" indent="-512064">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pitchFamily="34" charset="0"/>
                <a:cs typeface="Arial" pitchFamily="34" charset="0"/>
              </a:rPr>
              <a:t>continuous near-surface total and dissolved </a:t>
            </a:r>
            <a:r>
              <a:rPr lang="en-US" sz="2800" dirty="0" err="1" smtClean="0">
                <a:latin typeface="Arial" pitchFamily="34" charset="0"/>
                <a:cs typeface="Arial" pitchFamily="34" charset="0"/>
              </a:rPr>
              <a:t>hyperspectral</a:t>
            </a:r>
            <a:r>
              <a:rPr lang="en-US" sz="2800" dirty="0" smtClean="0">
                <a:latin typeface="Arial" pitchFamily="34" charset="0"/>
                <a:cs typeface="Arial" pitchFamily="34" charset="0"/>
              </a:rPr>
              <a:t> visible absorption and attenuation, multi-spectral backscatter, multi-spectral backscatter, </a:t>
            </a:r>
            <a:r>
              <a:rPr lang="en-US" sz="2800" dirty="0" err="1" smtClean="0">
                <a:latin typeface="Arial" pitchFamily="34" charset="0"/>
                <a:cs typeface="Arial" pitchFamily="34" charset="0"/>
              </a:rPr>
              <a:t>chl</a:t>
            </a:r>
            <a:r>
              <a:rPr lang="en-US" sz="2800" dirty="0" smtClean="0">
                <a:latin typeface="Arial" pitchFamily="34" charset="0"/>
                <a:cs typeface="Arial" pitchFamily="34" charset="0"/>
              </a:rPr>
              <a:t>-a and CDOM </a:t>
            </a:r>
            <a:r>
              <a:rPr lang="en-US" sz="2800" dirty="0" err="1" smtClean="0">
                <a:latin typeface="Arial" pitchFamily="34" charset="0"/>
                <a:cs typeface="Arial" pitchFamily="34" charset="0"/>
              </a:rPr>
              <a:t>fluorometry</a:t>
            </a:r>
            <a:r>
              <a:rPr lang="en-US" sz="2800" dirty="0" smtClean="0">
                <a:latin typeface="Arial" pitchFamily="34" charset="0"/>
                <a:cs typeface="Arial" pitchFamily="34" charset="0"/>
              </a:rPr>
              <a:t>;</a:t>
            </a:r>
          </a:p>
          <a:p>
            <a:pPr marL="1426464" lvl="2" indent="-512064">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pitchFamily="34" charset="0"/>
                <a:cs typeface="Arial" pitchFamily="34" charset="0"/>
              </a:rPr>
              <a:t>discrete UV-</a:t>
            </a:r>
            <a:r>
              <a:rPr lang="en-US" sz="2800" dirty="0" err="1" smtClean="0">
                <a:latin typeface="Arial" pitchFamily="34" charset="0"/>
                <a:cs typeface="Arial" pitchFamily="34" charset="0"/>
              </a:rPr>
              <a:t>ViS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hyperspectral</a:t>
            </a:r>
            <a:r>
              <a:rPr lang="en-US" sz="2800" dirty="0" smtClean="0">
                <a:latin typeface="Arial" pitchFamily="34" charset="0"/>
                <a:cs typeface="Arial" pitchFamily="34" charset="0"/>
              </a:rPr>
              <a:t> particle and CDOM absorption and CDOM fluorescence EEMs</a:t>
            </a: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pitchFamily="34" charset="0"/>
                <a:cs typeface="Arial" pitchFamily="34" charset="0"/>
              </a:rPr>
              <a:t>Hydrographic: vertical profiles of temperature, salinity, density, dissolved oxygen (DO); continuous near-surface temperature, salinity, density, DO.</a:t>
            </a: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pitchFamily="34" charset="0"/>
                <a:cs typeface="Arial" pitchFamily="34" charset="0"/>
              </a:rPr>
              <a:t>Biology and biogeochemistry:  </a:t>
            </a:r>
          </a:p>
          <a:p>
            <a:pPr marL="1426464" lvl="2"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a:latin typeface="Arial" pitchFamily="34" charset="0"/>
                <a:cs typeface="Arial" pitchFamily="34" charset="0"/>
              </a:rPr>
              <a:t>D</a:t>
            </a:r>
            <a:r>
              <a:rPr lang="en-US" sz="2800" dirty="0" smtClean="0">
                <a:latin typeface="Arial" pitchFamily="34" charset="0"/>
                <a:cs typeface="Arial" pitchFamily="34" charset="0"/>
              </a:rPr>
              <a:t>iscrete vertical profiles of POC, PN, DOC, SPM, nutrients, phytoplankton enumeration and taxonomy, DIC, total &amp; non-carbonate alkalinity, Winkler O2, pH, dissolved lignin and black carbon (select stations); short- and daily 13C carbon primary production incubations, nitrogen uptake incubations, triple O2 isotopes (GPP), N2 fixation</a:t>
            </a:r>
          </a:p>
          <a:p>
            <a:pPr marL="1426464" lvl="2"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pitchFamily="34" charset="0"/>
                <a:cs typeface="Arial" pitchFamily="34" charset="0"/>
              </a:rPr>
              <a:t>continuous near-surface pCO2, O2:Ar (NCP), 13C-CO2, phytoplankton enumeration and taxonomy</a:t>
            </a: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pitchFamily="34" charset="0"/>
                <a:cs typeface="Arial" pitchFamily="34" charset="0"/>
              </a:rPr>
              <a:t>Atmospheric: aerosol spectral properties and composition, column (ozone, NO</a:t>
            </a:r>
            <a:r>
              <a:rPr lang="en-US" sz="2800" baseline="-25000" dirty="0" smtClean="0">
                <a:latin typeface="Arial" pitchFamily="34" charset="0"/>
                <a:cs typeface="Arial" pitchFamily="34" charset="0"/>
              </a:rPr>
              <a:t>2</a:t>
            </a:r>
            <a:r>
              <a:rPr lang="en-US" sz="2800" dirty="0" smtClean="0">
                <a:latin typeface="Arial" pitchFamily="34" charset="0"/>
                <a:cs typeface="Arial" pitchFamily="34" charset="0"/>
              </a:rPr>
              <a:t>) and surface trace gases (ozone, NO, </a:t>
            </a:r>
            <a:r>
              <a:rPr lang="en-US" sz="2800" dirty="0" err="1" smtClean="0">
                <a:latin typeface="Arial" pitchFamily="34" charset="0"/>
                <a:cs typeface="Arial" pitchFamily="34" charset="0"/>
              </a:rPr>
              <a:t>NO</a:t>
            </a:r>
            <a:r>
              <a:rPr lang="en-US" sz="2800" baseline="-25000" dirty="0" err="1" smtClean="0">
                <a:latin typeface="Arial" pitchFamily="34" charset="0"/>
                <a:cs typeface="Arial" pitchFamily="34" charset="0"/>
              </a:rPr>
              <a:t>y</a:t>
            </a:r>
            <a:r>
              <a:rPr lang="en-US" sz="2800" dirty="0" smtClean="0">
                <a:latin typeface="Arial" pitchFamily="34" charset="0"/>
                <a:cs typeface="Arial" pitchFamily="34" charset="0"/>
              </a:rPr>
              <a:t>), meteorological data</a:t>
            </a:r>
            <a:endParaRPr lang="en-US" sz="2800" b="1" dirty="0" smtClean="0">
              <a:latin typeface="Arial" pitchFamily="34" charset="0"/>
              <a:cs typeface="Arial" pitchFamily="34" charset="0"/>
            </a:endParaRPr>
          </a:p>
          <a:p>
            <a:pPr marL="512064"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pitchFamily="34" charset="0"/>
                <a:cs typeface="Arial" pitchFamily="34" charset="0"/>
              </a:rPr>
              <a:t>Aircraft:  </a:t>
            </a:r>
            <a:r>
              <a:rPr lang="en-US" sz="2800" dirty="0" smtClean="0">
                <a:latin typeface="Arial" pitchFamily="34" charset="0"/>
                <a:cs typeface="Arial" pitchFamily="34" charset="0"/>
              </a:rPr>
              <a:t>UV-Vis water </a:t>
            </a:r>
            <a:r>
              <a:rPr lang="en-US" sz="2800" dirty="0" err="1" smtClean="0">
                <a:latin typeface="Arial" pitchFamily="34" charset="0"/>
                <a:cs typeface="Arial" pitchFamily="34" charset="0"/>
              </a:rPr>
              <a:t>reflectances</a:t>
            </a:r>
            <a:r>
              <a:rPr lang="en-US" sz="2800" dirty="0" smtClean="0">
                <a:latin typeface="Arial" pitchFamily="34" charset="0"/>
                <a:cs typeface="Arial" pitchFamily="34" charset="0"/>
              </a:rPr>
              <a:t> (GCAS) and profiling multi-wavelength </a:t>
            </a:r>
            <a:r>
              <a:rPr lang="en-US" sz="2800" dirty="0" err="1" smtClean="0">
                <a:latin typeface="Arial" pitchFamily="34" charset="0"/>
                <a:cs typeface="Arial" pitchFamily="34" charset="0"/>
              </a:rPr>
              <a:t>lidar</a:t>
            </a:r>
            <a:r>
              <a:rPr lang="en-US" sz="2800" dirty="0" smtClean="0">
                <a:latin typeface="Arial" pitchFamily="34" charset="0"/>
                <a:cs typeface="Arial" pitchFamily="34" charset="0"/>
              </a:rPr>
              <a:t> (HSRL)</a:t>
            </a:r>
            <a:endParaRPr lang="en-US" sz="2800" b="1" dirty="0" smtClean="0">
              <a:latin typeface="Arial" pitchFamily="34" charset="0"/>
              <a:cs typeface="Arial" pitchFamily="34" charset="0"/>
            </a:endParaRPr>
          </a:p>
          <a:p>
            <a:pPr marL="512064" indent="-512064">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pitchFamily="34" charset="0"/>
                <a:cs typeface="Arial" pitchFamily="34" charset="0"/>
              </a:rPr>
              <a:t>Station locations </a:t>
            </a:r>
            <a:r>
              <a:rPr lang="en-US" sz="2800" dirty="0" smtClean="0">
                <a:latin typeface="Arial" pitchFamily="34" charset="0"/>
                <a:cs typeface="Arial" pitchFamily="34" charset="0"/>
              </a:rPr>
              <a:t>shown below along with B-200 flight paths during 3 days of dedicated ocean color flights for over 3 regions:  Mississippi River plume (red), Eastern Texas coast (yellow) and Galveston Bay (white).</a:t>
            </a:r>
            <a:endParaRPr lang="en-US" sz="2800" b="1" dirty="0" smtClean="0">
              <a:latin typeface="Arial" pitchFamily="34" charset="0"/>
              <a:cs typeface="Arial" pitchFamily="34" charset="0"/>
            </a:endParaRPr>
          </a:p>
        </p:txBody>
      </p:sp>
      <p:sp>
        <p:nvSpPr>
          <p:cNvPr id="22" name="Rectangle 21"/>
          <p:cNvSpPr/>
          <p:nvPr/>
        </p:nvSpPr>
        <p:spPr>
          <a:xfrm>
            <a:off x="827492" y="12802936"/>
            <a:ext cx="9446808" cy="21501261"/>
          </a:xfrm>
          <a:prstGeom prst="rect">
            <a:avLst/>
          </a:prstGeom>
        </p:spPr>
        <p:txBody>
          <a:bodyPr wrap="square">
            <a:spAutoFit/>
          </a:bodyPr>
          <a:lstStyle/>
          <a:p>
            <a:pPr algn="ct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3600" b="1" dirty="0" smtClean="0">
                <a:solidFill>
                  <a:srgbClr val="000090"/>
                </a:solidFill>
                <a:latin typeface="Arial"/>
                <a:cs typeface="Arial"/>
              </a:rPr>
              <a:t>Chesapeake Bay Oceanographic campaign with DISCOVER-AQ (CBODAQ)</a:t>
            </a:r>
            <a:endParaRPr lang="en-US" sz="3600" dirty="0" smtClean="0">
              <a:latin typeface="Arial"/>
              <a:cs typeface="Arial"/>
            </a:endParaRP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a:cs typeface="Arial"/>
              </a:rPr>
              <a:t>Objective</a:t>
            </a:r>
            <a:r>
              <a:rPr lang="en-US" sz="2800" dirty="0" smtClean="0">
                <a:latin typeface="Arial"/>
                <a:cs typeface="Arial"/>
              </a:rPr>
              <a:t>:  to obtain detailed oceanographic and atmospheric observations for characterizing short-term dynamics and </a:t>
            </a:r>
            <a:r>
              <a:rPr lang="en-US" sz="2800" dirty="0" err="1" smtClean="0">
                <a:latin typeface="Arial"/>
                <a:cs typeface="Arial"/>
              </a:rPr>
              <a:t>spatio</a:t>
            </a:r>
            <a:r>
              <a:rPr lang="en-US" sz="2800" dirty="0" smtClean="0">
                <a:latin typeface="Arial"/>
                <a:cs typeface="Arial"/>
              </a:rPr>
              <a:t>-temporal variability in atmospheric and coastal ecosystem processes.</a:t>
            </a: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a:cs typeface="Arial"/>
              </a:rPr>
              <a:t>Dates:  </a:t>
            </a:r>
            <a:r>
              <a:rPr lang="en-US" sz="2800" dirty="0" smtClean="0">
                <a:latin typeface="Arial"/>
                <a:cs typeface="Arial"/>
              </a:rPr>
              <a:t>July 11-20, 2011</a:t>
            </a: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a:cs typeface="Arial"/>
              </a:rPr>
              <a:t>Ship:</a:t>
            </a:r>
            <a:r>
              <a:rPr lang="en-US" sz="2800" dirty="0" smtClean="0">
                <a:latin typeface="Arial"/>
                <a:cs typeface="Arial"/>
              </a:rPr>
              <a:t>  NOAA </a:t>
            </a:r>
            <a:r>
              <a:rPr lang="en-US" sz="2800" dirty="0" err="1" smtClean="0">
                <a:latin typeface="Arial"/>
                <a:cs typeface="Arial"/>
              </a:rPr>
              <a:t>SRVx</a:t>
            </a:r>
            <a:r>
              <a:rPr lang="en-US" sz="2800" dirty="0" smtClean="0">
                <a:latin typeface="Arial"/>
                <a:cs typeface="Arial"/>
              </a:rPr>
              <a:t> National Marine Sanctuary Test and Evaluation Vessel operated by Cardinal Point Captains LLC; small boat ops. in Fishing Bay</a:t>
            </a: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a:cs typeface="Arial"/>
              </a:rPr>
              <a:t>Participants:</a:t>
            </a:r>
            <a:r>
              <a:rPr lang="en-US" sz="2800" dirty="0" smtClean="0">
                <a:latin typeface="Arial"/>
                <a:cs typeface="Arial"/>
              </a:rPr>
              <a:t>  More than 25 scientists, 4 undergraduate interns, 1 high school intern, and several graduate students (see list at bottom)</a:t>
            </a: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dirty="0" smtClean="0">
                <a:latin typeface="Arial"/>
                <a:cs typeface="Arial"/>
              </a:rPr>
              <a:t>10 days of daytime (~12hr) cruises</a:t>
            </a: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a:cs typeface="Arial"/>
              </a:rPr>
              <a:t>Sampling Approaches:</a:t>
            </a:r>
          </a:p>
          <a:p>
            <a:pPr marL="914400" lvl="1" indent="-457200">
              <a:spcBef>
                <a:spcPct val="20000"/>
              </a:spcBef>
              <a:defRPr/>
            </a:pPr>
            <a:r>
              <a:rPr lang="en-US" sz="2800" dirty="0">
                <a:latin typeface="Arial"/>
              </a:rPr>
              <a:t>1)  </a:t>
            </a:r>
            <a:r>
              <a:rPr lang="en-US" sz="2800" b="1" dirty="0">
                <a:latin typeface="Arial"/>
              </a:rPr>
              <a:t>Transects</a:t>
            </a:r>
            <a:r>
              <a:rPr lang="en-US" sz="2800" dirty="0">
                <a:latin typeface="Arial"/>
              </a:rPr>
              <a:t> – sampling along a gradient (north to south, river tributary to open waters of the bay, salt marsh creek to open waters of bay)</a:t>
            </a:r>
          </a:p>
          <a:p>
            <a:pPr marL="914400" lvl="1" indent="-457200">
              <a:spcBef>
                <a:spcPct val="20000"/>
              </a:spcBef>
              <a:defRPr/>
            </a:pPr>
            <a:r>
              <a:rPr lang="en-US" sz="2800" dirty="0">
                <a:latin typeface="Arial"/>
              </a:rPr>
              <a:t>2) </a:t>
            </a:r>
            <a:r>
              <a:rPr lang="en-US" sz="2800" b="1" dirty="0" smtClean="0">
                <a:latin typeface="Arial"/>
              </a:rPr>
              <a:t>Diurnal sampling </a:t>
            </a:r>
            <a:r>
              <a:rPr lang="en-US" sz="2800" b="1" dirty="0">
                <a:latin typeface="Arial"/>
              </a:rPr>
              <a:t>a water mass</a:t>
            </a:r>
            <a:r>
              <a:rPr lang="en-US" sz="2800" dirty="0">
                <a:latin typeface="Arial"/>
              </a:rPr>
              <a:t> </a:t>
            </a:r>
            <a:r>
              <a:rPr lang="en-US" sz="2800" dirty="0" smtClean="0">
                <a:latin typeface="Arial"/>
              </a:rPr>
              <a:t>by </a:t>
            </a:r>
            <a:r>
              <a:rPr lang="en-US" sz="2800" dirty="0">
                <a:latin typeface="Arial"/>
              </a:rPr>
              <a:t>following a </a:t>
            </a:r>
            <a:r>
              <a:rPr lang="en-US" sz="2800" dirty="0" smtClean="0">
                <a:latin typeface="Arial"/>
              </a:rPr>
              <a:t>near-surface </a:t>
            </a:r>
            <a:r>
              <a:rPr lang="en-US" sz="2800" dirty="0">
                <a:latin typeface="Arial"/>
              </a:rPr>
              <a:t>drifter</a:t>
            </a:r>
          </a:p>
          <a:p>
            <a:pPr marL="914400" lvl="1" indent="-457200">
              <a:spcBef>
                <a:spcPct val="20000"/>
              </a:spcBef>
              <a:defRPr/>
            </a:pPr>
            <a:r>
              <a:rPr lang="en-US" sz="2800" dirty="0">
                <a:latin typeface="Arial"/>
              </a:rPr>
              <a:t>3) </a:t>
            </a:r>
            <a:r>
              <a:rPr lang="en-US" sz="2800" b="1" dirty="0">
                <a:latin typeface="Arial"/>
              </a:rPr>
              <a:t>Sampling same location </a:t>
            </a:r>
            <a:r>
              <a:rPr lang="en-US" sz="2800" dirty="0">
                <a:latin typeface="Arial"/>
              </a:rPr>
              <a:t>throughout a </a:t>
            </a:r>
            <a:r>
              <a:rPr lang="en-US" sz="2800" dirty="0" smtClean="0">
                <a:latin typeface="Arial"/>
              </a:rPr>
              <a:t>day</a:t>
            </a:r>
          </a:p>
          <a:p>
            <a:pPr marL="914400" lvl="1" indent="-457200">
              <a:spcBef>
                <a:spcPct val="20000"/>
              </a:spcBef>
              <a:defRPr/>
            </a:pPr>
            <a:endParaRPr lang="en-US" sz="1200" dirty="0">
              <a:latin typeface="Arial"/>
            </a:endParaRPr>
          </a:p>
          <a:p>
            <a:pPr marL="515813"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a:cs typeface="Arial"/>
              </a:rPr>
              <a:t>Ship Measurements:</a:t>
            </a:r>
            <a:r>
              <a:rPr lang="en-US" sz="2800" dirty="0" smtClean="0">
                <a:latin typeface="Arial"/>
                <a:cs typeface="Arial"/>
              </a:rPr>
              <a:t>  </a:t>
            </a: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i="1" dirty="0" smtClean="0">
                <a:latin typeface="Arial" pitchFamily="34" charset="0"/>
                <a:cs typeface="Arial" pitchFamily="34" charset="0"/>
              </a:rPr>
              <a:t>Radiometry:  </a:t>
            </a:r>
            <a:r>
              <a:rPr lang="en-US" sz="2800" dirty="0" smtClean="0">
                <a:latin typeface="Arial" pitchFamily="34" charset="0"/>
                <a:cs typeface="Arial" pitchFamily="34" charset="0"/>
              </a:rPr>
              <a:t>UV-Vis-NIR multi-/hyper-spectral in-water and above-water radiometry;</a:t>
            </a: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i="1" dirty="0" smtClean="0">
                <a:latin typeface="Arial" pitchFamily="34" charset="0"/>
                <a:cs typeface="Arial" pitchFamily="34" charset="0"/>
              </a:rPr>
              <a:t>Inherent Optical Properties (IOPs):</a:t>
            </a:r>
            <a:r>
              <a:rPr lang="en-US" sz="2800" dirty="0" smtClean="0">
                <a:latin typeface="Arial" pitchFamily="34" charset="0"/>
                <a:cs typeface="Arial" pitchFamily="34" charset="0"/>
              </a:rPr>
              <a:t>  vertical profiles of </a:t>
            </a:r>
            <a:r>
              <a:rPr lang="en-US" sz="2800" dirty="0" err="1" smtClean="0">
                <a:latin typeface="Arial" pitchFamily="34" charset="0"/>
                <a:cs typeface="Arial" pitchFamily="34" charset="0"/>
              </a:rPr>
              <a:t>hyperspectral</a:t>
            </a:r>
            <a:r>
              <a:rPr lang="en-US" sz="2800" dirty="0" smtClean="0">
                <a:latin typeface="Arial" pitchFamily="34" charset="0"/>
                <a:cs typeface="Arial" pitchFamily="34" charset="0"/>
              </a:rPr>
              <a:t> and filtered multi-spectral visible absorption and attenuation, multi-spectral/multi-angle scattering (VSF3); discrete UV-</a:t>
            </a:r>
            <a:r>
              <a:rPr lang="en-US" sz="2800" dirty="0" err="1" smtClean="0">
                <a:latin typeface="Arial" pitchFamily="34" charset="0"/>
                <a:cs typeface="Arial" pitchFamily="34" charset="0"/>
              </a:rPr>
              <a:t>ViS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hyperspectral</a:t>
            </a:r>
            <a:r>
              <a:rPr lang="en-US" sz="2800" dirty="0" smtClean="0">
                <a:latin typeface="Arial" pitchFamily="34" charset="0"/>
                <a:cs typeface="Arial" pitchFamily="34" charset="0"/>
              </a:rPr>
              <a:t> particle and CDOM absorption and CDOM excitation-emission matrices; continuous near-surface </a:t>
            </a:r>
            <a:r>
              <a:rPr lang="en-US" sz="2800" dirty="0" err="1" smtClean="0">
                <a:latin typeface="Arial" pitchFamily="34" charset="0"/>
                <a:cs typeface="Arial" pitchFamily="34" charset="0"/>
              </a:rPr>
              <a:t>chl</a:t>
            </a:r>
            <a:r>
              <a:rPr lang="en-US" sz="2800" dirty="0" smtClean="0">
                <a:latin typeface="Arial" pitchFamily="34" charset="0"/>
                <a:cs typeface="Arial" pitchFamily="34" charset="0"/>
              </a:rPr>
              <a:t>-a and CDOM </a:t>
            </a:r>
            <a:r>
              <a:rPr lang="en-US" sz="2800" dirty="0" err="1" smtClean="0">
                <a:latin typeface="Arial" pitchFamily="34" charset="0"/>
                <a:cs typeface="Arial" pitchFamily="34" charset="0"/>
              </a:rPr>
              <a:t>fluorometry</a:t>
            </a:r>
            <a:endParaRPr lang="en-US" sz="2800" dirty="0" smtClean="0">
              <a:latin typeface="Arial" pitchFamily="34" charset="0"/>
              <a:cs typeface="Arial" pitchFamily="34" charset="0"/>
            </a:endParaRP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i="1" dirty="0" smtClean="0">
                <a:latin typeface="Arial" pitchFamily="34" charset="0"/>
                <a:cs typeface="Arial" pitchFamily="34" charset="0"/>
              </a:rPr>
              <a:t>Biology and biogeochemistry:  </a:t>
            </a:r>
            <a:r>
              <a:rPr lang="en-US" sz="2800" dirty="0" smtClean="0">
                <a:latin typeface="Arial" pitchFamily="34" charset="0"/>
                <a:cs typeface="Arial" pitchFamily="34" charset="0"/>
              </a:rPr>
              <a:t>discrete vertical profiles of POC, PN, DOC, SPM, nutrients, DIC, total alkalinity; short- and daily 13C carbon primary production incubations, nitrogen uptake incubations, continuous near-surface pCO2 and DO</a:t>
            </a:r>
          </a:p>
          <a:p>
            <a:pPr marL="914400" lvl="1" indent="-515813">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i="1" dirty="0" smtClean="0">
                <a:latin typeface="Arial" pitchFamily="34" charset="0"/>
                <a:cs typeface="Arial" pitchFamily="34" charset="0"/>
              </a:rPr>
              <a:t>Atmospheric:</a:t>
            </a:r>
            <a:r>
              <a:rPr lang="en-US" sz="2800" dirty="0" smtClean="0">
                <a:latin typeface="Arial" pitchFamily="34" charset="0"/>
                <a:cs typeface="Arial" pitchFamily="34" charset="0"/>
              </a:rPr>
              <a:t>  aerosol spectral properties and composition, aerosol and cloud layer height, column (ozone, NO</a:t>
            </a:r>
            <a:r>
              <a:rPr lang="en-US" sz="2800" baseline="-25000" dirty="0" smtClean="0">
                <a:latin typeface="Arial" pitchFamily="34" charset="0"/>
                <a:cs typeface="Arial" pitchFamily="34" charset="0"/>
              </a:rPr>
              <a:t>2</a:t>
            </a:r>
            <a:r>
              <a:rPr lang="en-US" sz="2800" dirty="0" smtClean="0">
                <a:latin typeface="Arial" pitchFamily="34" charset="0"/>
                <a:cs typeface="Arial" pitchFamily="34" charset="0"/>
              </a:rPr>
              <a:t>) and surface trace gases (ozone, NO, </a:t>
            </a:r>
            <a:r>
              <a:rPr lang="en-US" sz="2800" dirty="0" err="1" smtClean="0">
                <a:latin typeface="Arial" pitchFamily="34" charset="0"/>
                <a:cs typeface="Arial" pitchFamily="34" charset="0"/>
              </a:rPr>
              <a:t>NO</a:t>
            </a:r>
            <a:r>
              <a:rPr lang="en-US" sz="2800" baseline="-25000" dirty="0" err="1" smtClean="0">
                <a:latin typeface="Arial" pitchFamily="34" charset="0"/>
                <a:cs typeface="Arial" pitchFamily="34" charset="0"/>
              </a:rPr>
              <a:t>y</a:t>
            </a:r>
            <a:r>
              <a:rPr lang="en-US" sz="2800" dirty="0" smtClean="0">
                <a:latin typeface="Arial" pitchFamily="34" charset="0"/>
                <a:cs typeface="Arial" pitchFamily="34" charset="0"/>
              </a:rPr>
              <a:t>), boundary layer height, meteorological data</a:t>
            </a:r>
          </a:p>
          <a:p>
            <a:pPr marL="512064" indent="-512064">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pitchFamily="34" charset="0"/>
                <a:cs typeface="Arial" pitchFamily="34" charset="0"/>
              </a:rPr>
              <a:t>Aircraft:  </a:t>
            </a:r>
            <a:r>
              <a:rPr lang="en-US" sz="2800" dirty="0" smtClean="0">
                <a:latin typeface="Arial" pitchFamily="34" charset="0"/>
                <a:cs typeface="Arial" pitchFamily="34" charset="0"/>
              </a:rPr>
              <a:t>UV-Vis water </a:t>
            </a:r>
            <a:r>
              <a:rPr lang="en-US" sz="2800" dirty="0" err="1" smtClean="0">
                <a:latin typeface="Arial" pitchFamily="34" charset="0"/>
                <a:cs typeface="Arial" pitchFamily="34" charset="0"/>
              </a:rPr>
              <a:t>reflectances</a:t>
            </a:r>
            <a:r>
              <a:rPr lang="en-US" sz="2800" dirty="0" smtClean="0">
                <a:latin typeface="Arial" pitchFamily="34" charset="0"/>
                <a:cs typeface="Arial" pitchFamily="34" charset="0"/>
              </a:rPr>
              <a:t> (ACAM),</a:t>
            </a:r>
            <a:r>
              <a:rPr lang="en-US" sz="2800" b="1" dirty="0" smtClean="0">
                <a:latin typeface="Arial" pitchFamily="34" charset="0"/>
                <a:cs typeface="Arial" pitchFamily="34" charset="0"/>
              </a:rPr>
              <a:t> </a:t>
            </a:r>
            <a:r>
              <a:rPr lang="en-US" sz="2800" dirty="0" smtClean="0">
                <a:latin typeface="Arial" pitchFamily="34" charset="0"/>
                <a:cs typeface="Arial" pitchFamily="34" charset="0"/>
              </a:rPr>
              <a:t>aerosol spectral properties and composition, column and profile trace gases (ozone, NO, </a:t>
            </a:r>
            <a:r>
              <a:rPr lang="en-US" sz="2800" dirty="0" err="1" smtClean="0">
                <a:latin typeface="Arial" pitchFamily="34" charset="0"/>
                <a:cs typeface="Arial" pitchFamily="34" charset="0"/>
              </a:rPr>
              <a:t>NO</a:t>
            </a:r>
            <a:r>
              <a:rPr lang="en-US" sz="2800" baseline="-25000" dirty="0" err="1" smtClean="0">
                <a:latin typeface="Arial" pitchFamily="34" charset="0"/>
                <a:cs typeface="Arial" pitchFamily="34" charset="0"/>
              </a:rPr>
              <a:t>y</a:t>
            </a:r>
            <a:r>
              <a:rPr lang="en-US" sz="2800" dirty="0" smtClean="0">
                <a:latin typeface="Arial" pitchFamily="34" charset="0"/>
                <a:cs typeface="Arial" pitchFamily="34" charset="0"/>
              </a:rPr>
              <a:t>), boundary layer height, meteorological data; http://www-</a:t>
            </a:r>
            <a:r>
              <a:rPr lang="en-US" sz="2800" dirty="0" err="1" smtClean="0">
                <a:latin typeface="Arial" pitchFamily="34" charset="0"/>
                <a:cs typeface="Arial" pitchFamily="34" charset="0"/>
              </a:rPr>
              <a:t>air.larc.nasa.gov</a:t>
            </a:r>
            <a:r>
              <a:rPr lang="en-US" sz="2800" dirty="0" smtClean="0">
                <a:latin typeface="Arial" pitchFamily="34" charset="0"/>
                <a:cs typeface="Arial" pitchFamily="34" charset="0"/>
              </a:rPr>
              <a:t>/missions/discover-</a:t>
            </a:r>
            <a:r>
              <a:rPr lang="en-US" sz="2800" dirty="0" err="1" smtClean="0">
                <a:latin typeface="Arial" pitchFamily="34" charset="0"/>
                <a:cs typeface="Arial" pitchFamily="34" charset="0"/>
              </a:rPr>
              <a:t>aq</a:t>
            </a:r>
            <a:r>
              <a:rPr lang="en-US" sz="2800" dirty="0" smtClean="0">
                <a:latin typeface="Arial" pitchFamily="34" charset="0"/>
                <a:cs typeface="Arial" pitchFamily="34" charset="0"/>
              </a:rPr>
              <a:t>/reports/</a:t>
            </a:r>
          </a:p>
          <a:p>
            <a:pPr marL="512064" indent="-512064">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800" b="1" dirty="0" smtClean="0">
                <a:latin typeface="Arial" pitchFamily="34" charset="0"/>
                <a:cs typeface="Arial" pitchFamily="34" charset="0"/>
              </a:rPr>
              <a:t>Station locations </a:t>
            </a:r>
            <a:r>
              <a:rPr lang="en-US" sz="2800" dirty="0" smtClean="0">
                <a:latin typeface="Arial" pitchFamily="34" charset="0"/>
                <a:cs typeface="Arial" pitchFamily="34" charset="0"/>
              </a:rPr>
              <a:t>shown below with measurements of  chlorophyll-a and CDOM absorption coefficient at 412nm (ag412) and B-200 aircraft flight paths.</a:t>
            </a:r>
            <a:endParaRPr lang="en-US" sz="2800" b="1" dirty="0" smtClean="0">
              <a:latin typeface="Arial" pitchFamily="34" charset="0"/>
              <a:cs typeface="Arial" pitchFamily="34" charset="0"/>
            </a:endParaRPr>
          </a:p>
        </p:txBody>
      </p:sp>
      <p:pic>
        <p:nvPicPr>
          <p:cNvPr id="23" name="Picture 2"/>
          <p:cNvPicPr>
            <a:picLocks noChangeAspect="1" noChangeArrowheads="1"/>
          </p:cNvPicPr>
          <p:nvPr/>
        </p:nvPicPr>
        <p:blipFill>
          <a:blip r:embed="rId7" cstate="print"/>
          <a:srcRect/>
          <a:stretch>
            <a:fillRect/>
          </a:stretch>
        </p:blipFill>
        <p:spPr bwMode="auto">
          <a:xfrm>
            <a:off x="5510600" y="39282898"/>
            <a:ext cx="3048000" cy="2848598"/>
          </a:xfrm>
          <a:prstGeom prst="rect">
            <a:avLst/>
          </a:prstGeom>
          <a:noFill/>
          <a:ln w="38100">
            <a:solidFill>
              <a:schemeClr val="tx1"/>
            </a:solidFill>
            <a:miter lim="800000"/>
            <a:headEnd/>
            <a:tailEnd/>
          </a:ln>
        </p:spPr>
      </p:pic>
      <p:pic>
        <p:nvPicPr>
          <p:cNvPr id="24" name="Picture 23"/>
          <p:cNvPicPr>
            <a:picLocks noChangeAspect="1"/>
          </p:cNvPicPr>
          <p:nvPr/>
        </p:nvPicPr>
        <p:blipFill>
          <a:blip r:embed="rId8"/>
          <a:stretch>
            <a:fillRect/>
          </a:stretch>
        </p:blipFill>
        <p:spPr>
          <a:xfrm>
            <a:off x="9720744" y="34836731"/>
            <a:ext cx="10761132" cy="3684177"/>
          </a:xfrm>
          <a:prstGeom prst="rect">
            <a:avLst/>
          </a:prstGeom>
        </p:spPr>
      </p:pic>
      <p:sp>
        <p:nvSpPr>
          <p:cNvPr id="29" name="Rectangle 28"/>
          <p:cNvSpPr/>
          <p:nvPr/>
        </p:nvSpPr>
        <p:spPr>
          <a:xfrm>
            <a:off x="20154900" y="3071570"/>
            <a:ext cx="13137287" cy="584776"/>
          </a:xfrm>
          <a:prstGeom prst="rect">
            <a:avLst/>
          </a:prstGeom>
        </p:spPr>
        <p:txBody>
          <a:bodyPr wrap="square">
            <a:spAutoFit/>
          </a:bodyPr>
          <a:lstStyle/>
          <a:p>
            <a:pPr algn="ct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3200" b="1" dirty="0" smtClean="0">
                <a:solidFill>
                  <a:srgbClr val="000090"/>
                </a:solidFill>
                <a:latin typeface="Arial"/>
                <a:cs typeface="Arial"/>
              </a:rPr>
              <a:t>Diurnal variability results from tracking individual water masses</a:t>
            </a:r>
            <a:endParaRPr lang="en-US" sz="2800" dirty="0"/>
          </a:p>
        </p:txBody>
      </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081185" y="4096026"/>
            <a:ext cx="4374082" cy="3621740"/>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502246" y="4095636"/>
            <a:ext cx="4465983" cy="3634830"/>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638617" y="8664319"/>
            <a:ext cx="4591878" cy="3766917"/>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281295" y="8613519"/>
            <a:ext cx="4610734" cy="3752642"/>
          </a:xfrm>
          <a:prstGeom prst="rect">
            <a:avLst/>
          </a:prstGeom>
        </p:spPr>
      </p:pic>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110159" y="13471902"/>
            <a:ext cx="4781870" cy="3922776"/>
          </a:xfrm>
          <a:prstGeom prst="rect">
            <a:avLst/>
          </a:prstGeom>
        </p:spPr>
      </p:pic>
      <p:pic>
        <p:nvPicPr>
          <p:cNvPr id="38" name="Picture 3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259552" y="13484602"/>
            <a:ext cx="4850607" cy="3917070"/>
          </a:xfrm>
          <a:prstGeom prst="rect">
            <a:avLst/>
          </a:prstGeom>
        </p:spPr>
      </p:pic>
      <p:pic>
        <p:nvPicPr>
          <p:cNvPr id="39" name="Picture 3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191916" y="18896782"/>
            <a:ext cx="4868996" cy="3931920"/>
          </a:xfrm>
          <a:prstGeom prst="rect">
            <a:avLst/>
          </a:prstGeom>
        </p:spPr>
      </p:pic>
      <p:pic>
        <p:nvPicPr>
          <p:cNvPr id="40" name="Picture 3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086312" y="18896782"/>
            <a:ext cx="4793017" cy="3931920"/>
          </a:xfrm>
          <a:prstGeom prst="rect">
            <a:avLst/>
          </a:prstGeom>
        </p:spPr>
      </p:pic>
      <p:pic>
        <p:nvPicPr>
          <p:cNvPr id="41" name="Pictur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166590" y="24075590"/>
            <a:ext cx="4894322" cy="3931920"/>
          </a:xfrm>
          <a:prstGeom prst="rect">
            <a:avLst/>
          </a:prstGeom>
        </p:spPr>
      </p:pic>
      <p:pic>
        <p:nvPicPr>
          <p:cNvPr id="42" name="Picture 4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086312" y="24075590"/>
            <a:ext cx="4748696" cy="3931920"/>
          </a:xfrm>
          <a:prstGeom prst="rect">
            <a:avLst/>
          </a:prstGeom>
        </p:spPr>
      </p:pic>
      <p:pic>
        <p:nvPicPr>
          <p:cNvPr id="43" name="Picture 4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218401" y="15624344"/>
            <a:ext cx="2986216" cy="1882450"/>
          </a:xfrm>
          <a:prstGeom prst="rect">
            <a:avLst/>
          </a:prstGeom>
        </p:spPr>
      </p:pic>
      <p:pic>
        <p:nvPicPr>
          <p:cNvPr id="44" name="Picture 4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233185" y="26309456"/>
            <a:ext cx="2836067" cy="1685353"/>
          </a:xfrm>
          <a:prstGeom prst="rect">
            <a:avLst/>
          </a:prstGeom>
        </p:spPr>
      </p:pic>
      <p:pic>
        <p:nvPicPr>
          <p:cNvPr id="46" name="Picture 4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407841" y="5799879"/>
            <a:ext cx="3520944" cy="1945547"/>
          </a:xfrm>
          <a:prstGeom prst="rect">
            <a:avLst/>
          </a:prstGeom>
        </p:spPr>
      </p:pic>
      <p:sp>
        <p:nvSpPr>
          <p:cNvPr id="47" name="Rectangle 46"/>
          <p:cNvSpPr/>
          <p:nvPr/>
        </p:nvSpPr>
        <p:spPr>
          <a:xfrm>
            <a:off x="20434828" y="3816236"/>
            <a:ext cx="3885672" cy="2308324"/>
          </a:xfrm>
          <a:prstGeom prst="rect">
            <a:avLst/>
          </a:prstGeom>
        </p:spPr>
        <p:txBody>
          <a:bodyPr wrap="square">
            <a:spAutoFit/>
          </a:bodyPr>
          <a:lstStyle/>
          <a:p>
            <a:pP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Northern Chesapeake Bay:  </a:t>
            </a:r>
          </a:p>
          <a:p>
            <a:pPr marL="342900" indent="-342900">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Little change in DOC and CDOM over time</a:t>
            </a:r>
          </a:p>
          <a:p>
            <a:pPr marL="342900" indent="-342900">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Significant change in POC, PN, </a:t>
            </a:r>
            <a:r>
              <a:rPr lang="en-US" sz="2400" dirty="0" err="1" smtClean="0">
                <a:latin typeface="Arial"/>
                <a:cs typeface="Arial"/>
              </a:rPr>
              <a:t>Chl</a:t>
            </a:r>
            <a:r>
              <a:rPr lang="en-US" sz="2400" dirty="0" smtClean="0">
                <a:latin typeface="Arial"/>
                <a:cs typeface="Arial"/>
              </a:rPr>
              <a:t>-a &amp; DIN</a:t>
            </a:r>
          </a:p>
          <a:p>
            <a:pP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endParaRPr lang="en-US" sz="2400" dirty="0"/>
          </a:p>
        </p:txBody>
      </p:sp>
      <p:sp>
        <p:nvSpPr>
          <p:cNvPr id="48" name="Rounded Rectangle 47"/>
          <p:cNvSpPr/>
          <p:nvPr/>
        </p:nvSpPr>
        <p:spPr>
          <a:xfrm>
            <a:off x="20180300" y="3803536"/>
            <a:ext cx="12892753" cy="4180744"/>
          </a:xfrm>
          <a:prstGeom prst="roundRect">
            <a:avLst/>
          </a:prstGeom>
          <a:no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flipH="1">
            <a:off x="21831300" y="6206280"/>
            <a:ext cx="266700" cy="660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27644765" y="7558651"/>
            <a:ext cx="1757312" cy="430887"/>
          </a:xfrm>
          <a:prstGeom prst="rect">
            <a:avLst/>
          </a:prstGeom>
          <a:noFill/>
        </p:spPr>
        <p:txBody>
          <a:bodyPr wrap="none" rtlCol="0">
            <a:spAutoFit/>
          </a:bodyPr>
          <a:lstStyle/>
          <a:p>
            <a:r>
              <a:rPr lang="en-US" sz="2200" dirty="0" smtClean="0">
                <a:latin typeface="Arial"/>
                <a:cs typeface="Arial"/>
              </a:rPr>
              <a:t>Time in UTC</a:t>
            </a:r>
            <a:endParaRPr lang="en-US" sz="2200" dirty="0">
              <a:latin typeface="Arial"/>
              <a:cs typeface="Arial"/>
            </a:endParaRPr>
          </a:p>
        </p:txBody>
      </p:sp>
      <p:pic>
        <p:nvPicPr>
          <p:cNvPr id="57" name="Picture 56"/>
          <p:cNvPicPr>
            <a:picLocks noChangeAspect="1"/>
          </p:cNvPicPr>
          <p:nvPr/>
        </p:nvPicPr>
        <p:blipFill>
          <a:blip r:embed="rId22"/>
          <a:stretch>
            <a:fillRect/>
          </a:stretch>
        </p:blipFill>
        <p:spPr>
          <a:xfrm>
            <a:off x="20357041" y="10572412"/>
            <a:ext cx="3233747" cy="1869949"/>
          </a:xfrm>
          <a:prstGeom prst="rect">
            <a:avLst/>
          </a:prstGeom>
        </p:spPr>
      </p:pic>
      <p:sp>
        <p:nvSpPr>
          <p:cNvPr id="59" name="Rectangle 58"/>
          <p:cNvSpPr/>
          <p:nvPr/>
        </p:nvSpPr>
        <p:spPr>
          <a:xfrm>
            <a:off x="20235598" y="8563368"/>
            <a:ext cx="3629687" cy="2308324"/>
          </a:xfrm>
          <a:prstGeom prst="rect">
            <a:avLst/>
          </a:prstGeom>
        </p:spPr>
        <p:txBody>
          <a:bodyPr wrap="square">
            <a:spAutoFit/>
          </a:bodyPr>
          <a:lstStyle/>
          <a:p>
            <a:pP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a:latin typeface="Arial"/>
                <a:cs typeface="Arial"/>
              </a:rPr>
              <a:t>M</a:t>
            </a:r>
            <a:r>
              <a:rPr lang="en-US" sz="2400" dirty="0" smtClean="0">
                <a:latin typeface="Arial"/>
                <a:cs typeface="Arial"/>
              </a:rPr>
              <a:t>id-Chesapeake Bay:  </a:t>
            </a:r>
          </a:p>
          <a:p>
            <a:pPr marL="342900" indent="-342900">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Little change in DOC and CDOM over time</a:t>
            </a:r>
          </a:p>
          <a:p>
            <a:pPr marL="342900" indent="-342900">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Significant change in POC, PN, </a:t>
            </a:r>
            <a:r>
              <a:rPr lang="en-US" sz="2400" dirty="0" err="1" smtClean="0">
                <a:latin typeface="Arial"/>
                <a:cs typeface="Arial"/>
              </a:rPr>
              <a:t>Chl</a:t>
            </a:r>
            <a:r>
              <a:rPr lang="en-US" sz="2400" dirty="0" smtClean="0">
                <a:latin typeface="Arial"/>
                <a:cs typeface="Arial"/>
              </a:rPr>
              <a:t>-a &amp; DIN</a:t>
            </a:r>
          </a:p>
          <a:p>
            <a:pP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endParaRPr lang="en-US" sz="2400" dirty="0"/>
          </a:p>
        </p:txBody>
      </p:sp>
      <p:sp>
        <p:nvSpPr>
          <p:cNvPr id="55" name="Rounded Rectangle 54"/>
          <p:cNvSpPr/>
          <p:nvPr/>
        </p:nvSpPr>
        <p:spPr>
          <a:xfrm>
            <a:off x="20154900" y="8399604"/>
            <a:ext cx="12892753" cy="4180744"/>
          </a:xfrm>
          <a:prstGeom prst="roundRect">
            <a:avLst/>
          </a:prstGeom>
          <a:noFill/>
          <a:ln w="38100" cmpd="sng">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59"/>
          <p:cNvSpPr/>
          <p:nvPr/>
        </p:nvSpPr>
        <p:spPr>
          <a:xfrm>
            <a:off x="20075476" y="13123780"/>
            <a:ext cx="12892753" cy="4672264"/>
          </a:xfrm>
          <a:prstGeom prst="roundRect">
            <a:avLst/>
          </a:prstGeom>
          <a:noFill/>
          <a:ln w="38100" cmpd="sng">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urved Right Arrow 69"/>
          <p:cNvSpPr>
            <a:spLocks/>
          </p:cNvSpPr>
          <p:nvPr/>
        </p:nvSpPr>
        <p:spPr>
          <a:xfrm rot="18977373">
            <a:off x="21007082" y="11190389"/>
            <a:ext cx="538334" cy="828621"/>
          </a:xfrm>
          <a:prstGeom prst="curvedRightArrow">
            <a:avLst/>
          </a:prstGeom>
          <a:ln w="95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2" name="Rectangle 71"/>
          <p:cNvSpPr/>
          <p:nvPr/>
        </p:nvSpPr>
        <p:spPr>
          <a:xfrm>
            <a:off x="20081241" y="13480498"/>
            <a:ext cx="3344016" cy="1938992"/>
          </a:xfrm>
          <a:prstGeom prst="rect">
            <a:avLst/>
          </a:prstGeom>
        </p:spPr>
        <p:txBody>
          <a:bodyPr wrap="square">
            <a:spAutoFit/>
          </a:bodyPr>
          <a:lstStyle/>
          <a:p>
            <a:pP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Mississippi Plume:  </a:t>
            </a:r>
          </a:p>
          <a:p>
            <a:pPr marL="342900" indent="-342900">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Significant change  in DOC and CDOM</a:t>
            </a:r>
          </a:p>
          <a:p>
            <a:pPr marL="342900" indent="-342900">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Large change in PN, POC, </a:t>
            </a:r>
            <a:r>
              <a:rPr lang="en-US" sz="2400" dirty="0" err="1" smtClean="0">
                <a:latin typeface="Arial"/>
                <a:cs typeface="Arial"/>
              </a:rPr>
              <a:t>Chl</a:t>
            </a:r>
            <a:r>
              <a:rPr lang="en-US" sz="2400" dirty="0" smtClean="0">
                <a:latin typeface="Arial"/>
                <a:cs typeface="Arial"/>
              </a:rPr>
              <a:t>-a &amp; DIN</a:t>
            </a:r>
          </a:p>
        </p:txBody>
      </p:sp>
      <p:sp>
        <p:nvSpPr>
          <p:cNvPr id="78" name="Rounded Rectangle 77"/>
          <p:cNvSpPr/>
          <p:nvPr/>
        </p:nvSpPr>
        <p:spPr>
          <a:xfrm>
            <a:off x="20075476" y="18383588"/>
            <a:ext cx="12892753" cy="4779358"/>
          </a:xfrm>
          <a:prstGeom prst="roundRect">
            <a:avLst/>
          </a:prstGeom>
          <a:noFill/>
          <a:ln w="38100" cmpd="sng">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153841" y="18595708"/>
            <a:ext cx="3201459" cy="2308324"/>
          </a:xfrm>
          <a:prstGeom prst="rect">
            <a:avLst/>
          </a:prstGeom>
        </p:spPr>
        <p:txBody>
          <a:bodyPr wrap="square">
            <a:spAutoFit/>
          </a:bodyPr>
          <a:lstStyle/>
          <a:p>
            <a:pP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South of Marsh Island</a:t>
            </a:r>
          </a:p>
          <a:p>
            <a:pPr marL="342900" indent="-342900">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Small change in POC, PN, DOC   and CDOM</a:t>
            </a:r>
          </a:p>
          <a:p>
            <a:pPr marL="342900" indent="-342900">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Large change in DIN and </a:t>
            </a:r>
            <a:r>
              <a:rPr lang="en-US" sz="2400" dirty="0" err="1" smtClean="0">
                <a:latin typeface="Arial"/>
                <a:cs typeface="Arial"/>
              </a:rPr>
              <a:t>Chl</a:t>
            </a:r>
            <a:r>
              <a:rPr lang="en-US" sz="2400" dirty="0" smtClean="0">
                <a:latin typeface="Arial"/>
                <a:cs typeface="Arial"/>
              </a:rPr>
              <a:t>-a</a:t>
            </a:r>
          </a:p>
        </p:txBody>
      </p:sp>
      <p:cxnSp>
        <p:nvCxnSpPr>
          <p:cNvPr id="80" name="Straight Arrow Connector 79"/>
          <p:cNvCxnSpPr/>
          <p:nvPr/>
        </p:nvCxnSpPr>
        <p:spPr>
          <a:xfrm flipH="1">
            <a:off x="21463000" y="16830844"/>
            <a:ext cx="355600" cy="63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20218402" y="20938447"/>
            <a:ext cx="2901650" cy="1902841"/>
            <a:chOff x="20218402" y="20938447"/>
            <a:chExt cx="2901650" cy="1902841"/>
          </a:xfrm>
        </p:grpSpPr>
        <p:pic>
          <p:nvPicPr>
            <p:cNvPr id="45" name="Picture 4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218402" y="20938447"/>
              <a:ext cx="2901650" cy="1902841"/>
            </a:xfrm>
            <a:prstGeom prst="rect">
              <a:avLst/>
            </a:prstGeom>
          </p:spPr>
        </p:pic>
        <p:cxnSp>
          <p:nvCxnSpPr>
            <p:cNvPr id="81" name="Straight Arrow Connector 80"/>
            <p:cNvCxnSpPr/>
            <p:nvPr/>
          </p:nvCxnSpPr>
          <p:spPr>
            <a:xfrm flipH="1">
              <a:off x="21386800" y="22206288"/>
              <a:ext cx="406400" cy="114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9" name="Rounded Rectangle 88"/>
          <p:cNvSpPr/>
          <p:nvPr/>
        </p:nvSpPr>
        <p:spPr>
          <a:xfrm>
            <a:off x="20075476" y="23612644"/>
            <a:ext cx="12892753" cy="4779358"/>
          </a:xfrm>
          <a:prstGeom prst="roundRect">
            <a:avLst/>
          </a:prstGeom>
          <a:noFill/>
          <a:ln w="38100" cmpd="sng">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Arrow Connector 89"/>
          <p:cNvCxnSpPr/>
          <p:nvPr/>
        </p:nvCxnSpPr>
        <p:spPr>
          <a:xfrm flipV="1">
            <a:off x="21310600" y="27308344"/>
            <a:ext cx="459209" cy="88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20133891" y="23900964"/>
            <a:ext cx="3504725" cy="2308324"/>
          </a:xfrm>
          <a:prstGeom prst="rect">
            <a:avLst/>
          </a:prstGeom>
        </p:spPr>
        <p:txBody>
          <a:bodyPr wrap="square">
            <a:spAutoFit/>
          </a:bodyPr>
          <a:lstStyle/>
          <a:p>
            <a:pP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Deep-water Gulf Mexico</a:t>
            </a:r>
          </a:p>
          <a:p>
            <a:pPr marL="342900" indent="-342900">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Small change in  DOC and </a:t>
            </a:r>
            <a:r>
              <a:rPr lang="en-US" sz="2400" dirty="0" err="1" smtClean="0">
                <a:latin typeface="Arial"/>
                <a:cs typeface="Arial"/>
              </a:rPr>
              <a:t>Chl</a:t>
            </a:r>
            <a:r>
              <a:rPr lang="en-US" sz="2400" dirty="0" smtClean="0">
                <a:latin typeface="Arial"/>
                <a:cs typeface="Arial"/>
              </a:rPr>
              <a:t>-a.</a:t>
            </a:r>
          </a:p>
          <a:p>
            <a:pPr marL="342900" indent="-342900">
              <a:buFont typeface="Arial"/>
              <a:buChar cha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2400" dirty="0" smtClean="0">
                <a:latin typeface="Arial"/>
                <a:cs typeface="Arial"/>
              </a:rPr>
              <a:t>Large change in     DIN, CDOM, POC, and PN.</a:t>
            </a:r>
          </a:p>
        </p:txBody>
      </p:sp>
      <p:sp>
        <p:nvSpPr>
          <p:cNvPr id="93" name="Rectangle 13"/>
          <p:cNvSpPr>
            <a:spLocks/>
          </p:cNvSpPr>
          <p:nvPr/>
        </p:nvSpPr>
        <p:spPr bwMode="auto">
          <a:xfrm>
            <a:off x="20702481" y="32847231"/>
            <a:ext cx="12690612" cy="92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601782" bIns="0"/>
          <a:lstStyle/>
          <a:p>
            <a:pPr algn="ct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r>
              <a:rPr lang="en-US" sz="3600" b="1" dirty="0" smtClean="0">
                <a:solidFill>
                  <a:srgbClr val="000090"/>
                </a:solidFill>
                <a:latin typeface="Arial"/>
                <a:cs typeface="Arial"/>
              </a:rPr>
              <a:t>Summary &amp; Preliminary Conclusions</a:t>
            </a:r>
          </a:p>
          <a:p>
            <a:pPr algn="ctr">
              <a:tabLst>
                <a:tab pos="472829" algn="l"/>
                <a:tab pos="931329" algn="l"/>
                <a:tab pos="1404158" algn="l"/>
                <a:tab pos="1876986" algn="l"/>
                <a:tab pos="2335487" algn="l"/>
                <a:tab pos="2808315" algn="l"/>
                <a:tab pos="3281144" algn="l"/>
                <a:tab pos="3739645" algn="l"/>
                <a:tab pos="4212473" algn="l"/>
                <a:tab pos="4685302" algn="l"/>
                <a:tab pos="5143802" algn="l"/>
                <a:tab pos="5616631" algn="l"/>
                <a:tab pos="6017819" algn="l"/>
              </a:tabLst>
            </a:pPr>
            <a:endParaRPr lang="en-US" sz="800" dirty="0">
              <a:latin typeface="Arial"/>
              <a:cs typeface="Arial"/>
            </a:endParaRPr>
          </a:p>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b="1" dirty="0" smtClean="0">
                <a:latin typeface="Arial"/>
                <a:cs typeface="Arial"/>
              </a:rPr>
              <a:t>Chesapeake Bay Diurnal Water Mass (Drifter) Experiments</a:t>
            </a:r>
          </a:p>
          <a:p>
            <a:pPr marL="457200" indent="-457200">
              <a:buFont typeface="Arial"/>
              <a:buChar cha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dirty="0" smtClean="0">
                <a:latin typeface="Arial"/>
                <a:cs typeface="Arial"/>
              </a:rPr>
              <a:t>Little change in DOC and CDOM over time</a:t>
            </a:r>
          </a:p>
          <a:p>
            <a:pPr marL="457200" indent="-457200">
              <a:buFont typeface="Arial"/>
              <a:buChar cha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dirty="0" smtClean="0">
                <a:latin typeface="Arial"/>
                <a:cs typeface="Arial"/>
              </a:rPr>
              <a:t>Large changes in POC (up to 65%), </a:t>
            </a:r>
            <a:r>
              <a:rPr lang="en-US" sz="2800" dirty="0" err="1" smtClean="0">
                <a:latin typeface="Arial"/>
                <a:cs typeface="Arial"/>
              </a:rPr>
              <a:t>chl</a:t>
            </a:r>
            <a:r>
              <a:rPr lang="en-US" sz="2800" dirty="0" smtClean="0">
                <a:latin typeface="Arial"/>
                <a:cs typeface="Arial"/>
              </a:rPr>
              <a:t>-a (up to 80%), PN (45%), and DIN (55%)</a:t>
            </a:r>
            <a:endParaRPr lang="en-US" sz="2800" b="1" dirty="0" smtClean="0">
              <a:latin typeface="Arial"/>
              <a:cs typeface="Arial"/>
            </a:endParaRPr>
          </a:p>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b="1" dirty="0" smtClean="0">
                <a:latin typeface="Arial"/>
                <a:cs typeface="Arial"/>
              </a:rPr>
              <a:t>Gulf of Mexico Diurnal Water Mass (Drifter) Experiments</a:t>
            </a:r>
          </a:p>
          <a:p>
            <a:pPr marL="457200" indent="-457200">
              <a:buFont typeface="Arial"/>
              <a:buChar cha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dirty="0" smtClean="0">
                <a:latin typeface="Arial"/>
                <a:cs typeface="Arial"/>
              </a:rPr>
              <a:t>Small changes in DOC (&lt;20%) and CDOM (15%; 40% offshore), 15% change in CDOM spectral slope offshore</a:t>
            </a:r>
          </a:p>
          <a:p>
            <a:pPr marL="457200" indent="-457200">
              <a:buFont typeface="Arial"/>
              <a:buChar cha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dirty="0" smtClean="0">
                <a:latin typeface="Arial"/>
                <a:cs typeface="Arial"/>
              </a:rPr>
              <a:t>Large changes in POC (up to 80%), </a:t>
            </a:r>
            <a:r>
              <a:rPr lang="en-US" sz="2800" dirty="0" err="1" smtClean="0">
                <a:latin typeface="Arial"/>
                <a:cs typeface="Arial"/>
              </a:rPr>
              <a:t>chl</a:t>
            </a:r>
            <a:r>
              <a:rPr lang="en-US" sz="2800" dirty="0" smtClean="0">
                <a:latin typeface="Arial"/>
                <a:cs typeface="Arial"/>
              </a:rPr>
              <a:t>-a (up to 175%), PN (40%), and DIN (180%); 1200% change in DIN at deep water site.</a:t>
            </a:r>
          </a:p>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b="1" dirty="0" smtClean="0">
                <a:latin typeface="Arial"/>
                <a:cs typeface="Arial"/>
              </a:rPr>
              <a:t>Spatial Gradients from Chesapeake Bay and Gulf of Mexico Cruises</a:t>
            </a:r>
          </a:p>
          <a:p>
            <a:pPr marL="457200" indent="-457200">
              <a:buFont typeface="Arial"/>
              <a:buChar cha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dirty="0" smtClean="0">
                <a:latin typeface="Arial"/>
                <a:cs typeface="Arial"/>
              </a:rPr>
              <a:t>Both coastal regions have high intense spatial gradients in DOC, CDOM, POC, </a:t>
            </a:r>
            <a:r>
              <a:rPr lang="en-US" sz="2800" dirty="0" err="1" smtClean="0">
                <a:latin typeface="Arial"/>
                <a:cs typeface="Arial"/>
              </a:rPr>
              <a:t>Chl</a:t>
            </a:r>
            <a:r>
              <a:rPr lang="en-US" sz="2800" dirty="0" smtClean="0">
                <a:latin typeface="Arial"/>
                <a:cs typeface="Arial"/>
              </a:rPr>
              <a:t>-a, PN, DIN, etc. </a:t>
            </a:r>
          </a:p>
          <a:p>
            <a:pPr marL="457200" indent="-457200">
              <a:buFont typeface="Arial"/>
              <a:buChar cha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dirty="0" smtClean="0">
                <a:latin typeface="Arial"/>
                <a:cs typeface="Arial"/>
              </a:rPr>
              <a:t>Spatial gradients strongest near shore (e.g., Fishing Bay (CB), Vermilion Bay, Trinity/Galveston Bay) and related to inputs of nutrients and carbon.</a:t>
            </a:r>
          </a:p>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b="1" dirty="0" smtClean="0">
                <a:latin typeface="Arial"/>
                <a:cs typeface="Arial"/>
              </a:rPr>
              <a:t>Biological processes (w/ physics) drive the diurnal variability</a:t>
            </a:r>
          </a:p>
          <a:p>
            <a:pPr marL="457200" indent="-457200">
              <a:buFont typeface="Arial"/>
              <a:buChar cha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endParaRPr lang="en-US" sz="800" b="1" dirty="0" smtClean="0">
              <a:latin typeface="Arial"/>
              <a:cs typeface="Arial"/>
            </a:endParaRPr>
          </a:p>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b="1" dirty="0" smtClean="0">
                <a:solidFill>
                  <a:srgbClr val="FF0000"/>
                </a:solidFill>
                <a:latin typeface="Arial"/>
                <a:cs typeface="Arial"/>
              </a:rPr>
              <a:t>Need temporal frequency of ~1 hour or less from GEO-CAPE to capture diurnal variability in coastal water biogeochemistry and biological processes.</a:t>
            </a:r>
          </a:p>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endParaRPr lang="en-US" sz="1200" b="1" dirty="0" smtClean="0">
              <a:solidFill>
                <a:srgbClr val="FF0000"/>
              </a:solidFill>
              <a:latin typeface="Arial"/>
              <a:cs typeface="Arial"/>
            </a:endParaRPr>
          </a:p>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endParaRPr lang="en-US" sz="800" b="1" dirty="0" smtClean="0">
              <a:solidFill>
                <a:srgbClr val="FF0000"/>
              </a:solidFill>
              <a:latin typeface="Arial"/>
              <a:cs typeface="Arial"/>
            </a:endParaRPr>
          </a:p>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400" b="1" dirty="0" smtClean="0">
                <a:solidFill>
                  <a:srgbClr val="0000FF"/>
                </a:solidFill>
                <a:latin typeface="Arial"/>
                <a:cs typeface="Arial"/>
              </a:rPr>
              <a:t>DIN data from M. Mulholland</a:t>
            </a:r>
            <a:endParaRPr lang="en-US" sz="2400" dirty="0" smtClean="0">
              <a:solidFill>
                <a:srgbClr val="0000FF"/>
              </a:solidFill>
              <a:latin typeface="Arial"/>
            </a:endParaRPr>
          </a:p>
        </p:txBody>
      </p:sp>
      <p:pic>
        <p:nvPicPr>
          <p:cNvPr id="94" name="Picture 93"/>
          <p:cNvPicPr>
            <a:picLocks noChangeAspect="1"/>
          </p:cNvPicPr>
          <p:nvPr/>
        </p:nvPicPr>
        <p:blipFill>
          <a:blip r:embed="rId24"/>
          <a:stretch>
            <a:fillRect/>
          </a:stretch>
        </p:blipFill>
        <p:spPr>
          <a:xfrm>
            <a:off x="20170779" y="29592713"/>
            <a:ext cx="4437088" cy="2638420"/>
          </a:xfrm>
          <a:prstGeom prst="rect">
            <a:avLst/>
          </a:prstGeom>
        </p:spPr>
      </p:pic>
      <p:pic>
        <p:nvPicPr>
          <p:cNvPr id="95" name="Picture 94"/>
          <p:cNvPicPr>
            <a:picLocks noChangeAspect="1"/>
          </p:cNvPicPr>
          <p:nvPr/>
        </p:nvPicPr>
        <p:blipFill>
          <a:blip r:embed="rId25"/>
          <a:stretch>
            <a:fillRect/>
          </a:stretch>
        </p:blipFill>
        <p:spPr>
          <a:xfrm>
            <a:off x="24704682" y="29592713"/>
            <a:ext cx="4002269" cy="2570688"/>
          </a:xfrm>
          <a:prstGeom prst="rect">
            <a:avLst/>
          </a:prstGeom>
        </p:spPr>
      </p:pic>
      <p:sp>
        <p:nvSpPr>
          <p:cNvPr id="96" name="TextBox 95"/>
          <p:cNvSpPr txBox="1"/>
          <p:nvPr/>
        </p:nvSpPr>
        <p:spPr>
          <a:xfrm>
            <a:off x="29730700" y="30251400"/>
            <a:ext cx="184666" cy="1477328"/>
          </a:xfrm>
          <a:prstGeom prst="rect">
            <a:avLst/>
          </a:prstGeom>
          <a:noFill/>
        </p:spPr>
        <p:txBody>
          <a:bodyPr wrap="none" rtlCol="0">
            <a:spAutoFit/>
          </a:bodyPr>
          <a:lstStyle/>
          <a:p>
            <a:endParaRPr lang="en-US" dirty="0"/>
          </a:p>
        </p:txBody>
      </p:sp>
      <p:pic>
        <p:nvPicPr>
          <p:cNvPr id="97" name="Picture 96"/>
          <p:cNvPicPr>
            <a:picLocks noChangeAspect="1"/>
          </p:cNvPicPr>
          <p:nvPr/>
        </p:nvPicPr>
        <p:blipFill>
          <a:blip r:embed="rId26"/>
          <a:stretch>
            <a:fillRect/>
          </a:stretch>
        </p:blipFill>
        <p:spPr>
          <a:xfrm>
            <a:off x="28723884" y="29880373"/>
            <a:ext cx="4189311" cy="1995167"/>
          </a:xfrm>
          <a:prstGeom prst="rect">
            <a:avLst/>
          </a:prstGeom>
        </p:spPr>
      </p:pic>
      <p:sp>
        <p:nvSpPr>
          <p:cNvPr id="98" name="Rounded Rectangle 97"/>
          <p:cNvSpPr/>
          <p:nvPr/>
        </p:nvSpPr>
        <p:spPr>
          <a:xfrm>
            <a:off x="20075476" y="28879800"/>
            <a:ext cx="12892753" cy="3505200"/>
          </a:xfrm>
          <a:prstGeom prst="roundRect">
            <a:avLst/>
          </a:prstGeom>
          <a:noFill/>
          <a:ln w="38100" cmpd="sng">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20438794" y="28917096"/>
            <a:ext cx="12221369" cy="523220"/>
          </a:xfrm>
          <a:prstGeom prst="rect">
            <a:avLst/>
          </a:prstGeom>
        </p:spPr>
        <p:txBody>
          <a:bodyPr wrap="square">
            <a:spAutoFit/>
          </a:bodyPr>
          <a:lstStyle/>
          <a:p>
            <a:pPr>
              <a:tabLst>
                <a:tab pos="472829" algn="l"/>
                <a:tab pos="931329" algn="l"/>
                <a:tab pos="1404158" algn="l"/>
                <a:tab pos="1876986" algn="l"/>
                <a:tab pos="2335487" algn="l"/>
                <a:tab pos="2808315" algn="l"/>
                <a:tab pos="3739645" algn="l"/>
                <a:tab pos="4212473" algn="l"/>
                <a:tab pos="4685302" algn="l"/>
                <a:tab pos="5143802" algn="l"/>
                <a:tab pos="5616631" algn="l"/>
                <a:tab pos="6017819" algn="l"/>
              </a:tabLst>
            </a:pPr>
            <a:r>
              <a:rPr lang="en-US" sz="2800" b="1" dirty="0" smtClean="0">
                <a:solidFill>
                  <a:srgbClr val="000090"/>
                </a:solidFill>
                <a:latin typeface="Arial"/>
                <a:cs typeface="Arial"/>
              </a:rPr>
              <a:t>Examples of Spatial Gradients from Chesapeake Bay &amp; Gulf of Mexico</a:t>
            </a:r>
          </a:p>
        </p:txBody>
      </p:sp>
      <p:grpSp>
        <p:nvGrpSpPr>
          <p:cNvPr id="100" name="Group 28"/>
          <p:cNvGrpSpPr>
            <a:grpSpLocks noChangeAspect="1"/>
          </p:cNvGrpSpPr>
          <p:nvPr/>
        </p:nvGrpSpPr>
        <p:grpSpPr bwMode="auto">
          <a:xfrm>
            <a:off x="11538689" y="38569141"/>
            <a:ext cx="6512792" cy="3657600"/>
            <a:chOff x="0" y="0"/>
            <a:chExt cx="5292" cy="2972"/>
          </a:xfrm>
        </p:grpSpPr>
        <p:grpSp>
          <p:nvGrpSpPr>
            <p:cNvPr id="101" name="Group 26"/>
            <p:cNvGrpSpPr>
              <a:grpSpLocks/>
            </p:cNvGrpSpPr>
            <p:nvPr/>
          </p:nvGrpSpPr>
          <p:grpSpPr bwMode="auto">
            <a:xfrm>
              <a:off x="0" y="0"/>
              <a:ext cx="5292" cy="2972"/>
              <a:chOff x="0" y="0"/>
              <a:chExt cx="5292" cy="2972"/>
            </a:xfrm>
          </p:grpSpPr>
          <p:grpSp>
            <p:nvGrpSpPr>
              <p:cNvPr id="103" name="Group 3"/>
              <p:cNvGrpSpPr>
                <a:grpSpLocks/>
              </p:cNvGrpSpPr>
              <p:nvPr/>
            </p:nvGrpSpPr>
            <p:grpSpPr bwMode="auto">
              <a:xfrm>
                <a:off x="3" y="4"/>
                <a:ext cx="5082" cy="2968"/>
                <a:chOff x="0" y="0"/>
                <a:chExt cx="5081" cy="2968"/>
              </a:xfrm>
            </p:grpSpPr>
            <p:pic>
              <p:nvPicPr>
                <p:cNvPr id="126" name="Picture 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52" y="0"/>
                  <a:ext cx="329" cy="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7"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4768" cy="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04" name="Rectangle 4"/>
              <p:cNvSpPr>
                <a:spLocks/>
              </p:cNvSpPr>
              <p:nvPr/>
            </p:nvSpPr>
            <p:spPr bwMode="auto">
              <a:xfrm>
                <a:off x="1320" y="116"/>
                <a:ext cx="49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a:r>
                  <a:rPr lang="en-US" sz="1800">
                    <a:solidFill>
                      <a:schemeClr val="tx1"/>
                    </a:solidFill>
                    <a:latin typeface="Arial Bold" charset="0"/>
                    <a:ea typeface="ＭＳ Ｐゴシック" charset="0"/>
                    <a:cs typeface="Arial Bold" charset="0"/>
                    <a:sym typeface="Arial Bold" charset="0"/>
                  </a:rPr>
                  <a:t>Marsh</a:t>
                </a:r>
              </a:p>
              <a:p>
                <a:pPr algn="ctr"/>
                <a:r>
                  <a:rPr lang="en-US" sz="1800">
                    <a:solidFill>
                      <a:schemeClr val="tx1"/>
                    </a:solidFill>
                    <a:latin typeface="Arial Bold" charset="0"/>
                    <a:ea typeface="ＭＳ Ｐゴシック" charset="0"/>
                    <a:cs typeface="Arial Bold" charset="0"/>
                    <a:sym typeface="Arial Bold" charset="0"/>
                  </a:rPr>
                  <a:t>Island</a:t>
                </a:r>
              </a:p>
            </p:txBody>
          </p:sp>
          <p:sp>
            <p:nvSpPr>
              <p:cNvPr id="105" name="Line 5"/>
              <p:cNvSpPr>
                <a:spLocks noChangeShapeType="1"/>
              </p:cNvSpPr>
              <p:nvPr/>
            </p:nvSpPr>
            <p:spPr bwMode="auto">
              <a:xfrm>
                <a:off x="1636" y="484"/>
                <a:ext cx="607" cy="696"/>
              </a:xfrm>
              <a:prstGeom prst="line">
                <a:avLst/>
              </a:prstGeom>
              <a:noFill/>
              <a:ln w="38100" cap="flat">
                <a:solidFill>
                  <a:srgbClr val="FFFFFF"/>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6" name="Rectangle 6"/>
              <p:cNvSpPr>
                <a:spLocks/>
              </p:cNvSpPr>
              <p:nvPr/>
            </p:nvSpPr>
            <p:spPr bwMode="auto">
              <a:xfrm rot="1020000">
                <a:off x="2102" y="937"/>
                <a:ext cx="648" cy="632"/>
              </a:xfrm>
              <a:prstGeom prst="rect">
                <a:avLst/>
              </a:prstGeom>
              <a:noFill/>
              <a:ln w="38100" cap="flat">
                <a:solidFill>
                  <a:srgbClr val="33333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7" name="Line 7"/>
              <p:cNvSpPr>
                <a:spLocks noChangeShapeType="1"/>
              </p:cNvSpPr>
              <p:nvPr/>
            </p:nvSpPr>
            <p:spPr bwMode="auto">
              <a:xfrm>
                <a:off x="286" y="641"/>
                <a:ext cx="212" cy="427"/>
              </a:xfrm>
              <a:prstGeom prst="line">
                <a:avLst/>
              </a:prstGeom>
              <a:noFill/>
              <a:ln w="38100" cap="flat">
                <a:solidFill>
                  <a:srgbClr val="FFFFFF"/>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8" name="Line 8"/>
              <p:cNvSpPr>
                <a:spLocks noChangeShapeType="1"/>
              </p:cNvSpPr>
              <p:nvPr/>
            </p:nvSpPr>
            <p:spPr bwMode="auto">
              <a:xfrm>
                <a:off x="3551" y="367"/>
                <a:ext cx="363" cy="1277"/>
              </a:xfrm>
              <a:prstGeom prst="line">
                <a:avLst/>
              </a:prstGeom>
              <a:noFill/>
              <a:ln w="38100" cap="flat">
                <a:solidFill>
                  <a:srgbClr val="FFFFFF"/>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9" name="Rectangle 9"/>
              <p:cNvSpPr>
                <a:spLocks/>
              </p:cNvSpPr>
              <p:nvPr/>
            </p:nvSpPr>
            <p:spPr bwMode="auto">
              <a:xfrm>
                <a:off x="1779" y="336"/>
                <a:ext cx="57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a:r>
                  <a:rPr lang="en-US" sz="1400">
                    <a:solidFill>
                      <a:schemeClr val="tx1"/>
                    </a:solidFill>
                    <a:latin typeface="Arial Bold" charset="0"/>
                    <a:ea typeface="ＭＳ Ｐゴシック" charset="0"/>
                    <a:cs typeface="Arial Bold" charset="0"/>
                    <a:sym typeface="Arial Bold" charset="0"/>
                  </a:rPr>
                  <a:t>Vermilion</a:t>
                </a:r>
              </a:p>
              <a:p>
                <a:pPr algn="ctr"/>
                <a:r>
                  <a:rPr lang="en-US" sz="1400">
                    <a:solidFill>
                      <a:schemeClr val="tx1"/>
                    </a:solidFill>
                    <a:latin typeface="Arial Bold" charset="0"/>
                    <a:ea typeface="ＭＳ Ｐゴシック" charset="0"/>
                    <a:cs typeface="Arial Bold" charset="0"/>
                    <a:sym typeface="Arial Bold" charset="0"/>
                  </a:rPr>
                  <a:t>Bay</a:t>
                </a:r>
              </a:p>
            </p:txBody>
          </p:sp>
          <p:sp>
            <p:nvSpPr>
              <p:cNvPr id="110" name="Rectangle 10"/>
              <p:cNvSpPr>
                <a:spLocks/>
              </p:cNvSpPr>
              <p:nvPr/>
            </p:nvSpPr>
            <p:spPr bwMode="auto">
              <a:xfrm>
                <a:off x="2223" y="116"/>
                <a:ext cx="649"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a:r>
                  <a:rPr lang="en-US" sz="1400">
                    <a:solidFill>
                      <a:schemeClr val="tx1"/>
                    </a:solidFill>
                    <a:latin typeface="Arial Bold" charset="0"/>
                    <a:ea typeface="ＭＳ Ｐゴシック" charset="0"/>
                    <a:cs typeface="Arial Bold" charset="0"/>
                    <a:sym typeface="Arial Bold" charset="0"/>
                  </a:rPr>
                  <a:t>West Cote </a:t>
                </a:r>
              </a:p>
              <a:p>
                <a:pPr algn="ctr"/>
                <a:r>
                  <a:rPr lang="en-US" sz="1400">
                    <a:solidFill>
                      <a:schemeClr val="tx1"/>
                    </a:solidFill>
                    <a:latin typeface="Arial Bold" charset="0"/>
                    <a:ea typeface="ＭＳ Ｐゴシック" charset="0"/>
                    <a:cs typeface="Arial Bold" charset="0"/>
                    <a:sym typeface="Arial Bold" charset="0"/>
                  </a:rPr>
                  <a:t>Blanche</a:t>
                </a:r>
              </a:p>
              <a:p>
                <a:pPr algn="ctr"/>
                <a:r>
                  <a:rPr lang="en-US" sz="1400">
                    <a:solidFill>
                      <a:schemeClr val="tx1"/>
                    </a:solidFill>
                    <a:latin typeface="Arial Bold" charset="0"/>
                    <a:ea typeface="ＭＳ Ｐゴシック" charset="0"/>
                    <a:cs typeface="Arial Bold" charset="0"/>
                    <a:sym typeface="Arial Bold" charset="0"/>
                  </a:rPr>
                  <a:t>Bay</a:t>
                </a:r>
              </a:p>
            </p:txBody>
          </p:sp>
          <p:sp>
            <p:nvSpPr>
              <p:cNvPr id="111" name="Line 11"/>
              <p:cNvSpPr>
                <a:spLocks noChangeShapeType="1"/>
              </p:cNvSpPr>
              <p:nvPr/>
            </p:nvSpPr>
            <p:spPr bwMode="auto">
              <a:xfrm flipH="1">
                <a:off x="631" y="768"/>
                <a:ext cx="169" cy="423"/>
              </a:xfrm>
              <a:prstGeom prst="line">
                <a:avLst/>
              </a:prstGeom>
              <a:noFill/>
              <a:ln w="38100" cap="flat">
                <a:solidFill>
                  <a:srgbClr val="FFFFFF"/>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2" name="Rectangle 12"/>
              <p:cNvSpPr>
                <a:spLocks/>
              </p:cNvSpPr>
              <p:nvPr/>
            </p:nvSpPr>
            <p:spPr bwMode="auto">
              <a:xfrm>
                <a:off x="0" y="276"/>
                <a:ext cx="50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a:r>
                  <a:rPr lang="en-US" sz="1800">
                    <a:solidFill>
                      <a:schemeClr val="tx1"/>
                    </a:solidFill>
                    <a:latin typeface="Arial Bold" charset="0"/>
                    <a:ea typeface="ＭＳ Ｐゴシック" charset="0"/>
                    <a:cs typeface="Arial Bold" charset="0"/>
                    <a:sym typeface="Arial Bold" charset="0"/>
                  </a:rPr>
                  <a:t>Trinity</a:t>
                </a:r>
              </a:p>
              <a:p>
                <a:pPr algn="ctr"/>
                <a:r>
                  <a:rPr lang="en-US" sz="1800">
                    <a:solidFill>
                      <a:schemeClr val="tx1"/>
                    </a:solidFill>
                    <a:latin typeface="Arial Bold" charset="0"/>
                    <a:ea typeface="ＭＳ Ｐゴシック" charset="0"/>
                    <a:cs typeface="Arial Bold" charset="0"/>
                    <a:sym typeface="Arial Bold" charset="0"/>
                  </a:rPr>
                  <a:t>Bay</a:t>
                </a:r>
              </a:p>
            </p:txBody>
          </p:sp>
          <p:sp>
            <p:nvSpPr>
              <p:cNvPr id="113" name="Rectangle 13"/>
              <p:cNvSpPr>
                <a:spLocks/>
              </p:cNvSpPr>
              <p:nvPr/>
            </p:nvSpPr>
            <p:spPr bwMode="auto">
              <a:xfrm>
                <a:off x="455" y="396"/>
                <a:ext cx="76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a:r>
                  <a:rPr lang="en-US" sz="1800">
                    <a:solidFill>
                      <a:schemeClr val="tx1"/>
                    </a:solidFill>
                    <a:latin typeface="Arial Bold" charset="0"/>
                    <a:ea typeface="ＭＳ Ｐゴシック" charset="0"/>
                    <a:cs typeface="Arial Bold" charset="0"/>
                    <a:sym typeface="Arial Bold" charset="0"/>
                  </a:rPr>
                  <a:t>Galveston</a:t>
                </a:r>
              </a:p>
              <a:p>
                <a:pPr algn="ctr"/>
                <a:r>
                  <a:rPr lang="en-US" sz="1800">
                    <a:solidFill>
                      <a:schemeClr val="tx1"/>
                    </a:solidFill>
                    <a:latin typeface="Arial Bold" charset="0"/>
                    <a:ea typeface="ＭＳ Ｐゴシック" charset="0"/>
                    <a:cs typeface="Arial Bold" charset="0"/>
                    <a:sym typeface="Arial Bold" charset="0"/>
                  </a:rPr>
                  <a:t>Bay</a:t>
                </a:r>
              </a:p>
            </p:txBody>
          </p:sp>
          <p:sp>
            <p:nvSpPr>
              <p:cNvPr id="114" name="Rectangle 14"/>
              <p:cNvSpPr>
                <a:spLocks/>
              </p:cNvSpPr>
              <p:nvPr/>
            </p:nvSpPr>
            <p:spPr bwMode="auto">
              <a:xfrm rot="-720000">
                <a:off x="493" y="884"/>
                <a:ext cx="592" cy="1488"/>
              </a:xfrm>
              <a:prstGeom prst="rect">
                <a:avLst/>
              </a:prstGeom>
              <a:noFill/>
              <a:ln w="38100" cap="flat">
                <a:solidFill>
                  <a:srgbClr val="33333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5" name="Rectangle 15"/>
              <p:cNvSpPr>
                <a:spLocks/>
              </p:cNvSpPr>
              <p:nvPr/>
            </p:nvSpPr>
            <p:spPr bwMode="auto">
              <a:xfrm>
                <a:off x="2811" y="1476"/>
                <a:ext cx="1328" cy="984"/>
              </a:xfrm>
              <a:prstGeom prst="rect">
                <a:avLst/>
              </a:prstGeom>
              <a:noFill/>
              <a:ln w="38100" cap="flat">
                <a:solidFill>
                  <a:srgbClr val="33333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6" name="Line 16"/>
              <p:cNvSpPr>
                <a:spLocks noChangeShapeType="1"/>
              </p:cNvSpPr>
              <p:nvPr/>
            </p:nvSpPr>
            <p:spPr bwMode="auto">
              <a:xfrm>
                <a:off x="2087" y="640"/>
                <a:ext cx="152" cy="308"/>
              </a:xfrm>
              <a:prstGeom prst="line">
                <a:avLst/>
              </a:prstGeom>
              <a:noFill/>
              <a:ln w="38100" cap="flat">
                <a:solidFill>
                  <a:srgbClr val="FFFFFF"/>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7" name="Line 17"/>
              <p:cNvSpPr>
                <a:spLocks noChangeShapeType="1"/>
              </p:cNvSpPr>
              <p:nvPr/>
            </p:nvSpPr>
            <p:spPr bwMode="auto">
              <a:xfrm flipH="1">
                <a:off x="2428" y="566"/>
                <a:ext cx="84" cy="441"/>
              </a:xfrm>
              <a:prstGeom prst="line">
                <a:avLst/>
              </a:prstGeom>
              <a:noFill/>
              <a:ln w="38100" cap="flat">
                <a:solidFill>
                  <a:srgbClr val="FFFFFF"/>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8" name="Rectangle 18"/>
              <p:cNvSpPr>
                <a:spLocks/>
              </p:cNvSpPr>
              <p:nvPr/>
            </p:nvSpPr>
            <p:spPr bwMode="auto">
              <a:xfrm>
                <a:off x="2803" y="1124"/>
                <a:ext cx="84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a:r>
                  <a:rPr lang="en-US" sz="1800" dirty="0">
                    <a:solidFill>
                      <a:schemeClr val="tx1"/>
                    </a:solidFill>
                    <a:latin typeface="Arial Bold" charset="0"/>
                    <a:ea typeface="ＭＳ Ｐゴシック" charset="0"/>
                    <a:cs typeface="Arial Bold" charset="0"/>
                    <a:sym typeface="Arial Bold" charset="0"/>
                  </a:rPr>
                  <a:t>Mississippi</a:t>
                </a:r>
              </a:p>
              <a:p>
                <a:pPr algn="ctr"/>
                <a:r>
                  <a:rPr lang="en-US" sz="1800" dirty="0">
                    <a:solidFill>
                      <a:schemeClr val="tx1"/>
                    </a:solidFill>
                    <a:latin typeface="Arial Bold" charset="0"/>
                    <a:ea typeface="ＭＳ Ｐゴシック" charset="0"/>
                    <a:cs typeface="Arial Bold" charset="0"/>
                    <a:sym typeface="Arial Bold" charset="0"/>
                  </a:rPr>
                  <a:t>Plume</a:t>
                </a:r>
              </a:p>
            </p:txBody>
          </p:sp>
          <p:sp>
            <p:nvSpPr>
              <p:cNvPr id="119" name="Rectangle 19"/>
              <p:cNvSpPr>
                <a:spLocks/>
              </p:cNvSpPr>
              <p:nvPr/>
            </p:nvSpPr>
            <p:spPr bwMode="auto">
              <a:xfrm>
                <a:off x="3183" y="144"/>
                <a:ext cx="82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a:r>
                  <a:rPr lang="en-US" sz="1800" dirty="0">
                    <a:solidFill>
                      <a:schemeClr val="tx1"/>
                    </a:solidFill>
                    <a:latin typeface="Arial Bold" charset="0"/>
                    <a:ea typeface="ＭＳ Ｐゴシック" charset="0"/>
                    <a:cs typeface="Arial Bold" charset="0"/>
                    <a:sym typeface="Arial Bold" charset="0"/>
                  </a:rPr>
                  <a:t>Miss. Delta</a:t>
                </a:r>
              </a:p>
            </p:txBody>
          </p:sp>
          <p:sp>
            <p:nvSpPr>
              <p:cNvPr id="120" name="Line 20"/>
              <p:cNvSpPr>
                <a:spLocks noChangeShapeType="1"/>
              </p:cNvSpPr>
              <p:nvPr/>
            </p:nvSpPr>
            <p:spPr bwMode="auto">
              <a:xfrm flipH="1">
                <a:off x="2707" y="963"/>
                <a:ext cx="311" cy="364"/>
              </a:xfrm>
              <a:prstGeom prst="line">
                <a:avLst/>
              </a:prstGeom>
              <a:noFill/>
              <a:ln w="38100" cap="flat">
                <a:solidFill>
                  <a:srgbClr val="FFFFFF"/>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1" name="Rectangle 21"/>
              <p:cNvSpPr>
                <a:spLocks/>
              </p:cNvSpPr>
              <p:nvPr/>
            </p:nvSpPr>
            <p:spPr bwMode="auto">
              <a:xfrm>
                <a:off x="2587" y="612"/>
                <a:ext cx="88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a:r>
                  <a:rPr lang="en-US" sz="1800">
                    <a:solidFill>
                      <a:schemeClr val="tx1"/>
                    </a:solidFill>
                    <a:latin typeface="Arial Bold" charset="0"/>
                    <a:ea typeface="ＭＳ Ｐゴシック" charset="0"/>
                    <a:cs typeface="Arial Bold" charset="0"/>
                    <a:sym typeface="Arial Bold" charset="0"/>
                  </a:rPr>
                  <a:t>Atchafalaya</a:t>
                </a:r>
              </a:p>
              <a:p>
                <a:pPr algn="ctr"/>
                <a:r>
                  <a:rPr lang="en-US" sz="1800">
                    <a:solidFill>
                      <a:schemeClr val="tx1"/>
                    </a:solidFill>
                    <a:latin typeface="Arial Bold" charset="0"/>
                    <a:ea typeface="ＭＳ Ｐゴシック" charset="0"/>
                    <a:cs typeface="Arial Bold" charset="0"/>
                    <a:sym typeface="Arial Bold" charset="0"/>
                  </a:rPr>
                  <a:t>R. outflow</a:t>
                </a:r>
              </a:p>
            </p:txBody>
          </p:sp>
          <p:sp>
            <p:nvSpPr>
              <p:cNvPr id="122" name="Rectangle 22"/>
              <p:cNvSpPr>
                <a:spLocks/>
              </p:cNvSpPr>
              <p:nvPr/>
            </p:nvSpPr>
            <p:spPr bwMode="auto">
              <a:xfrm>
                <a:off x="4911" y="0"/>
                <a:ext cx="153" cy="224"/>
              </a:xfrm>
              <a:prstGeom prst="rect">
                <a:avLst/>
              </a:pr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a:r>
                  <a:rPr lang="en-US" sz="1800">
                    <a:solidFill>
                      <a:srgbClr val="FFFFFF"/>
                    </a:solidFill>
                    <a:latin typeface="Arial Bold" charset="0"/>
                    <a:ea typeface="ＭＳ Ｐゴシック" charset="0"/>
                    <a:cs typeface="Arial Bold" charset="0"/>
                    <a:sym typeface="Arial Bold" charset="0"/>
                  </a:rPr>
                  <a:t>5</a:t>
                </a:r>
              </a:p>
            </p:txBody>
          </p:sp>
          <p:sp>
            <p:nvSpPr>
              <p:cNvPr id="123" name="Rectangle 23"/>
              <p:cNvSpPr>
                <a:spLocks/>
              </p:cNvSpPr>
              <p:nvPr/>
            </p:nvSpPr>
            <p:spPr bwMode="auto">
              <a:xfrm>
                <a:off x="4931" y="676"/>
                <a:ext cx="153" cy="224"/>
              </a:xfrm>
              <a:prstGeom prst="rect">
                <a:avLst/>
              </a:pr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a:r>
                  <a:rPr lang="en-US" sz="1800">
                    <a:solidFill>
                      <a:srgbClr val="FFFFFF"/>
                    </a:solidFill>
                    <a:latin typeface="Arial Bold" charset="0"/>
                    <a:ea typeface="ＭＳ Ｐゴシック" charset="0"/>
                    <a:cs typeface="Arial Bold" charset="0"/>
                    <a:sym typeface="Arial Bold" charset="0"/>
                  </a:rPr>
                  <a:t>1</a:t>
                </a:r>
              </a:p>
            </p:txBody>
          </p:sp>
          <p:sp>
            <p:nvSpPr>
              <p:cNvPr id="124" name="Rectangle 24"/>
              <p:cNvSpPr>
                <a:spLocks/>
              </p:cNvSpPr>
              <p:nvPr/>
            </p:nvSpPr>
            <p:spPr bwMode="auto">
              <a:xfrm>
                <a:off x="4911" y="1740"/>
                <a:ext cx="273" cy="224"/>
              </a:xfrm>
              <a:prstGeom prst="rect">
                <a:avLst/>
              </a:pr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a:r>
                  <a:rPr lang="en-US" sz="1800">
                    <a:solidFill>
                      <a:srgbClr val="FFFFFF"/>
                    </a:solidFill>
                    <a:latin typeface="Arial Bold" charset="0"/>
                    <a:ea typeface="ＭＳ Ｐゴシック" charset="0"/>
                    <a:cs typeface="Arial Bold" charset="0"/>
                    <a:sym typeface="Arial Bold" charset="0"/>
                  </a:rPr>
                  <a:t>0.1</a:t>
                </a:r>
              </a:p>
            </p:txBody>
          </p:sp>
          <p:sp>
            <p:nvSpPr>
              <p:cNvPr id="125" name="Rectangle 25"/>
              <p:cNvSpPr>
                <a:spLocks/>
              </p:cNvSpPr>
              <p:nvPr/>
            </p:nvSpPr>
            <p:spPr bwMode="auto">
              <a:xfrm>
                <a:off x="4939" y="2748"/>
                <a:ext cx="353" cy="224"/>
              </a:xfrm>
              <a:prstGeom prst="rect">
                <a:avLst/>
              </a:prstGeom>
              <a:solidFill>
                <a:srgbClr val="0000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a:r>
                  <a:rPr lang="en-US" sz="1800">
                    <a:solidFill>
                      <a:srgbClr val="FFFFFF"/>
                    </a:solidFill>
                    <a:latin typeface="Arial Bold" charset="0"/>
                    <a:ea typeface="ＭＳ Ｐゴシック" charset="0"/>
                    <a:cs typeface="Arial Bold" charset="0"/>
                    <a:sym typeface="Arial Bold" charset="0"/>
                  </a:rPr>
                  <a:t>0.01</a:t>
                </a:r>
              </a:p>
            </p:txBody>
          </p:sp>
        </p:grpSp>
        <p:sp>
          <p:nvSpPr>
            <p:cNvPr id="102" name="AutoShape 27"/>
            <p:cNvSpPr>
              <a:spLocks/>
            </p:cNvSpPr>
            <p:nvPr/>
          </p:nvSpPr>
          <p:spPr bwMode="auto">
            <a:xfrm>
              <a:off x="2971" y="1524"/>
              <a:ext cx="116" cy="115"/>
            </a:xfrm>
            <a:prstGeom prst="diamond">
              <a:avLst/>
            </a:prstGeom>
            <a:solidFill>
              <a:srgbClr val="FF6FCF"/>
            </a:solidFill>
            <a:ln w="9525" cap="flat">
              <a:solidFill>
                <a:schemeClr val="tx1"/>
              </a:solidFill>
              <a:prstDash val="solid"/>
              <a:round/>
              <a:headEnd type="none" w="med" len="med"/>
              <a:tailEnd type="none" w="med" len="med"/>
            </a:ln>
          </p:spPr>
          <p:txBody>
            <a:bodyPr lIns="0" tIns="0" rIns="0" bIns="0"/>
            <a:lstStyle/>
            <a:p>
              <a:endParaRPr lang="en-US"/>
            </a:p>
          </p:txBody>
        </p:sp>
      </p:grpSp>
    </p:spTree>
    <p:extLst>
      <p:ext uri="{BB962C8B-B14F-4D97-AF65-F5344CB8AC3E}">
        <p14:creationId xmlns:p14="http://schemas.microsoft.com/office/powerpoint/2010/main" val="376777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2843</TotalTime>
  <Words>1948</Words>
  <Application>Microsoft Macintosh PowerPoint</Application>
  <PresentationFormat>Custom</PresentationFormat>
  <Paragraphs>118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NASA-GSFC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dc:creator>
  <cp:lastModifiedBy>Antonio</cp:lastModifiedBy>
  <cp:revision>47</cp:revision>
  <dcterms:created xsi:type="dcterms:W3CDTF">2015-08-26T15:25:40Z</dcterms:created>
  <dcterms:modified xsi:type="dcterms:W3CDTF">2015-09-02T17:16:00Z</dcterms:modified>
</cp:coreProperties>
</file>