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10" r:id="rId7"/>
    <p:sldMasterId id="2147483724" r:id="rId8"/>
  </p:sldMasterIdLst>
  <p:notesMasterIdLst>
    <p:notesMasterId r:id="rId31"/>
  </p:notesMasterIdLst>
  <p:sldIdLst>
    <p:sldId id="274" r:id="rId9"/>
    <p:sldId id="276" r:id="rId10"/>
    <p:sldId id="256" r:id="rId11"/>
    <p:sldId id="278" r:id="rId12"/>
    <p:sldId id="259" r:id="rId13"/>
    <p:sldId id="260" r:id="rId14"/>
    <p:sldId id="261" r:id="rId15"/>
    <p:sldId id="262" r:id="rId16"/>
    <p:sldId id="263" r:id="rId17"/>
    <p:sldId id="265" r:id="rId18"/>
    <p:sldId id="266" r:id="rId19"/>
    <p:sldId id="267" r:id="rId20"/>
    <p:sldId id="270" r:id="rId21"/>
    <p:sldId id="273" r:id="rId22"/>
    <p:sldId id="280" r:id="rId23"/>
    <p:sldId id="281" r:id="rId24"/>
    <p:sldId id="277" r:id="rId25"/>
    <p:sldId id="283" r:id="rId26"/>
    <p:sldId id="272" r:id="rId27"/>
    <p:sldId id="271" r:id="rId28"/>
    <p:sldId id="268" r:id="rId29"/>
    <p:sldId id="26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600"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5A2A4-5686-3942-85C9-15968EA17E18}" type="datetimeFigureOut">
              <a:rPr lang="en-US" smtClean="0"/>
              <a:t>5/22/13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7C4CD-5529-C444-B9E7-97399958938D}" type="slidenum">
              <a:rPr lang="en-US" smtClean="0"/>
              <a:t>‹#›</a:t>
            </a:fld>
            <a:endParaRPr lang="en-US"/>
          </a:p>
        </p:txBody>
      </p:sp>
    </p:spTree>
    <p:extLst>
      <p:ext uri="{BB962C8B-B14F-4D97-AF65-F5344CB8AC3E}">
        <p14:creationId xmlns:p14="http://schemas.microsoft.com/office/powerpoint/2010/main" val="4084594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don't think we are going to be able to sell it the way that NWS sells everything -- with specific numbers on improvements in forecast position and intensity of storms, providing the public with warning information</a:t>
            </a:r>
            <a:r>
              <a:rPr lang="en-US" sz="1200" b="1" kern="1200" dirty="0" smtClean="0">
                <a:solidFill>
                  <a:schemeClr val="tx1"/>
                </a:solidFill>
                <a:latin typeface="+mn-lt"/>
                <a:ea typeface="+mn-ea"/>
                <a:cs typeface="+mn-cs"/>
              </a:rPr>
              <a:t> x</a:t>
            </a:r>
            <a:r>
              <a:rPr lang="en-US" sz="1200" b="0" kern="1200" dirty="0" smtClean="0">
                <a:solidFill>
                  <a:schemeClr val="tx1"/>
                </a:solidFill>
                <a:latin typeface="+mn-lt"/>
                <a:ea typeface="+mn-ea"/>
                <a:cs typeface="+mn-cs"/>
              </a:rPr>
              <a:t> hours in advance. Putting numbers on fisheries can be counter productive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D67C4CD-5529-C444-B9E7-97399958938D}" type="slidenum">
              <a:rPr lang="en-US" smtClean="0"/>
              <a:t>5</a:t>
            </a:fld>
            <a:endParaRPr lang="en-US"/>
          </a:p>
        </p:txBody>
      </p:sp>
    </p:spTree>
    <p:extLst>
      <p:ext uri="{BB962C8B-B14F-4D97-AF65-F5344CB8AC3E}">
        <p14:creationId xmlns:p14="http://schemas.microsoft.com/office/powerpoint/2010/main" val="7728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solidFill>
            <a:srgbClr val="FFFFFF"/>
          </a:solidFill>
          <a:ln/>
        </p:spPr>
      </p:sp>
      <p:sp>
        <p:nvSpPr>
          <p:cNvPr id="178178" name="Rectangle 3"/>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charset="0"/>
              <a:cs typeface="ＭＳ Ｐゴシック" charset="0"/>
            </a:endParaRPr>
          </a:p>
          <a:p>
            <a:r>
              <a:rPr lang="en-US">
                <a:ea typeface="ＭＳ Ｐゴシック" charset="0"/>
                <a:cs typeface="ＭＳ Ｐゴシック"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solidFill>
            <a:srgbClr val="FFFFFF"/>
          </a:solidFill>
          <a:ln/>
        </p:spPr>
      </p:sp>
      <p:sp>
        <p:nvSpPr>
          <p:cNvPr id="180226" name="Rectangle 3"/>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charset="0"/>
              <a:cs typeface="ＭＳ Ｐゴシック" charset="0"/>
            </a:endParaRPr>
          </a:p>
          <a:p>
            <a:r>
              <a:rPr lang="en-US">
                <a:ea typeface="ＭＳ Ｐゴシック" charset="0"/>
                <a:cs typeface="ＭＳ Ｐゴシック"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F647B-1892-4FF1-A620-1ABCE6797488}"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E9BCA-DF1C-9C43-BBC4-05354431AE3E}" type="slidenum">
              <a:rPr lang="en-US">
                <a:solidFill>
                  <a:srgbClr val="000000"/>
                </a:solidFill>
              </a:rPr>
              <a:pPr/>
              <a:t>18</a:t>
            </a:fld>
            <a:endParaRPr lang="en-US">
              <a:solidFill>
                <a:srgbClr val="000000"/>
              </a:solidFill>
            </a:endParaRPr>
          </a:p>
        </p:txBody>
      </p:sp>
      <p:sp>
        <p:nvSpPr>
          <p:cNvPr id="6440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40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9701B316-3CCD-4028-892F-4E71E5A08C42}" type="slidenum">
              <a:rPr lang="en-US">
                <a:solidFill>
                  <a:srgbClr val="000000"/>
                </a:solidFill>
                <a:latin typeface="Times" pitchFamily="-60" charset="0"/>
                <a:ea typeface="ＭＳ Ｐゴシック" pitchFamily="-60" charset="-128"/>
                <a:cs typeface="ＭＳ Ｐゴシック" pitchFamily="-60" charset="-128"/>
              </a:rPr>
              <a:pPr/>
              <a:t>19</a:t>
            </a:fld>
            <a:endParaRPr lang="en-US">
              <a:solidFill>
                <a:srgbClr val="000000"/>
              </a:solidFill>
              <a:latin typeface="Times" pitchFamily="-60" charset="0"/>
              <a:ea typeface="ＭＳ Ｐゴシック" pitchFamily="-60" charset="-128"/>
              <a:cs typeface="ＭＳ Ｐゴシック" pitchFamily="-60" charset="-128"/>
            </a:endParaRPr>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6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5BF0D19E-B7E7-4B5D-BA12-F77227C9A68A}" type="slidenum">
              <a:rPr lang="en-US" sz="1200">
                <a:solidFill>
                  <a:srgbClr val="000000"/>
                </a:solidFill>
                <a:latin typeface="Times" pitchFamily="-60" charset="0"/>
                <a:ea typeface="ＭＳ Ｐゴシック" pitchFamily="-60" charset="-128"/>
                <a:cs typeface="ＭＳ Ｐゴシック" pitchFamily="-60" charset="-128"/>
              </a:rPr>
              <a:pPr algn="r" defTabSz="914400" eaLnBrk="0" fontAlgn="base" hangingPunct="0">
                <a:spcBef>
                  <a:spcPct val="0"/>
                </a:spcBef>
                <a:spcAft>
                  <a:spcPct val="0"/>
                </a:spcAft>
              </a:pPr>
              <a:t>20</a:t>
            </a:fld>
            <a:endParaRPr lang="en-US" sz="1200">
              <a:solidFill>
                <a:srgbClr val="000000"/>
              </a:solidFill>
              <a:latin typeface="Times" pitchFamily="-60" charset="0"/>
              <a:ea typeface="ＭＳ Ｐゴシック" pitchFamily="-60" charset="-128"/>
              <a:cs typeface="ＭＳ Ｐゴシック" pitchFamily="-60" charset="-128"/>
            </a:endParaRPr>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pitchFamily="-6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411BE-87AB-E94A-86E4-0DCC854E7492}"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228332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11BE-87AB-E94A-86E4-0DCC854E7492}"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25929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11BE-87AB-E94A-86E4-0DCC854E7492}"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240537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4B2D86-9E81-F043-B4DE-84BD4541E5CB}" type="datetimeFigureOut">
              <a:rPr lang="en-US"/>
              <a:pPr>
                <a:defRPr/>
              </a:pPr>
              <a:t>5/22/13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60C3F47-2A17-714C-B942-2B8487ECB147}" type="slidenum">
              <a:rPr lang="en-US"/>
              <a:pPr>
                <a:defRPr/>
              </a:pPr>
              <a:t>‹#›</a:t>
            </a:fld>
            <a:endParaRPr lang="en-US"/>
          </a:p>
        </p:txBody>
      </p:sp>
    </p:spTree>
    <p:extLst>
      <p:ext uri="{BB962C8B-B14F-4D97-AF65-F5344CB8AC3E}">
        <p14:creationId xmlns:p14="http://schemas.microsoft.com/office/powerpoint/2010/main" val="3425742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D33CA5-A219-3D46-9B7F-D5A5F81B5AE6}" type="datetimeFigureOut">
              <a:rPr lang="en-US"/>
              <a:pPr>
                <a:defRPr/>
              </a:pPr>
              <a:t>5/22/13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FBFBBA2-14BE-CF45-B5FA-56B710D3E3B0}" type="slidenum">
              <a:rPr lang="en-US"/>
              <a:pPr>
                <a:defRPr/>
              </a:pPr>
              <a:t>‹#›</a:t>
            </a:fld>
            <a:endParaRPr lang="en-US"/>
          </a:p>
        </p:txBody>
      </p:sp>
    </p:spTree>
    <p:extLst>
      <p:ext uri="{BB962C8B-B14F-4D97-AF65-F5344CB8AC3E}">
        <p14:creationId xmlns:p14="http://schemas.microsoft.com/office/powerpoint/2010/main" val="234350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87B0BE-0BD2-774F-8CB4-4CF3EF1AEEB0}" type="datetimeFigureOut">
              <a:rPr lang="en-US"/>
              <a:pPr>
                <a:defRPr/>
              </a:pPr>
              <a:t>5/22/13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0F3C970-DBAF-CC4D-90CF-9BF04E3671DC}" type="slidenum">
              <a:rPr lang="en-US"/>
              <a:pPr>
                <a:defRPr/>
              </a:pPr>
              <a:t>‹#›</a:t>
            </a:fld>
            <a:endParaRPr lang="en-US"/>
          </a:p>
        </p:txBody>
      </p:sp>
    </p:spTree>
    <p:extLst>
      <p:ext uri="{BB962C8B-B14F-4D97-AF65-F5344CB8AC3E}">
        <p14:creationId xmlns:p14="http://schemas.microsoft.com/office/powerpoint/2010/main" val="176221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748CB8-9BEC-964E-ADDD-E5E4496375C7}" type="datetimeFigureOut">
              <a:rPr lang="en-US"/>
              <a:pPr>
                <a:defRPr/>
              </a:pPr>
              <a:t>5/22/13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314A2ED-0630-F54D-8B6B-249AA9AF7366}" type="slidenum">
              <a:rPr lang="en-US"/>
              <a:pPr>
                <a:defRPr/>
              </a:pPr>
              <a:t>‹#›</a:t>
            </a:fld>
            <a:endParaRPr lang="en-US"/>
          </a:p>
        </p:txBody>
      </p:sp>
    </p:spTree>
    <p:extLst>
      <p:ext uri="{BB962C8B-B14F-4D97-AF65-F5344CB8AC3E}">
        <p14:creationId xmlns:p14="http://schemas.microsoft.com/office/powerpoint/2010/main" val="23846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2E0663-30B4-4A41-92F0-57668F643DF2}" type="datetimeFigureOut">
              <a:rPr lang="en-US"/>
              <a:pPr>
                <a:defRPr/>
              </a:pPr>
              <a:t>5/22/13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542EC2AF-52C2-0246-991B-160937B64911}" type="slidenum">
              <a:rPr lang="en-US"/>
              <a:pPr>
                <a:defRPr/>
              </a:pPr>
              <a:t>‹#›</a:t>
            </a:fld>
            <a:endParaRPr lang="en-US"/>
          </a:p>
        </p:txBody>
      </p:sp>
    </p:spTree>
    <p:extLst>
      <p:ext uri="{BB962C8B-B14F-4D97-AF65-F5344CB8AC3E}">
        <p14:creationId xmlns:p14="http://schemas.microsoft.com/office/powerpoint/2010/main" val="74291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13AA57-BE9C-0242-B684-037A8D0F56A0}" type="datetimeFigureOut">
              <a:rPr lang="en-US"/>
              <a:pPr>
                <a:defRPr/>
              </a:pPr>
              <a:t>5/22/13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D3235B6F-E234-5941-A381-116565352407}" type="slidenum">
              <a:rPr lang="en-US"/>
              <a:pPr>
                <a:defRPr/>
              </a:pPr>
              <a:t>‹#›</a:t>
            </a:fld>
            <a:endParaRPr lang="en-US"/>
          </a:p>
        </p:txBody>
      </p:sp>
    </p:spTree>
    <p:extLst>
      <p:ext uri="{BB962C8B-B14F-4D97-AF65-F5344CB8AC3E}">
        <p14:creationId xmlns:p14="http://schemas.microsoft.com/office/powerpoint/2010/main" val="354721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22D8C4-DC09-D247-BE70-C009661CB10D}" type="datetimeFigureOut">
              <a:rPr lang="en-US"/>
              <a:pPr>
                <a:defRPr/>
              </a:pPr>
              <a:t>5/22/13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867F2F3-7598-AB4A-81BD-CE87F4263893}" type="slidenum">
              <a:rPr lang="en-US"/>
              <a:pPr>
                <a:defRPr/>
              </a:pPr>
              <a:t>‹#›</a:t>
            </a:fld>
            <a:endParaRPr lang="en-US"/>
          </a:p>
        </p:txBody>
      </p:sp>
    </p:spTree>
    <p:extLst>
      <p:ext uri="{BB962C8B-B14F-4D97-AF65-F5344CB8AC3E}">
        <p14:creationId xmlns:p14="http://schemas.microsoft.com/office/powerpoint/2010/main" val="59685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4FF481-009B-5940-8641-4C1CD097C2EA}" type="datetimeFigureOut">
              <a:rPr lang="en-US"/>
              <a:pPr>
                <a:defRPr/>
              </a:pPr>
              <a:t>5/22/13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D7FE258F-32D1-A24D-946B-3002B91C75AA}" type="slidenum">
              <a:rPr lang="en-US"/>
              <a:pPr>
                <a:defRPr/>
              </a:pPr>
              <a:t>‹#›</a:t>
            </a:fld>
            <a:endParaRPr lang="en-US"/>
          </a:p>
        </p:txBody>
      </p:sp>
    </p:spTree>
    <p:extLst>
      <p:ext uri="{BB962C8B-B14F-4D97-AF65-F5344CB8AC3E}">
        <p14:creationId xmlns:p14="http://schemas.microsoft.com/office/powerpoint/2010/main" val="87789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411BE-87AB-E94A-86E4-0DCC854E7492}"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2975855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BAC7AC-EA0A-254D-BCA2-8A9F508BC18E}" type="datetimeFigureOut">
              <a:rPr lang="en-US"/>
              <a:pPr>
                <a:defRPr/>
              </a:pPr>
              <a:t>5/22/13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B1C25E2-396E-6C42-B927-2FE5464285AA}" type="slidenum">
              <a:rPr lang="en-US"/>
              <a:pPr>
                <a:defRPr/>
              </a:pPr>
              <a:t>‹#›</a:t>
            </a:fld>
            <a:endParaRPr lang="en-US"/>
          </a:p>
        </p:txBody>
      </p:sp>
    </p:spTree>
    <p:extLst>
      <p:ext uri="{BB962C8B-B14F-4D97-AF65-F5344CB8AC3E}">
        <p14:creationId xmlns:p14="http://schemas.microsoft.com/office/powerpoint/2010/main" val="1729040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768108-5947-894D-8DA0-451DAA474947}" type="datetimeFigureOut">
              <a:rPr lang="en-US"/>
              <a:pPr>
                <a:defRPr/>
              </a:pPr>
              <a:t>5/22/13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855720B-FDA8-FB4B-B2F4-9D738423C018}" type="slidenum">
              <a:rPr lang="en-US"/>
              <a:pPr>
                <a:defRPr/>
              </a:pPr>
              <a:t>‹#›</a:t>
            </a:fld>
            <a:endParaRPr lang="en-US"/>
          </a:p>
        </p:txBody>
      </p:sp>
    </p:spTree>
    <p:extLst>
      <p:ext uri="{BB962C8B-B14F-4D97-AF65-F5344CB8AC3E}">
        <p14:creationId xmlns:p14="http://schemas.microsoft.com/office/powerpoint/2010/main" val="22606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8A2AF5-4121-F14A-92B8-43F491667194}" type="datetimeFigureOut">
              <a:rPr lang="en-US"/>
              <a:pPr>
                <a:defRPr/>
              </a:pPr>
              <a:t>5/22/13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3EA898C-2624-364B-B468-1F18ECDD8B48}" type="slidenum">
              <a:rPr lang="en-US"/>
              <a:pPr>
                <a:defRPr/>
              </a:pPr>
              <a:t>‹#›</a:t>
            </a:fld>
            <a:endParaRPr lang="en-US"/>
          </a:p>
        </p:txBody>
      </p:sp>
    </p:spTree>
    <p:extLst>
      <p:ext uri="{BB962C8B-B14F-4D97-AF65-F5344CB8AC3E}">
        <p14:creationId xmlns:p14="http://schemas.microsoft.com/office/powerpoint/2010/main" val="1653391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840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8867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648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711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5411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9526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018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411BE-87AB-E94A-86E4-0DCC854E7492}"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3446344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7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0140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72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934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5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6B58C45-3E09-4D93-A4D9-3AD53468DBCC}"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5780FA-0FBB-44DB-9643-A9FAACF390CD}"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AFF8752-0E26-4AF7-9F2E-DD16796EC90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8C5DD-FB1C-4DF7-BC4E-7C3AE6D60F89}"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9C0B68D-F596-4B1E-875F-EB1B4D11BF6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77B43-B2E7-49B8-A421-7FF07A1E4DAF}"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5A64043-6020-43C3-AC85-856B87597C5F}"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AAA68D-46F4-41A9-AE83-F443DA8F86C3}"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5053C0-7233-4F39-8F1A-3ACFD56CD6E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949554-49B8-4705-ABE7-04433F0C68E9}"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4625BC9-2C8B-4F08-B7A3-344DBAB6628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A7D09F-DD4D-4BE3-8542-487FF5B8FB36}"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411BE-87AB-E94A-86E4-0DCC854E7492}"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4155128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D4CD3F-84B1-4CC7-BC38-0668C7ABC33D}"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30F26-DD75-49BB-B566-A8AD343B88E5}"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22F2B8-0A05-495F-A134-1A5F4D87F606}"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894E8-F6B6-4707-B742-19E65E168DDE}"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68CAE7-89D8-4963-9F81-365B3BCD23BF}"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41D93E-8FCC-426A-83DC-F6EC74259E34}"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B8C972E-13B1-4AF8-91E9-FE8C1CD66B61}"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DDE0C1-FD55-41E6-BB43-5144D929BE24}"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B31ABE9-6D72-4032-BC72-E878D8D3D9DE}"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7A2D94-DC0F-45F9-92D7-A5E7D5717C25}"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5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6B58C45-3E09-4D93-A4D9-3AD53468DBCC}"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5780FA-0FBB-44DB-9643-A9FAACF390CD}"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AFF8752-0E26-4AF7-9F2E-DD16796EC90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58C5DD-FB1C-4DF7-BC4E-7C3AE6D60F89}"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9C0B68D-F596-4B1E-875F-EB1B4D11BF6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77B43-B2E7-49B8-A421-7FF07A1E4DAF}"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5A64043-6020-43C3-AC85-856B87597C5F}"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AAA68D-46F4-41A9-AE83-F443DA8F86C3}"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5053C0-7233-4F39-8F1A-3ACFD56CD6E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949554-49B8-4705-ABE7-04433F0C68E9}"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411BE-87AB-E94A-86E4-0DCC854E7492}" type="datetimeFigureOut">
              <a:rPr lang="en-US" smtClean="0"/>
              <a:t>5/22/13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1218422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4625BC9-2C8B-4F08-B7A3-344DBAB66282}"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A7D09F-DD4D-4BE3-8542-487FF5B8FB36}"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D4CD3F-84B1-4CC7-BC38-0668C7ABC33D}"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30F26-DD75-49BB-B566-A8AD343B88E5}"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22F2B8-0A05-495F-A134-1A5F4D87F606}"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894E8-F6B6-4707-B742-19E65E168DDE}"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68CAE7-89D8-4963-9F81-365B3BCD23BF}"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41D93E-8FCC-426A-83DC-F6EC74259E34}"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B8C972E-13B1-4AF8-91E9-FE8C1CD66B61}"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DDE0C1-FD55-41E6-BB43-5144D929BE24}"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B31ABE9-6D72-4032-BC72-E878D8D3D9DE}" type="datetime1">
              <a:rPr lang="en-US">
                <a:solidFill>
                  <a:srgbClr val="000000"/>
                </a:solidFill>
                <a:latin typeface="Arial"/>
                <a:ea typeface="Osaka"/>
                <a:cs typeface="Osaka"/>
              </a:rPr>
              <a:pPr>
                <a:defRPr/>
              </a:pPr>
              <a:t>5/22/13</a:t>
            </a:fld>
            <a:endParaRPr lang="en-US">
              <a:solidFill>
                <a:srgbClr val="000000"/>
              </a:solidFill>
              <a:latin typeface="Aria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7A2D94-DC0F-45F9-92D7-A5E7D5717C25}" type="slidenum">
              <a:rPr lang="en-US">
                <a:solidFill>
                  <a:srgbClr val="000000"/>
                </a:solidFill>
                <a:latin typeface="Arial"/>
                <a:ea typeface="Osaka"/>
                <a:cs typeface="Osaka"/>
              </a:rPr>
              <a:pPr>
                <a:defRPr/>
              </a:pPr>
              <a:t>‹#›</a:t>
            </a:fld>
            <a:endParaRPr lang="en-US">
              <a:solidFill>
                <a:srgbClr val="000000"/>
              </a:solidFill>
              <a:latin typeface="Arial"/>
              <a:ea typeface="Osaka"/>
              <a:cs typeface="Osak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52128-F209-4880-BDEA-519D10B8C5CA}" type="datetimeFigureOut">
              <a:rPr lang="en-US" smtClean="0">
                <a:solidFill>
                  <a:prstClr val="black">
                    <a:tint val="75000"/>
                  </a:prstClr>
                </a:solidFill>
              </a:rPr>
              <a:pPr/>
              <a:t>5/22/13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EAE6-8438-4689-8ABB-86F07BB61B5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3200">
                <a:solidFill>
                  <a:srgbClr val="2D2525"/>
                </a:solidFill>
                <a:latin typeface="Times" charset="0"/>
                <a:ea typeface="ＭＳ Ｐゴシック" charset="0"/>
                <a:cs typeface="ＭＳ Ｐゴシック" charset="0"/>
              </a:endParaRPr>
            </a:p>
          </p:txBody>
        </p:sp>
        <p:pic>
          <p:nvPicPr>
            <p:cNvPr id="6" name="Picture 4" descr="hokusai2"/>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3"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94214" name="Rectangle 6"/>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solidFill>
                <a:srgbClr val="2D2525"/>
              </a:solidFill>
              <a:latin typeface="Times New Roman"/>
            </a:endParaRPr>
          </a:p>
        </p:txBody>
      </p:sp>
      <p:sp>
        <p:nvSpPr>
          <p:cNvPr id="8"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solidFill>
                <a:srgbClr val="2D2525"/>
              </a:solidFill>
              <a:latin typeface="Times New Roman"/>
            </a:endParaRPr>
          </a:p>
        </p:txBody>
      </p:sp>
      <p:sp>
        <p:nvSpPr>
          <p:cNvPr id="9" name="Rectangle 9"/>
          <p:cNvSpPr>
            <a:spLocks noGrp="1" noChangeArrowheads="1"/>
          </p:cNvSpPr>
          <p:nvPr>
            <p:ph type="sldNum" sz="quarter" idx="12"/>
          </p:nvPr>
        </p:nvSpPr>
        <p:spPr>
          <a:xfrm>
            <a:off x="6019800" y="6248400"/>
            <a:ext cx="1600200" cy="457200"/>
          </a:xfrm>
        </p:spPr>
        <p:txBody>
          <a:bodyPr/>
          <a:lstStyle>
            <a:lvl1pPr>
              <a:defRPr/>
            </a:lvl1pPr>
          </a:lstStyle>
          <a:p>
            <a:pPr>
              <a:defRPr/>
            </a:pPr>
            <a:fld id="{21B8204A-43DC-084D-B9BA-3E41777E5A3F}"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91636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6" name="Rectangle 9"/>
          <p:cNvSpPr>
            <a:spLocks noGrp="1" noChangeArrowheads="1"/>
          </p:cNvSpPr>
          <p:nvPr>
            <p:ph type="sldNum" sz="quarter" idx="12"/>
          </p:nvPr>
        </p:nvSpPr>
        <p:spPr>
          <a:ln/>
        </p:spPr>
        <p:txBody>
          <a:bodyPr/>
          <a:lstStyle>
            <a:lvl1pPr>
              <a:defRPr/>
            </a:lvl1pPr>
          </a:lstStyle>
          <a:p>
            <a:pPr>
              <a:defRPr/>
            </a:pPr>
            <a:fld id="{97B48358-3874-0F4F-84CD-67569F61B789}"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794745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6" name="Rectangle 9"/>
          <p:cNvSpPr>
            <a:spLocks noGrp="1" noChangeArrowheads="1"/>
          </p:cNvSpPr>
          <p:nvPr>
            <p:ph type="sldNum" sz="quarter" idx="12"/>
          </p:nvPr>
        </p:nvSpPr>
        <p:spPr>
          <a:ln/>
        </p:spPr>
        <p:txBody>
          <a:bodyPr/>
          <a:lstStyle>
            <a:lvl1pPr>
              <a:defRPr/>
            </a:lvl1pPr>
          </a:lstStyle>
          <a:p>
            <a:pPr>
              <a:defRPr/>
            </a:pPr>
            <a:fld id="{6BBAE69F-A533-0840-86E2-68641228737B}"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03669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411BE-87AB-E94A-86E4-0DCC854E7492}" type="datetimeFigureOut">
              <a:rPr lang="en-US" smtClean="0"/>
              <a:t>5/22/13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3947063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7" name="Rectangle 9"/>
          <p:cNvSpPr>
            <a:spLocks noGrp="1" noChangeArrowheads="1"/>
          </p:cNvSpPr>
          <p:nvPr>
            <p:ph type="sldNum" sz="quarter" idx="12"/>
          </p:nvPr>
        </p:nvSpPr>
        <p:spPr>
          <a:ln/>
        </p:spPr>
        <p:txBody>
          <a:bodyPr/>
          <a:lstStyle>
            <a:lvl1pPr>
              <a:defRPr/>
            </a:lvl1pPr>
          </a:lstStyle>
          <a:p>
            <a:pPr>
              <a:defRPr/>
            </a:pPr>
            <a:fld id="{89DC4572-C47C-1D4C-9CB5-472D6A50984D}"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477077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9" name="Rectangle 9"/>
          <p:cNvSpPr>
            <a:spLocks noGrp="1" noChangeArrowheads="1"/>
          </p:cNvSpPr>
          <p:nvPr>
            <p:ph type="sldNum" sz="quarter" idx="12"/>
          </p:nvPr>
        </p:nvSpPr>
        <p:spPr>
          <a:ln/>
        </p:spPr>
        <p:txBody>
          <a:bodyPr/>
          <a:lstStyle>
            <a:lvl1pPr>
              <a:defRPr/>
            </a:lvl1pPr>
          </a:lstStyle>
          <a:p>
            <a:pPr>
              <a:defRPr/>
            </a:pPr>
            <a:fld id="{929D3478-D2D2-8F49-96FB-43EBAC4102FC}"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233551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5" name="Rectangle 9"/>
          <p:cNvSpPr>
            <a:spLocks noGrp="1" noChangeArrowheads="1"/>
          </p:cNvSpPr>
          <p:nvPr>
            <p:ph type="sldNum" sz="quarter" idx="12"/>
          </p:nvPr>
        </p:nvSpPr>
        <p:spPr>
          <a:ln/>
        </p:spPr>
        <p:txBody>
          <a:bodyPr/>
          <a:lstStyle>
            <a:lvl1pPr>
              <a:defRPr/>
            </a:lvl1pPr>
          </a:lstStyle>
          <a:p>
            <a:pPr>
              <a:defRPr/>
            </a:pPr>
            <a:fld id="{8D9A6BEF-E239-B843-AA51-23D6D8C28976}"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831022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4" name="Rectangle 9"/>
          <p:cNvSpPr>
            <a:spLocks noGrp="1" noChangeArrowheads="1"/>
          </p:cNvSpPr>
          <p:nvPr>
            <p:ph type="sldNum" sz="quarter" idx="12"/>
          </p:nvPr>
        </p:nvSpPr>
        <p:spPr>
          <a:ln/>
        </p:spPr>
        <p:txBody>
          <a:bodyPr/>
          <a:lstStyle>
            <a:lvl1pPr>
              <a:defRPr/>
            </a:lvl1pPr>
          </a:lstStyle>
          <a:p>
            <a:pPr>
              <a:defRPr/>
            </a:pPr>
            <a:fld id="{FE437FE2-C4DC-004F-9D6F-634145F1109D}"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2250980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7" name="Rectangle 9"/>
          <p:cNvSpPr>
            <a:spLocks noGrp="1" noChangeArrowheads="1"/>
          </p:cNvSpPr>
          <p:nvPr>
            <p:ph type="sldNum" sz="quarter" idx="12"/>
          </p:nvPr>
        </p:nvSpPr>
        <p:spPr>
          <a:ln/>
        </p:spPr>
        <p:txBody>
          <a:bodyPr/>
          <a:lstStyle>
            <a:lvl1pPr>
              <a:defRPr/>
            </a:lvl1pPr>
          </a:lstStyle>
          <a:p>
            <a:pPr>
              <a:defRPr/>
            </a:pPr>
            <a:fld id="{FFF23DFB-EB6D-CD41-A226-73F68375159A}"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209218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7" name="Rectangle 9"/>
          <p:cNvSpPr>
            <a:spLocks noGrp="1" noChangeArrowheads="1"/>
          </p:cNvSpPr>
          <p:nvPr>
            <p:ph type="sldNum" sz="quarter" idx="12"/>
          </p:nvPr>
        </p:nvSpPr>
        <p:spPr>
          <a:ln/>
        </p:spPr>
        <p:txBody>
          <a:bodyPr/>
          <a:lstStyle>
            <a:lvl1pPr>
              <a:defRPr/>
            </a:lvl1pPr>
          </a:lstStyle>
          <a:p>
            <a:pPr>
              <a:defRPr/>
            </a:pPr>
            <a:fld id="{BBA2348A-E21F-024F-845E-D34E920B2147}"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247916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6" name="Rectangle 9"/>
          <p:cNvSpPr>
            <a:spLocks noGrp="1" noChangeArrowheads="1"/>
          </p:cNvSpPr>
          <p:nvPr>
            <p:ph type="sldNum" sz="quarter" idx="12"/>
          </p:nvPr>
        </p:nvSpPr>
        <p:spPr>
          <a:ln/>
        </p:spPr>
        <p:txBody>
          <a:bodyPr/>
          <a:lstStyle>
            <a:lvl1pPr>
              <a:defRPr/>
            </a:lvl1pPr>
          </a:lstStyle>
          <a:p>
            <a:pPr>
              <a:defRPr/>
            </a:pPr>
            <a:fld id="{565760E0-19D5-5F4E-9D33-FEE943242843}"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204978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49F307-E2BE-DB41-A71B-83B414441F00}"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1108643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D2525"/>
              </a:solidFill>
              <a:latin typeface="Times New Roman"/>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D2525"/>
              </a:solidFill>
              <a:latin typeface="Times New Roman"/>
            </a:endParaRPr>
          </a:p>
        </p:txBody>
      </p:sp>
      <p:sp>
        <p:nvSpPr>
          <p:cNvPr id="6" name="Rectangle 9"/>
          <p:cNvSpPr>
            <a:spLocks noGrp="1" noChangeArrowheads="1"/>
          </p:cNvSpPr>
          <p:nvPr>
            <p:ph type="sldNum" sz="quarter" idx="12"/>
          </p:nvPr>
        </p:nvSpPr>
        <p:spPr>
          <a:ln/>
        </p:spPr>
        <p:txBody>
          <a:bodyPr/>
          <a:lstStyle>
            <a:lvl1pPr>
              <a:defRPr/>
            </a:lvl1pPr>
          </a:lstStyle>
          <a:p>
            <a:pPr>
              <a:defRPr/>
            </a:pPr>
            <a:fld id="{D937EA49-1B71-334B-B8E7-6DC555F87C15}" type="slidenum">
              <a:rPr lang="en-US">
                <a:solidFill>
                  <a:srgbClr val="2D2525"/>
                </a:solidFill>
              </a:rPr>
              <a:pPr>
                <a:defRPr/>
              </a:pPr>
              <a:t>‹#›</a:t>
            </a:fld>
            <a:endParaRPr lang="en-US">
              <a:solidFill>
                <a:srgbClr val="2D2525"/>
              </a:solidFill>
            </a:endParaRPr>
          </a:p>
        </p:txBody>
      </p:sp>
    </p:spTree>
    <p:extLst>
      <p:ext uri="{BB962C8B-B14F-4D97-AF65-F5344CB8AC3E}">
        <p14:creationId xmlns:p14="http://schemas.microsoft.com/office/powerpoint/2010/main" val="3863042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4210" name="Group 2"/>
          <p:cNvGrpSpPr>
            <a:grpSpLocks/>
          </p:cNvGrpSpPr>
          <p:nvPr/>
        </p:nvGrpSpPr>
        <p:grpSpPr bwMode="auto">
          <a:xfrm>
            <a:off x="7419975" y="0"/>
            <a:ext cx="1730375" cy="6858000"/>
            <a:chOff x="4667" y="0"/>
            <a:chExt cx="1090" cy="4320"/>
          </a:xfrm>
        </p:grpSpPr>
        <p:sp>
          <p:nvSpPr>
            <p:cNvPr id="94211"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2D2525"/>
                </a:solidFill>
                <a:latin typeface="Times" charset="0"/>
                <a:ea typeface="ＭＳ Ｐゴシック" charset="0"/>
              </a:endParaRPr>
            </a:p>
          </p:txBody>
        </p:sp>
        <p:pic>
          <p:nvPicPr>
            <p:cNvPr id="94212"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94213" name="Rectangle 5"/>
          <p:cNvSpPr>
            <a:spLocks noGrp="1" noChangeArrowheads="1"/>
          </p:cNvSpPr>
          <p:nvPr>
            <p:ph type="ctrTitle" sz="quarter"/>
          </p:nvPr>
        </p:nvSpPr>
        <p:spPr>
          <a:xfrm>
            <a:off x="152400" y="990600"/>
            <a:ext cx="7543800" cy="1143000"/>
          </a:xfrm>
        </p:spPr>
        <p:txBody>
          <a:bodyPr/>
          <a:lstStyle>
            <a:lvl1pPr>
              <a:defRPr/>
            </a:lvl1pPr>
          </a:lstStyle>
          <a:p>
            <a:pPr lvl="0"/>
            <a:r>
              <a:rPr lang="en-US" noProof="0" smtClean="0"/>
              <a:t>Click to edit Master title style</a:t>
            </a:r>
          </a:p>
        </p:txBody>
      </p:sp>
      <p:sp>
        <p:nvSpPr>
          <p:cNvPr id="94214" name="Rectangle 6"/>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94215" name="Rectangle 7"/>
          <p:cNvSpPr>
            <a:spLocks noGrp="1" noChangeArrowheads="1"/>
          </p:cNvSpPr>
          <p:nvPr>
            <p:ph type="dt" sz="quarter" idx="2"/>
          </p:nvPr>
        </p:nvSpPr>
        <p:spPr>
          <a:xfrm>
            <a:off x="304800" y="6248400"/>
            <a:ext cx="1752600" cy="457200"/>
          </a:xfrm>
        </p:spPr>
        <p:txBody>
          <a:bodyPr/>
          <a:lstStyle>
            <a:lvl1pPr>
              <a:defRPr/>
            </a:lvl1pPr>
          </a:lstStyle>
          <a:p>
            <a:endParaRPr lang="en-US">
              <a:solidFill>
                <a:srgbClr val="2D2525"/>
              </a:solidFill>
              <a:latin typeface="Times New Roman"/>
            </a:endParaRPr>
          </a:p>
        </p:txBody>
      </p:sp>
      <p:sp>
        <p:nvSpPr>
          <p:cNvPr id="94216" name="Rectangle 8"/>
          <p:cNvSpPr>
            <a:spLocks noGrp="1" noChangeArrowheads="1"/>
          </p:cNvSpPr>
          <p:nvPr>
            <p:ph type="ftr" sz="quarter" idx="3"/>
          </p:nvPr>
        </p:nvSpPr>
        <p:spPr>
          <a:xfrm>
            <a:off x="2438400" y="6248400"/>
            <a:ext cx="3200400" cy="457200"/>
          </a:xfrm>
        </p:spPr>
        <p:txBody>
          <a:bodyPr/>
          <a:lstStyle>
            <a:lvl1pPr>
              <a:defRPr/>
            </a:lvl1pPr>
          </a:lstStyle>
          <a:p>
            <a:endParaRPr lang="en-US">
              <a:solidFill>
                <a:srgbClr val="2D2525"/>
              </a:solidFill>
              <a:latin typeface="Times New Roman"/>
            </a:endParaRPr>
          </a:p>
        </p:txBody>
      </p:sp>
      <p:sp>
        <p:nvSpPr>
          <p:cNvPr id="94217" name="Rectangle 9"/>
          <p:cNvSpPr>
            <a:spLocks noGrp="1" noChangeArrowheads="1"/>
          </p:cNvSpPr>
          <p:nvPr>
            <p:ph type="sldNum" sz="quarter" idx="4"/>
          </p:nvPr>
        </p:nvSpPr>
        <p:spPr>
          <a:xfrm>
            <a:off x="6019800" y="6248400"/>
            <a:ext cx="1600200" cy="457200"/>
          </a:xfrm>
        </p:spPr>
        <p:txBody>
          <a:bodyPr/>
          <a:lstStyle>
            <a:lvl1pPr>
              <a:defRPr/>
            </a:lvl1pPr>
          </a:lstStyle>
          <a:p>
            <a:fld id="{C241286C-1964-5548-B0EF-3776E50F90CA}" type="slidenum">
              <a:rPr lang="en-US">
                <a:solidFill>
                  <a:srgbClr val="2D2525"/>
                </a:solidFill>
                <a:latin typeface="Times New Roman"/>
              </a:rPr>
              <a:pPr/>
              <a:t>‹#›</a:t>
            </a:fld>
            <a:endParaRPr lang="en-US">
              <a:solidFill>
                <a:srgbClr val="2D2525"/>
              </a:solid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411BE-87AB-E94A-86E4-0DCC854E7492}" type="datetimeFigureOut">
              <a:rPr lang="en-US" smtClean="0"/>
              <a:t>5/22/13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4074004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25A73A97-0DEE-AD48-B6F8-DDE35CE545BE}"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74918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A89A98E8-0B42-714A-BE00-391C22620353}"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343216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3C44ECAF-0AF4-B841-86D2-A335647E041D}"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3789236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8" name="Footer Placeholder 7"/>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9" name="Slide Number Placeholder 8"/>
          <p:cNvSpPr>
            <a:spLocks noGrp="1"/>
          </p:cNvSpPr>
          <p:nvPr>
            <p:ph type="sldNum" sz="quarter" idx="12"/>
          </p:nvPr>
        </p:nvSpPr>
        <p:spPr/>
        <p:txBody>
          <a:bodyPr/>
          <a:lstStyle>
            <a:lvl1pPr>
              <a:defRPr/>
            </a:lvl1pPr>
          </a:lstStyle>
          <a:p>
            <a:fld id="{F59CE3E5-54CF-034C-BDEA-94BCC1E0A03D}"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1201896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4" name="Footer Placeholder 3"/>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5" name="Slide Number Placeholder 4"/>
          <p:cNvSpPr>
            <a:spLocks noGrp="1"/>
          </p:cNvSpPr>
          <p:nvPr>
            <p:ph type="sldNum" sz="quarter" idx="12"/>
          </p:nvPr>
        </p:nvSpPr>
        <p:spPr/>
        <p:txBody>
          <a:bodyPr/>
          <a:lstStyle>
            <a:lvl1pPr>
              <a:defRPr/>
            </a:lvl1pPr>
          </a:lstStyle>
          <a:p>
            <a:fld id="{AE5A3497-6B3F-174E-9CB4-F49E3C118514}"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378229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3" name="Footer Placeholder 2"/>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4" name="Slide Number Placeholder 3"/>
          <p:cNvSpPr>
            <a:spLocks noGrp="1"/>
          </p:cNvSpPr>
          <p:nvPr>
            <p:ph type="sldNum" sz="quarter" idx="12"/>
          </p:nvPr>
        </p:nvSpPr>
        <p:spPr/>
        <p:txBody>
          <a:bodyPr/>
          <a:lstStyle>
            <a:lvl1pPr>
              <a:defRPr/>
            </a:lvl1pPr>
          </a:lstStyle>
          <a:p>
            <a:fld id="{728D7EFE-1467-6040-9A5E-FE6FD9D9B6F9}"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3499450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DE16F3CD-E344-5D4D-8023-CDD5DC7C984F}"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1974709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6" name="Footer Placeholder 5"/>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7" name="Slide Number Placeholder 6"/>
          <p:cNvSpPr>
            <a:spLocks noGrp="1"/>
          </p:cNvSpPr>
          <p:nvPr>
            <p:ph type="sldNum" sz="quarter" idx="12"/>
          </p:nvPr>
        </p:nvSpPr>
        <p:spPr/>
        <p:txBody>
          <a:bodyPr/>
          <a:lstStyle>
            <a:lvl1pPr>
              <a:defRPr/>
            </a:lvl1pPr>
          </a:lstStyle>
          <a:p>
            <a:fld id="{89D031CE-FD67-5441-8342-0590CDB90663}"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3699346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99F79AB4-880C-BD4B-865F-BD260F719067}"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1829422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2D2525"/>
              </a:solidFill>
              <a:latin typeface="Times New Roman"/>
            </a:endParaRPr>
          </a:p>
        </p:txBody>
      </p:sp>
      <p:sp>
        <p:nvSpPr>
          <p:cNvPr id="5" name="Footer Placeholder 4"/>
          <p:cNvSpPr>
            <a:spLocks noGrp="1"/>
          </p:cNvSpPr>
          <p:nvPr>
            <p:ph type="ftr" sz="quarter" idx="11"/>
          </p:nvPr>
        </p:nvSpPr>
        <p:spPr/>
        <p:txBody>
          <a:bodyPr/>
          <a:lstStyle>
            <a:lvl1pPr>
              <a:defRPr/>
            </a:lvl1pPr>
          </a:lstStyle>
          <a:p>
            <a:endParaRPr lang="en-US">
              <a:solidFill>
                <a:srgbClr val="2D2525"/>
              </a:solidFill>
              <a:latin typeface="Times New Roman"/>
            </a:endParaRPr>
          </a:p>
        </p:txBody>
      </p:sp>
      <p:sp>
        <p:nvSpPr>
          <p:cNvPr id="6" name="Slide Number Placeholder 5"/>
          <p:cNvSpPr>
            <a:spLocks noGrp="1"/>
          </p:cNvSpPr>
          <p:nvPr>
            <p:ph type="sldNum" sz="quarter" idx="12"/>
          </p:nvPr>
        </p:nvSpPr>
        <p:spPr/>
        <p:txBody>
          <a:bodyPr/>
          <a:lstStyle>
            <a:lvl1pPr>
              <a:defRPr/>
            </a:lvl1pPr>
          </a:lstStyle>
          <a:p>
            <a:fld id="{3E4C53BF-10F6-6248-A70C-6C6E26CB22AC}" type="slidenum">
              <a:rPr lang="en-US">
                <a:solidFill>
                  <a:srgbClr val="2D2525"/>
                </a:solidFill>
                <a:latin typeface="Times New Roman"/>
              </a:rPr>
              <a:pPr/>
              <a:t>‹#›</a:t>
            </a:fld>
            <a:endParaRPr lang="en-US">
              <a:solidFill>
                <a:srgbClr val="2D2525"/>
              </a:solidFill>
              <a:latin typeface="Times New Roman"/>
            </a:endParaRPr>
          </a:p>
        </p:txBody>
      </p:sp>
    </p:spTree>
    <p:extLst>
      <p:ext uri="{BB962C8B-B14F-4D97-AF65-F5344CB8AC3E}">
        <p14:creationId xmlns:p14="http://schemas.microsoft.com/office/powerpoint/2010/main" val="282486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411BE-87AB-E94A-86E4-0DCC854E7492}"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356355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411BE-87AB-E94A-86E4-0DCC854E7492}"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9514A-E75C-EE46-B622-4841235B1A7E}" type="slidenum">
              <a:rPr lang="en-US" smtClean="0"/>
              <a:t>‹#›</a:t>
            </a:fld>
            <a:endParaRPr lang="en-US"/>
          </a:p>
        </p:txBody>
      </p:sp>
    </p:spTree>
    <p:extLst>
      <p:ext uri="{BB962C8B-B14F-4D97-AF65-F5344CB8AC3E}">
        <p14:creationId xmlns:p14="http://schemas.microsoft.com/office/powerpoint/2010/main" val="157815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7.xml"/><Relationship Id="rId14"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411BE-87AB-E94A-86E4-0DCC854E7492}" type="datetimeFigureOut">
              <a:rPr lang="en-US" smtClean="0"/>
              <a:t>5/22/13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9514A-E75C-EE46-B622-4841235B1A7E}" type="slidenum">
              <a:rPr lang="en-US" smtClean="0"/>
              <a:t>‹#›</a:t>
            </a:fld>
            <a:endParaRPr lang="en-US"/>
          </a:p>
        </p:txBody>
      </p:sp>
    </p:spTree>
    <p:extLst>
      <p:ext uri="{BB962C8B-B14F-4D97-AF65-F5344CB8AC3E}">
        <p14:creationId xmlns:p14="http://schemas.microsoft.com/office/powerpoint/2010/main" val="218594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fld id="{D679B7A2-7C1F-C640-A928-1C122D0B0B66}" type="datetimeFigureOut">
              <a:rPr lang="en-US">
                <a:latin typeface="Calibri" charset="0"/>
                <a:ea typeface="MS PGothic" charset="0"/>
                <a:cs typeface="MS PGothic" charset="0"/>
              </a:rPr>
              <a:pPr fontAlgn="base">
                <a:spcBef>
                  <a:spcPct val="0"/>
                </a:spcBef>
                <a:spcAft>
                  <a:spcPct val="0"/>
                </a:spcAft>
                <a:defRPr/>
              </a:pPr>
              <a:t>5/22/13</a:t>
            </a:fld>
            <a:endParaRPr lang="en-US">
              <a:latin typeface="Calibri"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E6A92479-E934-7148-89B5-CC22727142B6}" type="slidenum">
              <a:rPr lang="en-US">
                <a:latin typeface="Calibri" charset="0"/>
                <a:ea typeface="MS PGothic" charset="0"/>
                <a:cs typeface="MS PGothic" charset="0"/>
              </a:rPr>
              <a:pPr fontAlgn="base">
                <a:spcBef>
                  <a:spcPct val="0"/>
                </a:spcBef>
                <a:spcAft>
                  <a:spcPct val="0"/>
                </a:spcAft>
                <a:defRPr/>
              </a:pPr>
              <a:t>‹#›</a:t>
            </a:fld>
            <a:endParaRPr lang="en-US">
              <a:latin typeface="Calibri" charset="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139A2-A49D-C848-ACAE-13BBF5668DE6}" type="datetimeFigureOut">
              <a:rPr lang="en-US" smtClean="0">
                <a:solidFill>
                  <a:prstClr val="black">
                    <a:tint val="75000"/>
                  </a:prstClr>
                </a:solidFill>
                <a:latin typeface="Calibri"/>
              </a:rPr>
              <a:pPr/>
              <a:t>5/22/13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3D379-1E47-8246-9B49-F70EAF62BEA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4116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defTabSz="914400" fontAlgn="base">
              <a:spcBef>
                <a:spcPct val="0"/>
              </a:spcBef>
              <a:spcAft>
                <a:spcPct val="0"/>
              </a:spcAft>
              <a:defRPr/>
            </a:pPr>
            <a:fld id="{28A78216-F779-43FC-AC9E-F5DA74DF5CFB}" type="datetime1">
              <a:rPr lang="en-US">
                <a:solidFill>
                  <a:srgbClr val="000000"/>
                </a:solidFill>
                <a:latin typeface="Arial"/>
                <a:ea typeface="Osaka"/>
                <a:cs typeface="Osaka"/>
              </a:rPr>
              <a:pPr defTabSz="914400" fontAlgn="base">
                <a:spcBef>
                  <a:spcPct val="0"/>
                </a:spcBef>
                <a:spcAft>
                  <a:spcPct val="0"/>
                </a:spcAft>
                <a:defRPr/>
              </a:pPr>
              <a:t>5/22/13</a:t>
            </a:fld>
            <a:endParaRPr lang="en-US">
              <a:solidFill>
                <a:srgbClr val="000000"/>
              </a:solidFill>
              <a:latin typeface="Arial"/>
              <a:ea typeface="Osaka"/>
              <a:cs typeface="Osaka"/>
            </a:endParaRPr>
          </a:p>
        </p:txBody>
      </p:sp>
      <p:sp>
        <p:nvSpPr>
          <p:cNvPr id="135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Arial"/>
              <a:ea typeface="Osaka"/>
              <a:cs typeface="Osaka"/>
            </a:endParaRPr>
          </a:p>
        </p:txBody>
      </p:sp>
      <p:sp>
        <p:nvSpPr>
          <p:cNvPr id="135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cs typeface="+mn-cs"/>
              </a:defRPr>
            </a:lvl1pPr>
          </a:lstStyle>
          <a:p>
            <a:pPr defTabSz="914400" fontAlgn="base">
              <a:spcBef>
                <a:spcPct val="0"/>
              </a:spcBef>
              <a:spcAft>
                <a:spcPct val="0"/>
              </a:spcAft>
              <a:defRPr/>
            </a:pPr>
            <a:fld id="{564FC00A-1067-4CF5-80F6-A2D4FB0AE420}" type="slidenum">
              <a:rPr lang="en-US">
                <a:solidFill>
                  <a:srgbClr val="000000"/>
                </a:solidFill>
                <a:latin typeface="Arial"/>
                <a:ea typeface="Osaka"/>
                <a:cs typeface="Osaka"/>
              </a:rPr>
              <a:pPr defTabSz="914400" fontAlgn="base">
                <a:spcBef>
                  <a:spcPct val="0"/>
                </a:spcBef>
                <a:spcAft>
                  <a:spcPct val="0"/>
                </a:spcAft>
                <a:defRPr/>
              </a:pPr>
              <a:t>‹#›</a:t>
            </a:fld>
            <a:endParaRPr lang="en-US">
              <a:solidFill>
                <a:srgbClr val="000000"/>
              </a:solidFill>
              <a:latin typeface="Arial"/>
              <a:ea typeface="Osaka"/>
              <a:cs typeface="Osaka"/>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2pPr>
      <a:lvl3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3pPr>
      <a:lvl4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4pPr>
      <a:lvl5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5pPr>
      <a:lvl6pPr marL="4572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6pPr>
      <a:lvl7pPr marL="9144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7pPr>
      <a:lvl8pPr marL="13716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8pPr>
      <a:lvl9pPr marL="18288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defTabSz="914400" fontAlgn="base">
              <a:spcBef>
                <a:spcPct val="0"/>
              </a:spcBef>
              <a:spcAft>
                <a:spcPct val="0"/>
              </a:spcAft>
              <a:defRPr/>
            </a:pPr>
            <a:fld id="{28A78216-F779-43FC-AC9E-F5DA74DF5CFB}" type="datetime1">
              <a:rPr lang="en-US">
                <a:solidFill>
                  <a:srgbClr val="000000"/>
                </a:solidFill>
                <a:latin typeface="Arial"/>
                <a:ea typeface="Osaka"/>
                <a:cs typeface="Osaka"/>
              </a:rPr>
              <a:pPr defTabSz="914400" fontAlgn="base">
                <a:spcBef>
                  <a:spcPct val="0"/>
                </a:spcBef>
                <a:spcAft>
                  <a:spcPct val="0"/>
                </a:spcAft>
                <a:defRPr/>
              </a:pPr>
              <a:t>5/22/13</a:t>
            </a:fld>
            <a:endParaRPr lang="en-US">
              <a:solidFill>
                <a:srgbClr val="000000"/>
              </a:solidFill>
              <a:latin typeface="Arial"/>
              <a:ea typeface="Osaka"/>
              <a:cs typeface="Osaka"/>
            </a:endParaRPr>
          </a:p>
        </p:txBody>
      </p:sp>
      <p:sp>
        <p:nvSpPr>
          <p:cNvPr id="135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Arial"/>
              <a:ea typeface="Osaka"/>
              <a:cs typeface="Osaka"/>
            </a:endParaRPr>
          </a:p>
        </p:txBody>
      </p:sp>
      <p:sp>
        <p:nvSpPr>
          <p:cNvPr id="135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mn-ea"/>
                <a:cs typeface="+mn-cs"/>
              </a:defRPr>
            </a:lvl1pPr>
          </a:lstStyle>
          <a:p>
            <a:pPr defTabSz="914400" fontAlgn="base">
              <a:spcBef>
                <a:spcPct val="0"/>
              </a:spcBef>
              <a:spcAft>
                <a:spcPct val="0"/>
              </a:spcAft>
              <a:defRPr/>
            </a:pPr>
            <a:fld id="{564FC00A-1067-4CF5-80F6-A2D4FB0AE420}" type="slidenum">
              <a:rPr lang="en-US">
                <a:solidFill>
                  <a:srgbClr val="000000"/>
                </a:solidFill>
                <a:latin typeface="Arial"/>
                <a:ea typeface="Osaka"/>
                <a:cs typeface="Osaka"/>
              </a:rPr>
              <a:pPr defTabSz="914400" fontAlgn="base">
                <a:spcBef>
                  <a:spcPct val="0"/>
                </a:spcBef>
                <a:spcAft>
                  <a:spcPct val="0"/>
                </a:spcAft>
                <a:defRPr/>
              </a:pPr>
              <a:t>‹#›</a:t>
            </a:fld>
            <a:endParaRPr lang="en-US">
              <a:solidFill>
                <a:srgbClr val="000000"/>
              </a:solidFill>
              <a:latin typeface="Arial"/>
              <a:ea typeface="Osaka"/>
              <a:cs typeface="Osaka"/>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2pPr>
      <a:lvl3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3pPr>
      <a:lvl4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4pPr>
      <a:lvl5pPr algn="ctr" rtl="0" eaLnBrk="0" fontAlgn="base" hangingPunct="0">
        <a:spcBef>
          <a:spcPct val="0"/>
        </a:spcBef>
        <a:spcAft>
          <a:spcPct val="0"/>
        </a:spcAft>
        <a:defRPr sz="4400">
          <a:solidFill>
            <a:schemeClr val="tx2"/>
          </a:solidFill>
          <a:latin typeface="Arial" pitchFamily="-60" charset="0"/>
          <a:ea typeface="Osaka" pitchFamily="-60" charset="-128"/>
          <a:cs typeface="Osaka" pitchFamily="-60" charset="-128"/>
        </a:defRPr>
      </a:lvl5pPr>
      <a:lvl6pPr marL="4572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6pPr>
      <a:lvl7pPr marL="9144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7pPr>
      <a:lvl8pPr marL="13716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8pPr>
      <a:lvl9pPr marL="1828800" algn="ctr" rtl="0" fontAlgn="base">
        <a:spcBef>
          <a:spcPct val="0"/>
        </a:spcBef>
        <a:spcAft>
          <a:spcPct val="0"/>
        </a:spcAft>
        <a:defRPr sz="4400">
          <a:solidFill>
            <a:schemeClr val="tx2"/>
          </a:solidFill>
          <a:latin typeface="Arial" pitchFamily="-60" charset="0"/>
          <a:ea typeface="Osaka" pitchFamily="-60" charset="-128"/>
          <a:cs typeface="Osaka" pitchFamily="-6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B52128-F209-4880-BDEA-519D10B8C5CA}" type="datetimeFigureOut">
              <a:rPr lang="en-US" smtClean="0">
                <a:solidFill>
                  <a:prstClr val="black">
                    <a:tint val="75000"/>
                  </a:prstClr>
                </a:solidFill>
                <a:latin typeface="Calibri"/>
                <a:ea typeface="ＭＳ Ｐゴシック" pitchFamily="-1" charset="-128"/>
                <a:cs typeface="ＭＳ Ｐゴシック" pitchFamily="-1" charset="-128"/>
              </a:rPr>
              <a:pPr defTabSz="914400"/>
              <a:t>5/22/13</a:t>
            </a:fld>
            <a:endParaRPr lang="en-US">
              <a:solidFill>
                <a:prstClr val="black">
                  <a:tint val="75000"/>
                </a:prstClr>
              </a:solidFill>
              <a:latin typeface="Calibri"/>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a typeface="ＭＳ Ｐゴシック" pitchFamily="-1" charset="-128"/>
              <a:cs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07EAE6-8438-4689-8ABB-86F07BB61B5A}" type="slidenum">
              <a:rPr lang="en-US" smtClean="0">
                <a:solidFill>
                  <a:prstClr val="black">
                    <a:tint val="75000"/>
                  </a:prstClr>
                </a:solidFill>
                <a:latin typeface="Calibri"/>
                <a:ea typeface="ＭＳ Ｐゴシック" pitchFamily="-1" charset="-128"/>
                <a:cs typeface="ＭＳ Ｐゴシック" pitchFamily="-1" charset="-128"/>
              </a:rPr>
              <a:pPr defTabSz="914400"/>
              <a:t>‹#›</a:t>
            </a:fld>
            <a:endParaRPr lang="en-US">
              <a:solidFill>
                <a:prstClr val="black">
                  <a:tint val="75000"/>
                </a:prstClr>
              </a:solidFill>
              <a:latin typeface="Calibri"/>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419975" y="0"/>
            <a:ext cx="1730375" cy="6858000"/>
            <a:chOff x="4667" y="0"/>
            <a:chExt cx="1090" cy="4320"/>
          </a:xfrm>
        </p:grpSpPr>
        <p:sp>
          <p:nvSpPr>
            <p:cNvPr id="1032"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3200">
                <a:solidFill>
                  <a:srgbClr val="2D2525"/>
                </a:solidFill>
                <a:latin typeface="Times" charset="0"/>
                <a:ea typeface="ＭＳ Ｐゴシック" charset="0"/>
                <a:cs typeface="ＭＳ Ｐゴシック" charset="0"/>
              </a:endParaRPr>
            </a:p>
          </p:txBody>
        </p:sp>
        <p:pic>
          <p:nvPicPr>
            <p:cNvPr id="1033" name="Picture 4" descr="hokusai2"/>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91"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mn-lt"/>
                <a:ea typeface="+mn-ea"/>
                <a:cs typeface="+mn-cs"/>
              </a:defRPr>
            </a:lvl1pPr>
          </a:lstStyle>
          <a:p>
            <a:pPr defTabSz="914400" fontAlgn="base">
              <a:spcBef>
                <a:spcPct val="0"/>
              </a:spcBef>
              <a:spcAft>
                <a:spcPct val="0"/>
              </a:spcAft>
              <a:defRPr/>
            </a:pPr>
            <a:endParaRPr lang="en-US">
              <a:solidFill>
                <a:srgbClr val="2D2525"/>
              </a:solidFill>
              <a:latin typeface="Times New Roman"/>
            </a:endParaRPr>
          </a:p>
        </p:txBody>
      </p:sp>
      <p:sp>
        <p:nvSpPr>
          <p:cNvPr id="93192"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latin typeface="+mn-lt"/>
                <a:ea typeface="+mn-ea"/>
                <a:cs typeface="+mn-cs"/>
              </a:defRPr>
            </a:lvl1pPr>
          </a:lstStyle>
          <a:p>
            <a:pPr algn="ctr" defTabSz="914400" fontAlgn="base">
              <a:spcBef>
                <a:spcPct val="0"/>
              </a:spcBef>
              <a:spcAft>
                <a:spcPct val="0"/>
              </a:spcAft>
              <a:defRPr/>
            </a:pPr>
            <a:endParaRPr lang="en-US">
              <a:solidFill>
                <a:srgbClr val="2D2525"/>
              </a:solidFill>
              <a:latin typeface="Times New Roman"/>
            </a:endParaRPr>
          </a:p>
        </p:txBody>
      </p:sp>
      <p:sp>
        <p:nvSpPr>
          <p:cNvPr id="93193"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latin typeface="Times New Roman" charset="0"/>
              </a:defRPr>
            </a:lvl1pPr>
          </a:lstStyle>
          <a:p>
            <a:pPr defTabSz="914400" fontAlgn="base">
              <a:spcBef>
                <a:spcPct val="0"/>
              </a:spcBef>
              <a:spcAft>
                <a:spcPct val="0"/>
              </a:spcAft>
              <a:defRPr/>
            </a:pPr>
            <a:fld id="{472D7484-E5EF-2347-92D0-F3E39EF2E52C}" type="slidenum">
              <a:rPr lang="en-US">
                <a:solidFill>
                  <a:srgbClr val="2D2525"/>
                </a:solidFill>
                <a:ea typeface="ＭＳ Ｐゴシック" charset="0"/>
                <a:cs typeface="ＭＳ Ｐゴシック" charset="0"/>
              </a:rPr>
              <a:pPr defTabSz="914400" fontAlgn="base">
                <a:spcBef>
                  <a:spcPct val="0"/>
                </a:spcBef>
                <a:spcAft>
                  <a:spcPct val="0"/>
                </a:spcAft>
                <a:defRPr/>
              </a:pPr>
              <a:t>‹#›</a:t>
            </a:fld>
            <a:endParaRPr lang="en-US">
              <a:solidFill>
                <a:srgbClr val="2D2525"/>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Font typeface="Wingdings" charset="0"/>
        <a:buChar char="©"/>
        <a:defRPr sz="3200" i="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Font typeface="Wingdings" charset="0"/>
        <a:buChar char="©"/>
        <a:defRPr sz="2800" i="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Font typeface="Wingdings" charset="0"/>
        <a:buChar char="©"/>
        <a:defRPr sz="2400" i="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Font typeface="Wingdings" charset="0"/>
        <a:buChar char="©"/>
        <a:defRPr sz="2000" i="1">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Wingdings" charset="0"/>
        <a:buChar char="©"/>
        <a:defRPr sz="2000" i="1">
          <a:solidFill>
            <a:schemeClr val="tx1"/>
          </a:solidFill>
          <a:latin typeface="+mn-lt"/>
          <a:ea typeface="ＭＳ Ｐゴシック" charset="-128"/>
        </a:defRPr>
      </a:lvl5pPr>
      <a:lvl6pPr marL="2514600" indent="-228600" algn="l" rtl="0" fontAlgn="base">
        <a:spcBef>
          <a:spcPct val="20000"/>
        </a:spcBef>
        <a:spcAft>
          <a:spcPct val="0"/>
        </a:spcAft>
        <a:buFont typeface="Wingdings" charset="2"/>
        <a:buChar char="©"/>
        <a:defRPr sz="2000" i="1">
          <a:solidFill>
            <a:schemeClr val="tx1"/>
          </a:solidFill>
          <a:latin typeface="+mn-lt"/>
          <a:ea typeface="ＭＳ Ｐゴシック" charset="-128"/>
        </a:defRPr>
      </a:lvl6pPr>
      <a:lvl7pPr marL="2971800" indent="-228600" algn="l" rtl="0" fontAlgn="base">
        <a:spcBef>
          <a:spcPct val="20000"/>
        </a:spcBef>
        <a:spcAft>
          <a:spcPct val="0"/>
        </a:spcAft>
        <a:buFont typeface="Wingdings" charset="2"/>
        <a:buChar char="©"/>
        <a:defRPr sz="2000" i="1">
          <a:solidFill>
            <a:schemeClr val="tx1"/>
          </a:solidFill>
          <a:latin typeface="+mn-lt"/>
          <a:ea typeface="ＭＳ Ｐゴシック" charset="-128"/>
        </a:defRPr>
      </a:lvl7pPr>
      <a:lvl8pPr marL="3429000" indent="-228600" algn="l" rtl="0" fontAlgn="base">
        <a:spcBef>
          <a:spcPct val="20000"/>
        </a:spcBef>
        <a:spcAft>
          <a:spcPct val="0"/>
        </a:spcAft>
        <a:buFont typeface="Wingdings" charset="2"/>
        <a:buChar char="©"/>
        <a:defRPr sz="2000" i="1">
          <a:solidFill>
            <a:schemeClr val="tx1"/>
          </a:solidFill>
          <a:latin typeface="+mn-lt"/>
          <a:ea typeface="ＭＳ Ｐゴシック" charset="-128"/>
        </a:defRPr>
      </a:lvl8pPr>
      <a:lvl9pPr marL="3886200" indent="-228600" algn="l" rtl="0" fontAlgn="base">
        <a:spcBef>
          <a:spcPct val="20000"/>
        </a:spcBef>
        <a:spcAft>
          <a:spcPct val="0"/>
        </a:spcAft>
        <a:buFont typeface="Wingdings" charset="2"/>
        <a:buChar char="©"/>
        <a:defRPr sz="2000" 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186" name="Group 2"/>
          <p:cNvGrpSpPr>
            <a:grpSpLocks/>
          </p:cNvGrpSpPr>
          <p:nvPr/>
        </p:nvGrpSpPr>
        <p:grpSpPr bwMode="auto">
          <a:xfrm>
            <a:off x="7419975" y="0"/>
            <a:ext cx="1730375" cy="6858000"/>
            <a:chOff x="4667" y="0"/>
            <a:chExt cx="1090" cy="4320"/>
          </a:xfrm>
        </p:grpSpPr>
        <p:sp>
          <p:nvSpPr>
            <p:cNvPr id="93187"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400" smtClean="0">
                <a:solidFill>
                  <a:srgbClr val="2D2525"/>
                </a:solidFill>
                <a:latin typeface="Times" charset="0"/>
                <a:ea typeface="ＭＳ Ｐゴシック" charset="0"/>
              </a:endParaRPr>
            </a:p>
          </p:txBody>
        </p:sp>
        <p:pic>
          <p:nvPicPr>
            <p:cNvPr id="93188" name="Picture 4" descr="C:\abitbetter\MS-039\graphics\hokusai2.GIF"/>
            <p:cNvPicPr>
              <a:picLocks noChangeAspect="1" noChangeArrowheads="1"/>
            </p:cNvPicPr>
            <p:nvPr/>
          </p:nvPicPr>
          <p:blipFill>
            <a:blip r:embed="rId13">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extLst>
              <a:ext uri="{909E8E84-426E-40dd-AFC4-6F175D3DCCD1}">
                <a14:hiddenFill xmlns:a14="http://schemas.microsoft.com/office/drawing/2010/main">
                  <a:solidFill>
                    <a:srgbClr val="FFFFFF"/>
                  </a:solidFill>
                </a14:hiddenFill>
              </a:ext>
            </a:extLst>
          </p:spPr>
        </p:pic>
      </p:grpSp>
      <p:sp>
        <p:nvSpPr>
          <p:cNvPr id="93189" name="Rectangle 5"/>
          <p:cNvSpPr>
            <a:spLocks noGrp="1" noChangeArrowheads="1"/>
          </p:cNvSpPr>
          <p:nvPr>
            <p:ph type="title"/>
          </p:nvPr>
        </p:nvSpPr>
        <p:spPr bwMode="auto">
          <a:xfrm>
            <a:off x="228600" y="6096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90" name="Rectangle 6"/>
          <p:cNvSpPr>
            <a:spLocks noGrp="1" noChangeArrowheads="1"/>
          </p:cNvSpPr>
          <p:nvPr>
            <p:ph type="body" idx="1"/>
          </p:nvPr>
        </p:nvSpPr>
        <p:spPr bwMode="auto">
          <a:xfrm>
            <a:off x="228600" y="19812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91" name="Rectangle 7"/>
          <p:cNvSpPr>
            <a:spLocks noGrp="1" noChangeArrowheads="1"/>
          </p:cNvSpPr>
          <p:nvPr>
            <p:ph type="dt" sz="half" idx="2"/>
          </p:nvPr>
        </p:nvSpPr>
        <p:spPr bwMode="auto">
          <a:xfrm>
            <a:off x="228600" y="624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fontAlgn="base">
              <a:spcBef>
                <a:spcPct val="0"/>
              </a:spcBef>
              <a:spcAft>
                <a:spcPct val="0"/>
              </a:spcAft>
            </a:pPr>
            <a:endParaRPr lang="en-US" smtClean="0">
              <a:solidFill>
                <a:srgbClr val="2D2525"/>
              </a:solidFill>
              <a:latin typeface="Times New Roman"/>
              <a:ea typeface="ＭＳ Ｐゴシック" charset="0"/>
            </a:endParaRPr>
          </a:p>
        </p:txBody>
      </p:sp>
      <p:sp>
        <p:nvSpPr>
          <p:cNvPr id="93192" name="Rectangle 8"/>
          <p:cNvSpPr>
            <a:spLocks noGrp="1" noChangeArrowheads="1"/>
          </p:cNvSpPr>
          <p:nvPr>
            <p:ph type="ftr" sz="quarter" idx="3"/>
          </p:nvPr>
        </p:nvSpPr>
        <p:spPr bwMode="auto">
          <a:xfrm>
            <a:off x="25146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fontAlgn="base">
              <a:spcBef>
                <a:spcPct val="0"/>
              </a:spcBef>
              <a:spcAft>
                <a:spcPct val="0"/>
              </a:spcAft>
            </a:pPr>
            <a:endParaRPr lang="en-US" smtClean="0">
              <a:solidFill>
                <a:srgbClr val="2D2525"/>
              </a:solidFill>
              <a:latin typeface="Times New Roman"/>
              <a:ea typeface="ＭＳ Ｐゴシック" charset="0"/>
            </a:endParaRPr>
          </a:p>
        </p:txBody>
      </p:sp>
      <p:sp>
        <p:nvSpPr>
          <p:cNvPr id="93193" name="Rectangle 9"/>
          <p:cNvSpPr>
            <a:spLocks noGrp="1" noChangeArrowheads="1"/>
          </p:cNvSpPr>
          <p:nvPr>
            <p:ph type="sldNum" sz="quarter" idx="4"/>
          </p:nvPr>
        </p:nvSpPr>
        <p:spPr bwMode="auto">
          <a:xfrm>
            <a:off x="60960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defTabSz="914400" fontAlgn="base">
              <a:spcBef>
                <a:spcPct val="0"/>
              </a:spcBef>
              <a:spcAft>
                <a:spcPct val="0"/>
              </a:spcAft>
            </a:pPr>
            <a:fld id="{D549C2F6-68BC-5545-9273-D10EC439AEB1}" type="slidenum">
              <a:rPr lang="en-US" smtClean="0">
                <a:solidFill>
                  <a:srgbClr val="2D2525"/>
                </a:solidFill>
                <a:latin typeface="Times New Roman"/>
                <a:ea typeface="ＭＳ Ｐゴシック" charset="0"/>
              </a:rPr>
              <a:pPr defTabSz="914400" fontAlgn="base">
                <a:spcBef>
                  <a:spcPct val="0"/>
                </a:spcBef>
                <a:spcAft>
                  <a:spcPct val="0"/>
                </a:spcAft>
              </a:pPr>
              <a:t>‹#›</a:t>
            </a:fld>
            <a:endParaRPr lang="en-US" smtClean="0">
              <a:solidFill>
                <a:srgbClr val="2D2525"/>
              </a:solidFill>
              <a:latin typeface="Times New Roman"/>
              <a:ea typeface="ＭＳ Ｐゴシック" charset="0"/>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accent2"/>
        </a:buClr>
        <a:buFont typeface="Wingdings" charset="0"/>
        <a:buChar char="©"/>
        <a:defRPr sz="3200" i="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charset="0"/>
        <a:buChar char="©"/>
        <a:defRPr sz="2800" i="1">
          <a:solidFill>
            <a:schemeClr val="tx1"/>
          </a:solidFill>
          <a:latin typeface="+mn-lt"/>
          <a:ea typeface="+mn-ea"/>
        </a:defRPr>
      </a:lvl2pPr>
      <a:lvl3pPr marL="1143000" indent="-228600" algn="l" rtl="0" fontAlgn="base">
        <a:spcBef>
          <a:spcPct val="20000"/>
        </a:spcBef>
        <a:spcAft>
          <a:spcPct val="0"/>
        </a:spcAft>
        <a:buClr>
          <a:schemeClr val="bg2"/>
        </a:buClr>
        <a:buFont typeface="Wingdings" charset="0"/>
        <a:buChar char="©"/>
        <a:defRPr sz="2400" i="1">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i="1">
          <a:solidFill>
            <a:schemeClr val="tx1"/>
          </a:solidFill>
          <a:latin typeface="+mn-lt"/>
          <a:ea typeface="+mn-ea"/>
        </a:defRPr>
      </a:lvl4pPr>
      <a:lvl5pPr marL="2057400" indent="-228600" algn="l" rtl="0" fontAlgn="base">
        <a:spcBef>
          <a:spcPct val="20000"/>
        </a:spcBef>
        <a:spcAft>
          <a:spcPct val="0"/>
        </a:spcAft>
        <a:buFont typeface="Wingdings" charset="0"/>
        <a:buChar char="©"/>
        <a:defRPr sz="2000" i="1">
          <a:solidFill>
            <a:schemeClr val="tx1"/>
          </a:solidFill>
          <a:latin typeface="+mn-lt"/>
          <a:ea typeface="+mn-ea"/>
        </a:defRPr>
      </a:lvl5pPr>
      <a:lvl6pPr marL="2514600" indent="-228600" algn="l" rtl="0" fontAlgn="base">
        <a:spcBef>
          <a:spcPct val="20000"/>
        </a:spcBef>
        <a:spcAft>
          <a:spcPct val="0"/>
        </a:spcAft>
        <a:buFont typeface="Wingdings" charset="0"/>
        <a:buChar char="©"/>
        <a:defRPr sz="2000" i="1">
          <a:solidFill>
            <a:schemeClr val="tx1"/>
          </a:solidFill>
          <a:latin typeface="+mn-lt"/>
          <a:ea typeface="+mn-ea"/>
        </a:defRPr>
      </a:lvl6pPr>
      <a:lvl7pPr marL="2971800" indent="-228600" algn="l" rtl="0" fontAlgn="base">
        <a:spcBef>
          <a:spcPct val="20000"/>
        </a:spcBef>
        <a:spcAft>
          <a:spcPct val="0"/>
        </a:spcAft>
        <a:buFont typeface="Wingdings" charset="0"/>
        <a:buChar char="©"/>
        <a:defRPr sz="2000" i="1">
          <a:solidFill>
            <a:schemeClr val="tx1"/>
          </a:solidFill>
          <a:latin typeface="+mn-lt"/>
          <a:ea typeface="+mn-ea"/>
        </a:defRPr>
      </a:lvl7pPr>
      <a:lvl8pPr marL="3429000" indent="-228600" algn="l" rtl="0" fontAlgn="base">
        <a:spcBef>
          <a:spcPct val="20000"/>
        </a:spcBef>
        <a:spcAft>
          <a:spcPct val="0"/>
        </a:spcAft>
        <a:buFont typeface="Wingdings" charset="0"/>
        <a:buChar char="©"/>
        <a:defRPr sz="2000" i="1">
          <a:solidFill>
            <a:schemeClr val="tx1"/>
          </a:solidFill>
          <a:latin typeface="+mn-lt"/>
          <a:ea typeface="+mn-ea"/>
        </a:defRPr>
      </a:lvl8pPr>
      <a:lvl9pPr marL="3886200" indent="-228600" algn="l" rtl="0" fontAlgn="base">
        <a:spcBef>
          <a:spcPct val="20000"/>
        </a:spcBef>
        <a:spcAft>
          <a:spcPct val="0"/>
        </a:spcAft>
        <a:buFont typeface="Wingdings" charset="0"/>
        <a:buChar char="©"/>
        <a:defRPr sz="2000"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coastwatch.pfeg.noaa.gov/erddap" TargetMode="External"/><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8.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58.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1" Type="http://schemas.openxmlformats.org/officeDocument/2006/relationships/slideLayout" Target="../slideLayouts/slideLayout5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smtClean="0"/>
              <a:t>Topic </a:t>
            </a:r>
            <a:r>
              <a:rPr lang="en-US" sz="4000" dirty="0"/>
              <a:t>#6: </a:t>
            </a:r>
            <a:endParaRPr lang="en-US" sz="4000" dirty="0" smtClean="0"/>
          </a:p>
          <a:p>
            <a:pPr marL="0" indent="0" algn="ctr">
              <a:buNone/>
            </a:pPr>
            <a:r>
              <a:rPr lang="en-US" sz="4000" dirty="0" smtClean="0"/>
              <a:t>Science </a:t>
            </a:r>
            <a:r>
              <a:rPr lang="en-US" sz="4000" dirty="0"/>
              <a:t>&amp; Applications </a:t>
            </a:r>
            <a:r>
              <a:rPr lang="en-US" sz="4000" dirty="0" smtClean="0"/>
              <a:t>Overview</a:t>
            </a:r>
          </a:p>
          <a:p>
            <a:pPr marL="0" indent="0" algn="ctr">
              <a:buNone/>
            </a:pPr>
            <a:endParaRPr lang="en-US" sz="4000" dirty="0"/>
          </a:p>
          <a:p>
            <a:pPr marL="0" indent="0" algn="ctr">
              <a:buNone/>
            </a:pPr>
            <a:r>
              <a:rPr lang="en-US" sz="4000" dirty="0" smtClean="0"/>
              <a:t>Cara Wilson</a:t>
            </a:r>
          </a:p>
          <a:p>
            <a:pPr marL="0" indent="0" algn="ctr">
              <a:buNone/>
            </a:pPr>
            <a:r>
              <a:rPr lang="en-US" sz="4000" dirty="0" smtClean="0"/>
              <a:t>NOAA/NMFS/SWFSC </a:t>
            </a:r>
            <a:br>
              <a:rPr lang="en-US" sz="4000" dirty="0" smtClean="0"/>
            </a:br>
            <a:r>
              <a:rPr lang="en-US" sz="4000" dirty="0" smtClean="0"/>
              <a:t>Environmental Research Division</a:t>
            </a:r>
            <a:endParaRPr lang="en-US" sz="4000" dirty="0"/>
          </a:p>
        </p:txBody>
      </p:sp>
    </p:spTree>
    <p:extLst>
      <p:ext uri="{BB962C8B-B14F-4D97-AF65-F5344CB8AC3E}">
        <p14:creationId xmlns:p14="http://schemas.microsoft.com/office/powerpoint/2010/main" val="684874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8" name="Group 82"/>
          <p:cNvGraphicFramePr>
            <a:graphicFrameLocks noGrp="1"/>
          </p:cNvGraphicFramePr>
          <p:nvPr>
            <p:extLst>
              <p:ext uri="{D42A27DB-BD31-4B8C-83A1-F6EECF244321}">
                <p14:modId xmlns:p14="http://schemas.microsoft.com/office/powerpoint/2010/main" val="3627420924"/>
              </p:ext>
            </p:extLst>
          </p:nvPr>
        </p:nvGraphicFramePr>
        <p:xfrm>
          <a:off x="434973" y="657253"/>
          <a:ext cx="8503142" cy="5005750"/>
        </p:xfrm>
        <a:graphic>
          <a:graphicData uri="http://schemas.openxmlformats.org/drawingml/2006/table">
            <a:tbl>
              <a:tblPr/>
              <a:tblGrid>
                <a:gridCol w="3039799"/>
                <a:gridCol w="2190746"/>
                <a:gridCol w="3272597"/>
              </a:tblGrid>
              <a:tr h="676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charset="0"/>
                          <a:cs typeface="Arial" charset="0"/>
                        </a:rPr>
                        <a:t>Application</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charset="0"/>
                          <a:cs typeface="Arial" charset="0"/>
                        </a:rPr>
                        <a:t>Satellite Product</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Spatial; temporal; coverage; etc.</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942">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Ocean surface currents forecast V&amp;V  </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To include Magnitude and direction and </a:t>
                      </a:r>
                      <a:r>
                        <a:rPr lang="en-US" sz="1400" kern="1200" dirty="0" err="1">
                          <a:solidFill>
                            <a:srgbClr val="000000"/>
                          </a:solidFill>
                          <a:effectLst/>
                          <a:latin typeface="+mj-lt"/>
                          <a:ea typeface="Times New Roman"/>
                          <a:cs typeface="Times New Roman"/>
                        </a:rPr>
                        <a:t>uncertainity</a:t>
                      </a:r>
                      <a:r>
                        <a:rPr lang="en-US" sz="1400" kern="1200" dirty="0">
                          <a:solidFill>
                            <a:srgbClr val="000000"/>
                          </a:solidFill>
                          <a:effectLst/>
                          <a:latin typeface="+mj-lt"/>
                          <a:ea typeface="Times New Roman"/>
                          <a:cs typeface="Times New Roman"/>
                        </a:rPr>
                        <a:t>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err="1">
                          <a:solidFill>
                            <a:srgbClr val="000000"/>
                          </a:solidFill>
                          <a:effectLst/>
                          <a:latin typeface="+mj-lt"/>
                          <a:ea typeface="Times New Roman"/>
                          <a:cs typeface="Times New Roman"/>
                        </a:rPr>
                        <a:t>Chl</a:t>
                      </a:r>
                      <a:r>
                        <a:rPr lang="en-US" sz="1400" kern="1200" dirty="0">
                          <a:solidFill>
                            <a:srgbClr val="000000"/>
                          </a:solidFill>
                          <a:effectLst/>
                          <a:latin typeface="+mj-lt"/>
                          <a:ea typeface="Times New Roman"/>
                          <a:cs typeface="Times New Roman"/>
                        </a:rPr>
                        <a:t>-a,  spectral </a:t>
                      </a:r>
                      <a:r>
                        <a:rPr lang="en-US" sz="1400" kern="1200" dirty="0" err="1">
                          <a:solidFill>
                            <a:srgbClr val="000000"/>
                          </a:solidFill>
                          <a:effectLst/>
                          <a:latin typeface="+mj-lt"/>
                          <a:ea typeface="Times New Roman"/>
                          <a:cs typeface="Times New Roman"/>
                        </a:rPr>
                        <a:t>nLw</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&lt;300m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0.1 mg/m</a:t>
                      </a:r>
                      <a:r>
                        <a:rPr lang="en-US" sz="1400" kern="1200" baseline="30000" dirty="0">
                          <a:solidFill>
                            <a:srgbClr val="000000"/>
                          </a:solidFill>
                          <a:effectLst/>
                          <a:latin typeface="+mj-lt"/>
                          <a:ea typeface="Times New Roman"/>
                          <a:cs typeface="Times New Roman"/>
                        </a:rPr>
                        <a:t>3</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776">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Diving  operations  for Mine Clearing, ASW  Diving and Salvage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Diver visibility, </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Spectral Rrs, bb, a 380-750nm, SST</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&lt;250m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0.1 W/m</a:t>
                      </a:r>
                      <a:r>
                        <a:rPr lang="en-US" sz="1400" kern="1200" baseline="30000" dirty="0">
                          <a:solidFill>
                            <a:srgbClr val="000000"/>
                          </a:solidFill>
                          <a:effectLst/>
                          <a:latin typeface="+mj-lt"/>
                          <a:ea typeface="Times New Roman"/>
                          <a:cs typeface="Times New Roman"/>
                        </a:rPr>
                        <a:t>3</a:t>
                      </a:r>
                      <a:r>
                        <a:rPr lang="en-US" sz="1400" kern="1200" dirty="0">
                          <a:solidFill>
                            <a:srgbClr val="000000"/>
                          </a:solidFill>
                          <a:effectLst/>
                          <a:latin typeface="+mj-lt"/>
                          <a:ea typeface="Times New Roman"/>
                          <a:cs typeface="Times New Roman"/>
                        </a:rPr>
                        <a:t>-mm-sr</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335">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Assessing Performance of the Laser bathymetry systems. </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 Determining where the SHOALS system can detect the bottom.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Laser penetration depth , </a:t>
                      </a:r>
                      <a:r>
                        <a:rPr lang="en-US" sz="1400" kern="1200" dirty="0" err="1">
                          <a:solidFill>
                            <a:srgbClr val="000000"/>
                          </a:solidFill>
                          <a:effectLst/>
                          <a:latin typeface="+mj-lt"/>
                          <a:ea typeface="Times New Roman"/>
                          <a:cs typeface="Times New Roman"/>
                        </a:rPr>
                        <a:t>Kd</a:t>
                      </a:r>
                      <a:r>
                        <a:rPr lang="en-US" sz="1400" kern="1200" dirty="0">
                          <a:solidFill>
                            <a:srgbClr val="000000"/>
                          </a:solidFill>
                          <a:effectLst/>
                          <a:latin typeface="+mj-lt"/>
                          <a:ea typeface="Times New Roman"/>
                          <a:cs typeface="Times New Roman"/>
                        </a:rPr>
                        <a:t> 532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&lt;250m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0.1 W/m</a:t>
                      </a:r>
                      <a:r>
                        <a:rPr lang="en-US" sz="1400" kern="1200" baseline="30000" dirty="0">
                          <a:solidFill>
                            <a:srgbClr val="000000"/>
                          </a:solidFill>
                          <a:effectLst/>
                          <a:latin typeface="+mj-lt"/>
                          <a:ea typeface="Times New Roman"/>
                          <a:cs typeface="Times New Roman"/>
                        </a:rPr>
                        <a:t>3</a:t>
                      </a:r>
                      <a:r>
                        <a:rPr lang="en-US" sz="1400" kern="1200" dirty="0">
                          <a:solidFill>
                            <a:srgbClr val="000000"/>
                          </a:solidFill>
                          <a:effectLst/>
                          <a:latin typeface="+mj-lt"/>
                          <a:ea typeface="Times New Roman"/>
                          <a:cs typeface="Times New Roman"/>
                        </a:rPr>
                        <a:t>-mm-sr</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335">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Assimilation of  surface   heat content  in Ocean Circulation Models </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 Total Absorption Coefficient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&lt;250m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0.1 W/m</a:t>
                      </a:r>
                      <a:r>
                        <a:rPr lang="en-US" sz="1400" kern="1200" baseline="30000" dirty="0">
                          <a:solidFill>
                            <a:srgbClr val="000000"/>
                          </a:solidFill>
                          <a:effectLst/>
                          <a:latin typeface="+mj-lt"/>
                          <a:ea typeface="Times New Roman"/>
                          <a:cs typeface="Times New Roman"/>
                        </a:rPr>
                        <a:t>3</a:t>
                      </a:r>
                      <a:r>
                        <a:rPr lang="en-US" sz="1400" kern="1200" dirty="0">
                          <a:solidFill>
                            <a:srgbClr val="000000"/>
                          </a:solidFill>
                          <a:effectLst/>
                          <a:latin typeface="+mj-lt"/>
                          <a:ea typeface="Times New Roman"/>
                          <a:cs typeface="Times New Roman"/>
                        </a:rPr>
                        <a:t>-mm-sr</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335">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Environmental monitoring; Ocean </a:t>
                      </a:r>
                      <a:r>
                        <a:rPr lang="en-US" sz="1400" kern="1200" dirty="0" smtClean="0">
                          <a:solidFill>
                            <a:srgbClr val="000000"/>
                          </a:solidFill>
                          <a:effectLst/>
                          <a:latin typeface="+mj-lt"/>
                          <a:ea typeface="Times New Roman"/>
                          <a:cs typeface="Times New Roman"/>
                        </a:rPr>
                        <a:t>Fronts, Location  </a:t>
                      </a:r>
                      <a:r>
                        <a:rPr lang="en-US" sz="1400" kern="1200" dirty="0">
                          <a:solidFill>
                            <a:srgbClr val="000000"/>
                          </a:solidFill>
                          <a:effectLst/>
                          <a:latin typeface="+mj-lt"/>
                          <a:ea typeface="Times New Roman"/>
                          <a:cs typeface="Times New Roman"/>
                        </a:rPr>
                        <a:t>and shape of Rings, eddies and fronts, </a:t>
                      </a:r>
                      <a:r>
                        <a:rPr lang="en-US" sz="1400" kern="1200" dirty="0" smtClean="0">
                          <a:solidFill>
                            <a:srgbClr val="000000"/>
                          </a:solidFill>
                          <a:effectLst/>
                          <a:latin typeface="+mj-lt"/>
                          <a:ea typeface="Times New Roman"/>
                          <a:cs typeface="Times New Roman"/>
                        </a:rPr>
                        <a:t>Location </a:t>
                      </a:r>
                      <a:r>
                        <a:rPr lang="en-US" sz="1400" kern="1200" dirty="0">
                          <a:solidFill>
                            <a:srgbClr val="000000"/>
                          </a:solidFill>
                          <a:effectLst/>
                          <a:latin typeface="+mj-lt"/>
                          <a:ea typeface="Times New Roman"/>
                          <a:cs typeface="Times New Roman"/>
                        </a:rPr>
                        <a:t>of Coastal  Jets and Plumes to track Tidal Impacts  </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 </a:t>
                      </a:r>
                      <a:r>
                        <a:rPr lang="en-US" sz="1400" kern="1200" dirty="0" err="1">
                          <a:solidFill>
                            <a:srgbClr val="000000"/>
                          </a:solidFill>
                          <a:effectLst/>
                          <a:latin typeface="+mj-lt"/>
                          <a:ea typeface="Times New Roman"/>
                          <a:cs typeface="Times New Roman"/>
                        </a:rPr>
                        <a:t>Chl</a:t>
                      </a:r>
                      <a:r>
                        <a:rPr lang="en-US" sz="1400" kern="1200" dirty="0">
                          <a:solidFill>
                            <a:srgbClr val="000000"/>
                          </a:solidFill>
                          <a:effectLst/>
                          <a:latin typeface="+mj-lt"/>
                          <a:ea typeface="Times New Roman"/>
                          <a:cs typeface="Times New Roman"/>
                        </a:rPr>
                        <a:t>, backscattering , </a:t>
                      </a:r>
                      <a:r>
                        <a:rPr lang="en-US" sz="1400" kern="1200" dirty="0" err="1">
                          <a:solidFill>
                            <a:srgbClr val="000000"/>
                          </a:solidFill>
                          <a:effectLst/>
                          <a:latin typeface="+mj-lt"/>
                          <a:ea typeface="Times New Roman"/>
                          <a:cs typeface="Times New Roman"/>
                        </a:rPr>
                        <a:t>kd</a:t>
                      </a:r>
                      <a:r>
                        <a:rPr lang="en-US" sz="1400" kern="1200" dirty="0">
                          <a:solidFill>
                            <a:srgbClr val="000000"/>
                          </a:solidFill>
                          <a:effectLst/>
                          <a:latin typeface="+mj-lt"/>
                          <a:ea typeface="Times New Roman"/>
                          <a:cs typeface="Times New Roman"/>
                        </a:rPr>
                        <a:t>,  </a:t>
                      </a:r>
                      <a:r>
                        <a:rPr lang="en-US" sz="1400" kern="1200" dirty="0" err="1">
                          <a:solidFill>
                            <a:srgbClr val="000000"/>
                          </a:solidFill>
                          <a:effectLst/>
                          <a:latin typeface="+mj-lt"/>
                          <a:ea typeface="Times New Roman"/>
                          <a:cs typeface="Times New Roman"/>
                        </a:rPr>
                        <a:t>SSt</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&lt;=1km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hrs</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&lt;= 0.5 </a:t>
                      </a:r>
                      <a:r>
                        <a:rPr lang="en-US" sz="1400" kern="1200" dirty="0" err="1">
                          <a:solidFill>
                            <a:srgbClr val="000000"/>
                          </a:solidFill>
                          <a:effectLst/>
                          <a:latin typeface="+mj-lt"/>
                          <a:ea typeface="Times New Roman"/>
                          <a:cs typeface="Times New Roman"/>
                        </a:rPr>
                        <a:t>deg</a:t>
                      </a:r>
                      <a:r>
                        <a:rPr lang="en-US" sz="1400" kern="1200" dirty="0">
                          <a:solidFill>
                            <a:srgbClr val="000000"/>
                          </a:solidFill>
                          <a:effectLst/>
                          <a:latin typeface="+mj-lt"/>
                          <a:ea typeface="Times New Roman"/>
                          <a:cs typeface="Times New Roman"/>
                        </a:rPr>
                        <a:t> C</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7" name="TextBox 5"/>
          <p:cNvSpPr txBox="1">
            <a:spLocks noChangeArrowheads="1"/>
          </p:cNvSpPr>
          <p:nvPr/>
        </p:nvSpPr>
        <p:spPr bwMode="auto">
          <a:xfrm>
            <a:off x="312738" y="34925"/>
            <a:ext cx="86253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dirty="0" smtClean="0">
                <a:solidFill>
                  <a:prstClr val="black"/>
                </a:solidFill>
              </a:rPr>
              <a:t>NAVY </a:t>
            </a:r>
            <a:r>
              <a:rPr lang="en-US" sz="2200" b="1" dirty="0">
                <a:solidFill>
                  <a:prstClr val="black"/>
                </a:solidFill>
              </a:rPr>
              <a:t>Application Requirements for GEO Ocean Color Measurements - </a:t>
            </a:r>
            <a:r>
              <a:rPr lang="en-US" sz="2200" b="1" dirty="0" smtClean="0">
                <a:solidFill>
                  <a:prstClr val="black"/>
                </a:solidFill>
              </a:rPr>
              <a:t>1</a:t>
            </a:r>
            <a:endParaRPr lang="en-US" sz="2200" b="1" dirty="0">
              <a:solidFill>
                <a:prstClr val="black"/>
              </a:solidFill>
            </a:endParaRPr>
          </a:p>
        </p:txBody>
      </p:sp>
      <p:sp>
        <p:nvSpPr>
          <p:cNvPr id="4" name="TextBox 3"/>
          <p:cNvSpPr txBox="1"/>
          <p:nvPr/>
        </p:nvSpPr>
        <p:spPr>
          <a:xfrm>
            <a:off x="1354667" y="6299200"/>
            <a:ext cx="2385915" cy="369332"/>
          </a:xfrm>
          <a:prstGeom prst="rect">
            <a:avLst/>
          </a:prstGeom>
          <a:noFill/>
        </p:spPr>
        <p:txBody>
          <a:bodyPr wrap="none" rtlCol="0">
            <a:spAutoFit/>
          </a:bodyPr>
          <a:lstStyle/>
          <a:p>
            <a:r>
              <a:rPr lang="en-US" dirty="0" smtClean="0"/>
              <a:t>NAVY POC: Bob </a:t>
            </a:r>
            <a:r>
              <a:rPr lang="en-US" dirty="0" err="1" smtClean="0"/>
              <a:t>Arnone</a:t>
            </a:r>
            <a:endParaRPr lang="en-US" dirty="0"/>
          </a:p>
        </p:txBody>
      </p:sp>
    </p:spTree>
    <p:extLst>
      <p:ext uri="{BB962C8B-B14F-4D97-AF65-F5344CB8AC3E}">
        <p14:creationId xmlns:p14="http://schemas.microsoft.com/office/powerpoint/2010/main" val="7287880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8" name="Group 82"/>
          <p:cNvGraphicFramePr>
            <a:graphicFrameLocks noGrp="1"/>
          </p:cNvGraphicFramePr>
          <p:nvPr>
            <p:extLst>
              <p:ext uri="{D42A27DB-BD31-4B8C-83A1-F6EECF244321}">
                <p14:modId xmlns:p14="http://schemas.microsoft.com/office/powerpoint/2010/main" val="3747464367"/>
              </p:ext>
            </p:extLst>
          </p:nvPr>
        </p:nvGraphicFramePr>
        <p:xfrm>
          <a:off x="312738" y="639010"/>
          <a:ext cx="8599340" cy="4283744"/>
        </p:xfrm>
        <a:graphic>
          <a:graphicData uri="http://schemas.openxmlformats.org/drawingml/2006/table">
            <a:tbl>
              <a:tblPr/>
              <a:tblGrid>
                <a:gridCol w="3074189"/>
                <a:gridCol w="2215530"/>
                <a:gridCol w="3309621"/>
              </a:tblGrid>
              <a:tr h="676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Calibri" charset="0"/>
                          <a:cs typeface="Arial" charset="0"/>
                        </a:rPr>
                        <a:t>Application</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charset="0"/>
                          <a:cs typeface="Arial" charset="0"/>
                        </a:rPr>
                        <a:t>Satellite Product</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Spatial; temporal; coverage; etc.</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25">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Assimilation of optical data into Ocean Ecological  Forecasting:  </a:t>
                      </a:r>
                      <a:endParaRPr lang="en-US" sz="1400" dirty="0">
                        <a:effectLst/>
                        <a:latin typeface="+mj-lt"/>
                        <a:ea typeface="Times New Roman"/>
                        <a:cs typeface="Times New Roman"/>
                      </a:endParaRPr>
                    </a:p>
                    <a:p>
                      <a:pPr marL="0" marR="0">
                        <a:spcBef>
                          <a:spcPts val="0"/>
                        </a:spcBef>
                        <a:spcAft>
                          <a:spcPts val="0"/>
                        </a:spcAft>
                      </a:pPr>
                      <a:r>
                        <a:rPr lang="en-US" sz="1400" kern="1200" dirty="0" smtClean="0">
                          <a:solidFill>
                            <a:srgbClr val="000000"/>
                          </a:solidFill>
                          <a:effectLst/>
                          <a:latin typeface="+mj-lt"/>
                          <a:ea typeface="Times New Roman"/>
                          <a:cs typeface="Times New Roman"/>
                        </a:rPr>
                        <a:t>Models:</a:t>
                      </a:r>
                      <a:r>
                        <a:rPr lang="en-US" sz="1400" kern="1200" dirty="0" smtClean="0">
                          <a:solidFill>
                            <a:schemeClr val="tx1"/>
                          </a:solidFill>
                          <a:effectLst/>
                          <a:latin typeface="+mj-lt"/>
                          <a:ea typeface="Times New Roman"/>
                          <a:cs typeface="Times New Roman"/>
                        </a:rPr>
                        <a:t> </a:t>
                      </a:r>
                      <a:r>
                        <a:rPr lang="en-US" sz="1400" kern="1200" dirty="0" smtClean="0">
                          <a:solidFill>
                            <a:srgbClr val="000000"/>
                          </a:solidFill>
                          <a:effectLst/>
                          <a:latin typeface="+mj-lt"/>
                          <a:ea typeface="Times New Roman"/>
                          <a:cs typeface="Times New Roman"/>
                        </a:rPr>
                        <a:t>Defining </a:t>
                      </a:r>
                      <a:r>
                        <a:rPr lang="en-US" sz="1400" kern="1200" dirty="0">
                          <a:solidFill>
                            <a:srgbClr val="000000"/>
                          </a:solidFill>
                          <a:effectLst/>
                          <a:latin typeface="+mj-lt"/>
                          <a:ea typeface="Times New Roman"/>
                          <a:cs typeface="Times New Roman"/>
                        </a:rPr>
                        <a:t>the dispersion and sources and sinks </a:t>
                      </a:r>
                      <a:r>
                        <a:rPr lang="en-US" sz="1400" kern="1200" dirty="0" smtClean="0">
                          <a:solidFill>
                            <a:srgbClr val="000000"/>
                          </a:solidFill>
                          <a:effectLst/>
                          <a:latin typeface="+mj-lt"/>
                          <a:ea typeface="Times New Roman"/>
                          <a:cs typeface="Times New Roman"/>
                        </a:rPr>
                        <a:t>.“</a:t>
                      </a:r>
                      <a:r>
                        <a:rPr lang="en-US" sz="1400" kern="1200" dirty="0">
                          <a:solidFill>
                            <a:srgbClr val="000000"/>
                          </a:solidFill>
                          <a:effectLst/>
                          <a:latin typeface="+mj-lt"/>
                          <a:ea typeface="Times New Roman"/>
                          <a:cs typeface="Times New Roman"/>
                        </a:rPr>
                        <a:t>BIOCAST”  </a:t>
                      </a:r>
                      <a:endParaRPr lang="en-US" sz="1400" dirty="0">
                        <a:effectLst/>
                        <a:latin typeface="+mj-lt"/>
                        <a:ea typeface="Times New Roman"/>
                        <a:cs typeface="Times New Roman"/>
                      </a:endParaRPr>
                    </a:p>
                  </a:txBody>
                  <a:tcPr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Surface Chl. Backscattering,  absorption, CDOM, suspended sediments.  </a:t>
                      </a:r>
                      <a:endParaRPr lang="en-US" sz="1400" dirty="0">
                        <a:effectLst/>
                        <a:latin typeface="+mj-lt"/>
                        <a:ea typeface="Times New Roman"/>
                        <a:cs typeface="Times New Roman"/>
                      </a:endParaRPr>
                    </a:p>
                  </a:txBody>
                  <a:tcPr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&lt;=1km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hrs</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&lt;= 0.5 </a:t>
                      </a:r>
                      <a:r>
                        <a:rPr lang="en-US" sz="1400" kern="1200" dirty="0" err="1">
                          <a:solidFill>
                            <a:srgbClr val="000000"/>
                          </a:solidFill>
                          <a:effectLst/>
                          <a:latin typeface="+mj-lt"/>
                          <a:ea typeface="Times New Roman"/>
                          <a:cs typeface="Times New Roman"/>
                        </a:rPr>
                        <a:t>deg</a:t>
                      </a:r>
                      <a:r>
                        <a:rPr lang="en-US" sz="1400" kern="1200" dirty="0">
                          <a:solidFill>
                            <a:srgbClr val="000000"/>
                          </a:solidFill>
                          <a:effectLst/>
                          <a:latin typeface="+mj-lt"/>
                          <a:ea typeface="Times New Roman"/>
                          <a:cs typeface="Times New Roman"/>
                        </a:rPr>
                        <a:t> C</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25">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Assimilation of  Sea surface coastal Salinity into forecasting Ocean Circulation Coastal Models </a:t>
                      </a:r>
                      <a:endParaRPr lang="en-US" sz="1400">
                        <a:effectLst/>
                        <a:latin typeface="+mj-lt"/>
                        <a:ea typeface="Times New Roman"/>
                        <a:cs typeface="Times New Roman"/>
                      </a:endParaRPr>
                    </a:p>
                  </a:txBody>
                  <a:tcPr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Sea surface salinity from coastal optics </a:t>
                      </a:r>
                      <a:endParaRPr lang="en-US" sz="1400">
                        <a:effectLst/>
                        <a:latin typeface="+mj-lt"/>
                        <a:ea typeface="Times New Roman"/>
                        <a:cs typeface="Times New Roman"/>
                      </a:endParaRPr>
                    </a:p>
                  </a:txBody>
                  <a:tcPr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Spatial: &lt;=1km</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Temporal: 1 hrs</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Accuracy: &lt;= 0.5 deg C</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25">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Surface Contaminants Monitoring</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err="1">
                          <a:solidFill>
                            <a:srgbClr val="000000"/>
                          </a:solidFill>
                          <a:effectLst/>
                          <a:latin typeface="+mj-lt"/>
                          <a:ea typeface="Times New Roman"/>
                          <a:cs typeface="Times New Roman"/>
                        </a:rPr>
                        <a:t>Rrs</a:t>
                      </a:r>
                      <a:r>
                        <a:rPr lang="en-US" sz="1400" kern="1200" dirty="0">
                          <a:solidFill>
                            <a:srgbClr val="000000"/>
                          </a:solidFill>
                          <a:effectLst/>
                          <a:latin typeface="+mj-lt"/>
                          <a:ea typeface="Times New Roman"/>
                          <a:cs typeface="Times New Roman"/>
                        </a:rPr>
                        <a:t> 380-750nm; Imagery</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&lt;300m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hrs</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Accuracy:  0.1 W/m</a:t>
                      </a:r>
                      <a:r>
                        <a:rPr lang="en-US" sz="1400" kern="1200" baseline="30000" dirty="0">
                          <a:solidFill>
                            <a:srgbClr val="000000"/>
                          </a:solidFill>
                          <a:effectLst/>
                          <a:latin typeface="+mj-lt"/>
                          <a:ea typeface="Times New Roman"/>
                          <a:cs typeface="Times New Roman"/>
                        </a:rPr>
                        <a:t>3</a:t>
                      </a:r>
                      <a:r>
                        <a:rPr lang="en-US" sz="1400" kern="1200" dirty="0">
                          <a:solidFill>
                            <a:srgbClr val="000000"/>
                          </a:solidFill>
                          <a:effectLst/>
                          <a:latin typeface="+mj-lt"/>
                          <a:ea typeface="Times New Roman"/>
                          <a:cs typeface="Times New Roman"/>
                        </a:rPr>
                        <a:t>-mm-sr</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798">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Monitoring Inland  Waterway and Estuaries Analysis</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Chlorophyll, </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Optical properties </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Spatial: &lt;100m</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Temporal: 1 hrs</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743">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Validation  of   Space LIDAR  Bio - Optical Profiles</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a:solidFill>
                            <a:srgbClr val="000000"/>
                          </a:solidFill>
                          <a:effectLst/>
                          <a:latin typeface="+mj-lt"/>
                          <a:ea typeface="Times New Roman"/>
                          <a:cs typeface="Times New Roman"/>
                        </a:rPr>
                        <a:t>Chlorophyll, </a:t>
                      </a:r>
                      <a:endParaRPr lang="en-US" sz="1400">
                        <a:effectLst/>
                        <a:latin typeface="+mj-lt"/>
                        <a:ea typeface="Times New Roman"/>
                        <a:cs typeface="Times New Roman"/>
                      </a:endParaRPr>
                    </a:p>
                    <a:p>
                      <a:pPr marL="0" marR="0">
                        <a:spcBef>
                          <a:spcPts val="0"/>
                        </a:spcBef>
                        <a:spcAft>
                          <a:spcPts val="0"/>
                        </a:spcAft>
                      </a:pPr>
                      <a:r>
                        <a:rPr lang="en-US" sz="1400" kern="1200">
                          <a:solidFill>
                            <a:srgbClr val="000000"/>
                          </a:solidFill>
                          <a:effectLst/>
                          <a:latin typeface="+mj-lt"/>
                          <a:ea typeface="Times New Roman"/>
                          <a:cs typeface="Times New Roman"/>
                        </a:rPr>
                        <a:t>Optical properties </a:t>
                      </a:r>
                      <a:endParaRPr lang="en-US" sz="140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spcBef>
                          <a:spcPts val="0"/>
                        </a:spcBef>
                        <a:spcAft>
                          <a:spcPts val="0"/>
                        </a:spcAft>
                      </a:pPr>
                      <a:r>
                        <a:rPr lang="en-US" sz="1400" kern="1200" dirty="0">
                          <a:solidFill>
                            <a:srgbClr val="000000"/>
                          </a:solidFill>
                          <a:effectLst/>
                          <a:latin typeface="+mj-lt"/>
                          <a:ea typeface="Times New Roman"/>
                          <a:cs typeface="Times New Roman"/>
                        </a:rPr>
                        <a:t>Spatial: &lt;100m</a:t>
                      </a:r>
                      <a:endParaRPr lang="en-US" sz="1400" dirty="0">
                        <a:effectLst/>
                        <a:latin typeface="+mj-lt"/>
                        <a:ea typeface="Times New Roman"/>
                        <a:cs typeface="Times New Roman"/>
                      </a:endParaRPr>
                    </a:p>
                    <a:p>
                      <a:pPr marL="0" marR="0">
                        <a:spcBef>
                          <a:spcPts val="0"/>
                        </a:spcBef>
                        <a:spcAft>
                          <a:spcPts val="0"/>
                        </a:spcAft>
                      </a:pPr>
                      <a:r>
                        <a:rPr lang="en-US" sz="1400" kern="1200" dirty="0">
                          <a:solidFill>
                            <a:srgbClr val="000000"/>
                          </a:solidFill>
                          <a:effectLst/>
                          <a:latin typeface="+mj-lt"/>
                          <a:ea typeface="Times New Roman"/>
                          <a:cs typeface="Times New Roman"/>
                        </a:rPr>
                        <a:t>Temporal: 1 </a:t>
                      </a:r>
                      <a:r>
                        <a:rPr lang="en-US" sz="1400" kern="1200" dirty="0" err="1">
                          <a:solidFill>
                            <a:srgbClr val="000000"/>
                          </a:solidFill>
                          <a:effectLst/>
                          <a:latin typeface="+mj-lt"/>
                          <a:ea typeface="Times New Roman"/>
                          <a:cs typeface="Times New Roman"/>
                        </a:rPr>
                        <a:t>hrs</a:t>
                      </a:r>
                      <a:endParaRPr lang="en-US" sz="1400" dirty="0">
                        <a:effectLst/>
                        <a:latin typeface="+mj-lt"/>
                        <a:ea typeface="Times New Roman"/>
                        <a:cs typeface="Times New Roman"/>
                      </a:endParaRPr>
                    </a:p>
                  </a:txBody>
                  <a:tcPr marT="41275" marB="41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7" name="TextBox 5"/>
          <p:cNvSpPr txBox="1">
            <a:spLocks noChangeArrowheads="1"/>
          </p:cNvSpPr>
          <p:nvPr/>
        </p:nvSpPr>
        <p:spPr bwMode="auto">
          <a:xfrm>
            <a:off x="312738" y="34925"/>
            <a:ext cx="86253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dirty="0" smtClean="0">
                <a:solidFill>
                  <a:prstClr val="black"/>
                </a:solidFill>
              </a:rPr>
              <a:t>NAVY </a:t>
            </a:r>
            <a:r>
              <a:rPr lang="en-US" sz="2200" b="1" dirty="0">
                <a:solidFill>
                  <a:prstClr val="black"/>
                </a:solidFill>
              </a:rPr>
              <a:t>Application Requirements for GEO Ocean Color Measurements - </a:t>
            </a:r>
            <a:r>
              <a:rPr lang="en-US" sz="2200" b="1" dirty="0" smtClean="0">
                <a:solidFill>
                  <a:prstClr val="black"/>
                </a:solidFill>
              </a:rPr>
              <a:t>2</a:t>
            </a:r>
            <a:endParaRPr lang="en-US" sz="2200" b="1" dirty="0">
              <a:solidFill>
                <a:prstClr val="black"/>
              </a:solidFill>
            </a:endParaRPr>
          </a:p>
        </p:txBody>
      </p:sp>
      <p:sp>
        <p:nvSpPr>
          <p:cNvPr id="4" name="TextBox 3"/>
          <p:cNvSpPr txBox="1"/>
          <p:nvPr/>
        </p:nvSpPr>
        <p:spPr>
          <a:xfrm>
            <a:off x="1354667" y="6299200"/>
            <a:ext cx="2385915" cy="369332"/>
          </a:xfrm>
          <a:prstGeom prst="rect">
            <a:avLst/>
          </a:prstGeom>
          <a:noFill/>
        </p:spPr>
        <p:txBody>
          <a:bodyPr wrap="none" rtlCol="0">
            <a:spAutoFit/>
          </a:bodyPr>
          <a:lstStyle/>
          <a:p>
            <a:r>
              <a:rPr lang="en-US" dirty="0" smtClean="0"/>
              <a:t>NAVY POC: Bob </a:t>
            </a:r>
            <a:r>
              <a:rPr lang="en-US" dirty="0" err="1" smtClean="0"/>
              <a:t>Arnone</a:t>
            </a:r>
            <a:endParaRPr lang="en-US" dirty="0"/>
          </a:p>
        </p:txBody>
      </p:sp>
    </p:spTree>
    <p:extLst>
      <p:ext uri="{BB962C8B-B14F-4D97-AF65-F5344CB8AC3E}">
        <p14:creationId xmlns:p14="http://schemas.microsoft.com/office/powerpoint/2010/main" val="112808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0" name="Group 42"/>
          <p:cNvGraphicFramePr>
            <a:graphicFrameLocks noGrp="1"/>
          </p:cNvGraphicFramePr>
          <p:nvPr>
            <p:extLst>
              <p:ext uri="{D42A27DB-BD31-4B8C-83A1-F6EECF244321}">
                <p14:modId xmlns:p14="http://schemas.microsoft.com/office/powerpoint/2010/main" val="4146606825"/>
              </p:ext>
            </p:extLst>
          </p:nvPr>
        </p:nvGraphicFramePr>
        <p:xfrm>
          <a:off x="387583" y="549398"/>
          <a:ext cx="8309077" cy="5801048"/>
        </p:xfrm>
        <a:graphic>
          <a:graphicData uri="http://schemas.openxmlformats.org/drawingml/2006/table">
            <a:tbl>
              <a:tblPr/>
              <a:tblGrid>
                <a:gridCol w="854300"/>
                <a:gridCol w="1617065"/>
                <a:gridCol w="1617066"/>
                <a:gridCol w="1484853"/>
                <a:gridCol w="1200088"/>
                <a:gridCol w="813617"/>
                <a:gridCol w="722088"/>
              </a:tblGrid>
              <a:tr h="6503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a:ea typeface="MS PGothic" charset="0"/>
                          <a:cs typeface="Arial"/>
                        </a:rPr>
                        <a:t>Application</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a:ea typeface="MS PGothic" charset="0"/>
                          <a:cs typeface="Arial"/>
                        </a:rPr>
                        <a:t>Satellite Product</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Requirements</a:t>
                      </a:r>
                      <a:endParaRPr kumimoji="0" lang="en-US" sz="900" b="1"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a:ea typeface="MS PGothic" charset="0"/>
                          <a:cs typeface="Arial"/>
                        </a:rPr>
                        <a:t>Citation</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GEO-CAPE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Science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Focus &amp; Questions</a:t>
                      </a:r>
                      <a:endParaRPr kumimoji="0" lang="en-US" sz="900" b="1"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Req. not met by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GEO-CAPE Threshold</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Req. not met by GEO-CAPE Goal</a:t>
                      </a:r>
                      <a:endParaRPr kumimoji="0" lang="en-US" sz="900" b="1"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6493">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Safe and Sustainable Water Resources Research Program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lvl="0"/>
                      <a:r>
                        <a:rPr lang="en-US" sz="900" kern="1200" dirty="0" smtClean="0">
                          <a:solidFill>
                            <a:schemeClr val="tx1"/>
                          </a:solidFill>
                          <a:effectLst/>
                          <a:latin typeface="Arial"/>
                          <a:ea typeface="+mn-ea"/>
                          <a:cs typeface="Arial"/>
                        </a:rPr>
                        <a:t>Chlorophyll a (</a:t>
                      </a:r>
                      <a:r>
                        <a:rPr lang="en-US" sz="900" kern="1200" dirty="0" err="1" smtClean="0">
                          <a:solidFill>
                            <a:schemeClr val="tx1"/>
                          </a:solidFill>
                          <a:effectLst/>
                          <a:latin typeface="Arial"/>
                          <a:ea typeface="+mn-ea"/>
                          <a:cs typeface="Arial"/>
                        </a:rPr>
                        <a:t>chl</a:t>
                      </a:r>
                      <a:r>
                        <a:rPr lang="en-US" sz="900" kern="1200" dirty="0" smtClean="0">
                          <a:solidFill>
                            <a:schemeClr val="tx1"/>
                          </a:solidFill>
                          <a:effectLst/>
                          <a:latin typeface="Arial"/>
                          <a:ea typeface="+mn-ea"/>
                          <a:cs typeface="Arial"/>
                        </a:rPr>
                        <a:t>-a);</a:t>
                      </a:r>
                    </a:p>
                    <a:p>
                      <a:pPr lvl="0"/>
                      <a:r>
                        <a:rPr lang="en-US" sz="900" kern="1200" dirty="0" err="1" smtClean="0">
                          <a:solidFill>
                            <a:schemeClr val="tx1"/>
                          </a:solidFill>
                          <a:effectLst/>
                          <a:latin typeface="Arial"/>
                          <a:ea typeface="+mn-ea"/>
                          <a:cs typeface="Arial"/>
                        </a:rPr>
                        <a:t>Photosynthetically</a:t>
                      </a:r>
                      <a:r>
                        <a:rPr lang="en-US" sz="900" kern="1200" dirty="0" smtClean="0">
                          <a:solidFill>
                            <a:schemeClr val="tx1"/>
                          </a:solidFill>
                          <a:effectLst/>
                          <a:latin typeface="Arial"/>
                          <a:ea typeface="+mn-ea"/>
                          <a:cs typeface="Arial"/>
                        </a:rPr>
                        <a:t> available radiation (PAR);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a:ea typeface="+mn-ea"/>
                          <a:cs typeface="Arial"/>
                        </a:rPr>
                        <a:t>Diffuse attenuation (PAR);</a:t>
                      </a:r>
                    </a:p>
                    <a:p>
                      <a:pPr lvl="0"/>
                      <a:r>
                        <a:rPr lang="en-US" sz="900" kern="1200" dirty="0" smtClean="0">
                          <a:solidFill>
                            <a:schemeClr val="tx1"/>
                          </a:solidFill>
                          <a:effectLst/>
                          <a:latin typeface="Arial"/>
                          <a:ea typeface="+mn-ea"/>
                          <a:cs typeface="Arial"/>
                        </a:rPr>
                        <a:t>Colored dissolved organic matter (CDOM) absorption;</a:t>
                      </a:r>
                    </a:p>
                    <a:p>
                      <a:pPr lvl="0"/>
                      <a:r>
                        <a:rPr lang="en-US" sz="900" kern="1200" dirty="0" smtClean="0">
                          <a:solidFill>
                            <a:schemeClr val="tx1"/>
                          </a:solidFill>
                          <a:effectLst/>
                          <a:latin typeface="Arial"/>
                          <a:ea typeface="+mn-ea"/>
                          <a:cs typeface="Arial"/>
                        </a:rPr>
                        <a:t>Phytoplankton absorption;</a:t>
                      </a:r>
                    </a:p>
                    <a:p>
                      <a:pPr lvl="0"/>
                      <a:r>
                        <a:rPr lang="en-US" sz="900" kern="1200" dirty="0" smtClean="0">
                          <a:solidFill>
                            <a:schemeClr val="tx1"/>
                          </a:solidFill>
                          <a:effectLst/>
                          <a:latin typeface="Arial"/>
                          <a:ea typeface="+mn-ea"/>
                          <a:cs typeface="Arial"/>
                        </a:rPr>
                        <a:t>Detritus absorption;</a:t>
                      </a:r>
                    </a:p>
                    <a:p>
                      <a:pPr lvl="0"/>
                      <a:r>
                        <a:rPr lang="en-US" sz="900" kern="1200" dirty="0" smtClean="0">
                          <a:solidFill>
                            <a:schemeClr val="tx1"/>
                          </a:solidFill>
                          <a:effectLst/>
                          <a:latin typeface="Arial"/>
                          <a:ea typeface="+mn-ea"/>
                          <a:cs typeface="Arial"/>
                        </a:rPr>
                        <a:t>Primary production;</a:t>
                      </a:r>
                    </a:p>
                    <a:p>
                      <a:pPr lvl="0"/>
                      <a:r>
                        <a:rPr lang="en-US" sz="900" kern="1200" dirty="0" smtClean="0">
                          <a:solidFill>
                            <a:schemeClr val="tx1"/>
                          </a:solidFill>
                          <a:effectLst/>
                          <a:latin typeface="Arial"/>
                          <a:ea typeface="+mn-ea"/>
                          <a:cs typeface="Arial"/>
                        </a:rPr>
                        <a:t>Salinity proxy;</a:t>
                      </a:r>
                    </a:p>
                    <a:p>
                      <a:pPr lvl="0"/>
                      <a:r>
                        <a:rPr lang="en-US" sz="900" kern="1200" dirty="0" smtClean="0">
                          <a:solidFill>
                            <a:schemeClr val="tx1"/>
                          </a:solidFill>
                          <a:effectLst/>
                          <a:latin typeface="Arial"/>
                          <a:ea typeface="+mn-ea"/>
                          <a:cs typeface="Arial"/>
                        </a:rPr>
                        <a:t>Suspended particulate matter;</a:t>
                      </a:r>
                    </a:p>
                    <a:p>
                      <a:pPr lvl="0"/>
                      <a:r>
                        <a:rPr lang="en-US" sz="900" kern="1200" dirty="0" smtClean="0">
                          <a:solidFill>
                            <a:schemeClr val="tx1"/>
                          </a:solidFill>
                          <a:effectLst/>
                          <a:latin typeface="Arial"/>
                          <a:ea typeface="+mn-ea"/>
                          <a:cs typeface="Arial"/>
                        </a:rPr>
                        <a:t>Dissolved organic carbon;</a:t>
                      </a:r>
                    </a:p>
                    <a:p>
                      <a:pPr lvl="0"/>
                      <a:r>
                        <a:rPr lang="en-US" sz="900" kern="1200" dirty="0" smtClean="0">
                          <a:solidFill>
                            <a:schemeClr val="tx1"/>
                          </a:solidFill>
                          <a:effectLst/>
                          <a:latin typeface="Arial"/>
                          <a:ea typeface="+mn-ea"/>
                          <a:cs typeface="Arial"/>
                        </a:rPr>
                        <a:t>Coastal HAB detection (yes/no), </a:t>
                      </a:r>
                      <a:r>
                        <a:rPr lang="en-US" sz="900" kern="1200" dirty="0" err="1" smtClean="0">
                          <a:solidFill>
                            <a:schemeClr val="tx1"/>
                          </a:solidFill>
                          <a:effectLst/>
                          <a:latin typeface="Arial"/>
                          <a:ea typeface="+mn-ea"/>
                          <a:cs typeface="Arial"/>
                        </a:rPr>
                        <a:t>chl</a:t>
                      </a:r>
                      <a:r>
                        <a:rPr lang="en-US" sz="900" kern="1200" dirty="0" smtClean="0">
                          <a:solidFill>
                            <a:schemeClr val="tx1"/>
                          </a:solidFill>
                          <a:effectLst/>
                          <a:latin typeface="Arial"/>
                          <a:ea typeface="+mn-ea"/>
                          <a:cs typeface="Arial"/>
                        </a:rPr>
                        <a:t>-a,</a:t>
                      </a:r>
                      <a:r>
                        <a:rPr lang="en-US" sz="900" kern="1200" baseline="0" dirty="0" smtClean="0">
                          <a:solidFill>
                            <a:schemeClr val="tx1"/>
                          </a:solidFill>
                          <a:effectLst/>
                          <a:latin typeface="Arial"/>
                          <a:ea typeface="+mn-ea"/>
                          <a:cs typeface="Arial"/>
                        </a:rPr>
                        <a:t> cell abundance </a:t>
                      </a:r>
                      <a:r>
                        <a:rPr lang="en-US" sz="900" kern="1200" dirty="0" smtClean="0">
                          <a:solidFill>
                            <a:schemeClr val="tx1"/>
                          </a:solidFill>
                          <a:effectLst/>
                          <a:latin typeface="Arial"/>
                          <a:ea typeface="+mn-ea"/>
                          <a:cs typeface="Arial"/>
                        </a:rPr>
                        <a:t>and species identification;</a:t>
                      </a:r>
                    </a:p>
                    <a:p>
                      <a:pPr lvl="0"/>
                      <a:r>
                        <a:rPr lang="en-US" sz="900" kern="1200" dirty="0" smtClean="0">
                          <a:solidFill>
                            <a:schemeClr val="tx1"/>
                          </a:solidFill>
                          <a:effectLst/>
                          <a:latin typeface="Arial"/>
                          <a:ea typeface="+mn-ea"/>
                          <a:cs typeface="Arial"/>
                        </a:rPr>
                        <a:t>Lake </a:t>
                      </a:r>
                      <a:r>
                        <a:rPr lang="en-US" sz="900" kern="1200" dirty="0" err="1" smtClean="0">
                          <a:solidFill>
                            <a:schemeClr val="tx1"/>
                          </a:solidFill>
                          <a:effectLst/>
                          <a:latin typeface="Arial"/>
                          <a:ea typeface="+mn-ea"/>
                          <a:cs typeface="Arial"/>
                        </a:rPr>
                        <a:t>cyanobacterial</a:t>
                      </a:r>
                      <a:r>
                        <a:rPr lang="en-US" sz="900" kern="1200" baseline="0" dirty="0" smtClean="0">
                          <a:solidFill>
                            <a:schemeClr val="tx1"/>
                          </a:solidFill>
                          <a:effectLst/>
                          <a:latin typeface="Arial"/>
                          <a:ea typeface="+mn-ea"/>
                          <a:cs typeface="Arial"/>
                        </a:rPr>
                        <a:t> cell abundance, </a:t>
                      </a:r>
                      <a:r>
                        <a:rPr lang="en-US" sz="900" kern="1200" baseline="0" dirty="0" err="1" smtClean="0">
                          <a:solidFill>
                            <a:schemeClr val="tx1"/>
                          </a:solidFill>
                          <a:effectLst/>
                          <a:latin typeface="Arial"/>
                          <a:ea typeface="+mn-ea"/>
                          <a:cs typeface="Arial"/>
                        </a:rPr>
                        <a:t>chl</a:t>
                      </a:r>
                      <a:r>
                        <a:rPr lang="en-US" sz="900" kern="1200" baseline="0" dirty="0" smtClean="0">
                          <a:solidFill>
                            <a:schemeClr val="tx1"/>
                          </a:solidFill>
                          <a:effectLst/>
                          <a:latin typeface="Arial"/>
                          <a:ea typeface="+mn-ea"/>
                          <a:cs typeface="Arial"/>
                        </a:rPr>
                        <a:t>-a </a:t>
                      </a:r>
                      <a:r>
                        <a:rPr lang="en-US" sz="900" kern="1200" dirty="0" smtClean="0">
                          <a:solidFill>
                            <a:schemeClr val="tx1"/>
                          </a:solidFill>
                          <a:effectLst/>
                          <a:latin typeface="Arial"/>
                          <a:ea typeface="+mn-ea"/>
                          <a:cs typeface="Arial"/>
                        </a:rPr>
                        <a:t>and identification; </a:t>
                      </a:r>
                    </a:p>
                    <a:p>
                      <a:pPr lvl="0"/>
                      <a:r>
                        <a:rPr lang="en-US" sz="900" kern="1200" dirty="0" smtClean="0">
                          <a:solidFill>
                            <a:schemeClr val="tx1"/>
                          </a:solidFill>
                          <a:effectLst/>
                          <a:latin typeface="Arial"/>
                          <a:ea typeface="+mn-ea"/>
                          <a:cs typeface="Arial"/>
                        </a:rPr>
                        <a:t>Pathogen detection;</a:t>
                      </a:r>
                    </a:p>
                    <a:p>
                      <a:pPr lvl="0"/>
                      <a:r>
                        <a:rPr lang="en-US" sz="900" kern="1200" dirty="0" smtClean="0">
                          <a:solidFill>
                            <a:schemeClr val="tx1"/>
                          </a:solidFill>
                          <a:effectLst/>
                          <a:latin typeface="Arial"/>
                          <a:ea typeface="+mn-ea"/>
                          <a:cs typeface="Arial"/>
                        </a:rPr>
                        <a:t>Petroleum detection, type and thickness;</a:t>
                      </a:r>
                    </a:p>
                    <a:p>
                      <a:pPr lvl="0"/>
                      <a:r>
                        <a:rPr lang="en-US" sz="900" kern="1200" dirty="0" smtClean="0">
                          <a:solidFill>
                            <a:schemeClr val="tx1"/>
                          </a:solidFill>
                          <a:effectLst/>
                          <a:latin typeface="Arial"/>
                          <a:ea typeface="+mn-ea"/>
                          <a:cs typeface="Arial"/>
                        </a:rPr>
                        <a:t>Effluent detection;</a:t>
                      </a:r>
                    </a:p>
                    <a:p>
                      <a:pPr lvl="0"/>
                      <a:r>
                        <a:rPr lang="en-US" sz="900" kern="1200" dirty="0" smtClean="0">
                          <a:solidFill>
                            <a:schemeClr val="tx1"/>
                          </a:solidFill>
                          <a:effectLst/>
                          <a:latin typeface="Arial"/>
                          <a:ea typeface="+mn-ea"/>
                          <a:cs typeface="Arial"/>
                        </a:rPr>
                        <a:t>Sea surface pCO2;</a:t>
                      </a:r>
                    </a:p>
                    <a:p>
                      <a:pPr lvl="0"/>
                      <a:r>
                        <a:rPr lang="en-US" sz="900" kern="1200" dirty="0" err="1" smtClean="0">
                          <a:solidFill>
                            <a:schemeClr val="tx1"/>
                          </a:solidFill>
                          <a:effectLst/>
                          <a:latin typeface="Arial"/>
                          <a:ea typeface="+mn-ea"/>
                          <a:cs typeface="Arial"/>
                        </a:rPr>
                        <a:t>Seagrass</a:t>
                      </a:r>
                      <a:r>
                        <a:rPr lang="en-US" sz="900" kern="1200" dirty="0" smtClean="0">
                          <a:solidFill>
                            <a:schemeClr val="tx1"/>
                          </a:solidFill>
                          <a:effectLst/>
                          <a:latin typeface="Arial"/>
                          <a:ea typeface="+mn-ea"/>
                          <a:cs typeface="Arial"/>
                        </a:rPr>
                        <a:t> extent;</a:t>
                      </a:r>
                    </a:p>
                    <a:p>
                      <a:pPr lvl="0"/>
                      <a:r>
                        <a:rPr lang="en-US" sz="900" kern="1200" dirty="0" smtClean="0">
                          <a:solidFill>
                            <a:schemeClr val="tx1"/>
                          </a:solidFill>
                          <a:effectLst/>
                          <a:latin typeface="Arial"/>
                          <a:ea typeface="+mn-ea"/>
                          <a:cs typeface="Arial"/>
                        </a:rPr>
                        <a:t>Coral reef habitat mapping;</a:t>
                      </a:r>
                    </a:p>
                    <a:p>
                      <a:pPr lvl="0"/>
                      <a:r>
                        <a:rPr lang="en-US" sz="900" kern="1200" dirty="0" smtClean="0">
                          <a:solidFill>
                            <a:schemeClr val="tx1"/>
                          </a:solidFill>
                          <a:effectLst/>
                          <a:latin typeface="Arial"/>
                          <a:ea typeface="+mn-ea"/>
                          <a:cs typeface="Arial"/>
                        </a:rPr>
                        <a:t>UV attenuation;</a:t>
                      </a:r>
                    </a:p>
                    <a:p>
                      <a:pPr lvl="0"/>
                      <a:r>
                        <a:rPr lang="en-US" sz="900" kern="1200" dirty="0" smtClean="0">
                          <a:solidFill>
                            <a:schemeClr val="tx1"/>
                          </a:solidFill>
                          <a:effectLst/>
                          <a:latin typeface="Arial"/>
                          <a:ea typeface="+mn-ea"/>
                          <a:cs typeface="Arial"/>
                        </a:rPr>
                        <a:t>Nutrient proxies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Arial" pitchFamily="-1" charset="0"/>
                          <a:cs typeface="Arial"/>
                        </a:rPr>
                        <a:t>Spatial (GSD nadir):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Estuaries:  </a:t>
                      </a:r>
                      <a:r>
                        <a:rPr kumimoji="0" lang="en-US" sz="900" b="0" i="0" u="none" strike="noStrike" cap="none" normalizeH="0" baseline="0" dirty="0" smtClean="0">
                          <a:ln>
                            <a:noFill/>
                          </a:ln>
                          <a:solidFill>
                            <a:schemeClr val="tx1"/>
                          </a:solidFill>
                          <a:effectLst/>
                          <a:latin typeface="Arial"/>
                          <a:ea typeface="Arial" pitchFamily="-1" charset="0"/>
                          <a:cs typeface="Arial"/>
                        </a:rPr>
                        <a:t>≤250m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Coastal Waters:  </a:t>
                      </a:r>
                      <a:r>
                        <a:rPr kumimoji="0" lang="en-US" sz="900" b="0" i="0" u="none" strike="noStrike" cap="none" normalizeH="0" baseline="0" dirty="0" smtClean="0">
                          <a:ln>
                            <a:noFill/>
                          </a:ln>
                          <a:solidFill>
                            <a:schemeClr val="tx1"/>
                          </a:solidFill>
                          <a:effectLst/>
                          <a:latin typeface="Arial"/>
                          <a:ea typeface="Arial" pitchFamily="-1" charset="0"/>
                          <a:cs typeface="Arial"/>
                        </a:rPr>
                        <a:t>≤500m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a:ea typeface="Arial" pitchFamily="-1"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Arial" pitchFamily="-1" charset="0"/>
                          <a:cs typeface="Arial"/>
                        </a:rPr>
                        <a:t>Temporal: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Estuary &amp; Coastal Water Surveys:  </a:t>
                      </a:r>
                      <a:r>
                        <a:rPr kumimoji="0" lang="en-US" sz="900" b="0" i="0" u="none" strike="noStrike" cap="none" normalizeH="0" baseline="0" dirty="0" smtClean="0">
                          <a:ln>
                            <a:noFill/>
                          </a:ln>
                          <a:solidFill>
                            <a:schemeClr val="tx1"/>
                          </a:solidFill>
                          <a:effectLst/>
                          <a:latin typeface="Arial"/>
                          <a:ea typeface="Arial" pitchFamily="-1" charset="0"/>
                          <a:cs typeface="Arial"/>
                        </a:rPr>
                        <a:t>≤3hrs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Events:  </a:t>
                      </a:r>
                      <a:r>
                        <a:rPr kumimoji="0" lang="en-US" sz="900" b="0" i="0" u="none" strike="noStrike" cap="none" normalizeH="0" baseline="0" dirty="0" smtClean="0">
                          <a:ln>
                            <a:noFill/>
                          </a:ln>
                          <a:solidFill>
                            <a:schemeClr val="tx1"/>
                          </a:solidFill>
                          <a:effectLst/>
                          <a:latin typeface="Arial"/>
                          <a:ea typeface="Arial" pitchFamily="-1" charset="0"/>
                          <a:cs typeface="Arial"/>
                        </a:rPr>
                        <a:t>≤0.5 </a:t>
                      </a:r>
                      <a:r>
                        <a:rPr kumimoji="0" lang="en-US" sz="900" b="0" i="0" u="none" strike="noStrike" cap="none" normalizeH="0" baseline="0" dirty="0" err="1" smtClean="0">
                          <a:ln>
                            <a:noFill/>
                          </a:ln>
                          <a:solidFill>
                            <a:schemeClr val="tx1"/>
                          </a:solidFill>
                          <a:effectLst/>
                          <a:latin typeface="Arial"/>
                          <a:ea typeface="Arial" pitchFamily="-1" charset="0"/>
                          <a:cs typeface="Arial"/>
                        </a:rPr>
                        <a:t>hrs</a:t>
                      </a:r>
                      <a:endParaRPr kumimoji="0" lang="en-US" sz="900" b="0" i="0" u="none" strike="noStrike" cap="none" normalizeH="0" baseline="0" dirty="0" smtClean="0">
                        <a:ln>
                          <a:noFill/>
                        </a:ln>
                        <a:solidFill>
                          <a:schemeClr val="tx1"/>
                        </a:solidFill>
                        <a:effectLst/>
                        <a:latin typeface="Arial"/>
                        <a:ea typeface="Arial" pitchFamily="-1"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Event Real Time Data:  </a:t>
                      </a:r>
                      <a:r>
                        <a:rPr kumimoji="0" lang="en-US" sz="900" b="0" i="0" u="none" strike="noStrike" cap="none" normalizeH="0" baseline="0" dirty="0" smtClean="0">
                          <a:ln>
                            <a:noFill/>
                          </a:ln>
                          <a:solidFill>
                            <a:schemeClr val="tx1"/>
                          </a:solidFill>
                          <a:effectLst/>
                          <a:latin typeface="Arial"/>
                          <a:ea typeface="Arial" pitchFamily="-1" charset="0"/>
                          <a:cs typeface="Arial"/>
                        </a:rPr>
                        <a:t>≤0.5 </a:t>
                      </a:r>
                      <a:r>
                        <a:rPr kumimoji="0" lang="en-US" sz="900" b="0" i="0" u="none" strike="noStrike" cap="none" normalizeH="0" baseline="0" dirty="0" err="1" smtClean="0">
                          <a:ln>
                            <a:noFill/>
                          </a:ln>
                          <a:solidFill>
                            <a:schemeClr val="tx1"/>
                          </a:solidFill>
                          <a:effectLst/>
                          <a:latin typeface="Arial"/>
                          <a:ea typeface="Arial" pitchFamily="-1" charset="0"/>
                          <a:cs typeface="Arial"/>
                        </a:rPr>
                        <a:t>hrs</a:t>
                      </a:r>
                      <a:endParaRPr kumimoji="0" lang="en-US" sz="900" b="0" i="0" u="none" strike="noStrike" cap="none" normalizeH="0" baseline="0" dirty="0" smtClean="0">
                        <a:ln>
                          <a:noFill/>
                        </a:ln>
                        <a:solidFill>
                          <a:schemeClr val="tx1"/>
                        </a:solidFill>
                        <a:effectLst/>
                        <a:latin typeface="Arial"/>
                        <a:ea typeface="Arial" pitchFamily="-1"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a:ea typeface="Arial" pitchFamily="-1"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Arial" pitchFamily="-1" charset="0"/>
                          <a:cs typeface="Arial"/>
                        </a:rPr>
                        <a:t>Coverage (</a:t>
                      </a:r>
                      <a:r>
                        <a:rPr kumimoji="0" lang="en-US" sz="900" b="0" i="0" u="none" strike="noStrike" cap="none" normalizeH="0" baseline="0" dirty="0" smtClean="0">
                          <a:ln>
                            <a:noFill/>
                          </a:ln>
                          <a:solidFill>
                            <a:schemeClr val="tx1"/>
                          </a:solidFill>
                          <a:effectLst/>
                          <a:latin typeface="Arial"/>
                          <a:ea typeface="Arial" pitchFamily="-1" charset="0"/>
                          <a:cs typeface="Arial"/>
                        </a:rPr>
                        <a:t>Width from coast to ocean):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Minimum distance:</a:t>
                      </a:r>
                      <a:r>
                        <a:rPr kumimoji="0" lang="en-US" sz="900" b="0" i="0" u="none" strike="noStrike" cap="none" normalizeH="0" baseline="0" dirty="0" smtClean="0">
                          <a:ln>
                            <a:noFill/>
                          </a:ln>
                          <a:solidFill>
                            <a:schemeClr val="tx1"/>
                          </a:solidFill>
                          <a:effectLst/>
                          <a:latin typeface="Arial"/>
                          <a:ea typeface="Arial" pitchFamily="-1" charset="0"/>
                          <a:cs typeface="Arial"/>
                        </a:rPr>
                        <a:t> 5.5 km (3 </a:t>
                      </a:r>
                      <a:r>
                        <a:rPr kumimoji="0" lang="en-US" sz="900" b="0" i="0" u="none" strike="noStrike" cap="none" normalizeH="0" baseline="0" dirty="0" err="1" smtClean="0">
                          <a:ln>
                            <a:noFill/>
                          </a:ln>
                          <a:solidFill>
                            <a:schemeClr val="tx1"/>
                          </a:solidFill>
                          <a:effectLst/>
                          <a:latin typeface="Arial"/>
                          <a:ea typeface="Arial" pitchFamily="-1" charset="0"/>
                          <a:cs typeface="Arial"/>
                        </a:rPr>
                        <a:t>nmi</a:t>
                      </a:r>
                      <a:r>
                        <a:rPr kumimoji="0" lang="en-US" sz="900" b="0" i="0" u="none" strike="noStrike" cap="none" normalizeH="0" baseline="0" dirty="0" smtClean="0">
                          <a:ln>
                            <a:noFill/>
                          </a:ln>
                          <a:solidFill>
                            <a:schemeClr val="tx1"/>
                          </a:solidFill>
                          <a:effectLst/>
                          <a:latin typeface="Arial"/>
                          <a:ea typeface="Arial" pitchFamily="-1" charset="0"/>
                          <a:cs typeface="Arial"/>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a:ea typeface="Arial" pitchFamily="-1" charset="0"/>
                          <a:cs typeface="Arial"/>
                        </a:rPr>
                        <a:t>Maximum distance:</a:t>
                      </a:r>
                      <a:r>
                        <a:rPr kumimoji="0" lang="en-US" sz="900" b="0" i="0" u="none" strike="noStrike" cap="none" normalizeH="0" baseline="0" dirty="0" smtClean="0">
                          <a:ln>
                            <a:noFill/>
                          </a:ln>
                          <a:solidFill>
                            <a:schemeClr val="tx1"/>
                          </a:solidFill>
                          <a:effectLst/>
                          <a:latin typeface="Arial"/>
                          <a:ea typeface="Arial" pitchFamily="-1" charset="0"/>
                          <a:cs typeface="Arial"/>
                        </a:rPr>
                        <a:t> 22 km (12 </a:t>
                      </a:r>
                      <a:r>
                        <a:rPr kumimoji="0" lang="en-US" sz="900" b="0" i="0" u="none" strike="noStrike" cap="none" normalizeH="0" baseline="0" dirty="0" err="1" smtClean="0">
                          <a:ln>
                            <a:noFill/>
                          </a:ln>
                          <a:solidFill>
                            <a:schemeClr val="tx1"/>
                          </a:solidFill>
                          <a:effectLst/>
                          <a:latin typeface="Arial"/>
                          <a:ea typeface="Arial" pitchFamily="-1" charset="0"/>
                          <a:cs typeface="Arial"/>
                        </a:rPr>
                        <a:t>nmi</a:t>
                      </a:r>
                      <a:r>
                        <a:rPr kumimoji="0" lang="en-US" sz="900" b="0" i="0" u="none" strike="noStrike" cap="none" normalizeH="0" baseline="0" dirty="0" smtClean="0">
                          <a:ln>
                            <a:noFill/>
                          </a:ln>
                          <a:solidFill>
                            <a:schemeClr val="tx1"/>
                          </a:solidFill>
                          <a:effectLst/>
                          <a:latin typeface="Arial"/>
                          <a:ea typeface="Arial" pitchFamily="-1" charset="0"/>
                          <a:cs typeface="Arial"/>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a:ea typeface="Arial" pitchFamily="-1"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Arial" pitchFamily="-1" charset="0"/>
                          <a:cs typeface="Arial"/>
                        </a:rPr>
                        <a:t>Field of Regard for Retrievals: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Arial" pitchFamily="-1" charset="0"/>
                          <a:cs typeface="Arial"/>
                        </a:rPr>
                        <a:t>50°N to 14°N;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Arial" pitchFamily="-1" charset="0"/>
                          <a:cs typeface="Arial"/>
                        </a:rPr>
                        <a:t>160°W to 60°W</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 1.1 (Specifies the use of remotely sensed data);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 1.4;</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 2.3;</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 Science Question 3;</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SSWR 4.2;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a:ea typeface="MS PGothic" charset="0"/>
                          <a:cs typeface="Arial"/>
                        </a:rPr>
                        <a:t>SSWR Science Question 6;</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9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a:ea typeface="MS PGothic" charset="0"/>
                          <a:cs typeface="Arial"/>
                        </a:rPr>
                        <a:t>Gulf Coast Ecosystem Restoration Task Force</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Focus: </a:t>
                      </a:r>
                      <a:r>
                        <a:rPr kumimoji="0" lang="en-US" sz="900" b="0" i="0" u="none" strike="noStrike" cap="none" normalizeH="0" baseline="0" dirty="0" smtClean="0">
                          <a:ln>
                            <a:noFill/>
                          </a:ln>
                          <a:solidFill>
                            <a:schemeClr val="tx1"/>
                          </a:solidFill>
                          <a:effectLst/>
                          <a:latin typeface="Arial"/>
                          <a:ea typeface="MS PGothic" charset="0"/>
                          <a:cs typeface="Arial"/>
                        </a:rPr>
                        <a:t>Short-term Processes;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Land-Ocean Exchange;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Impacts of Climate Change &amp; Human Activity;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Episodic Events &amp; Hazards;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Questions</a:t>
                      </a:r>
                      <a:r>
                        <a:rPr kumimoji="0" lang="en-US" sz="900" b="0" i="0" u="none" strike="noStrike" cap="none" normalizeH="0" baseline="0" dirty="0" smtClean="0">
                          <a:ln>
                            <a:noFill/>
                          </a:ln>
                          <a:solidFill>
                            <a:schemeClr val="tx1"/>
                          </a:solidFill>
                          <a:effectLst/>
                          <a:latin typeface="Arial"/>
                          <a:ea typeface="MS PGothic" charset="0"/>
                          <a:cs typeface="Arial"/>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1, 2, 3, &amp; 5</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GSD for Estuaries;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None</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6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gridSpan="2">
                  <a:txBody>
                    <a:bodyPr/>
                    <a:lstStyle/>
                    <a:p>
                      <a:pPr lvl="0"/>
                      <a:r>
                        <a:rPr kumimoji="0" lang="en-US" sz="900" b="0" i="0" u="none" strike="noStrike" cap="none" normalizeH="0" baseline="0" dirty="0" smtClean="0">
                          <a:ln>
                            <a:noFill/>
                          </a:ln>
                          <a:solidFill>
                            <a:schemeClr val="tx1"/>
                          </a:solidFill>
                          <a:effectLst/>
                          <a:latin typeface="Arial"/>
                          <a:ea typeface="MS PGothic" charset="0"/>
                          <a:cs typeface="Arial"/>
                        </a:rPr>
                        <a:t>Several products require algorithm development:  </a:t>
                      </a:r>
                      <a:r>
                        <a:rPr lang="en-US" sz="900" kern="1200" dirty="0" smtClean="0">
                          <a:solidFill>
                            <a:schemeClr val="tx1"/>
                          </a:solidFill>
                          <a:effectLst/>
                          <a:latin typeface="Arial"/>
                          <a:ea typeface="+mn-ea"/>
                          <a:cs typeface="Arial"/>
                        </a:rPr>
                        <a:t>Coastal HAB detection, </a:t>
                      </a:r>
                      <a:r>
                        <a:rPr lang="en-US" sz="900" kern="1200" dirty="0" err="1" smtClean="0">
                          <a:solidFill>
                            <a:schemeClr val="tx1"/>
                          </a:solidFill>
                          <a:effectLst/>
                          <a:latin typeface="Arial"/>
                          <a:ea typeface="+mn-ea"/>
                          <a:cs typeface="Arial"/>
                        </a:rPr>
                        <a:t>chl</a:t>
                      </a:r>
                      <a:r>
                        <a:rPr lang="en-US" sz="900" kern="1200" dirty="0" smtClean="0">
                          <a:solidFill>
                            <a:schemeClr val="tx1"/>
                          </a:solidFill>
                          <a:effectLst/>
                          <a:latin typeface="Arial"/>
                          <a:ea typeface="+mn-ea"/>
                          <a:cs typeface="Arial"/>
                        </a:rPr>
                        <a:t>-a,</a:t>
                      </a:r>
                      <a:r>
                        <a:rPr lang="en-US" sz="900" kern="1200" baseline="0" dirty="0" smtClean="0">
                          <a:solidFill>
                            <a:schemeClr val="tx1"/>
                          </a:solidFill>
                          <a:effectLst/>
                          <a:latin typeface="Arial"/>
                          <a:ea typeface="+mn-ea"/>
                          <a:cs typeface="Arial"/>
                        </a:rPr>
                        <a:t> cell abundance &amp; </a:t>
                      </a:r>
                      <a:r>
                        <a:rPr lang="en-US" sz="900" kern="1200" dirty="0" smtClean="0">
                          <a:solidFill>
                            <a:schemeClr val="tx1"/>
                          </a:solidFill>
                          <a:effectLst/>
                          <a:latin typeface="Arial"/>
                          <a:ea typeface="+mn-ea"/>
                          <a:cs typeface="Arial"/>
                        </a:rPr>
                        <a:t>identification;</a:t>
                      </a:r>
                      <a:r>
                        <a:rPr lang="en-US" sz="900" kern="1200" baseline="0" dirty="0" smtClean="0">
                          <a:solidFill>
                            <a:schemeClr val="tx1"/>
                          </a:solidFill>
                          <a:effectLst/>
                          <a:latin typeface="Arial"/>
                          <a:ea typeface="+mn-ea"/>
                          <a:cs typeface="Arial"/>
                        </a:rPr>
                        <a:t> </a:t>
                      </a:r>
                      <a:r>
                        <a:rPr lang="en-US" sz="900" kern="1200" dirty="0" smtClean="0">
                          <a:solidFill>
                            <a:schemeClr val="tx1"/>
                          </a:solidFill>
                          <a:effectLst/>
                          <a:latin typeface="Arial"/>
                          <a:ea typeface="+mn-ea"/>
                          <a:cs typeface="Arial"/>
                        </a:rPr>
                        <a:t>Lake </a:t>
                      </a:r>
                      <a:r>
                        <a:rPr lang="en-US" sz="900" kern="1200" dirty="0" err="1" smtClean="0">
                          <a:solidFill>
                            <a:schemeClr val="tx1"/>
                          </a:solidFill>
                          <a:effectLst/>
                          <a:latin typeface="Arial"/>
                          <a:ea typeface="+mn-ea"/>
                          <a:cs typeface="Arial"/>
                        </a:rPr>
                        <a:t>cyanobacterial</a:t>
                      </a:r>
                      <a:r>
                        <a:rPr lang="en-US" sz="900" kern="1200" baseline="0" dirty="0" smtClean="0">
                          <a:solidFill>
                            <a:schemeClr val="tx1"/>
                          </a:solidFill>
                          <a:effectLst/>
                          <a:latin typeface="Arial"/>
                          <a:ea typeface="+mn-ea"/>
                          <a:cs typeface="Arial"/>
                        </a:rPr>
                        <a:t> abundance, </a:t>
                      </a:r>
                      <a:r>
                        <a:rPr lang="en-US" sz="900" kern="1200" baseline="0" dirty="0" err="1" smtClean="0">
                          <a:solidFill>
                            <a:schemeClr val="tx1"/>
                          </a:solidFill>
                          <a:effectLst/>
                          <a:latin typeface="Arial"/>
                          <a:ea typeface="+mn-ea"/>
                          <a:cs typeface="Arial"/>
                        </a:rPr>
                        <a:t>chl</a:t>
                      </a:r>
                      <a:r>
                        <a:rPr lang="en-US" sz="900" kern="1200" baseline="0" dirty="0" smtClean="0">
                          <a:solidFill>
                            <a:schemeClr val="tx1"/>
                          </a:solidFill>
                          <a:effectLst/>
                          <a:latin typeface="Arial"/>
                          <a:ea typeface="+mn-ea"/>
                          <a:cs typeface="Arial"/>
                        </a:rPr>
                        <a:t>-a </a:t>
                      </a:r>
                      <a:r>
                        <a:rPr lang="en-US" sz="900" kern="1200" dirty="0" smtClean="0">
                          <a:solidFill>
                            <a:schemeClr val="tx1"/>
                          </a:solidFill>
                          <a:effectLst/>
                          <a:latin typeface="Arial"/>
                          <a:ea typeface="+mn-ea"/>
                          <a:cs typeface="Arial"/>
                        </a:rPr>
                        <a:t>and identification; </a:t>
                      </a:r>
                    </a:p>
                    <a:p>
                      <a:pPr lvl="0"/>
                      <a:r>
                        <a:rPr lang="en-US" sz="900" kern="1200" dirty="0" smtClean="0">
                          <a:solidFill>
                            <a:schemeClr val="tx1"/>
                          </a:solidFill>
                          <a:effectLst/>
                          <a:latin typeface="Arial"/>
                          <a:ea typeface="+mn-ea"/>
                          <a:cs typeface="Arial"/>
                        </a:rPr>
                        <a:t>Pathogen detection;</a:t>
                      </a:r>
                    </a:p>
                    <a:p>
                      <a:pPr lvl="0"/>
                      <a:r>
                        <a:rPr lang="en-US" sz="900" kern="1200" dirty="0" smtClean="0">
                          <a:solidFill>
                            <a:schemeClr val="tx1"/>
                          </a:solidFill>
                          <a:effectLst/>
                          <a:latin typeface="Arial"/>
                          <a:ea typeface="+mn-ea"/>
                          <a:cs typeface="Arial"/>
                        </a:rPr>
                        <a:t>Petroleum detection, type and thickness;</a:t>
                      </a:r>
                    </a:p>
                    <a:p>
                      <a:pPr lvl="0"/>
                      <a:r>
                        <a:rPr lang="en-US" sz="900" kern="1200" dirty="0" smtClean="0">
                          <a:solidFill>
                            <a:schemeClr val="tx1"/>
                          </a:solidFill>
                          <a:effectLst/>
                          <a:latin typeface="Arial"/>
                          <a:ea typeface="+mn-ea"/>
                          <a:cs typeface="Arial"/>
                        </a:rPr>
                        <a:t>Effluent detection;</a:t>
                      </a:r>
                    </a:p>
                    <a:p>
                      <a:pPr lvl="0"/>
                      <a:r>
                        <a:rPr lang="en-US" sz="900" kern="1200" dirty="0" smtClean="0">
                          <a:solidFill>
                            <a:schemeClr val="tx1"/>
                          </a:solidFill>
                          <a:effectLst/>
                          <a:latin typeface="Arial"/>
                          <a:ea typeface="+mn-ea"/>
                          <a:cs typeface="Arial"/>
                        </a:rPr>
                        <a:t>Sea surface pCO2;</a:t>
                      </a:r>
                    </a:p>
                    <a:p>
                      <a:pPr lvl="0"/>
                      <a:r>
                        <a:rPr lang="en-US" sz="900" kern="1200" dirty="0" err="1" smtClean="0">
                          <a:solidFill>
                            <a:schemeClr val="tx1"/>
                          </a:solidFill>
                          <a:effectLst/>
                          <a:latin typeface="Arial"/>
                          <a:ea typeface="+mn-ea"/>
                          <a:cs typeface="Arial"/>
                        </a:rPr>
                        <a:t>Seagrass</a:t>
                      </a:r>
                      <a:r>
                        <a:rPr lang="en-US" sz="900" kern="1200" dirty="0" smtClean="0">
                          <a:solidFill>
                            <a:schemeClr val="tx1"/>
                          </a:solidFill>
                          <a:effectLst/>
                          <a:latin typeface="Arial"/>
                          <a:ea typeface="+mn-ea"/>
                          <a:cs typeface="Arial"/>
                        </a:rPr>
                        <a:t> extent;</a:t>
                      </a:r>
                    </a:p>
                    <a:p>
                      <a:pPr lvl="0"/>
                      <a:r>
                        <a:rPr lang="en-US" sz="900" kern="1200" dirty="0" smtClean="0">
                          <a:solidFill>
                            <a:schemeClr val="tx1"/>
                          </a:solidFill>
                          <a:effectLst/>
                          <a:latin typeface="Arial"/>
                          <a:ea typeface="+mn-ea"/>
                          <a:cs typeface="Arial"/>
                        </a:rPr>
                        <a:t>Coral reef habitat mapping;</a:t>
                      </a:r>
                    </a:p>
                    <a:p>
                      <a:pPr lvl="0"/>
                      <a:r>
                        <a:rPr lang="en-US" sz="900" kern="1200" dirty="0" smtClean="0">
                          <a:solidFill>
                            <a:schemeClr val="tx1"/>
                          </a:solidFill>
                          <a:effectLst/>
                          <a:latin typeface="Arial"/>
                          <a:ea typeface="+mn-ea"/>
                          <a:cs typeface="Arial"/>
                        </a:rPr>
                        <a:t>Nutrient proxies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en-US"/>
                    </a:p>
                  </a:txBody>
                  <a:tcPr/>
                </a:tc>
              </a:tr>
              <a:tr h="1490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Air, Climate, and Energy Research Program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(ACE)</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r>
                        <a:rPr lang="en-US" sz="900" dirty="0" smtClean="0">
                          <a:latin typeface="Arial"/>
                          <a:cs typeface="Arial"/>
                        </a:rPr>
                        <a:t>ACE</a:t>
                      </a:r>
                      <a:r>
                        <a:rPr lang="en-US" sz="900" baseline="0" dirty="0" smtClean="0">
                          <a:latin typeface="Arial"/>
                          <a:cs typeface="Arial"/>
                        </a:rPr>
                        <a:t> Climate Mitigation &amp; Adaptation Project MA-1, MA-2;</a:t>
                      </a:r>
                    </a:p>
                    <a:p>
                      <a:r>
                        <a:rPr lang="en-US" sz="900" baseline="0" dirty="0" smtClean="0">
                          <a:latin typeface="Arial"/>
                          <a:cs typeface="Arial"/>
                        </a:rPr>
                        <a:t>ACE Research Theme 3;</a:t>
                      </a:r>
                    </a:p>
                    <a:p>
                      <a:r>
                        <a:rPr lang="en-US" sz="900" baseline="0" dirty="0" smtClean="0">
                          <a:latin typeface="Arial"/>
                          <a:cs typeface="Arial"/>
                        </a:rPr>
                        <a:t>ACE Modeling &amp; Decision Support Tools MDST-3;</a:t>
                      </a:r>
                    </a:p>
                    <a:p>
                      <a:r>
                        <a:rPr lang="en-US" sz="900" baseline="0" dirty="0" smtClean="0">
                          <a:latin typeface="Arial"/>
                          <a:cs typeface="Arial"/>
                        </a:rPr>
                        <a:t>ACE NAAQS &amp; </a:t>
                      </a:r>
                      <a:r>
                        <a:rPr lang="en-US" sz="900" baseline="0" dirty="0" err="1" smtClean="0">
                          <a:latin typeface="Arial"/>
                          <a:cs typeface="Arial"/>
                        </a:rPr>
                        <a:t>Multipollutant</a:t>
                      </a:r>
                      <a:r>
                        <a:rPr lang="en-US" sz="900" baseline="0" dirty="0" smtClean="0">
                          <a:latin typeface="Arial"/>
                          <a:cs typeface="Arial"/>
                        </a:rPr>
                        <a:t> NMP-8;</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Focus: </a:t>
                      </a:r>
                      <a:r>
                        <a:rPr kumimoji="0" lang="en-US" sz="900" b="0" i="0" u="none" strike="noStrike" cap="none" normalizeH="0" baseline="0" dirty="0" smtClean="0">
                          <a:ln>
                            <a:noFill/>
                          </a:ln>
                          <a:solidFill>
                            <a:schemeClr val="tx1"/>
                          </a:solidFill>
                          <a:effectLst/>
                          <a:latin typeface="Arial"/>
                          <a:ea typeface="MS PGothic" charset="0"/>
                          <a:cs typeface="Arial"/>
                        </a:rPr>
                        <a:t>Impacts of Climate Change &amp; Human Activity;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Impacts of Airborne Derived Fluxes;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Questions</a:t>
                      </a:r>
                      <a:r>
                        <a:rPr kumimoji="0" lang="en-US" sz="900" b="0" i="0" u="none" strike="noStrike" cap="none" normalizeH="0" baseline="0" dirty="0" smtClean="0">
                          <a:ln>
                            <a:noFill/>
                          </a:ln>
                          <a:solidFill>
                            <a:schemeClr val="tx1"/>
                          </a:solidFill>
                          <a:effectLst/>
                          <a:latin typeface="Arial"/>
                          <a:ea typeface="MS PGothic" charset="0"/>
                          <a:cs typeface="Arial"/>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3 &amp; 4</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1568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Sustainable and Healthy Communities Research Program</a:t>
                      </a:r>
                      <a:endParaRPr kumimoji="0" lang="en-US" sz="900" b="0" i="0" u="none" strike="noStrike" cap="none" normalizeH="0" baseline="0" dirty="0">
                        <a:ln>
                          <a:noFill/>
                        </a:ln>
                        <a:solidFill>
                          <a:schemeClr val="tx1"/>
                        </a:solidFill>
                        <a:effectLst/>
                        <a:latin typeface="Arial"/>
                        <a:ea typeface="MS PGothic" charset="0"/>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r>
                        <a:rPr lang="en-US" sz="900" dirty="0" smtClean="0">
                          <a:latin typeface="Arial"/>
                          <a:cs typeface="Arial"/>
                        </a:rPr>
                        <a:t>SHC</a:t>
                      </a:r>
                      <a:r>
                        <a:rPr lang="en-US" sz="900" baseline="0" dirty="0" smtClean="0">
                          <a:latin typeface="Arial"/>
                          <a:cs typeface="Arial"/>
                        </a:rPr>
                        <a:t> Task 2.1.4.2;</a:t>
                      </a:r>
                    </a:p>
                    <a:p>
                      <a:r>
                        <a:rPr lang="en-US" sz="900" dirty="0" smtClean="0">
                          <a:latin typeface="Arial"/>
                          <a:cs typeface="Arial"/>
                        </a:rPr>
                        <a:t>SHC</a:t>
                      </a:r>
                      <a:r>
                        <a:rPr lang="en-US" sz="900" baseline="0" dirty="0" smtClean="0">
                          <a:latin typeface="Arial"/>
                          <a:cs typeface="Arial"/>
                        </a:rPr>
                        <a:t> Task 3.3.1.3; </a:t>
                      </a:r>
                    </a:p>
                    <a:p>
                      <a:r>
                        <a:rPr lang="en-US" sz="900" dirty="0" smtClean="0">
                          <a:latin typeface="Arial"/>
                          <a:cs typeface="Arial"/>
                        </a:rPr>
                        <a:t>SHC</a:t>
                      </a:r>
                      <a:r>
                        <a:rPr lang="en-US" sz="900" baseline="0" dirty="0" smtClean="0">
                          <a:latin typeface="Arial"/>
                          <a:cs typeface="Arial"/>
                        </a:rPr>
                        <a:t> Task 3.3.1.8;</a:t>
                      </a:r>
                    </a:p>
                    <a:p>
                      <a:r>
                        <a:rPr lang="en-US" sz="900" dirty="0" smtClean="0">
                          <a:latin typeface="Arial"/>
                          <a:cs typeface="Arial"/>
                        </a:rPr>
                        <a:t>SHC</a:t>
                      </a:r>
                      <a:r>
                        <a:rPr lang="en-US" sz="900" baseline="0" dirty="0" smtClean="0">
                          <a:latin typeface="Arial"/>
                          <a:cs typeface="Arial"/>
                        </a:rPr>
                        <a:t> Task 3.3.1.11; </a:t>
                      </a:r>
                    </a:p>
                    <a:p>
                      <a:r>
                        <a:rPr lang="en-US" sz="900" baseline="0" dirty="0" smtClean="0">
                          <a:latin typeface="Arial"/>
                          <a:cs typeface="Arial"/>
                        </a:rPr>
                        <a:t>SHC Project 3.1.4;</a:t>
                      </a:r>
                    </a:p>
                    <a:p>
                      <a:endParaRPr lang="en-US" sz="900" dirty="0">
                        <a:latin typeface="Arial"/>
                        <a:cs typeface="Arial"/>
                      </a:endParaRP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Focus: </a:t>
                      </a:r>
                      <a:r>
                        <a:rPr kumimoji="0" lang="en-US" sz="900" b="0" i="0" u="none" strike="noStrike" cap="none" normalizeH="0" baseline="0" dirty="0" smtClean="0">
                          <a:ln>
                            <a:noFill/>
                          </a:ln>
                          <a:solidFill>
                            <a:schemeClr val="tx1"/>
                          </a:solidFill>
                          <a:effectLst/>
                          <a:latin typeface="Arial"/>
                          <a:ea typeface="MS PGothic" charset="0"/>
                          <a:cs typeface="Arial"/>
                        </a:rPr>
                        <a:t>Short-term Processes;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Land-Ocean Exchange;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Impacts of Climate Change &amp; Human Activity;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Episodic Events &amp; Hazards;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a:ea typeface="MS PGothic" charset="0"/>
                          <a:cs typeface="Arial"/>
                        </a:rPr>
                        <a:t>Questions</a:t>
                      </a:r>
                      <a:r>
                        <a:rPr kumimoji="0" lang="en-US" sz="900" b="0" i="0" u="none" strike="noStrike" cap="none" normalizeH="0" baseline="0" dirty="0" smtClean="0">
                          <a:ln>
                            <a:noFill/>
                          </a:ln>
                          <a:solidFill>
                            <a:schemeClr val="tx1"/>
                          </a:solidFill>
                          <a:effectLst/>
                          <a:latin typeface="Arial"/>
                          <a:ea typeface="MS PGothic" charset="0"/>
                          <a:cs typeface="Arial"/>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a:ea typeface="MS PGothic" charset="0"/>
                          <a:cs typeface="Arial"/>
                        </a:rPr>
                        <a:t>1, 2, 3, &amp; 5</a:t>
                      </a:r>
                    </a:p>
                  </a:txBody>
                  <a:tcPr marL="91446" marR="9144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bl>
          </a:graphicData>
        </a:graphic>
      </p:graphicFrame>
      <p:sp>
        <p:nvSpPr>
          <p:cNvPr id="3" name="TextBox 5"/>
          <p:cNvSpPr txBox="1">
            <a:spLocks noChangeArrowheads="1"/>
          </p:cNvSpPr>
          <p:nvPr/>
        </p:nvSpPr>
        <p:spPr bwMode="auto">
          <a:xfrm>
            <a:off x="312738" y="34925"/>
            <a:ext cx="80569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dirty="0" smtClean="0">
                <a:solidFill>
                  <a:prstClr val="black"/>
                </a:solidFill>
              </a:rPr>
              <a:t>EPA </a:t>
            </a:r>
            <a:r>
              <a:rPr lang="en-US" sz="2200" b="1" dirty="0">
                <a:solidFill>
                  <a:prstClr val="black"/>
                </a:solidFill>
              </a:rPr>
              <a:t>Application Requirements for GEO Ocean Color Measurements </a:t>
            </a:r>
          </a:p>
        </p:txBody>
      </p:sp>
      <p:sp>
        <p:nvSpPr>
          <p:cNvPr id="2" name="Rectangle 1"/>
          <p:cNvSpPr/>
          <p:nvPr/>
        </p:nvSpPr>
        <p:spPr>
          <a:xfrm>
            <a:off x="2370103" y="6477326"/>
            <a:ext cx="2474393" cy="369332"/>
          </a:xfrm>
          <a:prstGeom prst="rect">
            <a:avLst/>
          </a:prstGeom>
        </p:spPr>
        <p:txBody>
          <a:bodyPr wrap="none">
            <a:spAutoFit/>
          </a:bodyPr>
          <a:lstStyle/>
          <a:p>
            <a:r>
              <a:rPr lang="en-US" dirty="0" smtClean="0"/>
              <a:t>EPA rep: Blake Schaeffer</a:t>
            </a:r>
            <a:endParaRPr lang="en-US" dirty="0"/>
          </a:p>
        </p:txBody>
      </p:sp>
    </p:spTree>
    <p:extLst>
      <p:ext uri="{BB962C8B-B14F-4D97-AF65-F5344CB8AC3E}">
        <p14:creationId xmlns:p14="http://schemas.microsoft.com/office/powerpoint/2010/main" val="41580138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8sqmap-zm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3336" r="28884" b="13336"/>
          <a:stretch/>
        </p:blipFill>
        <p:spPr>
          <a:xfrm>
            <a:off x="175438" y="558800"/>
            <a:ext cx="8275320" cy="6399449"/>
          </a:xfrm>
        </p:spPr>
      </p:pic>
      <p:sp>
        <p:nvSpPr>
          <p:cNvPr id="2" name="Title 1"/>
          <p:cNvSpPr>
            <a:spLocks noGrp="1"/>
          </p:cNvSpPr>
          <p:nvPr>
            <p:ph type="title"/>
          </p:nvPr>
        </p:nvSpPr>
        <p:spPr>
          <a:xfrm>
            <a:off x="0" y="-157162"/>
            <a:ext cx="9144000" cy="1143000"/>
          </a:xfrm>
        </p:spPr>
        <p:txBody>
          <a:bodyPr>
            <a:noAutofit/>
          </a:bodyPr>
          <a:lstStyle/>
          <a:p>
            <a:r>
              <a:rPr lang="en-US" sz="3600" dirty="0" smtClean="0"/>
              <a:t>From http</a:t>
            </a:r>
            <a:r>
              <a:rPr lang="en-US" sz="3600" dirty="0"/>
              <a:t>://</a:t>
            </a:r>
            <a:r>
              <a:rPr lang="en-US" sz="3600" dirty="0" err="1"/>
              <a:t>isccp.giss.nasa.gov</a:t>
            </a:r>
            <a:r>
              <a:rPr lang="en-US" sz="3600" dirty="0"/>
              <a:t>/climanal2.html</a:t>
            </a:r>
          </a:p>
        </p:txBody>
      </p:sp>
    </p:spTree>
    <p:extLst>
      <p:ext uri="{BB962C8B-B14F-4D97-AF65-F5344CB8AC3E}">
        <p14:creationId xmlns:p14="http://schemas.microsoft.com/office/powerpoint/2010/main" val="2454799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rdVHchlamda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888" y="1126057"/>
            <a:ext cx="4572000" cy="5588000"/>
          </a:xfrm>
          <a:prstGeom prst="rect">
            <a:avLst/>
          </a:prstGeom>
        </p:spPr>
      </p:pic>
      <p:pic>
        <p:nvPicPr>
          <p:cNvPr id="6" name="Picture 5" descr="erdVHchla8d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117600"/>
            <a:ext cx="4572000" cy="5588000"/>
          </a:xfrm>
          <a:prstGeom prst="rect">
            <a:avLst/>
          </a:prstGeom>
        </p:spPr>
      </p:pic>
      <p:sp>
        <p:nvSpPr>
          <p:cNvPr id="8" name="TextBox 7"/>
          <p:cNvSpPr txBox="1"/>
          <p:nvPr/>
        </p:nvSpPr>
        <p:spPr>
          <a:xfrm>
            <a:off x="330201" y="150848"/>
            <a:ext cx="8559800" cy="1231106"/>
          </a:xfrm>
          <a:prstGeom prst="rect">
            <a:avLst/>
          </a:prstGeom>
          <a:noFill/>
        </p:spPr>
        <p:txBody>
          <a:bodyPr wrap="square" rtlCol="0">
            <a:spAutoFit/>
          </a:bodyPr>
          <a:lstStyle/>
          <a:p>
            <a:r>
              <a:rPr lang="en-US" sz="2800" dirty="0"/>
              <a:t>Generated from </a:t>
            </a:r>
            <a:r>
              <a:rPr lang="en-US" sz="2800" dirty="0">
                <a:hlinkClick r:id="rId4"/>
              </a:rPr>
              <a:t>http://coastwatch.pfeg.noaa.gov/</a:t>
            </a:r>
            <a:r>
              <a:rPr lang="en-US" sz="2800" dirty="0" smtClean="0">
                <a:hlinkClick r:id="rId4"/>
              </a:rPr>
              <a:t>erddap</a:t>
            </a:r>
            <a:endParaRPr lang="en-US" sz="2800" dirty="0" smtClean="0"/>
          </a:p>
          <a:p>
            <a:endParaRPr lang="en-US" dirty="0"/>
          </a:p>
          <a:p>
            <a:r>
              <a:rPr lang="en-US" sz="2800" dirty="0" smtClean="0"/>
              <a:t>	8-day composite                   		 monthly composite  </a:t>
            </a:r>
            <a:endParaRPr lang="en-US" sz="2800" dirty="0"/>
          </a:p>
        </p:txBody>
      </p:sp>
      <p:sp>
        <p:nvSpPr>
          <p:cNvPr id="9" name="TextBox 8"/>
          <p:cNvSpPr txBox="1"/>
          <p:nvPr/>
        </p:nvSpPr>
        <p:spPr>
          <a:xfrm>
            <a:off x="1316587" y="1422404"/>
            <a:ext cx="1382785" cy="923330"/>
          </a:xfrm>
          <a:prstGeom prst="rect">
            <a:avLst/>
          </a:prstGeom>
          <a:noFill/>
        </p:spPr>
        <p:txBody>
          <a:bodyPr wrap="none" rtlCol="0">
            <a:spAutoFit/>
          </a:bodyPr>
          <a:lstStyle/>
          <a:p>
            <a:r>
              <a:rPr lang="en-US" dirty="0" smtClean="0"/>
              <a:t>VIIRS</a:t>
            </a:r>
          </a:p>
          <a:p>
            <a:r>
              <a:rPr lang="en-US" dirty="0" smtClean="0"/>
              <a:t>March 22-30</a:t>
            </a:r>
          </a:p>
          <a:p>
            <a:r>
              <a:rPr lang="en-US" dirty="0" smtClean="0"/>
              <a:t>2013 </a:t>
            </a:r>
            <a:endParaRPr lang="en-US" dirty="0"/>
          </a:p>
        </p:txBody>
      </p:sp>
      <p:sp>
        <p:nvSpPr>
          <p:cNvPr id="10" name="TextBox 9"/>
          <p:cNvSpPr txBox="1"/>
          <p:nvPr/>
        </p:nvSpPr>
        <p:spPr>
          <a:xfrm>
            <a:off x="5973165" y="1405474"/>
            <a:ext cx="670676" cy="923330"/>
          </a:xfrm>
          <a:prstGeom prst="rect">
            <a:avLst/>
          </a:prstGeom>
          <a:noFill/>
        </p:spPr>
        <p:txBody>
          <a:bodyPr wrap="none" rtlCol="0">
            <a:spAutoFit/>
          </a:bodyPr>
          <a:lstStyle/>
          <a:p>
            <a:r>
              <a:rPr lang="en-US" dirty="0" smtClean="0"/>
              <a:t>VIIRS</a:t>
            </a:r>
          </a:p>
          <a:p>
            <a:r>
              <a:rPr lang="en-US" dirty="0" smtClean="0"/>
              <a:t>July </a:t>
            </a:r>
          </a:p>
          <a:p>
            <a:r>
              <a:rPr lang="en-US" dirty="0" smtClean="0"/>
              <a:t>2012 </a:t>
            </a:r>
            <a:endParaRPr lang="en-US" dirty="0"/>
          </a:p>
        </p:txBody>
      </p:sp>
    </p:spTree>
    <p:extLst>
      <p:ext uri="{BB962C8B-B14F-4D97-AF65-F5344CB8AC3E}">
        <p14:creationId xmlns:p14="http://schemas.microsoft.com/office/powerpoint/2010/main" val="1245577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7" descr="sst1dg"/>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4573588" y="1371600"/>
            <a:ext cx="4570412"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4" name="Picture 8" descr="sst1d"/>
          <p:cNvPicPr>
            <a:picLocks noChangeAspect="1" noChangeArrowheads="1"/>
          </p:cNvPicPr>
          <p:nvPr/>
        </p:nvPicPr>
        <p:blipFill>
          <a:blip r:embed="rId4">
            <a:extLst>
              <a:ext uri="{28A0092B-C50C-407E-A947-70E740481C1C}">
                <a14:useLocalDpi xmlns:a14="http://schemas.microsoft.com/office/drawing/2010/main" val="0"/>
              </a:ext>
            </a:extLst>
          </a:blip>
          <a:srcRect b="9000"/>
          <a:stretch>
            <a:fillRect/>
          </a:stretch>
        </p:blipFill>
        <p:spPr bwMode="auto">
          <a:xfrm>
            <a:off x="0" y="1371600"/>
            <a:ext cx="457041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674" name="Rectangle 2"/>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3200">
              <a:solidFill>
                <a:srgbClr val="2D2525"/>
              </a:solidFill>
              <a:effectLst>
                <a:outerShdw blurRad="38100" dist="38100" dir="2700000" algn="tl">
                  <a:srgbClr val="000000">
                    <a:alpha val="43137"/>
                  </a:srgbClr>
                </a:outerShdw>
              </a:effectLst>
              <a:latin typeface="Times" charset="0"/>
              <a:ea typeface="ＭＳ Ｐゴシック" charset="0"/>
              <a:cs typeface="ＭＳ Ｐゴシック" charset="0"/>
            </a:endParaRPr>
          </a:p>
        </p:txBody>
      </p:sp>
      <p:sp>
        <p:nvSpPr>
          <p:cNvPr id="668675" name="Rectangle 3"/>
          <p:cNvSpPr>
            <a:spLocks noGrp="1" noChangeArrowheads="1"/>
          </p:cNvSpPr>
          <p:nvPr>
            <p:ph type="title"/>
          </p:nvPr>
        </p:nvSpPr>
        <p:spPr>
          <a:xfrm>
            <a:off x="1066800" y="152400"/>
            <a:ext cx="6858000" cy="1143000"/>
          </a:xfrm>
          <a:effectLst>
            <a:outerShdw blurRad="63500" dist="53882" dir="2700000" algn="ctr" rotWithShape="0">
              <a:schemeClr val="bg1">
                <a:alpha val="74998"/>
              </a:schemeClr>
            </a:outerShdw>
          </a:effectLst>
        </p:spPr>
        <p:txBody>
          <a:bodyPr/>
          <a:lstStyle/>
          <a:p>
            <a:pPr>
              <a:defRPr/>
            </a:pPr>
            <a:r>
              <a:rPr lang="en-US" sz="4800" b="1" dirty="0">
                <a:latin typeface="Arial" charset="0"/>
                <a:ea typeface="ＭＳ Ｐゴシック" charset="0"/>
                <a:cs typeface="ＭＳ Ｐゴシック" charset="0"/>
              </a:rPr>
              <a:t>Polar </a:t>
            </a:r>
            <a:r>
              <a:rPr lang="en-US" sz="4800" b="1" dirty="0" err="1">
                <a:latin typeface="Arial" charset="0"/>
                <a:ea typeface="ＭＳ Ｐゴシック" charset="0"/>
                <a:cs typeface="ＭＳ Ｐゴシック" charset="0"/>
              </a:rPr>
              <a:t>vs</a:t>
            </a:r>
            <a:r>
              <a:rPr lang="en-US" sz="4800" b="1" dirty="0">
                <a:latin typeface="Arial" charset="0"/>
                <a:ea typeface="ＭＳ Ｐゴシック" charset="0"/>
                <a:cs typeface="ＭＳ Ｐゴシック" charset="0"/>
              </a:rPr>
              <a:t> Geo </a:t>
            </a:r>
            <a:endParaRPr lang="en-US" sz="6000" dirty="0">
              <a:latin typeface="Arial" charset="0"/>
              <a:ea typeface="ＭＳ Ｐゴシック" charset="0"/>
              <a:cs typeface="ＭＳ Ｐゴシック" charset="0"/>
            </a:endParaRPr>
          </a:p>
        </p:txBody>
      </p:sp>
      <p:sp>
        <p:nvSpPr>
          <p:cNvPr id="177157" name="Text Box 5"/>
          <p:cNvSpPr txBox="1">
            <a:spLocks noChangeArrowheads="1"/>
          </p:cNvSpPr>
          <p:nvPr/>
        </p:nvSpPr>
        <p:spPr bwMode="auto">
          <a:xfrm>
            <a:off x="990600" y="61722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charset="0"/>
                <a:ea typeface="ＭＳ Ｐゴシック" charset="0"/>
                <a:cs typeface="ＭＳ Ｐゴシック" charset="0"/>
              </a:defRPr>
            </a:lvl1pPr>
            <a:lvl2pPr marL="742950" indent="-285750">
              <a:defRPr sz="3200">
                <a:solidFill>
                  <a:schemeClr val="tx1"/>
                </a:solidFill>
                <a:latin typeface="Times" charset="0"/>
                <a:ea typeface="ＭＳ Ｐゴシック" charset="0"/>
              </a:defRPr>
            </a:lvl2pPr>
            <a:lvl3pPr marL="1143000" indent="-228600">
              <a:defRPr sz="3200">
                <a:solidFill>
                  <a:schemeClr val="tx1"/>
                </a:solidFill>
                <a:latin typeface="Times" charset="0"/>
                <a:ea typeface="ＭＳ Ｐゴシック" charset="0"/>
              </a:defRPr>
            </a:lvl3pPr>
            <a:lvl4pPr marL="1600200" indent="-228600">
              <a:defRPr sz="3200">
                <a:solidFill>
                  <a:schemeClr val="tx1"/>
                </a:solidFill>
                <a:latin typeface="Times" charset="0"/>
                <a:ea typeface="ＭＳ Ｐゴシック" charset="0"/>
              </a:defRPr>
            </a:lvl4pPr>
            <a:lvl5pPr marL="2057400" indent="-228600">
              <a:defRPr sz="3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3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3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3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3200">
                <a:solidFill>
                  <a:schemeClr val="tx1"/>
                </a:solidFill>
                <a:latin typeface="Times" charset="0"/>
                <a:ea typeface="ＭＳ Ｐゴシック" charset="0"/>
              </a:defRPr>
            </a:lvl9pPr>
          </a:lstStyle>
          <a:p>
            <a:pPr defTabSz="914400" eaLnBrk="0" fontAlgn="base" hangingPunct="0">
              <a:spcBef>
                <a:spcPct val="0"/>
              </a:spcBef>
              <a:spcAft>
                <a:spcPct val="0"/>
              </a:spcAft>
            </a:pPr>
            <a:r>
              <a:rPr lang="en-US" sz="2800" b="1">
                <a:solidFill>
                  <a:srgbClr val="000000"/>
                </a:solidFill>
                <a:latin typeface="Arial" charset="0"/>
              </a:rPr>
              <a:t>MODIS SST- 1 day              GOES SST- 1 day </a:t>
            </a:r>
          </a:p>
        </p:txBody>
      </p:sp>
      <p:sp>
        <p:nvSpPr>
          <p:cNvPr id="668676" name="Line 4"/>
          <p:cNvSpPr>
            <a:spLocks noChangeShapeType="1"/>
          </p:cNvSpPr>
          <p:nvPr/>
        </p:nvSpPr>
        <p:spPr bwMode="auto">
          <a:xfrm>
            <a:off x="0" y="1371600"/>
            <a:ext cx="9144000" cy="0"/>
          </a:xfrm>
          <a:prstGeom prst="line">
            <a:avLst/>
          </a:prstGeom>
          <a:noFill/>
          <a:ln w="38100">
            <a:solidFill>
              <a:schemeClr val="tx1"/>
            </a:solidFill>
            <a:round/>
            <a:headEnd/>
            <a:tailEnd/>
          </a:ln>
          <a:effectLst/>
        </p:spPr>
        <p:txBody>
          <a:bodyPr wrap="none" anchor="ctr"/>
          <a:lstStyle/>
          <a:p>
            <a:pPr algn="ctr" defTabSz="914400" eaLnBrk="0" fontAlgn="base" hangingPunct="0">
              <a:spcBef>
                <a:spcPct val="0"/>
              </a:spcBef>
              <a:spcAft>
                <a:spcPct val="0"/>
              </a:spcAft>
              <a:defRPr/>
            </a:pPr>
            <a:endParaRPr lang="en-US" sz="3200">
              <a:solidFill>
                <a:srgbClr val="2D2525"/>
              </a:solidFill>
              <a:effectLst>
                <a:outerShdw blurRad="38100" dist="38100" dir="2700000" algn="tl">
                  <a:srgbClr val="000000">
                    <a:alpha val="43137"/>
                  </a:srgbClr>
                </a:outerShdw>
              </a:effectLst>
              <a:latin typeface="Times"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8" descr="sst8d"/>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0" y="1371600"/>
            <a:ext cx="457041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2" name="Picture 2" descr="sst1dg"/>
          <p:cNvPicPr>
            <a:picLocks noChangeAspect="1" noChangeArrowheads="1"/>
          </p:cNvPicPr>
          <p:nvPr/>
        </p:nvPicPr>
        <p:blipFill>
          <a:blip r:embed="rId4">
            <a:extLst>
              <a:ext uri="{28A0092B-C50C-407E-A947-70E740481C1C}">
                <a14:useLocalDpi xmlns:a14="http://schemas.microsoft.com/office/drawing/2010/main" val="0"/>
              </a:ext>
            </a:extLst>
          </a:blip>
          <a:srcRect b="9000"/>
          <a:stretch>
            <a:fillRect/>
          </a:stretch>
        </p:blipFill>
        <p:spPr bwMode="auto">
          <a:xfrm>
            <a:off x="4573588" y="1371600"/>
            <a:ext cx="457041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0724" name="Rectangle 4"/>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pPr algn="ctr" defTabSz="914400" eaLnBrk="0" fontAlgn="base" hangingPunct="0">
              <a:spcBef>
                <a:spcPct val="0"/>
              </a:spcBef>
              <a:spcAft>
                <a:spcPct val="0"/>
              </a:spcAft>
              <a:defRPr/>
            </a:pPr>
            <a:endParaRPr lang="en-US" sz="3200">
              <a:solidFill>
                <a:srgbClr val="2D2525"/>
              </a:solidFill>
              <a:effectLst>
                <a:outerShdw blurRad="38100" dist="38100" dir="2700000" algn="tl">
                  <a:srgbClr val="000000">
                    <a:alpha val="43137"/>
                  </a:srgbClr>
                </a:outerShdw>
              </a:effectLst>
              <a:latin typeface="Times" charset="0"/>
              <a:ea typeface="ＭＳ Ｐゴシック" charset="0"/>
              <a:cs typeface="ＭＳ Ｐゴシック" charset="0"/>
            </a:endParaRPr>
          </a:p>
        </p:txBody>
      </p:sp>
      <p:sp>
        <p:nvSpPr>
          <p:cNvPr id="670725" name="Rectangle 5"/>
          <p:cNvSpPr>
            <a:spLocks noGrp="1" noChangeArrowheads="1"/>
          </p:cNvSpPr>
          <p:nvPr>
            <p:ph type="title"/>
          </p:nvPr>
        </p:nvSpPr>
        <p:spPr>
          <a:xfrm>
            <a:off x="1295400" y="152400"/>
            <a:ext cx="6858000" cy="1143000"/>
          </a:xfrm>
          <a:effectLst>
            <a:outerShdw blurRad="63500" dist="53882" dir="2700000" algn="ctr" rotWithShape="0">
              <a:schemeClr val="bg1">
                <a:alpha val="74998"/>
              </a:schemeClr>
            </a:outerShdw>
          </a:effectLst>
        </p:spPr>
        <p:txBody>
          <a:bodyPr/>
          <a:lstStyle/>
          <a:p>
            <a:pPr>
              <a:defRPr/>
            </a:pPr>
            <a:r>
              <a:rPr lang="en-US" sz="4800" b="1" dirty="0">
                <a:latin typeface="Arial" charset="0"/>
                <a:ea typeface="ＭＳ Ｐゴシック" charset="0"/>
                <a:cs typeface="ＭＳ Ｐゴシック" charset="0"/>
              </a:rPr>
              <a:t>Polar </a:t>
            </a:r>
            <a:r>
              <a:rPr lang="en-US" sz="4800" b="1" dirty="0" err="1">
                <a:latin typeface="Arial" charset="0"/>
                <a:ea typeface="ＭＳ Ｐゴシック" charset="0"/>
                <a:cs typeface="ＭＳ Ｐゴシック" charset="0"/>
              </a:rPr>
              <a:t>vs</a:t>
            </a:r>
            <a:r>
              <a:rPr lang="en-US" sz="4800" b="1" dirty="0">
                <a:latin typeface="Arial" charset="0"/>
                <a:ea typeface="ＭＳ Ｐゴシック" charset="0"/>
                <a:cs typeface="ＭＳ Ｐゴシック" charset="0"/>
              </a:rPr>
              <a:t> Geo </a:t>
            </a:r>
            <a:endParaRPr lang="en-US" sz="6000" dirty="0">
              <a:latin typeface="Arial" charset="0"/>
              <a:ea typeface="ＭＳ Ｐゴシック" charset="0"/>
              <a:cs typeface="ＭＳ Ｐゴシック" charset="0"/>
            </a:endParaRPr>
          </a:p>
        </p:txBody>
      </p:sp>
      <p:sp>
        <p:nvSpPr>
          <p:cNvPr id="670727" name="Line 7"/>
          <p:cNvSpPr>
            <a:spLocks noChangeShapeType="1"/>
          </p:cNvSpPr>
          <p:nvPr/>
        </p:nvSpPr>
        <p:spPr bwMode="auto">
          <a:xfrm>
            <a:off x="0" y="1371600"/>
            <a:ext cx="9144000" cy="0"/>
          </a:xfrm>
          <a:prstGeom prst="line">
            <a:avLst/>
          </a:prstGeom>
          <a:noFill/>
          <a:ln w="38100">
            <a:solidFill>
              <a:schemeClr val="tx1"/>
            </a:solidFill>
            <a:round/>
            <a:headEnd/>
            <a:tailEnd/>
          </a:ln>
          <a:effectLst/>
        </p:spPr>
        <p:txBody>
          <a:bodyPr wrap="none" anchor="ctr"/>
          <a:lstStyle/>
          <a:p>
            <a:pPr algn="ctr" defTabSz="914400" eaLnBrk="0" fontAlgn="base" hangingPunct="0">
              <a:spcBef>
                <a:spcPct val="0"/>
              </a:spcBef>
              <a:spcAft>
                <a:spcPct val="0"/>
              </a:spcAft>
              <a:defRPr/>
            </a:pPr>
            <a:endParaRPr lang="en-US" sz="3200">
              <a:solidFill>
                <a:srgbClr val="2D2525"/>
              </a:solidFill>
              <a:effectLst>
                <a:outerShdw blurRad="38100" dist="38100" dir="2700000" algn="tl">
                  <a:srgbClr val="000000">
                    <a:alpha val="43137"/>
                  </a:srgbClr>
                </a:outerShdw>
              </a:effectLst>
              <a:latin typeface="Times" charset="0"/>
              <a:ea typeface="ＭＳ Ｐゴシック" charset="0"/>
              <a:cs typeface="ＭＳ Ｐゴシック" charset="0"/>
            </a:endParaRPr>
          </a:p>
        </p:txBody>
      </p:sp>
      <p:sp>
        <p:nvSpPr>
          <p:cNvPr id="179206" name="Text Box 6"/>
          <p:cNvSpPr txBox="1">
            <a:spLocks noChangeArrowheads="1"/>
          </p:cNvSpPr>
          <p:nvPr/>
        </p:nvSpPr>
        <p:spPr bwMode="auto">
          <a:xfrm>
            <a:off x="990600" y="61722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charset="0"/>
                <a:ea typeface="ＭＳ Ｐゴシック" charset="0"/>
                <a:cs typeface="ＭＳ Ｐゴシック" charset="0"/>
              </a:defRPr>
            </a:lvl1pPr>
            <a:lvl2pPr marL="742950" indent="-285750">
              <a:defRPr sz="3200">
                <a:solidFill>
                  <a:schemeClr val="tx1"/>
                </a:solidFill>
                <a:latin typeface="Times" charset="0"/>
                <a:ea typeface="ＭＳ Ｐゴシック" charset="0"/>
              </a:defRPr>
            </a:lvl2pPr>
            <a:lvl3pPr marL="1143000" indent="-228600">
              <a:defRPr sz="3200">
                <a:solidFill>
                  <a:schemeClr val="tx1"/>
                </a:solidFill>
                <a:latin typeface="Times" charset="0"/>
                <a:ea typeface="ＭＳ Ｐゴシック" charset="0"/>
              </a:defRPr>
            </a:lvl3pPr>
            <a:lvl4pPr marL="1600200" indent="-228600">
              <a:defRPr sz="3200">
                <a:solidFill>
                  <a:schemeClr val="tx1"/>
                </a:solidFill>
                <a:latin typeface="Times" charset="0"/>
                <a:ea typeface="ＭＳ Ｐゴシック" charset="0"/>
              </a:defRPr>
            </a:lvl4pPr>
            <a:lvl5pPr marL="2057400" indent="-228600">
              <a:defRPr sz="3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3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3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3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3200">
                <a:solidFill>
                  <a:schemeClr val="tx1"/>
                </a:solidFill>
                <a:latin typeface="Times" charset="0"/>
                <a:ea typeface="ＭＳ Ｐゴシック" charset="0"/>
              </a:defRPr>
            </a:lvl9pPr>
          </a:lstStyle>
          <a:p>
            <a:pPr defTabSz="914400" eaLnBrk="0" fontAlgn="base" hangingPunct="0">
              <a:spcBef>
                <a:spcPct val="0"/>
              </a:spcBef>
              <a:spcAft>
                <a:spcPct val="0"/>
              </a:spcAft>
            </a:pPr>
            <a:r>
              <a:rPr lang="en-US" sz="2800" b="1">
                <a:solidFill>
                  <a:srgbClr val="000000"/>
                </a:solidFill>
                <a:latin typeface="Arial" charset="0"/>
              </a:rPr>
              <a:t>MODIS SST- 8 day              GOES SST- 1 day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0"/>
            <a:ext cx="6858000" cy="571500"/>
          </a:xfrm>
        </p:spPr>
        <p:txBody>
          <a:bodyPr>
            <a:noAutofit/>
          </a:bodyPr>
          <a:lstStyle/>
          <a:p>
            <a:r>
              <a:rPr lang="en-US" sz="2400" dirty="0" smtClean="0"/>
              <a:t>GOCI NOAA-MSL12 </a:t>
            </a:r>
            <a:r>
              <a:rPr lang="en-US" sz="2400" b="1" i="1" dirty="0" smtClean="0">
                <a:latin typeface="Times New Roman" pitchFamily="18" charset="0"/>
                <a:cs typeface="Times New Roman" pitchFamily="18" charset="0"/>
              </a:rPr>
              <a:t>K</a:t>
            </a:r>
            <a:r>
              <a:rPr lang="en-US" sz="2400" b="1" baseline="-25000" dirty="0" smtClean="0">
                <a:latin typeface="Times New Roman" pitchFamily="18" charset="0"/>
                <a:cs typeface="Times New Roman" pitchFamily="18" charset="0"/>
              </a:rPr>
              <a:t>d</a:t>
            </a:r>
            <a:r>
              <a:rPr lang="en-US" sz="2400" b="1" dirty="0" smtClean="0">
                <a:latin typeface="Times New Roman" pitchFamily="18" charset="0"/>
                <a:cs typeface="Times New Roman" pitchFamily="18" charset="0"/>
              </a:rPr>
              <a:t>(490)</a:t>
            </a:r>
            <a:r>
              <a:rPr lang="en-US" sz="2400" dirty="0" smtClean="0"/>
              <a:t> (2012-07-29)</a:t>
            </a:r>
            <a:endParaRPr lang="en-US" sz="2400" dirty="0"/>
          </a:p>
        </p:txBody>
      </p:sp>
      <p:pic>
        <p:nvPicPr>
          <p:cNvPr id="4" name="Picture 3" descr="GOCI_ani_20120729_HZ_k490.gif"/>
          <p:cNvPicPr>
            <a:picLocks noChangeAspect="1"/>
          </p:cNvPicPr>
          <p:nvPr/>
        </p:nvPicPr>
        <p:blipFill>
          <a:blip r:embed="rId3" cstate="print"/>
          <a:stretch>
            <a:fillRect/>
          </a:stretch>
        </p:blipFill>
        <p:spPr>
          <a:xfrm>
            <a:off x="1765300" y="571500"/>
            <a:ext cx="5851633" cy="5422900"/>
          </a:xfrm>
          <a:prstGeom prst="rect">
            <a:avLst/>
          </a:prstGeom>
        </p:spPr>
      </p:pic>
      <p:pic>
        <p:nvPicPr>
          <p:cNvPr id="5" name="Picture 4" descr="GOCI_HZ_K490_colbar_V.png"/>
          <p:cNvPicPr>
            <a:picLocks noChangeAspect="1"/>
          </p:cNvPicPr>
          <p:nvPr/>
        </p:nvPicPr>
        <p:blipFill>
          <a:blip r:embed="rId4" cstate="print"/>
          <a:stretch>
            <a:fillRect/>
          </a:stretch>
        </p:blipFill>
        <p:spPr>
          <a:xfrm>
            <a:off x="7772400" y="1774826"/>
            <a:ext cx="543613" cy="3797300"/>
          </a:xfrm>
          <a:prstGeom prst="rect">
            <a:avLst/>
          </a:prstGeom>
        </p:spPr>
      </p:pic>
      <p:sp>
        <p:nvSpPr>
          <p:cNvPr id="6" name="TextBox 5"/>
          <p:cNvSpPr txBox="1"/>
          <p:nvPr/>
        </p:nvSpPr>
        <p:spPr>
          <a:xfrm>
            <a:off x="465840" y="6211669"/>
            <a:ext cx="8360659" cy="646331"/>
          </a:xfrm>
          <a:prstGeom prst="rect">
            <a:avLst/>
          </a:prstGeom>
          <a:noFill/>
        </p:spPr>
        <p:txBody>
          <a:bodyPr wrap="square" rtlCol="0">
            <a:spAutoFit/>
          </a:bodyPr>
          <a:lstStyle/>
          <a:p>
            <a:pPr fontAlgn="base">
              <a:spcBef>
                <a:spcPct val="0"/>
              </a:spcBef>
              <a:spcAft>
                <a:spcPct val="0"/>
              </a:spcAft>
            </a:pPr>
            <a:r>
              <a:rPr lang="en-US" dirty="0" smtClean="0">
                <a:solidFill>
                  <a:srgbClr val="1903BD"/>
                </a:solidFill>
                <a:latin typeface="Arial" pitchFamily="-1" charset="0"/>
                <a:ea typeface="ＭＳ Ｐゴシック" pitchFamily="-1" charset="-128"/>
                <a:cs typeface="ＭＳ Ｐゴシック" pitchFamily="-1" charset="-128"/>
              </a:rPr>
              <a:t>More details in </a:t>
            </a:r>
            <a:r>
              <a:rPr lang="en-US" b="1" dirty="0" smtClean="0">
                <a:solidFill>
                  <a:srgbClr val="1903BD"/>
                </a:solidFill>
                <a:latin typeface="Arial" pitchFamily="-1" charset="0"/>
                <a:ea typeface="ＭＳ Ｐゴシック" pitchFamily="-1" charset="-128"/>
                <a:cs typeface="ＭＳ Ｐゴシック" pitchFamily="-1" charset="-128"/>
              </a:rPr>
              <a:t>poster </a:t>
            </a:r>
            <a:r>
              <a:rPr lang="en-US" dirty="0" smtClean="0">
                <a:solidFill>
                  <a:srgbClr val="1903BD"/>
                </a:solidFill>
                <a:latin typeface="Arial" pitchFamily="-1" charset="0"/>
                <a:ea typeface="ＭＳ Ｐゴシック" pitchFamily="-1" charset="-128"/>
                <a:cs typeface="ＭＳ Ｐゴシック" pitchFamily="-1" charset="-128"/>
              </a:rPr>
              <a:t>by </a:t>
            </a:r>
            <a:r>
              <a:rPr lang="en-US" i="1" dirty="0" smtClean="0">
                <a:solidFill>
                  <a:srgbClr val="1903BD"/>
                </a:solidFill>
                <a:latin typeface="Arial" pitchFamily="-1" charset="0"/>
                <a:ea typeface="ＭＳ Ｐゴシック" pitchFamily="-1" charset="-128"/>
                <a:cs typeface="ＭＳ Ｐゴシック" pitchFamily="-1" charset="-128"/>
              </a:rPr>
              <a:t>Wang et al.</a:t>
            </a:r>
            <a:r>
              <a:rPr lang="en-US" dirty="0" smtClean="0">
                <a:solidFill>
                  <a:srgbClr val="1903BD"/>
                </a:solidFill>
                <a:latin typeface="Arial" pitchFamily="-1" charset="0"/>
                <a:ea typeface="ＭＳ Ｐゴシック" pitchFamily="-1" charset="-128"/>
                <a:cs typeface="ＭＳ Ｐゴシック" pitchFamily="-1" charset="-128"/>
              </a:rPr>
              <a:t>, “Ocean diurnal variations measured by the Korean Geostationary Ocean Color Imager”</a:t>
            </a:r>
            <a:r>
              <a:rPr lang="en-US" dirty="0" smtClean="0">
                <a:solidFill>
                  <a:prstClr val="black"/>
                </a:solidFill>
                <a:latin typeface="Arial" pitchFamily="-1" charset="0"/>
                <a:ea typeface="ＭＳ Ｐゴシック" pitchFamily="-1" charset="-128"/>
                <a:cs typeface="ＭＳ Ｐゴシック" pitchFamily="-1" charset="-128"/>
              </a:rPr>
              <a:t> </a:t>
            </a:r>
            <a:endParaRPr lang="en-US" dirty="0">
              <a:solidFill>
                <a:prstClr val="black"/>
              </a:solidFill>
              <a:latin typeface="Arial"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3048000" y="152400"/>
            <a:ext cx="4876800" cy="1295400"/>
          </a:xfrm>
          <a:prstGeom prst="rect">
            <a:avLst/>
          </a:prstGeom>
          <a:noFill/>
          <a:ln>
            <a:noFill/>
          </a:ln>
          <a:effectLst>
            <a:outerShdw blurRad="63500" dist="29783" dir="3885598"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b"/>
          <a:lstStyle/>
          <a:p>
            <a:pPr defTabSz="914400" eaLnBrk="0" fontAlgn="base" hangingPunct="0">
              <a:spcBef>
                <a:spcPct val="0"/>
              </a:spcBef>
              <a:spcAft>
                <a:spcPct val="0"/>
              </a:spcAft>
            </a:pPr>
            <a:endParaRPr lang="en-US" sz="2800" smtClean="0">
              <a:solidFill>
                <a:srgbClr val="2D2525"/>
              </a:solidFill>
              <a:latin typeface="Times" charset="0"/>
              <a:ea typeface="ＭＳ Ｐゴシック" charset="0"/>
            </a:endParaRPr>
          </a:p>
        </p:txBody>
      </p:sp>
      <p:sp>
        <p:nvSpPr>
          <p:cNvPr id="643075" name="Rectangle 3"/>
          <p:cNvSpPr>
            <a:spLocks noGrp="1" noChangeArrowheads="1"/>
          </p:cNvSpPr>
          <p:nvPr>
            <p:ph type="title" idx="4294967295"/>
          </p:nvPr>
        </p:nvSpPr>
        <p:spPr>
          <a:xfrm>
            <a:off x="228600" y="1143000"/>
            <a:ext cx="2286000" cy="1905000"/>
          </a:xfrm>
          <a:effectLst>
            <a:outerShdw blurRad="63500" dist="53882" dir="2700000" algn="ctr" rotWithShape="0">
              <a:schemeClr val="bg1">
                <a:alpha val="74998"/>
              </a:schemeClr>
            </a:outerShdw>
          </a:effectLst>
        </p:spPr>
        <p:txBody>
          <a:bodyPr/>
          <a:lstStyle/>
          <a:p>
            <a:pPr algn="l"/>
            <a:r>
              <a:rPr lang="en-US" b="1">
                <a:latin typeface="Arial" charset="0"/>
              </a:rPr>
              <a:t> </a:t>
            </a:r>
            <a:r>
              <a:rPr lang="ja-JP" altLang="en-US" b="1">
                <a:latin typeface="Arial"/>
              </a:rPr>
              <a:t>“</a:t>
            </a:r>
            <a:r>
              <a:rPr lang="en-US" b="1">
                <a:latin typeface="Arial" charset="0"/>
              </a:rPr>
              <a:t>The   Memo</a:t>
            </a:r>
            <a:r>
              <a:rPr lang="ja-JP" altLang="en-US" b="1">
                <a:latin typeface="Arial"/>
              </a:rPr>
              <a:t>”</a:t>
            </a:r>
            <a:endParaRPr lang="en-US"/>
          </a:p>
        </p:txBody>
      </p:sp>
      <p:sp>
        <p:nvSpPr>
          <p:cNvPr id="643076" name="Rectangle 4"/>
          <p:cNvSpPr>
            <a:spLocks noChangeArrowheads="1"/>
          </p:cNvSpPr>
          <p:nvPr/>
        </p:nvSpPr>
        <p:spPr bwMode="auto">
          <a:xfrm>
            <a:off x="2286000" y="152400"/>
            <a:ext cx="5334000" cy="6553200"/>
          </a:xfrm>
          <a:prstGeom prst="rect">
            <a:avLst/>
          </a:prstGeom>
          <a:solidFill>
            <a:srgbClr val="FFFFF4"/>
          </a:solidFill>
          <a:ln w="9525">
            <a:solidFill>
              <a:schemeClr val="tx1"/>
            </a:solidFill>
            <a:miter lim="800000"/>
            <a:headEnd/>
            <a:tailEnd/>
          </a:ln>
          <a:effectLst>
            <a:outerShdw blurRad="63500" dist="46662" dir="2115817" algn="ctr" rotWithShape="0">
              <a:schemeClr val="bg2">
                <a:alpha val="74998"/>
              </a:schemeClr>
            </a:outerShdw>
          </a:effectLst>
        </p:spPr>
        <p:txBody>
          <a:bodyPr wrap="none" anchor="ctr"/>
          <a:lstStyle/>
          <a:p>
            <a:pPr defTabSz="914400" eaLnBrk="0" fontAlgn="base" hangingPunct="0">
              <a:spcBef>
                <a:spcPct val="0"/>
              </a:spcBef>
              <a:spcAft>
                <a:spcPct val="0"/>
              </a:spcAft>
            </a:pPr>
            <a:endParaRPr lang="en-US" sz="2400" smtClean="0">
              <a:solidFill>
                <a:srgbClr val="2D2525"/>
              </a:solidFill>
              <a:latin typeface="Times" charset="0"/>
              <a:ea typeface="ＭＳ Ｐゴシック" charset="0"/>
            </a:endParaRPr>
          </a:p>
        </p:txBody>
      </p:sp>
      <p:sp>
        <p:nvSpPr>
          <p:cNvPr id="643077" name="Text Box 5"/>
          <p:cNvSpPr txBox="1">
            <a:spLocks noChangeArrowheads="1"/>
          </p:cNvSpPr>
          <p:nvPr/>
        </p:nvSpPr>
        <p:spPr bwMode="auto">
          <a:xfrm>
            <a:off x="2362200" y="152400"/>
            <a:ext cx="5257800" cy="65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635000" algn="l"/>
              </a:tabLst>
              <a:defRPr sz="2400">
                <a:solidFill>
                  <a:schemeClr val="tx1"/>
                </a:solidFill>
                <a:latin typeface="Times" charset="0"/>
                <a:ea typeface="ＭＳ Ｐゴシック" charset="0"/>
              </a:defRPr>
            </a:lvl1pPr>
            <a:lvl2pPr>
              <a:tabLst>
                <a:tab pos="635000" algn="l"/>
              </a:tabLst>
              <a:defRPr sz="2400">
                <a:solidFill>
                  <a:schemeClr val="tx1"/>
                </a:solidFill>
                <a:latin typeface="Times" charset="0"/>
                <a:ea typeface="ＭＳ Ｐゴシック" charset="0"/>
              </a:defRPr>
            </a:lvl2pPr>
            <a:lvl3pPr>
              <a:tabLst>
                <a:tab pos="635000" algn="l"/>
              </a:tabLst>
              <a:defRPr sz="2400">
                <a:solidFill>
                  <a:schemeClr val="tx1"/>
                </a:solidFill>
                <a:latin typeface="Times" charset="0"/>
                <a:ea typeface="ＭＳ Ｐゴシック" charset="0"/>
              </a:defRPr>
            </a:lvl3pPr>
            <a:lvl4pPr>
              <a:tabLst>
                <a:tab pos="635000" algn="l"/>
              </a:tabLst>
              <a:defRPr sz="2400">
                <a:solidFill>
                  <a:schemeClr val="tx1"/>
                </a:solidFill>
                <a:latin typeface="Times" charset="0"/>
                <a:ea typeface="ＭＳ Ｐゴシック" charset="0"/>
              </a:defRPr>
            </a:lvl4pPr>
            <a:lvl5pPr>
              <a:tabLst>
                <a:tab pos="635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635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635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635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635000" algn="l"/>
              </a:tabLst>
              <a:defRPr sz="2400">
                <a:solidFill>
                  <a:schemeClr val="tx1"/>
                </a:solidFill>
                <a:latin typeface="Times" charset="0"/>
                <a:ea typeface="ＭＳ Ｐゴシック" charset="0"/>
              </a:defRPr>
            </a:lvl9pPr>
          </a:lstStyle>
          <a:p>
            <a:pPr algn="ctr" defTabSz="914400" eaLnBrk="0" fontAlgn="base" hangingPunct="0">
              <a:spcBef>
                <a:spcPct val="60000"/>
              </a:spcBef>
              <a:spcAft>
                <a:spcPct val="0"/>
              </a:spcAft>
            </a:pPr>
            <a:r>
              <a:rPr lang="en-US" sz="1200" b="1" smtClean="0">
                <a:solidFill>
                  <a:srgbClr val="000000"/>
                </a:solidFill>
                <a:latin typeface="Times New Roman" charset="0"/>
              </a:rPr>
              <a:t>MEMORANDUM </a:t>
            </a:r>
            <a:endParaRPr lang="en-US" sz="1200" smtClean="0">
              <a:solidFill>
                <a:srgbClr val="000000"/>
              </a:solidFill>
              <a:latin typeface="Times New Roman" charset="0"/>
            </a:endParaRPr>
          </a:p>
          <a:p>
            <a:pPr defTabSz="914400" eaLnBrk="0" fontAlgn="base" hangingPunct="0">
              <a:spcBef>
                <a:spcPct val="60000"/>
              </a:spcBef>
              <a:spcAft>
                <a:spcPct val="0"/>
              </a:spcAft>
            </a:pPr>
            <a:r>
              <a:rPr lang="en-US" sz="1200" smtClean="0">
                <a:solidFill>
                  <a:srgbClr val="000000"/>
                </a:solidFill>
                <a:latin typeface="Times New Roman" charset="0"/>
              </a:rPr>
              <a:t>FOR: 	Gregory </a:t>
            </a:r>
            <a:r>
              <a:rPr lang="en-US" sz="1200" b="1" smtClean="0">
                <a:solidFill>
                  <a:srgbClr val="000000"/>
                </a:solidFill>
                <a:latin typeface="Times New Roman" charset="0"/>
              </a:rPr>
              <a:t>Withee</a:t>
            </a:r>
            <a:r>
              <a:rPr lang="en-US" sz="1200" smtClean="0">
                <a:solidFill>
                  <a:srgbClr val="000000"/>
                </a:solidFill>
                <a:latin typeface="Times New Roman" charset="0"/>
              </a:rPr>
              <a:t>, Assistant Adminstrator for NESDIS</a:t>
            </a:r>
          </a:p>
          <a:p>
            <a:pPr defTabSz="914400" eaLnBrk="0" fontAlgn="base" hangingPunct="0">
              <a:spcBef>
                <a:spcPct val="60000"/>
              </a:spcBef>
              <a:spcAft>
                <a:spcPct val="0"/>
              </a:spcAft>
            </a:pPr>
            <a:r>
              <a:rPr lang="en-US" sz="1200" smtClean="0">
                <a:solidFill>
                  <a:srgbClr val="000000"/>
                </a:solidFill>
                <a:latin typeface="Times New Roman" charset="0"/>
              </a:rPr>
              <a:t>FROM: 	William </a:t>
            </a:r>
            <a:r>
              <a:rPr lang="en-US" sz="1200" b="1" smtClean="0">
                <a:solidFill>
                  <a:srgbClr val="000000"/>
                </a:solidFill>
                <a:latin typeface="Times New Roman" charset="0"/>
              </a:rPr>
              <a:t>Hogarth</a:t>
            </a:r>
            <a:r>
              <a:rPr lang="en-US" sz="1200" smtClean="0">
                <a:solidFill>
                  <a:srgbClr val="000000"/>
                </a:solidFill>
                <a:latin typeface="Times New Roman" charset="0"/>
              </a:rPr>
              <a:t>, Assistant Adminstrator for NMFS </a:t>
            </a:r>
          </a:p>
          <a:p>
            <a:pPr defTabSz="914400" eaLnBrk="0" fontAlgn="base" hangingPunct="0">
              <a:spcBef>
                <a:spcPct val="60000"/>
              </a:spcBef>
              <a:spcAft>
                <a:spcPct val="0"/>
              </a:spcAft>
            </a:pPr>
            <a:r>
              <a:rPr lang="en-US" sz="1200" smtClean="0">
                <a:solidFill>
                  <a:srgbClr val="000000"/>
                </a:solidFill>
                <a:latin typeface="Times New Roman" charset="0"/>
              </a:rPr>
              <a:t>DATE: 	April 20, 2006</a:t>
            </a:r>
          </a:p>
          <a:p>
            <a:pPr defTabSz="914400" eaLnBrk="0" fontAlgn="base" hangingPunct="0">
              <a:spcBef>
                <a:spcPct val="60000"/>
              </a:spcBef>
              <a:spcAft>
                <a:spcPct val="0"/>
              </a:spcAft>
            </a:pPr>
            <a:r>
              <a:rPr lang="en-US" sz="1200" smtClean="0">
                <a:solidFill>
                  <a:srgbClr val="000000"/>
                </a:solidFill>
                <a:latin typeface="Times New Roman" charset="0"/>
              </a:rPr>
              <a:t>SUBJECT: Advocacy for GOES-R in support of Operational Fisheries and 	  Ecosystems Management Requirements </a:t>
            </a:r>
          </a:p>
          <a:p>
            <a:pPr defTabSz="914400" eaLnBrk="0" fontAlgn="base" hangingPunct="0">
              <a:spcBef>
                <a:spcPct val="60000"/>
              </a:spcBef>
              <a:spcAft>
                <a:spcPct val="0"/>
              </a:spcAft>
            </a:pPr>
            <a:r>
              <a:rPr lang="en-US" sz="1100" smtClean="0">
                <a:solidFill>
                  <a:srgbClr val="000000"/>
                </a:solidFill>
                <a:latin typeface="Times New Roman" charset="0"/>
              </a:rPr>
              <a:t>The purpose of this memo is to advocate the next generation of NOAA geostationary satellites (GOES-R), on behalf of NOAA Fisheries.  In particular, the Hyperspectral Environmental Suite with Coastal Waters Imaging capability (HES-CW), to be flown on GOES-R, will help NOAA Fisheries fulfill its responsibility to monitor the health of our ecosystems, including commercial fisheries and protected species, such as marine mammals.  NOAA Fisheries looks forward to the capabilities offered by GOES-R to provide accurate estimates of chlorophyll in U.S. coastal waters as a means to more accurately understand, monitor, and predict the health of our ecosystems. Chlorophyll is the only biological component of the marine ecosystem accessible to remote sensing, and as such provides a key metric for assessing the health and productivity of marine ecosystems on a global scale.  For example, satellite derived primary productivity is one of the key indicators used in the assessment of Large Marine Ecosystems (LME).  However, persistent cloudiness, on both coasts of the United States, can hamper the amount of usable data received from polar-orbiting satellites.  The increased temporal resolution of ocean color data from a geostationary platform will greatly alleviate this issue.  The increased spatial resolution from this sensor will allow us to characterize large estuaries and bays that are unresolved with current satellite data coverage.  The key impacts and benefits are highlighted in more detail in the attached one-pager.  </a:t>
            </a:r>
          </a:p>
          <a:p>
            <a:pPr defTabSz="914400" eaLnBrk="0" fontAlgn="base" hangingPunct="0">
              <a:spcBef>
                <a:spcPct val="60000"/>
              </a:spcBef>
              <a:spcAft>
                <a:spcPct val="0"/>
              </a:spcAft>
            </a:pPr>
            <a:r>
              <a:rPr lang="en-US" sz="1100" smtClean="0">
                <a:solidFill>
                  <a:srgbClr val="000000"/>
                </a:solidFill>
                <a:latin typeface="Times New Roman" charset="0"/>
              </a:rPr>
              <a:t> In summary, the increased spatial and temporal resolution of data from the HES-CW on GOES-R will greatly improve our ability to characterize and monitor coastal regions for better management of ecosystems and fisheries.  This capability will greatly improve the use of satellite data in a wide variety of applications within NOAA Fisheries.  Maximizing the usage and potential of this new satellite data will require user-friendly methods of data access and delivery.  NOAA Fisheries is currently active in the GOES-R readiness process through participation in the GOES-R user conferences and the COAST working group.  In closing, it is encouraging to see NOAA expanding the capabilities of the geostationary environmental satellites beyond their traditional role of serving the needs of the weather service, an example of one-NOAA in action.</a:t>
            </a:r>
            <a:endParaRPr lang="en-US" sz="1100" smtClean="0">
              <a:solidFill>
                <a:srgbClr val="001DD1"/>
              </a:solidFill>
              <a:latin typeface="Helvetica" charset="0"/>
            </a:endParaRPr>
          </a:p>
        </p:txBody>
      </p:sp>
      <p:sp>
        <p:nvSpPr>
          <p:cNvPr id="643078" name="Text Box 6"/>
          <p:cNvSpPr txBox="1">
            <a:spLocks noChangeArrowheads="1"/>
          </p:cNvSpPr>
          <p:nvPr/>
        </p:nvSpPr>
        <p:spPr bwMode="auto">
          <a:xfrm>
            <a:off x="457200" y="2895600"/>
            <a:ext cx="4800600" cy="1625600"/>
          </a:xfrm>
          <a:prstGeom prst="rect">
            <a:avLst/>
          </a:prstGeom>
          <a:solidFill>
            <a:schemeClr val="accent1"/>
          </a:solidFill>
          <a:ln w="9525">
            <a:solidFill>
              <a:srgbClr val="000000"/>
            </a:solidFill>
            <a:miter lim="800000"/>
            <a:headEnd/>
            <a:tailEnd/>
          </a:ln>
          <a:effectLst>
            <a:outerShdw blurRad="63500" dist="38099" dir="2700000" algn="ctr" rotWithShape="0">
              <a:schemeClr val="tx1">
                <a:alpha val="74998"/>
              </a:schemeClr>
            </a:outerShdw>
          </a:effectLst>
        </p:spPr>
        <p:txBody>
          <a:bodyPr>
            <a:spAutoFit/>
          </a:bodyPr>
          <a:lstStyle/>
          <a:p>
            <a:pPr defTabSz="914400" eaLnBrk="0" fontAlgn="base" hangingPunct="0">
              <a:spcBef>
                <a:spcPct val="50000"/>
              </a:spcBef>
              <a:spcAft>
                <a:spcPct val="0"/>
              </a:spcAft>
            </a:pPr>
            <a:r>
              <a:rPr lang="ja-JP" altLang="en-US" sz="2000" smtClean="0">
                <a:solidFill>
                  <a:srgbClr val="000000"/>
                </a:solidFill>
                <a:latin typeface="Arial"/>
                <a:ea typeface="ＭＳ Ｐゴシック" charset="0"/>
              </a:rPr>
              <a:t>“</a:t>
            </a:r>
            <a:r>
              <a:rPr lang="en-US" sz="2000" smtClean="0">
                <a:solidFill>
                  <a:srgbClr val="000000"/>
                </a:solidFill>
                <a:latin typeface="Times New Roman" charset="0"/>
                <a:ea typeface="ＭＳ Ｐゴシック" charset="0"/>
              </a:rPr>
              <a:t>the HES-CW will help NOAA Fisheries fulfill its responsibility to monitor the health of our ecosystems, including commercial fisheries and protected species, such as marine mammals</a:t>
            </a:r>
            <a:r>
              <a:rPr lang="ja-JP" altLang="en-US" sz="2000" smtClean="0">
                <a:solidFill>
                  <a:srgbClr val="000000"/>
                </a:solidFill>
                <a:latin typeface="Arial"/>
                <a:ea typeface="ＭＳ Ｐゴシック" charset="0"/>
              </a:rPr>
              <a:t>”</a:t>
            </a:r>
            <a:endParaRPr lang="en-US" sz="2000" smtClean="0">
              <a:solidFill>
                <a:srgbClr val="000000"/>
              </a:solidFill>
              <a:latin typeface="Times New Roman" charset="0"/>
              <a:ea typeface="ＭＳ Ｐゴシック" charset="0"/>
            </a:endParaRPr>
          </a:p>
        </p:txBody>
      </p:sp>
      <p:sp>
        <p:nvSpPr>
          <p:cNvPr id="643079" name="Text Box 7"/>
          <p:cNvSpPr txBox="1">
            <a:spLocks noChangeArrowheads="1"/>
          </p:cNvSpPr>
          <p:nvPr/>
        </p:nvSpPr>
        <p:spPr bwMode="auto">
          <a:xfrm>
            <a:off x="4876800" y="838200"/>
            <a:ext cx="3657600" cy="1625600"/>
          </a:xfrm>
          <a:prstGeom prst="rect">
            <a:avLst/>
          </a:prstGeom>
          <a:solidFill>
            <a:schemeClr val="accent1"/>
          </a:solidFill>
          <a:ln w="9525">
            <a:solidFill>
              <a:srgbClr val="000000"/>
            </a:solidFill>
            <a:miter lim="800000"/>
            <a:headEnd/>
            <a:tailEnd/>
          </a:ln>
          <a:effectLst>
            <a:outerShdw blurRad="63500" dist="38099" dir="2700000" algn="ctr" rotWithShape="0">
              <a:schemeClr val="tx1">
                <a:alpha val="74998"/>
              </a:schemeClr>
            </a:outerShdw>
          </a:effectLst>
        </p:spPr>
        <p:txBody>
          <a:bodyPr>
            <a:spAutoFit/>
          </a:bodyPr>
          <a:lstStyle/>
          <a:p>
            <a:pPr defTabSz="914400" eaLnBrk="0" fontAlgn="base" hangingPunct="0">
              <a:spcBef>
                <a:spcPct val="50000"/>
              </a:spcBef>
              <a:spcAft>
                <a:spcPct val="0"/>
              </a:spcAft>
            </a:pPr>
            <a:r>
              <a:rPr lang="ja-JP" altLang="en-US" sz="2000" smtClean="0">
                <a:solidFill>
                  <a:srgbClr val="000000"/>
                </a:solidFill>
                <a:latin typeface="Arial"/>
                <a:ea typeface="ＭＳ Ｐゴシック" charset="0"/>
              </a:rPr>
              <a:t>“</a:t>
            </a:r>
            <a:r>
              <a:rPr lang="en-US" sz="2000" smtClean="0">
                <a:solidFill>
                  <a:srgbClr val="000000"/>
                </a:solidFill>
                <a:latin typeface="Times New Roman" charset="0"/>
                <a:ea typeface="ＭＳ Ｐゴシック" charset="0"/>
              </a:rPr>
              <a:t>The increased spatial resolution from this sensor will allow us to characterize large estuaries and bays that are unresolved with current satellite data coverage</a:t>
            </a:r>
            <a:r>
              <a:rPr lang="ja-JP" altLang="en-US" sz="2000" smtClean="0">
                <a:solidFill>
                  <a:srgbClr val="000000"/>
                </a:solidFill>
                <a:latin typeface="Arial"/>
                <a:ea typeface="ＭＳ Ｐゴシック" charset="0"/>
              </a:rPr>
              <a:t>”</a:t>
            </a:r>
            <a:endParaRPr lang="en-US" sz="2000" smtClean="0">
              <a:solidFill>
                <a:srgbClr val="000000"/>
              </a:solidFill>
              <a:latin typeface="Times New Roman" charset="0"/>
              <a:ea typeface="ＭＳ Ｐゴシック" charset="0"/>
            </a:endParaRPr>
          </a:p>
        </p:txBody>
      </p:sp>
      <p:sp>
        <p:nvSpPr>
          <p:cNvPr id="643080" name="Text Box 8"/>
          <p:cNvSpPr txBox="1">
            <a:spLocks noChangeArrowheads="1"/>
          </p:cNvSpPr>
          <p:nvPr/>
        </p:nvSpPr>
        <p:spPr bwMode="auto">
          <a:xfrm>
            <a:off x="4038600" y="4851400"/>
            <a:ext cx="3352800" cy="1625600"/>
          </a:xfrm>
          <a:prstGeom prst="rect">
            <a:avLst/>
          </a:prstGeom>
          <a:solidFill>
            <a:schemeClr val="accent1"/>
          </a:solidFill>
          <a:ln w="9525">
            <a:solidFill>
              <a:srgbClr val="000000"/>
            </a:solidFill>
            <a:miter lim="800000"/>
            <a:headEnd/>
            <a:tailEnd/>
          </a:ln>
          <a:effectLst>
            <a:outerShdw blurRad="63500" dist="38099" dir="2700000" algn="ctr" rotWithShape="0">
              <a:schemeClr val="tx1">
                <a:alpha val="74998"/>
              </a:schemeClr>
            </a:outerShdw>
          </a:effectLst>
        </p:spPr>
        <p:txBody>
          <a:bodyPr>
            <a:spAutoFit/>
          </a:bodyPr>
          <a:lstStyle/>
          <a:p>
            <a:pPr defTabSz="914400" eaLnBrk="0" fontAlgn="base" hangingPunct="0">
              <a:spcBef>
                <a:spcPct val="50000"/>
              </a:spcBef>
              <a:spcAft>
                <a:spcPct val="0"/>
              </a:spcAft>
            </a:pPr>
            <a:r>
              <a:rPr lang="ja-JP" altLang="en-US" sz="2000" smtClean="0">
                <a:solidFill>
                  <a:srgbClr val="000000"/>
                </a:solidFill>
                <a:latin typeface="Arial"/>
                <a:ea typeface="ＭＳ Ｐゴシック" charset="0"/>
              </a:rPr>
              <a:t>“</a:t>
            </a:r>
            <a:r>
              <a:rPr lang="en-US" sz="2000" smtClean="0">
                <a:solidFill>
                  <a:srgbClr val="000000"/>
                </a:solidFill>
                <a:latin typeface="Times New Roman" charset="0"/>
                <a:ea typeface="ＭＳ Ｐゴシック" charset="0"/>
              </a:rPr>
              <a:t>Maximizing the usage and potential of this new satellite data will require user-friendly methods of data access and delivery.</a:t>
            </a:r>
            <a:r>
              <a:rPr lang="ja-JP" altLang="en-US" sz="2000" smtClean="0">
                <a:solidFill>
                  <a:srgbClr val="000000"/>
                </a:solidFill>
                <a:latin typeface="Arial"/>
                <a:ea typeface="ＭＳ Ｐゴシック" charset="0"/>
              </a:rPr>
              <a:t>”</a:t>
            </a:r>
            <a:endParaRPr lang="en-US" sz="2000" smtClean="0">
              <a:solidFill>
                <a:srgbClr val="000000"/>
              </a:solidFill>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3079"/>
                                        </p:tgtEl>
                                        <p:attrNameLst>
                                          <p:attrName>style.visibility</p:attrName>
                                        </p:attrNameLst>
                                      </p:cBhvr>
                                      <p:to>
                                        <p:strVal val="visible"/>
                                      </p:to>
                                    </p:set>
                                    <p:animEffect transition="in" filter="box(out)">
                                      <p:cBhvr>
                                        <p:cTn id="7" dur="500"/>
                                        <p:tgtEl>
                                          <p:spTgt spid="64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43078"/>
                                        </p:tgtEl>
                                        <p:attrNameLst>
                                          <p:attrName>style.visibility</p:attrName>
                                        </p:attrNameLst>
                                      </p:cBhvr>
                                      <p:to>
                                        <p:strVal val="visible"/>
                                      </p:to>
                                    </p:set>
                                    <p:animEffect transition="in" filter="box(out)">
                                      <p:cBhvr>
                                        <p:cTn id="12" dur="500"/>
                                        <p:tgtEl>
                                          <p:spTgt spid="643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43080"/>
                                        </p:tgtEl>
                                        <p:attrNameLst>
                                          <p:attrName>style.visibility</p:attrName>
                                        </p:attrNameLst>
                                      </p:cBhvr>
                                      <p:to>
                                        <p:strVal val="visible"/>
                                      </p:to>
                                    </p:set>
                                    <p:animEffect transition="in" filter="box(out)">
                                      <p:cBhvr>
                                        <p:cTn id="17" dur="500"/>
                                        <p:tgtEl>
                                          <p:spTgt spid="64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8" grpId="0" animBg="1" autoUpdateAnimBg="0"/>
      <p:bldP spid="643079" grpId="0" animBg="1" autoUpdateAnimBg="0"/>
      <p:bldP spid="64308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4"/>
          <p:cNvSpPr>
            <a:spLocks noChangeArrowheads="1"/>
          </p:cNvSpPr>
          <p:nvPr/>
        </p:nvSpPr>
        <p:spPr bwMode="auto">
          <a:xfrm>
            <a:off x="0" y="0"/>
            <a:ext cx="7467600" cy="1371600"/>
          </a:xfrm>
          <a:prstGeom prst="rect">
            <a:avLst/>
          </a:prstGeom>
          <a:solidFill>
            <a:schemeClr val="tx1"/>
          </a:solidFill>
          <a:ln w="9525">
            <a:noFill/>
            <a:miter lim="800000"/>
            <a:headEnd/>
            <a:tailEnd/>
          </a:ln>
        </p:spPr>
        <p:txBody>
          <a:bodyPr wrap="none" anchor="ctr">
            <a:prstTxWarp prst="textNoShape">
              <a:avLst/>
            </a:prstTxWarp>
          </a:bodyPr>
          <a:lstStyle/>
          <a:p>
            <a:pPr defTabSz="914400" fontAlgn="base">
              <a:spcBef>
                <a:spcPct val="0"/>
              </a:spcBef>
              <a:spcAft>
                <a:spcPct val="0"/>
              </a:spcAft>
            </a:pPr>
            <a:endParaRPr lang="en-US" sz="3200">
              <a:solidFill>
                <a:srgbClr val="000000"/>
              </a:solidFill>
              <a:latin typeface="Times" pitchFamily="-60" charset="0"/>
              <a:ea typeface="ＭＳ Ｐゴシック" pitchFamily="-60" charset="-128"/>
              <a:cs typeface="ＭＳ Ｐゴシック" pitchFamily="-60" charset="-128"/>
            </a:endParaRPr>
          </a:p>
        </p:txBody>
      </p:sp>
      <p:pic>
        <p:nvPicPr>
          <p:cNvPr id="43010" name="Picture 1033" descr="NPPsatellite"/>
          <p:cNvPicPr>
            <a:picLocks noChangeAspect="1" noChangeArrowheads="1"/>
          </p:cNvPicPr>
          <p:nvPr/>
        </p:nvPicPr>
        <p:blipFill>
          <a:blip r:embed="rId3"/>
          <a:srcRect/>
          <a:stretch>
            <a:fillRect/>
          </a:stretch>
        </p:blipFill>
        <p:spPr bwMode="auto">
          <a:xfrm>
            <a:off x="7162800" y="0"/>
            <a:ext cx="1981200" cy="1371600"/>
          </a:xfrm>
          <a:prstGeom prst="rect">
            <a:avLst/>
          </a:prstGeom>
          <a:noFill/>
          <a:ln w="9525">
            <a:noFill/>
            <a:miter lim="800000"/>
            <a:headEnd/>
            <a:tailEnd/>
          </a:ln>
        </p:spPr>
      </p:pic>
      <p:sp>
        <p:nvSpPr>
          <p:cNvPr id="43011" name="Rectangle 3"/>
          <p:cNvSpPr>
            <a:spLocks noGrp="1" noChangeArrowheads="1"/>
          </p:cNvSpPr>
          <p:nvPr>
            <p:ph type="title" idx="4294967295"/>
          </p:nvPr>
        </p:nvSpPr>
        <p:spPr>
          <a:xfrm>
            <a:off x="381000" y="153988"/>
            <a:ext cx="7696200" cy="1143000"/>
          </a:xfrm>
        </p:spPr>
        <p:txBody>
          <a:bodyPr/>
          <a:lstStyle/>
          <a:p>
            <a:pPr eaLnBrk="1" hangingPunct="1"/>
            <a:r>
              <a:rPr lang="en-US" sz="5400" b="1">
                <a:solidFill>
                  <a:srgbClr val="FFF547"/>
                </a:solidFill>
              </a:rPr>
              <a:t>“Operational”</a:t>
            </a:r>
            <a:endParaRPr lang="en-US" sz="5400">
              <a:solidFill>
                <a:srgbClr val="FFF547"/>
              </a:solidFill>
            </a:endParaRPr>
          </a:p>
        </p:txBody>
      </p:sp>
      <p:sp>
        <p:nvSpPr>
          <p:cNvPr id="43012" name="Text Box 4"/>
          <p:cNvSpPr txBox="1">
            <a:spLocks noChangeArrowheads="1"/>
          </p:cNvSpPr>
          <p:nvPr/>
        </p:nvSpPr>
        <p:spPr bwMode="auto">
          <a:xfrm>
            <a:off x="838200" y="1371600"/>
            <a:ext cx="7391400" cy="641350"/>
          </a:xfrm>
          <a:prstGeom prst="rect">
            <a:avLst/>
          </a:prstGeom>
          <a:noFill/>
          <a:ln w="9525">
            <a:noFill/>
            <a:miter lim="800000"/>
            <a:headEnd/>
            <a:tailEnd/>
          </a:ln>
        </p:spPr>
        <p:txBody>
          <a:bodyPr>
            <a:prstTxWarp prst="textNoShape">
              <a:avLst/>
            </a:prstTxWarp>
            <a:spAutoFit/>
          </a:bodyPr>
          <a:lstStyle/>
          <a:p>
            <a:pPr marL="177800" indent="-177800" algn="ctr" defTabSz="914400" eaLnBrk="0" fontAlgn="base" hangingPunct="0">
              <a:spcBef>
                <a:spcPct val="50000"/>
              </a:spcBef>
              <a:spcAft>
                <a:spcPct val="0"/>
              </a:spcAft>
              <a:buFont typeface="Times" pitchFamily="-60" charset="0"/>
              <a:buNone/>
              <a:tabLst>
                <a:tab pos="457200" algn="l"/>
              </a:tabLst>
            </a:pPr>
            <a:r>
              <a:rPr lang="en-US" sz="3600" b="1" dirty="0">
                <a:solidFill>
                  <a:srgbClr val="000000"/>
                </a:solidFill>
                <a:latin typeface="Arial" pitchFamily="-60" charset="0"/>
                <a:ea typeface="ＭＳ Ｐゴシック" pitchFamily="-60" charset="-128"/>
                <a:cs typeface="ＭＳ Ｐゴシック" pitchFamily="-60" charset="-128"/>
              </a:rPr>
              <a:t>What does it mean?  </a:t>
            </a:r>
          </a:p>
        </p:txBody>
      </p:sp>
      <p:sp>
        <p:nvSpPr>
          <p:cNvPr id="726025" name="Text Box 9"/>
          <p:cNvSpPr txBox="1">
            <a:spLocks noChangeArrowheads="1"/>
          </p:cNvSpPr>
          <p:nvPr/>
        </p:nvSpPr>
        <p:spPr bwMode="auto">
          <a:xfrm>
            <a:off x="152400" y="1868239"/>
            <a:ext cx="7620000" cy="1128713"/>
          </a:xfrm>
          <a:prstGeom prst="rect">
            <a:avLst/>
          </a:prstGeom>
          <a:noFill/>
          <a:ln w="9525">
            <a:noFill/>
            <a:miter lim="800000"/>
            <a:headEnd/>
            <a:tailEnd/>
          </a:ln>
        </p:spPr>
        <p:txBody>
          <a:bodyPr>
            <a:prstTxWarp prst="textNoShape">
              <a:avLst/>
            </a:prstTxWarp>
            <a:spAutoFit/>
          </a:bodyPr>
          <a:lstStyle/>
          <a:p>
            <a:pPr marL="292100" indent="-292100" defTabSz="914400" eaLnBrk="0" fontAlgn="base" hangingPunct="0">
              <a:spcBef>
                <a:spcPct val="0"/>
              </a:spcBef>
              <a:spcAft>
                <a:spcPct val="0"/>
              </a:spcAft>
              <a:buFont typeface="Arial" pitchFamily="-60" charset="0"/>
              <a:buAutoNum type="arabicPeriod"/>
            </a:pPr>
            <a:r>
              <a:rPr lang="en-US" sz="2000" i="1" dirty="0">
                <a:solidFill>
                  <a:srgbClr val="000000"/>
                </a:solidFill>
                <a:latin typeface="Arial" pitchFamily="-60" charset="0"/>
                <a:ea typeface="ＭＳ Ｐゴシック" pitchFamily="-60" charset="-128"/>
                <a:cs typeface="ＭＳ Ｐゴシック" pitchFamily="-60" charset="-128"/>
              </a:rPr>
              <a:t>relating to, or based on operations</a:t>
            </a:r>
          </a:p>
          <a:p>
            <a:pPr marL="292100" indent="-292100" defTabSz="914400" eaLnBrk="0" fontAlgn="base" hangingPunct="0">
              <a:spcBef>
                <a:spcPct val="0"/>
              </a:spcBef>
              <a:spcAft>
                <a:spcPct val="0"/>
              </a:spcAft>
              <a:buFont typeface="Arial" pitchFamily="-60" charset="0"/>
              <a:buAutoNum type="arabicPeriod"/>
            </a:pPr>
            <a:r>
              <a:rPr lang="en-US" sz="2000" i="1" dirty="0">
                <a:solidFill>
                  <a:srgbClr val="000000"/>
                </a:solidFill>
                <a:latin typeface="Arial" pitchFamily="-60" charset="0"/>
                <a:ea typeface="ＭＳ Ｐゴシック" pitchFamily="-60" charset="-128"/>
                <a:cs typeface="ＭＳ Ｐゴシック" pitchFamily="-60" charset="-128"/>
              </a:rPr>
              <a:t>ready for, or in a condition to undertake, a destined function</a:t>
            </a:r>
            <a:r>
              <a:rPr lang="en-US" sz="2800" dirty="0">
                <a:solidFill>
                  <a:srgbClr val="000000"/>
                </a:solidFill>
                <a:latin typeface="Arial" pitchFamily="-60" charset="0"/>
                <a:ea typeface="ＭＳ Ｐゴシック" pitchFamily="-60" charset="-128"/>
                <a:cs typeface="ＭＳ Ｐゴシック" pitchFamily="-60" charset="-128"/>
              </a:rPr>
              <a:t> </a:t>
            </a:r>
          </a:p>
          <a:p>
            <a:pPr marL="292100" indent="-292100" defTabSz="914400" eaLnBrk="0" fontAlgn="base" hangingPunct="0">
              <a:spcBef>
                <a:spcPct val="0"/>
              </a:spcBef>
              <a:spcAft>
                <a:spcPct val="0"/>
              </a:spcAft>
            </a:pPr>
            <a:r>
              <a:rPr lang="en-US" sz="2800" dirty="0">
                <a:solidFill>
                  <a:srgbClr val="000000"/>
                </a:solidFill>
                <a:latin typeface="Arial" pitchFamily="-60" charset="0"/>
                <a:ea typeface="ＭＳ Ｐゴシック" pitchFamily="-60" charset="-128"/>
                <a:cs typeface="ＭＳ Ｐゴシック" pitchFamily="-60" charset="-128"/>
              </a:rPr>
              <a:t>				       </a:t>
            </a:r>
            <a:r>
              <a:rPr lang="en-US" sz="2000" dirty="0">
                <a:solidFill>
                  <a:srgbClr val="000000"/>
                </a:solidFill>
                <a:latin typeface="Arial" pitchFamily="-60" charset="0"/>
                <a:ea typeface="ＭＳ Ｐゴシック" pitchFamily="-60" charset="-128"/>
                <a:cs typeface="ＭＳ Ｐゴシック" pitchFamily="-60" charset="-128"/>
              </a:rPr>
              <a:t>- Merriam-Webster’s Dictionary</a:t>
            </a:r>
            <a:r>
              <a:rPr lang="en-US" sz="2200" dirty="0">
                <a:solidFill>
                  <a:srgbClr val="000000"/>
                </a:solidFill>
                <a:latin typeface="Arial" pitchFamily="-60" charset="0"/>
                <a:ea typeface="ＭＳ Ｐゴシック" pitchFamily="-60" charset="-128"/>
                <a:cs typeface="ＭＳ Ｐゴシック" pitchFamily="-60" charset="-128"/>
              </a:rPr>
              <a:t> </a:t>
            </a:r>
          </a:p>
        </p:txBody>
      </p:sp>
      <p:sp>
        <p:nvSpPr>
          <p:cNvPr id="726026" name="Text Box 10"/>
          <p:cNvSpPr txBox="1">
            <a:spLocks noChangeArrowheads="1"/>
          </p:cNvSpPr>
          <p:nvPr/>
        </p:nvSpPr>
        <p:spPr bwMode="auto">
          <a:xfrm>
            <a:off x="1600200" y="2924944"/>
            <a:ext cx="5638800" cy="519112"/>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50000"/>
              </a:spcBef>
              <a:spcAft>
                <a:spcPct val="0"/>
              </a:spcAft>
              <a:buFont typeface="Times" charset="0"/>
              <a:buNone/>
              <a:tabLst>
                <a:tab pos="457200" algn="l"/>
              </a:tabLst>
              <a:defRPr/>
            </a:pPr>
            <a:r>
              <a:rPr lang="en-US" sz="2800" dirty="0">
                <a:solidFill>
                  <a:srgbClr val="0304FF"/>
                </a:solidFill>
                <a:latin typeface="Arial" charset="0"/>
                <a:ea typeface="Osaka"/>
                <a:cs typeface="Osaka"/>
              </a:rPr>
              <a:t>Strict definition is vague at best…</a:t>
            </a:r>
          </a:p>
        </p:txBody>
      </p:sp>
      <p:sp>
        <p:nvSpPr>
          <p:cNvPr id="726027" name="Text Box 11"/>
          <p:cNvSpPr txBox="1">
            <a:spLocks noChangeArrowheads="1"/>
          </p:cNvSpPr>
          <p:nvPr/>
        </p:nvSpPr>
        <p:spPr bwMode="auto">
          <a:xfrm>
            <a:off x="228600" y="4509120"/>
            <a:ext cx="8534400" cy="738664"/>
          </a:xfrm>
          <a:prstGeom prst="rect">
            <a:avLst/>
          </a:prstGeom>
          <a:noFill/>
          <a:ln w="9525">
            <a:noFill/>
            <a:miter lim="800000"/>
            <a:headEnd/>
            <a:tailEnd/>
          </a:ln>
        </p:spPr>
        <p:txBody>
          <a:bodyPr>
            <a:prstTxWarp prst="textNoShape">
              <a:avLst/>
            </a:prstTxWarp>
            <a:spAutoFit/>
          </a:bodyPr>
          <a:lstStyle/>
          <a:p>
            <a:pPr marL="169863" indent="-169863" defTabSz="914400" eaLnBrk="0" fontAlgn="base" hangingPunct="0">
              <a:spcBef>
                <a:spcPct val="50000"/>
              </a:spcBef>
              <a:spcAft>
                <a:spcPct val="0"/>
              </a:spcAft>
              <a:buFont typeface="Times" pitchFamily="-60" charset="0"/>
              <a:buNone/>
              <a:tabLst>
                <a:tab pos="457200" algn="l"/>
              </a:tabLst>
            </a:pPr>
            <a:r>
              <a:rPr lang="en-US" sz="2100" dirty="0">
                <a:solidFill>
                  <a:srgbClr val="000000"/>
                </a:solidFill>
                <a:latin typeface="Arial" pitchFamily="-60" charset="0"/>
                <a:ea typeface="ＭＳ Ｐゴシック" pitchFamily="-60" charset="-128"/>
                <a:cs typeface="ＭＳ Ｐゴシック" pitchFamily="-60" charset="-128"/>
              </a:rPr>
              <a:t>• In the world of </a:t>
            </a:r>
            <a:r>
              <a:rPr lang="en-US" sz="2100" dirty="0" smtClean="0">
                <a:solidFill>
                  <a:srgbClr val="000000"/>
                </a:solidFill>
                <a:latin typeface="Arial" pitchFamily="-60" charset="0"/>
                <a:ea typeface="ＭＳ Ｐゴシック" pitchFamily="-60" charset="-128"/>
                <a:cs typeface="ＭＳ Ｐゴシック" pitchFamily="-60" charset="-128"/>
              </a:rPr>
              <a:t>(meteorological) satellite data</a:t>
            </a:r>
            <a:r>
              <a:rPr lang="en-US" sz="2100" dirty="0">
                <a:solidFill>
                  <a:srgbClr val="000000"/>
                </a:solidFill>
                <a:latin typeface="Arial" pitchFamily="-60" charset="0"/>
                <a:ea typeface="ＭＳ Ｐゴシック" pitchFamily="-60" charset="-128"/>
                <a:cs typeface="ＭＳ Ｐゴシック" pitchFamily="-60" charset="-128"/>
              </a:rPr>
              <a:t>, “operational” is often assumed to mean a near-real time (NRT) 24/7 application.  </a:t>
            </a:r>
          </a:p>
        </p:txBody>
      </p:sp>
      <p:sp>
        <p:nvSpPr>
          <p:cNvPr id="726028" name="Text Box 12"/>
          <p:cNvSpPr txBox="1">
            <a:spLocks noChangeArrowheads="1"/>
          </p:cNvSpPr>
          <p:nvPr/>
        </p:nvSpPr>
        <p:spPr bwMode="auto">
          <a:xfrm>
            <a:off x="228600" y="5157192"/>
            <a:ext cx="8686800" cy="793750"/>
          </a:xfrm>
          <a:prstGeom prst="rect">
            <a:avLst/>
          </a:prstGeom>
          <a:noFill/>
          <a:ln w="9525">
            <a:noFill/>
            <a:miter lim="800000"/>
            <a:headEnd/>
            <a:tailEnd/>
          </a:ln>
        </p:spPr>
        <p:txBody>
          <a:bodyPr>
            <a:prstTxWarp prst="textNoShape">
              <a:avLst/>
            </a:prstTxWarp>
            <a:spAutoFit/>
          </a:bodyPr>
          <a:lstStyle/>
          <a:p>
            <a:pPr marL="236538" indent="-236538" defTabSz="914400" eaLnBrk="0" fontAlgn="base" hangingPunct="0">
              <a:spcBef>
                <a:spcPct val="50000"/>
              </a:spcBef>
              <a:spcAft>
                <a:spcPct val="0"/>
              </a:spcAft>
              <a:buFont typeface="Times" pitchFamily="-60" charset="0"/>
              <a:buNone/>
              <a:tabLst>
                <a:tab pos="457200" algn="l"/>
              </a:tabLst>
            </a:pPr>
            <a:r>
              <a:rPr lang="en-US" sz="2300" dirty="0" smtClean="0">
                <a:solidFill>
                  <a:srgbClr val="000000"/>
                </a:solidFill>
                <a:latin typeface="Arial" pitchFamily="-60" charset="0"/>
                <a:ea typeface="ＭＳ Ｐゴシック" pitchFamily="-60" charset="-128"/>
                <a:cs typeface="ＭＳ Ｐゴシック" pitchFamily="-60" charset="-128"/>
              </a:rPr>
              <a:t>• </a:t>
            </a:r>
            <a:r>
              <a:rPr lang="en-US" sz="2100" dirty="0" smtClean="0">
                <a:solidFill>
                  <a:srgbClr val="000000"/>
                </a:solidFill>
                <a:latin typeface="Arial" pitchFamily="-60" charset="0"/>
                <a:ea typeface="ＭＳ Ｐゴシック" pitchFamily="-60" charset="-128"/>
                <a:cs typeface="ＭＳ Ｐゴシック" pitchFamily="-60" charset="-128"/>
              </a:rPr>
              <a:t>For fisheries and marine resource managers, </a:t>
            </a:r>
            <a:r>
              <a:rPr lang="en-US" sz="2100" dirty="0" err="1" smtClean="0">
                <a:solidFill>
                  <a:srgbClr val="000000"/>
                </a:solidFill>
                <a:latin typeface="Arial" pitchFamily="-60" charset="0"/>
                <a:ea typeface="ＭＳ Ｐゴシック" pitchFamily="-60" charset="-128"/>
                <a:cs typeface="ＭＳ Ｐゴシック" pitchFamily="-60" charset="-128"/>
              </a:rPr>
              <a:t>interannual</a:t>
            </a:r>
            <a:r>
              <a:rPr lang="en-US" sz="2100" dirty="0" smtClean="0">
                <a:solidFill>
                  <a:srgbClr val="000000"/>
                </a:solidFill>
                <a:latin typeface="Arial" pitchFamily="-60" charset="0"/>
                <a:ea typeface="ＭＳ Ｐゴシック" pitchFamily="-60" charset="-128"/>
                <a:cs typeface="ＭＳ Ｐゴシック" pitchFamily="-60" charset="-128"/>
              </a:rPr>
              <a:t> and decadal timescales </a:t>
            </a:r>
            <a:r>
              <a:rPr lang="en-US" sz="2100" smtClean="0">
                <a:solidFill>
                  <a:srgbClr val="000000"/>
                </a:solidFill>
                <a:latin typeface="Arial" pitchFamily="-60" charset="0"/>
                <a:ea typeface="ＭＳ Ｐゴシック" pitchFamily="-60" charset="-128"/>
                <a:cs typeface="ＭＳ Ｐゴシック" pitchFamily="-60" charset="-128"/>
              </a:rPr>
              <a:t>are often </a:t>
            </a:r>
            <a:r>
              <a:rPr lang="en-US" sz="2100" dirty="0" smtClean="0">
                <a:solidFill>
                  <a:srgbClr val="000000"/>
                </a:solidFill>
                <a:latin typeface="Arial" pitchFamily="-60" charset="0"/>
                <a:ea typeface="ＭＳ Ｐゴシック" pitchFamily="-60" charset="-128"/>
                <a:cs typeface="ＭＳ Ｐゴシック" pitchFamily="-60" charset="-128"/>
              </a:rPr>
              <a:t>more relevant than NRT 24/7. </a:t>
            </a:r>
            <a:endParaRPr lang="en-US" sz="2100" dirty="0">
              <a:solidFill>
                <a:srgbClr val="000000"/>
              </a:solidFill>
              <a:latin typeface="Arial" pitchFamily="-60" charset="0"/>
              <a:ea typeface="ＭＳ Ｐゴシック" pitchFamily="-60" charset="-128"/>
              <a:cs typeface="ＭＳ Ｐゴシック" pitchFamily="-60" charset="-128"/>
            </a:endParaRPr>
          </a:p>
        </p:txBody>
      </p:sp>
      <p:sp>
        <p:nvSpPr>
          <p:cNvPr id="726029" name="Text Box 13"/>
          <p:cNvSpPr txBox="1">
            <a:spLocks noChangeArrowheads="1"/>
          </p:cNvSpPr>
          <p:nvPr/>
        </p:nvSpPr>
        <p:spPr bwMode="auto">
          <a:xfrm>
            <a:off x="228600" y="3581400"/>
            <a:ext cx="8534400" cy="738664"/>
          </a:xfrm>
          <a:prstGeom prst="rect">
            <a:avLst/>
          </a:prstGeom>
          <a:noFill/>
          <a:ln w="9525">
            <a:noFill/>
            <a:miter lim="800000"/>
            <a:headEnd/>
            <a:tailEnd/>
          </a:ln>
        </p:spPr>
        <p:txBody>
          <a:bodyPr>
            <a:prstTxWarp prst="textNoShape">
              <a:avLst/>
            </a:prstTxWarp>
            <a:spAutoFit/>
          </a:bodyPr>
          <a:lstStyle/>
          <a:p>
            <a:pPr marL="236538" indent="-236538" defTabSz="914400" eaLnBrk="0" fontAlgn="base" hangingPunct="0">
              <a:spcBef>
                <a:spcPct val="50000"/>
              </a:spcBef>
              <a:spcAft>
                <a:spcPct val="0"/>
              </a:spcAft>
              <a:buFont typeface="Times" pitchFamily="-60" charset="0"/>
              <a:buNone/>
              <a:tabLst>
                <a:tab pos="457200" algn="l"/>
              </a:tabLst>
            </a:pPr>
            <a:r>
              <a:rPr lang="en-US" sz="2100" dirty="0">
                <a:solidFill>
                  <a:srgbClr val="000000"/>
                </a:solidFill>
                <a:latin typeface="Arial" pitchFamily="-60" charset="0"/>
                <a:ea typeface="ＭＳ Ｐゴシック" pitchFamily="-60" charset="-128"/>
                <a:cs typeface="ＭＳ Ｐゴシック" pitchFamily="-60" charset="-128"/>
              </a:rPr>
              <a:t>• In the R2O context “operational” is often interpreted as  “anything not research”. </a:t>
            </a:r>
          </a:p>
        </p:txBody>
      </p:sp>
      <p:sp>
        <p:nvSpPr>
          <p:cNvPr id="726030" name="Text Box 14"/>
          <p:cNvSpPr txBox="1">
            <a:spLocks noChangeArrowheads="1"/>
          </p:cNvSpPr>
          <p:nvPr/>
        </p:nvSpPr>
        <p:spPr bwMode="auto">
          <a:xfrm>
            <a:off x="1600200" y="4005064"/>
            <a:ext cx="5638800" cy="519113"/>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50000"/>
              </a:spcBef>
              <a:spcAft>
                <a:spcPct val="0"/>
              </a:spcAft>
              <a:buFont typeface="Times" charset="0"/>
              <a:buNone/>
              <a:tabLst>
                <a:tab pos="457200" algn="l"/>
              </a:tabLst>
              <a:defRPr/>
            </a:pPr>
            <a:r>
              <a:rPr lang="en-US" sz="2800" dirty="0">
                <a:solidFill>
                  <a:srgbClr val="0304FF"/>
                </a:solidFill>
                <a:effectLst>
                  <a:outerShdw blurRad="38100" dist="38100" dir="2700000" algn="tl">
                    <a:srgbClr val="000000"/>
                  </a:outerShdw>
                </a:effectLst>
                <a:latin typeface="Arial" charset="0"/>
                <a:ea typeface="Osaka"/>
                <a:cs typeface="Osaka"/>
              </a:rPr>
              <a:t>Also rather ambiguous…</a:t>
            </a:r>
          </a:p>
        </p:txBody>
      </p:sp>
      <p:sp>
        <p:nvSpPr>
          <p:cNvPr id="12" name="Text Box 12"/>
          <p:cNvSpPr txBox="1">
            <a:spLocks noChangeArrowheads="1"/>
          </p:cNvSpPr>
          <p:nvPr/>
        </p:nvSpPr>
        <p:spPr bwMode="auto">
          <a:xfrm>
            <a:off x="179512" y="5875610"/>
            <a:ext cx="8686800" cy="738664"/>
          </a:xfrm>
          <a:prstGeom prst="rect">
            <a:avLst/>
          </a:prstGeom>
          <a:noFill/>
          <a:ln w="9525">
            <a:noFill/>
            <a:miter lim="800000"/>
            <a:headEnd/>
            <a:tailEnd/>
          </a:ln>
        </p:spPr>
        <p:txBody>
          <a:bodyPr>
            <a:prstTxWarp prst="textNoShape">
              <a:avLst/>
            </a:prstTxWarp>
            <a:spAutoFit/>
          </a:bodyPr>
          <a:lstStyle/>
          <a:p>
            <a:pPr marL="236538" indent="-185738" defTabSz="914400" eaLnBrk="0" fontAlgn="base" hangingPunct="0">
              <a:spcBef>
                <a:spcPct val="50000"/>
              </a:spcBef>
              <a:spcAft>
                <a:spcPct val="0"/>
              </a:spcAft>
              <a:tabLst>
                <a:tab pos="457200" algn="l"/>
              </a:tabLst>
            </a:pPr>
            <a:r>
              <a:rPr lang="en-US" sz="2100" dirty="0">
                <a:solidFill>
                  <a:srgbClr val="000000"/>
                </a:solidFill>
                <a:latin typeface="Arial" pitchFamily="-60" charset="0"/>
                <a:ea typeface="ＭＳ Ｐゴシック" pitchFamily="-60" charset="-128"/>
                <a:cs typeface="ＭＳ Ｐゴシック" pitchFamily="-60" charset="-128"/>
              </a:rPr>
              <a:t>• </a:t>
            </a:r>
            <a:r>
              <a:rPr lang="en-US" sz="2100" dirty="0" smtClean="0">
                <a:solidFill>
                  <a:srgbClr val="000000"/>
                </a:solidFill>
                <a:latin typeface="Arial" pitchFamily="-60" charset="0"/>
                <a:ea typeface="ＭＳ Ｐゴシック" pitchFamily="-60" charset="-128"/>
                <a:cs typeface="ＭＳ Ｐゴシック" pitchFamily="-60" charset="-128"/>
              </a:rPr>
              <a:t>It </a:t>
            </a:r>
            <a:r>
              <a:rPr lang="en-US" sz="2100" dirty="0">
                <a:solidFill>
                  <a:srgbClr val="000000"/>
                </a:solidFill>
                <a:latin typeface="Arial" pitchFamily="-60" charset="0"/>
                <a:ea typeface="ＭＳ Ｐゴシック" pitchFamily="-60" charset="-128"/>
                <a:cs typeface="ＭＳ Ｐゴシック" pitchFamily="-60" charset="-128"/>
              </a:rPr>
              <a:t>is likewise often assumed that “operational” means any quality of data will suffice – this is definitely not the case for ocean color data….</a:t>
            </a:r>
          </a:p>
        </p:txBody>
      </p:sp>
    </p:spTree>
    <p:extLst>
      <p:ext uri="{BB962C8B-B14F-4D97-AF65-F5344CB8AC3E}">
        <p14:creationId xmlns:p14="http://schemas.microsoft.com/office/powerpoint/2010/main" val="4073634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smtClean="0"/>
              <a:t>Topic </a:t>
            </a:r>
            <a:r>
              <a:rPr lang="en-US" sz="4000" dirty="0"/>
              <a:t>#6: </a:t>
            </a:r>
            <a:endParaRPr lang="en-US" sz="4000" dirty="0" smtClean="0"/>
          </a:p>
          <a:p>
            <a:pPr marL="0" indent="0" algn="ctr">
              <a:buNone/>
            </a:pPr>
            <a:r>
              <a:rPr lang="en-US" sz="4000" strike="sngStrike" dirty="0" smtClean="0"/>
              <a:t>Science </a:t>
            </a:r>
            <a:r>
              <a:rPr lang="en-US" sz="4000" strike="sngStrike" dirty="0"/>
              <a:t>&amp; </a:t>
            </a:r>
            <a:r>
              <a:rPr lang="en-US" sz="4000" dirty="0"/>
              <a:t>Applications </a:t>
            </a:r>
            <a:r>
              <a:rPr lang="en-US" sz="4000" dirty="0" smtClean="0"/>
              <a:t>Overview</a:t>
            </a:r>
            <a:endParaRPr lang="en-US" sz="4000" dirty="0"/>
          </a:p>
          <a:p>
            <a:pPr marL="0" indent="0" algn="ctr">
              <a:buNone/>
            </a:pPr>
            <a:endParaRPr lang="en-US" sz="4000" dirty="0" smtClean="0"/>
          </a:p>
          <a:p>
            <a:pPr marL="0" indent="0" algn="ctr">
              <a:buNone/>
            </a:pPr>
            <a:r>
              <a:rPr lang="en-US" sz="4000" dirty="0"/>
              <a:t>Cara Wilson</a:t>
            </a:r>
          </a:p>
          <a:p>
            <a:pPr marL="0" indent="0" algn="ctr">
              <a:buNone/>
            </a:pPr>
            <a:r>
              <a:rPr lang="en-US" sz="4000" dirty="0"/>
              <a:t>NOAA/NMFS/SWFSC </a:t>
            </a:r>
            <a:br>
              <a:rPr lang="en-US" sz="4000" dirty="0"/>
            </a:br>
            <a:r>
              <a:rPr lang="en-US" sz="4000" dirty="0"/>
              <a:t>Environmental Research Division</a:t>
            </a:r>
          </a:p>
          <a:p>
            <a:pPr marL="0" indent="0" algn="ctr">
              <a:buNone/>
            </a:pPr>
            <a:endParaRPr lang="en-US" sz="4000" dirty="0"/>
          </a:p>
        </p:txBody>
      </p:sp>
    </p:spTree>
    <p:extLst>
      <p:ext uri="{BB962C8B-B14F-4D97-AF65-F5344CB8AC3E}">
        <p14:creationId xmlns:p14="http://schemas.microsoft.com/office/powerpoint/2010/main" val="36150094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4"/>
          <p:cNvSpPr>
            <a:spLocks noChangeArrowheads="1"/>
          </p:cNvSpPr>
          <p:nvPr/>
        </p:nvSpPr>
        <p:spPr bwMode="auto">
          <a:xfrm>
            <a:off x="0" y="0"/>
            <a:ext cx="7467600" cy="1371600"/>
          </a:xfrm>
          <a:prstGeom prst="rect">
            <a:avLst/>
          </a:prstGeom>
          <a:solidFill>
            <a:schemeClr val="tx1"/>
          </a:solidFill>
          <a:ln w="9525">
            <a:noFill/>
            <a:miter lim="800000"/>
            <a:headEnd/>
            <a:tailEnd/>
          </a:ln>
        </p:spPr>
        <p:txBody>
          <a:bodyPr wrap="none" anchor="ctr">
            <a:prstTxWarp prst="textNoShape">
              <a:avLst/>
            </a:prstTxWarp>
          </a:bodyPr>
          <a:lstStyle/>
          <a:p>
            <a:pPr defTabSz="914400" fontAlgn="base">
              <a:spcBef>
                <a:spcPct val="0"/>
              </a:spcBef>
              <a:spcAft>
                <a:spcPct val="0"/>
              </a:spcAft>
            </a:pPr>
            <a:endParaRPr lang="en-US" sz="3200">
              <a:solidFill>
                <a:srgbClr val="000000"/>
              </a:solidFill>
              <a:latin typeface="Times" pitchFamily="-60" charset="0"/>
              <a:ea typeface="ＭＳ Ｐゴシック" pitchFamily="-60" charset="-128"/>
              <a:cs typeface="ＭＳ Ｐゴシック" pitchFamily="-60" charset="-128"/>
            </a:endParaRPr>
          </a:p>
        </p:txBody>
      </p:sp>
      <p:sp>
        <p:nvSpPr>
          <p:cNvPr id="77826" name="Rectangle 3"/>
          <p:cNvSpPr>
            <a:spLocks noGrp="1" noChangeArrowheads="1"/>
          </p:cNvSpPr>
          <p:nvPr>
            <p:ph type="title" idx="4294967295"/>
          </p:nvPr>
        </p:nvSpPr>
        <p:spPr>
          <a:xfrm>
            <a:off x="457200" y="152400"/>
            <a:ext cx="7315200" cy="1143000"/>
          </a:xfrm>
        </p:spPr>
        <p:txBody>
          <a:bodyPr/>
          <a:lstStyle/>
          <a:p>
            <a:pPr eaLnBrk="1" hangingPunct="1"/>
            <a:r>
              <a:rPr lang="en-US" sz="5400" b="1">
                <a:solidFill>
                  <a:srgbClr val="FFF547"/>
                </a:solidFill>
              </a:rPr>
              <a:t>Reprints Available </a:t>
            </a:r>
            <a:endParaRPr lang="en-US" sz="5400">
              <a:solidFill>
                <a:srgbClr val="FFF547"/>
              </a:solidFill>
            </a:endParaRPr>
          </a:p>
        </p:txBody>
      </p:sp>
      <p:pic>
        <p:nvPicPr>
          <p:cNvPr id="77827" name="Picture 1033" descr="NPPsatellite"/>
          <p:cNvPicPr>
            <a:picLocks noChangeAspect="1" noChangeArrowheads="1"/>
          </p:cNvPicPr>
          <p:nvPr/>
        </p:nvPicPr>
        <p:blipFill>
          <a:blip r:embed="rId3"/>
          <a:srcRect/>
          <a:stretch>
            <a:fillRect/>
          </a:stretch>
        </p:blipFill>
        <p:spPr bwMode="auto">
          <a:xfrm>
            <a:off x="7162800" y="0"/>
            <a:ext cx="1981200" cy="1371600"/>
          </a:xfrm>
          <a:prstGeom prst="rect">
            <a:avLst/>
          </a:prstGeom>
          <a:noFill/>
          <a:ln w="9525">
            <a:noFill/>
            <a:miter lim="800000"/>
            <a:headEnd/>
            <a:tailEnd/>
          </a:ln>
        </p:spPr>
      </p:pic>
      <p:pic>
        <p:nvPicPr>
          <p:cNvPr id="77828" name="Picture 1028" descr="Picture 158"/>
          <p:cNvPicPr>
            <a:picLocks noChangeAspect="1" noChangeArrowheads="1"/>
          </p:cNvPicPr>
          <p:nvPr/>
        </p:nvPicPr>
        <p:blipFill>
          <a:blip r:embed="rId4"/>
          <a:srcRect/>
          <a:stretch>
            <a:fillRect/>
          </a:stretch>
        </p:blipFill>
        <p:spPr bwMode="auto">
          <a:xfrm>
            <a:off x="97160" y="1488468"/>
            <a:ext cx="8939336" cy="59729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0" y="274638"/>
            <a:ext cx="8686800" cy="1143000"/>
          </a:xfrm>
        </p:spPr>
        <p:txBody>
          <a:bodyPr>
            <a:normAutofit/>
          </a:bodyPr>
          <a:lstStyle/>
          <a:p>
            <a:r>
              <a:rPr lang="en-US" sz="2000" dirty="0"/>
              <a:t>From </a:t>
            </a:r>
            <a:r>
              <a:rPr lang="en-US" sz="2000" dirty="0" err="1" smtClean="0"/>
              <a:t>earthobservatory.nasa.gov</a:t>
            </a:r>
            <a:r>
              <a:rPr lang="en-US" sz="2000" dirty="0"/>
              <a:t>/</a:t>
            </a:r>
            <a:r>
              <a:rPr lang="en-US" sz="2000" dirty="0" err="1"/>
              <a:t>GlobalMaps</a:t>
            </a:r>
            <a:r>
              <a:rPr lang="en-US" sz="2000" dirty="0"/>
              <a:t>/view.php?d1=MODAL2_M_CLD_FR</a:t>
            </a:r>
          </a:p>
        </p:txBody>
      </p:sp>
      <p:pic>
        <p:nvPicPr>
          <p:cNvPr id="4" name="MODAL2_M_CLD_FR.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92213" y="1600200"/>
            <a:ext cx="6759575" cy="4525963"/>
          </a:xfrm>
        </p:spPr>
      </p:pic>
    </p:spTree>
    <p:extLst>
      <p:ext uri="{BB962C8B-B14F-4D97-AF65-F5344CB8AC3E}">
        <p14:creationId xmlns:p14="http://schemas.microsoft.com/office/powerpoint/2010/main" val="238546023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sz="2400" dirty="0" smtClean="0"/>
              <a:t>From Michael Douglas, National Severe Laboratory/NOAA</a:t>
            </a:r>
            <a:endParaRPr lang="en-US" sz="2400" dirty="0"/>
          </a:p>
        </p:txBody>
      </p:sp>
      <p:pic>
        <p:nvPicPr>
          <p:cNvPr id="6" name="Content Placeholder 5" descr="Screen Shot 2013-05-22 at 2.45.55 AM.png"/>
          <p:cNvPicPr>
            <a:picLocks noGrp="1" noChangeAspect="1"/>
          </p:cNvPicPr>
          <p:nvPr>
            <p:ph idx="1"/>
          </p:nvPr>
        </p:nvPicPr>
        <p:blipFill>
          <a:blip r:embed="rId2">
            <a:extLst>
              <a:ext uri="{28A0092B-C50C-407E-A947-70E740481C1C}">
                <a14:useLocalDpi xmlns:a14="http://schemas.microsoft.com/office/drawing/2010/main" val="0"/>
              </a:ext>
            </a:extLst>
          </a:blip>
          <a:srcRect t="3625" b="3625"/>
          <a:stretch>
            <a:fillRect/>
          </a:stretch>
        </p:blipFill>
        <p:spPr>
          <a:xfrm>
            <a:off x="20145" y="1212358"/>
            <a:ext cx="9098455" cy="5213842"/>
          </a:xfrm>
        </p:spPr>
      </p:pic>
    </p:spTree>
    <p:extLst>
      <p:ext uri="{BB962C8B-B14F-4D97-AF65-F5344CB8AC3E}">
        <p14:creationId xmlns:p14="http://schemas.microsoft.com/office/powerpoint/2010/main" val="1131983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519" y="1032440"/>
            <a:ext cx="8763817" cy="1752600"/>
          </a:xfrm>
        </p:spPr>
        <p:txBody>
          <a:bodyPr>
            <a:noAutofit/>
          </a:bodyPr>
          <a:lstStyle/>
          <a:p>
            <a:pPr marL="457200" indent="-457200" algn="l">
              <a:buFont typeface="+mj-lt"/>
              <a:buAutoNum type="arabicPeriod"/>
            </a:pPr>
            <a:r>
              <a:rPr lang="en-US" sz="2200" dirty="0">
                <a:solidFill>
                  <a:schemeClr val="tx1"/>
                </a:solidFill>
              </a:rPr>
              <a:t>How do short-term coastal and open ocean processes interact with and influence larger scale physical, biogeochemical and ecosystem dynamics?</a:t>
            </a:r>
            <a:r>
              <a:rPr lang="en-US" sz="2200" dirty="0" smtClean="0">
                <a:solidFill>
                  <a:schemeClr val="tx1"/>
                </a:solidFill>
              </a:rPr>
              <a:t> </a:t>
            </a:r>
          </a:p>
          <a:p>
            <a:pPr marL="457200" indent="-457200" algn="l">
              <a:buFont typeface="+mj-lt"/>
              <a:buAutoNum type="arabicPeriod"/>
            </a:pPr>
            <a:r>
              <a:rPr lang="en-US" sz="2200" dirty="0" smtClean="0">
                <a:solidFill>
                  <a:schemeClr val="tx1"/>
                </a:solidFill>
              </a:rPr>
              <a:t>How </a:t>
            </a:r>
            <a:r>
              <a:rPr lang="en-US" sz="2200" dirty="0">
                <a:solidFill>
                  <a:schemeClr val="tx1"/>
                </a:solidFill>
              </a:rPr>
              <a:t>are variations in exchanges across the land-ocean interface related to changes within the watershed, and how do such exchanges influence coastal and open ocean biogeochemistry and ecosystem dynamics?</a:t>
            </a:r>
            <a:r>
              <a:rPr lang="en-US" sz="2200" dirty="0" smtClean="0">
                <a:solidFill>
                  <a:schemeClr val="tx1"/>
                </a:solidFill>
              </a:rPr>
              <a:t> </a:t>
            </a:r>
          </a:p>
          <a:p>
            <a:pPr marL="457200" indent="-457200" algn="l">
              <a:buFont typeface="+mj-lt"/>
              <a:buAutoNum type="arabicPeriod"/>
            </a:pPr>
            <a:r>
              <a:rPr lang="en-US" sz="2200" dirty="0" smtClean="0">
                <a:solidFill>
                  <a:schemeClr val="tx1"/>
                </a:solidFill>
              </a:rPr>
              <a:t>How </a:t>
            </a:r>
            <a:r>
              <a:rPr lang="en-US" sz="2200" dirty="0">
                <a:solidFill>
                  <a:schemeClr val="tx1"/>
                </a:solidFill>
              </a:rPr>
              <a:t>are the productivity and biodiversity of coastal ecosystems changing, and how do these changes relate to natural and anthropogenic forcing, including local to regional impacts of climate variability?</a:t>
            </a:r>
            <a:r>
              <a:rPr lang="en-US" sz="2200" dirty="0" smtClean="0">
                <a:solidFill>
                  <a:schemeClr val="tx1"/>
                </a:solidFill>
              </a:rPr>
              <a:t> </a:t>
            </a:r>
          </a:p>
          <a:p>
            <a:pPr marL="457200" indent="-457200" algn="l">
              <a:buFont typeface="+mj-lt"/>
              <a:buAutoNum type="arabicPeriod"/>
            </a:pPr>
            <a:r>
              <a:rPr lang="en-US" sz="2200" dirty="0" smtClean="0">
                <a:solidFill>
                  <a:schemeClr val="tx1"/>
                </a:solidFill>
              </a:rPr>
              <a:t>How </a:t>
            </a:r>
            <a:r>
              <a:rPr lang="en-US" sz="2200" dirty="0">
                <a:solidFill>
                  <a:schemeClr val="tx1"/>
                </a:solidFill>
              </a:rPr>
              <a:t>do airborne-derived fluxes from precipitation, fog and episodic events such as fires, dust storms &amp; volcanoes affect the ecology and biogeochemistry of coastal and open ocean ecosystems? </a:t>
            </a:r>
            <a:endParaRPr lang="en-US" sz="2200" dirty="0" smtClean="0">
              <a:solidFill>
                <a:schemeClr val="tx1"/>
              </a:solidFill>
            </a:endParaRPr>
          </a:p>
          <a:p>
            <a:pPr marL="457200" indent="-457200" algn="l">
              <a:buFont typeface="+mj-lt"/>
              <a:buAutoNum type="arabicPeriod"/>
            </a:pPr>
            <a:r>
              <a:rPr lang="en-US" sz="2200" dirty="0" smtClean="0">
                <a:solidFill>
                  <a:schemeClr val="tx1"/>
                </a:solidFill>
              </a:rPr>
              <a:t>How </a:t>
            </a:r>
            <a:r>
              <a:rPr lang="en-US" sz="2200" dirty="0">
                <a:solidFill>
                  <a:schemeClr val="tx1"/>
                </a:solidFill>
              </a:rPr>
              <a:t>do episodic hazards, contaminant loadings, and alterations of habitats impact the biology and ecology of the coastal zone?</a:t>
            </a:r>
            <a:r>
              <a:rPr lang="en-US" sz="2200" dirty="0" smtClean="0">
                <a:solidFill>
                  <a:schemeClr val="tx1"/>
                </a:solidFill>
              </a:rPr>
              <a:t> </a:t>
            </a:r>
            <a:endParaRPr lang="en-US" sz="2200" dirty="0">
              <a:solidFill>
                <a:schemeClr val="tx1"/>
              </a:solidFill>
            </a:endParaRPr>
          </a:p>
        </p:txBody>
      </p:sp>
      <p:sp>
        <p:nvSpPr>
          <p:cNvPr id="4" name="TextBox 3"/>
          <p:cNvSpPr txBox="1"/>
          <p:nvPr/>
        </p:nvSpPr>
        <p:spPr>
          <a:xfrm>
            <a:off x="2335939" y="376316"/>
            <a:ext cx="4845197" cy="461665"/>
          </a:xfrm>
          <a:prstGeom prst="rect">
            <a:avLst/>
          </a:prstGeom>
          <a:noFill/>
        </p:spPr>
        <p:txBody>
          <a:bodyPr wrap="none" rtlCol="0">
            <a:spAutoFit/>
          </a:bodyPr>
          <a:lstStyle/>
          <a:p>
            <a:r>
              <a:rPr lang="en-US" sz="2400" b="1" i="0" dirty="0" smtClean="0">
                <a:solidFill>
                  <a:srgbClr val="000000"/>
                </a:solidFill>
                <a:latin typeface="Lucida Grande"/>
                <a:ea typeface="Lucida Grande"/>
                <a:cs typeface="Lucida Grande"/>
              </a:rPr>
              <a:t>GEO-CAPE Science Questions </a:t>
            </a:r>
            <a:endParaRPr lang="en-US" sz="2400" b="1" dirty="0"/>
          </a:p>
        </p:txBody>
      </p:sp>
    </p:spTree>
    <p:extLst>
      <p:ext uri="{BB962C8B-B14F-4D97-AF65-F5344CB8AC3E}">
        <p14:creationId xmlns:p14="http://schemas.microsoft.com/office/powerpoint/2010/main" val="1904622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t>
            </a:r>
            <a:r>
              <a:rPr lang="en-US" dirty="0"/>
              <a:t>To meet </a:t>
            </a:r>
            <a:r>
              <a:rPr lang="en-US" i="1" dirty="0" smtClean="0">
                <a:solidFill>
                  <a:srgbClr val="FF0000"/>
                </a:solidFill>
              </a:rPr>
              <a:t>all </a:t>
            </a:r>
            <a:r>
              <a:rPr lang="en-US" i="1" dirty="0">
                <a:solidFill>
                  <a:srgbClr val="FF0000"/>
                </a:solidFill>
              </a:rPr>
              <a:t>the needs of the ocean color research </a:t>
            </a:r>
            <a:r>
              <a:rPr lang="en-US" i="1" dirty="0" smtClean="0">
                <a:solidFill>
                  <a:srgbClr val="FF0000"/>
                </a:solidFill>
              </a:rPr>
              <a:t>and operational community</a:t>
            </a:r>
            <a:r>
              <a:rPr lang="en-US" dirty="0" smtClean="0"/>
              <a:t>, </a:t>
            </a:r>
            <a:r>
              <a:rPr lang="en-US" dirty="0"/>
              <a:t>a </a:t>
            </a:r>
            <a:r>
              <a:rPr lang="en-US" dirty="0" smtClean="0"/>
              <a:t>constellation of </a:t>
            </a:r>
            <a:r>
              <a:rPr lang="en-US" dirty="0"/>
              <a:t>multiple sensor </a:t>
            </a:r>
            <a:r>
              <a:rPr lang="en-US" dirty="0" smtClean="0"/>
              <a:t>types in </a:t>
            </a:r>
            <a:r>
              <a:rPr lang="en-US" dirty="0"/>
              <a:t>polar and </a:t>
            </a:r>
            <a:r>
              <a:rPr lang="en-US" dirty="0" smtClean="0">
                <a:solidFill>
                  <a:srgbClr val="FF0000"/>
                </a:solidFill>
              </a:rPr>
              <a:t>geostationary</a:t>
            </a:r>
            <a:r>
              <a:rPr lang="en-US" dirty="0" smtClean="0"/>
              <a:t> orbits </a:t>
            </a:r>
            <a:r>
              <a:rPr lang="en-US" dirty="0"/>
              <a:t>will be required.</a:t>
            </a:r>
            <a:r>
              <a:rPr lang="en-US" dirty="0" smtClean="0"/>
              <a:t>”</a:t>
            </a:r>
          </a:p>
          <a:p>
            <a:pPr marL="0" indent="0">
              <a:buNone/>
            </a:pPr>
            <a:endParaRPr lang="en-US" dirty="0"/>
          </a:p>
          <a:p>
            <a:pPr marL="0" indent="0">
              <a:buNone/>
            </a:pPr>
            <a:r>
              <a:rPr lang="en-US" dirty="0" smtClean="0"/>
              <a:t>NRC Report on Assessing requirements for sustained ocean color research and operations, 2011</a:t>
            </a:r>
            <a:endParaRPr lang="en-US" dirty="0"/>
          </a:p>
        </p:txBody>
      </p:sp>
    </p:spTree>
    <p:extLst>
      <p:ext uri="{BB962C8B-B14F-4D97-AF65-F5344CB8AC3E}">
        <p14:creationId xmlns:p14="http://schemas.microsoft.com/office/powerpoint/2010/main" val="339456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0" name="Group 42"/>
          <p:cNvGraphicFramePr>
            <a:graphicFrameLocks noGrp="1"/>
          </p:cNvGraphicFramePr>
          <p:nvPr/>
        </p:nvGraphicFramePr>
        <p:xfrm>
          <a:off x="434975" y="531813"/>
          <a:ext cx="8345488" cy="5523431"/>
        </p:xfrm>
        <a:graphic>
          <a:graphicData uri="http://schemas.openxmlformats.org/drawingml/2006/table">
            <a:tbl>
              <a:tblPr/>
              <a:tblGrid>
                <a:gridCol w="2044700"/>
                <a:gridCol w="1049338"/>
                <a:gridCol w="2622550"/>
                <a:gridCol w="1516062"/>
                <a:gridCol w="1112838"/>
              </a:tblGrid>
              <a:tr h="5181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Application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Satellite Product</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Spatial; temporal; coverage; etc.</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Other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Requirements</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Citation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HABs detection, quantification, and prediction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Chl-a, HAB pigments, </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Spatial:</a:t>
                      </a:r>
                      <a:r>
                        <a:rPr kumimoji="0" lang="en-US" sz="1200" b="0" i="0" u="none" strike="noStrike" cap="none" normalizeH="0" baseline="0" dirty="0">
                          <a:ln>
                            <a:noFill/>
                          </a:ln>
                          <a:solidFill>
                            <a:schemeClr val="tx1"/>
                          </a:solidFill>
                          <a:effectLst/>
                          <a:latin typeface="Calibri" charset="0"/>
                          <a:ea typeface="MS PGothic" charset="0"/>
                          <a:cs typeface="MS PGothic" charset="0"/>
                        </a:rPr>
                        <a:t>  &lt;300 m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Temporal:</a:t>
                      </a:r>
                      <a:r>
                        <a:rPr kumimoji="0" lang="en-US" sz="1200" b="0" i="0" u="none" strike="noStrike" cap="none" normalizeH="0" baseline="0" dirty="0">
                          <a:ln>
                            <a:noFill/>
                          </a:ln>
                          <a:solidFill>
                            <a:schemeClr val="tx1"/>
                          </a:solidFill>
                          <a:effectLst/>
                          <a:latin typeface="Calibri" charset="0"/>
                          <a:ea typeface="MS PGothic" charset="0"/>
                          <a:cs typeface="MS PGothic" charset="0"/>
                        </a:rPr>
                        <a:t>  3 </a:t>
                      </a:r>
                      <a:r>
                        <a:rPr kumimoji="0" lang="en-US" sz="1200" b="0" i="0" u="none" strike="noStrike" cap="none" normalizeH="0" baseline="0" dirty="0" err="1">
                          <a:ln>
                            <a:noFill/>
                          </a:ln>
                          <a:solidFill>
                            <a:schemeClr val="tx1"/>
                          </a:solidFill>
                          <a:effectLst/>
                          <a:latin typeface="Calibri" charset="0"/>
                          <a:ea typeface="MS PGothic" charset="0"/>
                          <a:cs typeface="MS PGothic" charset="0"/>
                        </a:rPr>
                        <a:t>hrs</a:t>
                      </a:r>
                      <a:endParaRPr kumimoji="0" lang="en-US" sz="1200" b="0" i="0" u="none" strike="noStrike" cap="none" normalizeH="0" baseline="0" dirty="0">
                        <a:ln>
                          <a:noFill/>
                        </a:ln>
                        <a:solidFill>
                          <a:schemeClr val="tx1"/>
                        </a:solidFill>
                        <a:effectLst/>
                        <a:latin typeface="Calibri"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Coverage:</a:t>
                      </a:r>
                      <a:r>
                        <a:rPr kumimoji="0" lang="en-US" sz="1200" b="0" i="0" u="none" strike="noStrike" cap="none" normalizeH="0" baseline="0" dirty="0">
                          <a:ln>
                            <a:noFill/>
                          </a:ln>
                          <a:solidFill>
                            <a:schemeClr val="tx1"/>
                          </a:solidFill>
                          <a:effectLst/>
                          <a:latin typeface="Calibri" charset="0"/>
                          <a:ea typeface="MS PGothic" charset="0"/>
                          <a:cs typeface="MS PGothic" charset="0"/>
                        </a:rPr>
                        <a:t>  coastal waters &lt;100 </a:t>
                      </a:r>
                      <a:r>
                        <a:rPr kumimoji="0" lang="en-US" sz="1200" b="0" i="0" u="none" strike="noStrike" cap="none" normalizeH="0" baseline="0" dirty="0" err="1">
                          <a:ln>
                            <a:noFill/>
                          </a:ln>
                          <a:solidFill>
                            <a:schemeClr val="tx1"/>
                          </a:solidFill>
                          <a:effectLst/>
                          <a:latin typeface="Calibri" charset="0"/>
                          <a:ea typeface="MS PGothic" charset="0"/>
                          <a:cs typeface="MS PGothic" charset="0"/>
                        </a:rPr>
                        <a:t>nmi</a:t>
                      </a:r>
                      <a:r>
                        <a:rPr kumimoji="0" lang="en-US" sz="1200" b="0" i="0" u="none" strike="noStrike" cap="none" normalizeH="0" baseline="0" dirty="0">
                          <a:ln>
                            <a:noFill/>
                          </a:ln>
                          <a:solidFill>
                            <a:schemeClr val="tx1"/>
                          </a:solidFill>
                          <a:effectLst/>
                          <a:latin typeface="Calibri" charset="0"/>
                          <a:ea typeface="MS PGothic" charset="0"/>
                          <a:cs typeface="MS PGothic"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MS PGothic" charset="0"/>
                          <a:cs typeface="MS PGothic" charset="0"/>
                        </a:rPr>
                        <a:t>50°N-10°N, 160°W-60°W</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MS PGothic" charset="0"/>
                          <a:cs typeface="MS PGothic" charset="0"/>
                        </a:rPr>
                        <a:t>SNR:  1000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MS PGothic" charset="0"/>
                          <a:cs typeface="MS PGothic" charset="0"/>
                        </a:rPr>
                        <a:t>NIR &amp; SWIR bands: 708, 720, 750, 865, 1000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Uncertainty:  </a:t>
                      </a:r>
                      <a:r>
                        <a:rPr kumimoji="0" lang="en-US" sz="1200" b="0" i="0" u="none" strike="noStrike" cap="none" normalizeH="0" baseline="0">
                          <a:ln>
                            <a:noFill/>
                          </a:ln>
                          <a:solidFill>
                            <a:schemeClr val="tx1"/>
                          </a:solidFill>
                          <a:effectLst/>
                          <a:latin typeface="Calibri" charset="0"/>
                          <a:ea typeface="MS PGothic" charset="0"/>
                          <a:cs typeface="MS PGothic" charset="0"/>
                        </a:rPr>
                        <a:t>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Range:  </a:t>
                      </a:r>
                      <a:r>
                        <a:rPr kumimoji="0" lang="en-US" sz="1200" b="0" i="0" u="none" strike="noStrike" cap="none" normalizeH="0" baseline="0">
                          <a:ln>
                            <a:noFill/>
                          </a:ln>
                          <a:solidFill>
                            <a:schemeClr val="tx1"/>
                          </a:solidFill>
                          <a:effectLst/>
                          <a:latin typeface="Calibri" charset="0"/>
                          <a:ea typeface="MS PGothic" charset="0"/>
                          <a:cs typeface="MS PGothic" charset="0"/>
                        </a:rPr>
                        <a:t>0.5-400 ug/L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MS PGothic" charset="0"/>
                        <a:cs typeface="MS PGothic" charset="0"/>
                      </a:endParaRP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Stumpf et al., 2009</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Water clarity in coastal water, both optically shallow and optically deep</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Kd, Kpar, NTU</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Spatial:  </a:t>
                      </a:r>
                      <a:r>
                        <a:rPr kumimoji="0" lang="en-US" sz="1200" b="0" i="0" u="none" strike="noStrike" cap="none" normalizeH="0" baseline="0" dirty="0">
                          <a:ln>
                            <a:noFill/>
                          </a:ln>
                          <a:solidFill>
                            <a:schemeClr val="tx1"/>
                          </a:solidFill>
                          <a:effectLst/>
                          <a:latin typeface="Calibri" charset="0"/>
                          <a:ea typeface="MS PGothic" charset="0"/>
                          <a:cs typeface="MS PGothic" charset="0"/>
                        </a:rPr>
                        <a:t>&lt;300 m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Temporal:  </a:t>
                      </a:r>
                      <a:r>
                        <a:rPr kumimoji="0" lang="en-US" sz="1200" b="0" i="0" u="none" strike="noStrike" cap="none" normalizeH="0" baseline="0" dirty="0">
                          <a:ln>
                            <a:noFill/>
                          </a:ln>
                          <a:solidFill>
                            <a:schemeClr val="tx1"/>
                          </a:solidFill>
                          <a:effectLst/>
                          <a:latin typeface="Calibri" charset="0"/>
                          <a:ea typeface="MS PGothic" charset="0"/>
                          <a:cs typeface="MS PGothic" charset="0"/>
                        </a:rPr>
                        <a:t>&lt;3hrs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Coverage:  </a:t>
                      </a:r>
                      <a:r>
                        <a:rPr kumimoji="0" lang="en-US" sz="1200" b="0" i="0" u="none" strike="noStrike" cap="none" normalizeH="0" baseline="0" dirty="0">
                          <a:ln>
                            <a:noFill/>
                          </a:ln>
                          <a:solidFill>
                            <a:schemeClr val="tx1"/>
                          </a:solidFill>
                          <a:effectLst/>
                          <a:latin typeface="Calibri" charset="0"/>
                          <a:ea typeface="MS PGothic" charset="0"/>
                          <a:cs typeface="MS PGothic" charset="0"/>
                        </a:rPr>
                        <a:t>coastal waters &lt;10 </a:t>
                      </a:r>
                      <a:r>
                        <a:rPr kumimoji="0" lang="en-US" sz="1200" b="0" i="0" u="none" strike="noStrike" cap="none" normalizeH="0" baseline="0" dirty="0" err="1">
                          <a:ln>
                            <a:noFill/>
                          </a:ln>
                          <a:solidFill>
                            <a:schemeClr val="tx1"/>
                          </a:solidFill>
                          <a:effectLst/>
                          <a:latin typeface="Calibri" charset="0"/>
                          <a:ea typeface="MS PGothic" charset="0"/>
                          <a:cs typeface="MS PGothic" charset="0"/>
                        </a:rPr>
                        <a:t>nmi</a:t>
                      </a:r>
                      <a:r>
                        <a:rPr kumimoji="0" lang="en-US" sz="1200" b="0" i="0" u="none" strike="noStrike" cap="none" normalizeH="0" baseline="0" dirty="0">
                          <a:ln>
                            <a:noFill/>
                          </a:ln>
                          <a:solidFill>
                            <a:schemeClr val="tx1"/>
                          </a:solidFill>
                          <a:effectLst/>
                          <a:latin typeface="Calibri" charset="0"/>
                          <a:ea typeface="MS PGothic" charset="0"/>
                          <a:cs typeface="MS PGothic"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charset="0"/>
                          <a:ea typeface="MS PGothic" charset="0"/>
                          <a:cs typeface="MS PGothic" charset="0"/>
                        </a:rPr>
                        <a:t>50°N-10°N, 160°W-60°W</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SNR:  </a:t>
                      </a:r>
                      <a:r>
                        <a:rPr kumimoji="0" lang="en-US" sz="1200" b="0" i="0" u="none" strike="noStrike" cap="none" normalizeH="0" baseline="0" dirty="0">
                          <a:ln>
                            <a:noFill/>
                          </a:ln>
                          <a:solidFill>
                            <a:schemeClr val="tx1"/>
                          </a:solidFill>
                          <a:effectLst/>
                          <a:latin typeface="Calibri" charset="0"/>
                          <a:ea typeface="MS PGothic" charset="0"/>
                          <a:cs typeface="MS PGothic" charset="0"/>
                        </a:rPr>
                        <a:t>1000;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charset="0"/>
                          <a:ea typeface="MS PGothic" charset="0"/>
                          <a:cs typeface="MS PGothic" charset="0"/>
                        </a:rPr>
                        <a:t>NIR &amp; SWIR bands:  </a:t>
                      </a:r>
                      <a:r>
                        <a:rPr kumimoji="0" lang="en-US" sz="1200" b="0" i="0" u="none" strike="noStrike" cap="none" normalizeH="0" baseline="0" dirty="0">
                          <a:ln>
                            <a:noFill/>
                          </a:ln>
                          <a:solidFill>
                            <a:schemeClr val="tx1"/>
                          </a:solidFill>
                          <a:effectLst/>
                          <a:latin typeface="Calibri" charset="0"/>
                          <a:ea typeface="MS PGothic" charset="0"/>
                          <a:cs typeface="MS PGothic" charset="0"/>
                        </a:rPr>
                        <a:t>865</a:t>
                      </a:r>
                      <a:r>
                        <a:rPr kumimoji="0" lang="en-US" sz="1200" b="1" i="0" u="none" strike="noStrike" cap="none" normalizeH="0" baseline="0" dirty="0">
                          <a:ln>
                            <a:noFill/>
                          </a:ln>
                          <a:solidFill>
                            <a:schemeClr val="tx1"/>
                          </a:solidFill>
                          <a:effectLst/>
                          <a:latin typeface="Calibri" charset="0"/>
                          <a:ea typeface="MS PGothic" charset="0"/>
                          <a:cs typeface="MS PGothic" charset="0"/>
                        </a:rPr>
                        <a:t>, </a:t>
                      </a:r>
                      <a:r>
                        <a:rPr kumimoji="0" lang="en-US" sz="1200" b="0" i="0" u="none" strike="noStrike" cap="none" normalizeH="0" baseline="0" dirty="0">
                          <a:ln>
                            <a:noFill/>
                          </a:ln>
                          <a:solidFill>
                            <a:schemeClr val="tx1"/>
                          </a:solidFill>
                          <a:effectLst/>
                          <a:latin typeface="Calibri" charset="0"/>
                          <a:ea typeface="MS PGothic" charset="0"/>
                          <a:cs typeface="MS PGothic" charset="0"/>
                        </a:rPr>
                        <a:t>1245, 1640, 2135nm; 20-40 nm FWHM</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Uncertainty:</a:t>
                      </a:r>
                      <a:r>
                        <a:rPr kumimoji="0" lang="en-US" sz="1200" b="0" i="0" u="none" strike="noStrike" cap="none" normalizeH="0" baseline="0">
                          <a:ln>
                            <a:noFill/>
                          </a:ln>
                          <a:solidFill>
                            <a:schemeClr val="tx1"/>
                          </a:solidFill>
                          <a:effectLst/>
                          <a:latin typeface="Calibri" charset="0"/>
                          <a:ea typeface="MS PGothic" charset="0"/>
                          <a:cs typeface="MS PGothic" charset="0"/>
                        </a:rPr>
                        <a:t>  15%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Range:  </a:t>
                      </a:r>
                      <a:r>
                        <a:rPr kumimoji="0" lang="en-US" sz="1200" b="0" i="0" u="none" strike="noStrike" cap="none" normalizeH="0" baseline="0">
                          <a:ln>
                            <a:noFill/>
                          </a:ln>
                          <a:solidFill>
                            <a:schemeClr val="tx1"/>
                          </a:solidFill>
                          <a:effectLst/>
                          <a:latin typeface="Calibri" charset="0"/>
                          <a:ea typeface="MS PGothic" charset="0"/>
                          <a:cs typeface="MS PGothic" charset="0"/>
                        </a:rPr>
                        <a:t>0.0</a:t>
                      </a:r>
                      <a:r>
                        <a:rPr kumimoji="0" lang="en-US" sz="1200" b="1" i="0" u="none" strike="noStrike" cap="none" normalizeH="0" baseline="0">
                          <a:ln>
                            <a:noFill/>
                          </a:ln>
                          <a:solidFill>
                            <a:schemeClr val="tx1"/>
                          </a:solidFill>
                          <a:effectLst/>
                          <a:latin typeface="Calibri" charset="0"/>
                          <a:ea typeface="MS PGothic" charset="0"/>
                          <a:cs typeface="MS PGothic" charset="0"/>
                        </a:rPr>
                        <a: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MS PGothic" charset="0"/>
                        <a:cs typeface="MS PGothic" charset="0"/>
                      </a:endParaRP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a:ln>
                            <a:noFill/>
                          </a:ln>
                          <a:solidFill>
                            <a:schemeClr val="tx1"/>
                          </a:solidFill>
                          <a:effectLst/>
                          <a:latin typeface="Calibri" charset="0"/>
                          <a:ea typeface="MS PGothic" charset="0"/>
                          <a:cs typeface="MS PGothic" charset="0"/>
                        </a:rPr>
                        <a:t>Bricker et al. 2007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Chlorophyll for water quality, eutrophication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Chl-a</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Spatial:</a:t>
                      </a:r>
                      <a:r>
                        <a:rPr kumimoji="0" lang="en-US" sz="1200" b="0" i="0" u="none" strike="noStrike" cap="none" normalizeH="0" baseline="0">
                          <a:ln>
                            <a:noFill/>
                          </a:ln>
                          <a:solidFill>
                            <a:schemeClr val="tx1"/>
                          </a:solidFill>
                          <a:effectLst/>
                          <a:latin typeface="Calibri" charset="0"/>
                          <a:ea typeface="MS PGothic" charset="0"/>
                          <a:cs typeface="MS PGothic" charset="0"/>
                        </a:rPr>
                        <a:t>  &lt;300 m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Temporal:</a:t>
                      </a:r>
                      <a:r>
                        <a:rPr kumimoji="0" lang="en-US" sz="1200" b="0" i="0" u="none" strike="noStrike" cap="none" normalizeH="0" baseline="0">
                          <a:ln>
                            <a:noFill/>
                          </a:ln>
                          <a:solidFill>
                            <a:schemeClr val="tx1"/>
                          </a:solidFill>
                          <a:effectLst/>
                          <a:latin typeface="Calibri" charset="0"/>
                          <a:ea typeface="MS PGothic" charset="0"/>
                          <a:cs typeface="MS PGothic" charset="0"/>
                        </a:rPr>
                        <a:t>  3 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Coverage:</a:t>
                      </a:r>
                      <a:r>
                        <a:rPr kumimoji="0" lang="en-US" sz="1200" b="0" i="0" u="none" strike="noStrike" cap="none" normalizeH="0" baseline="0">
                          <a:ln>
                            <a:noFill/>
                          </a:ln>
                          <a:solidFill>
                            <a:schemeClr val="tx1"/>
                          </a:solidFill>
                          <a:effectLst/>
                          <a:latin typeface="Calibri" charset="0"/>
                          <a:ea typeface="MS PGothic" charset="0"/>
                          <a:cs typeface="MS PGothic" charset="0"/>
                        </a:rPr>
                        <a:t>  coastal waters &lt;100 nmi;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50°N-10°N, 160°W-60°W</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SNR:  1000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NIR &amp; SWIR bands: 708, 720, 750, 765, 865, 1000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Uncertainty:  </a:t>
                      </a:r>
                      <a:r>
                        <a:rPr kumimoji="0" lang="en-US" sz="1200" b="0" i="0" u="none" strike="noStrike" cap="none" normalizeH="0" baseline="0">
                          <a:ln>
                            <a:noFill/>
                          </a:ln>
                          <a:solidFill>
                            <a:schemeClr val="tx1"/>
                          </a:solidFill>
                          <a:effectLst/>
                          <a:latin typeface="Calibri" charset="0"/>
                          <a:ea typeface="MS PGothic" charset="0"/>
                          <a:cs typeface="MS PGothic" charset="0"/>
                        </a:rPr>
                        <a:t>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Range:  </a:t>
                      </a:r>
                      <a:r>
                        <a:rPr kumimoji="0" lang="en-US" sz="1200" b="0" i="0" u="none" strike="noStrike" cap="none" normalizeH="0" baseline="0">
                          <a:ln>
                            <a:noFill/>
                          </a:ln>
                          <a:solidFill>
                            <a:schemeClr val="tx1"/>
                          </a:solidFill>
                          <a:effectLst/>
                          <a:latin typeface="Calibri" charset="0"/>
                          <a:ea typeface="MS PGothic" charset="0"/>
                          <a:cs typeface="MS PGothic" charset="0"/>
                        </a:rPr>
                        <a:t>0.1-100 ug/L</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Bricker et al. 2007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4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Oil Spill monitoring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Visible/true color imagery</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&lt; 300 m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1 hr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coastal waters &lt;100 nmi; 50°N-10°N, 160°W-60°W</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Uncertainty</a:t>
                      </a:r>
                      <a:r>
                        <a:rPr kumimoji="0" lang="en-US" sz="1400" b="1" i="0" u="none" strike="noStrike" cap="none" normalizeH="0" baseline="0">
                          <a:ln>
                            <a:noFill/>
                          </a:ln>
                          <a:solidFill>
                            <a:schemeClr val="tx1"/>
                          </a:solidFill>
                          <a:effectLst/>
                          <a:latin typeface="Calibri" charset="0"/>
                          <a:ea typeface="MS PGothic" charset="0"/>
                          <a:cs typeface="MS PGothic" charset="0"/>
                        </a:rPr>
                        <a:t>:  </a:t>
                      </a:r>
                      <a:r>
                        <a:rPr kumimoji="0" lang="en-US" sz="1200" b="0" i="0" u="none" strike="noStrike" cap="none" normalizeH="0" baseline="0">
                          <a:ln>
                            <a:noFill/>
                          </a:ln>
                          <a:solidFill>
                            <a:schemeClr val="tx1"/>
                          </a:solidFill>
                          <a:effectLst/>
                          <a:latin typeface="Calibri" charset="0"/>
                          <a:ea typeface="MS PGothic" charset="0"/>
                          <a:cs typeface="MS PGothic" charset="0"/>
                        </a:rPr>
                        <a:t>n/a</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Leifer</a:t>
                      </a:r>
                      <a:r>
                        <a:rPr kumimoji="0" lang="en-US" sz="1400" b="0" i="0" u="none" strike="noStrike" cap="none" normalizeH="0" baseline="0" dirty="0">
                          <a:ln>
                            <a:noFill/>
                          </a:ln>
                          <a:solidFill>
                            <a:schemeClr val="tx1"/>
                          </a:solidFill>
                          <a:effectLst/>
                          <a:latin typeface="Calibri" charset="0"/>
                          <a:ea typeface="MS PGothic" charset="0"/>
                          <a:cs typeface="MS PGothic" charset="0"/>
                        </a:rPr>
                        <a:t> et al. 2012</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1" name="TextBox 5"/>
          <p:cNvSpPr txBox="1">
            <a:spLocks noChangeArrowheads="1"/>
          </p:cNvSpPr>
          <p:nvPr/>
        </p:nvSpPr>
        <p:spPr bwMode="auto">
          <a:xfrm>
            <a:off x="312738" y="34925"/>
            <a:ext cx="864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a:solidFill>
                  <a:prstClr val="black"/>
                </a:solidFill>
              </a:rPr>
              <a:t>NOAA Application Requirements for GEO Ocean Color Measurements - 1</a:t>
            </a:r>
          </a:p>
        </p:txBody>
      </p:sp>
      <p:sp>
        <p:nvSpPr>
          <p:cNvPr id="2" name="TextBox 1"/>
          <p:cNvSpPr txBox="1"/>
          <p:nvPr/>
        </p:nvSpPr>
        <p:spPr>
          <a:xfrm>
            <a:off x="1354667" y="6299200"/>
            <a:ext cx="5267375" cy="369332"/>
          </a:xfrm>
          <a:prstGeom prst="rect">
            <a:avLst/>
          </a:prstGeom>
          <a:noFill/>
        </p:spPr>
        <p:txBody>
          <a:bodyPr wrap="none" rtlCol="0">
            <a:spAutoFit/>
          </a:bodyPr>
          <a:lstStyle/>
          <a:p>
            <a:r>
              <a:rPr lang="en-US" dirty="0" smtClean="0"/>
              <a:t>NOAA reps: Paul </a:t>
            </a:r>
            <a:r>
              <a:rPr lang="en-US" dirty="0" err="1" smtClean="0"/>
              <a:t>DiGiacomo</a:t>
            </a:r>
            <a:r>
              <a:rPr lang="en-US" dirty="0" smtClean="0"/>
              <a:t>, Rick </a:t>
            </a:r>
            <a:r>
              <a:rPr lang="en-US" dirty="0" err="1" smtClean="0"/>
              <a:t>Stumpf</a:t>
            </a:r>
            <a:r>
              <a:rPr lang="en-US" dirty="0" smtClean="0"/>
              <a:t>, Cara Wilson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9" name="Group 87"/>
          <p:cNvGraphicFramePr>
            <a:graphicFrameLocks noGrp="1"/>
          </p:cNvGraphicFramePr>
          <p:nvPr>
            <p:extLst>
              <p:ext uri="{D42A27DB-BD31-4B8C-83A1-F6EECF244321}">
                <p14:modId xmlns:p14="http://schemas.microsoft.com/office/powerpoint/2010/main" val="3083174764"/>
              </p:ext>
            </p:extLst>
          </p:nvPr>
        </p:nvGraphicFramePr>
        <p:xfrm>
          <a:off x="434975" y="531813"/>
          <a:ext cx="8345488" cy="5521325"/>
        </p:xfrm>
        <a:graphic>
          <a:graphicData uri="http://schemas.openxmlformats.org/drawingml/2006/table">
            <a:tbl>
              <a:tblPr/>
              <a:tblGrid>
                <a:gridCol w="2044700"/>
                <a:gridCol w="1293813"/>
                <a:gridCol w="2600325"/>
                <a:gridCol w="1293812"/>
                <a:gridCol w="1112838"/>
              </a:tblGrid>
              <a:tr h="55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Application</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Satellite Product</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Spatial; temporal; coverage; etc.</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Other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Requirements</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MS PGothic" charset="0"/>
                        </a:rPr>
                        <a:t>Citation</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7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Chlorophyll for habitat assessment (NMFS)</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Chl-a</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4 km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daily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a:t>
                      </a:r>
                      <a:r>
                        <a:rPr kumimoji="0" lang="en-US" sz="1200" b="0" i="0" u="none" strike="noStrike" cap="none" normalizeH="0" baseline="0">
                          <a:ln>
                            <a:noFill/>
                          </a:ln>
                          <a:solidFill>
                            <a:schemeClr val="tx1"/>
                          </a:solidFill>
                          <a:effectLst/>
                          <a:latin typeface="Calibri" charset="0"/>
                          <a:ea typeface="MS PGothic" charset="0"/>
                          <a:cs typeface="Arial" charset="0"/>
                        </a:rPr>
                        <a:t>full GEO-CAPE field (Global)</a:t>
                      </a:r>
                      <a:endParaRPr kumimoji="0" lang="en-US" sz="1200" b="0" i="0" u="none" strike="noStrike" cap="none" normalizeH="0" baseline="0">
                        <a:ln>
                          <a:noFill/>
                        </a:ln>
                        <a:solidFill>
                          <a:schemeClr val="tx1"/>
                        </a:solidFill>
                        <a:effectLst/>
                        <a:latin typeface="Calibri" charset="0"/>
                        <a:ea typeface="MS PGothic" charset="0"/>
                        <a:cs typeface="MS PGothic" charset="0"/>
                      </a:endParaRP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Need archived time-series of data </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Polovina &amp; Howell, 2005;  Polovina et al, 2001, 2008; Wilson, 2011; Wilson &amp; Qiu, 2008</a:t>
                      </a:r>
                      <a:endParaRPr kumimoji="0" lang="en-US" sz="1400" b="0" i="0" u="none" strike="noStrike" cap="none" normalizeH="0" baseline="0">
                        <a:ln>
                          <a:noFill/>
                        </a:ln>
                        <a:solidFill>
                          <a:srgbClr val="FF0000"/>
                        </a:solidFill>
                        <a:effectLst/>
                        <a:latin typeface="Calibri" charset="0"/>
                        <a:ea typeface="MS PGothic" charset="0"/>
                        <a:cs typeface="MS PGothic" charset="0"/>
                      </a:endParaRP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Chlorophyll for detection of underwater volcanics (OAR)</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Chl-a</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1 km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daily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a:t>
                      </a:r>
                      <a:r>
                        <a:rPr kumimoji="0" lang="en-US" sz="1200" b="0" i="0" u="none" strike="noStrike" cap="none" normalizeH="0" baseline="0">
                          <a:ln>
                            <a:noFill/>
                          </a:ln>
                          <a:solidFill>
                            <a:schemeClr val="tx1"/>
                          </a:solidFill>
                          <a:effectLst/>
                          <a:latin typeface="Calibri" charset="0"/>
                          <a:ea typeface="MS PGothic" charset="0"/>
                          <a:cs typeface="Arial" charset="0"/>
                        </a:rPr>
                        <a:t>full GEO-CAPE field (Global)</a:t>
                      </a:r>
                      <a:endParaRPr kumimoji="0" lang="en-US" sz="1200" b="0" i="0" u="none" strike="noStrike" cap="none" normalizeH="0" baseline="0">
                        <a:ln>
                          <a:noFill/>
                        </a:ln>
                        <a:solidFill>
                          <a:schemeClr val="tx1"/>
                        </a:solidFill>
                        <a:effectLst/>
                        <a:latin typeface="Calibri" charset="0"/>
                        <a:ea typeface="MS PGothic" charset="0"/>
                        <a:cs typeface="MS PGothic" charset="0"/>
                      </a:endParaRP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Uncertainty:  </a:t>
                      </a:r>
                      <a:r>
                        <a:rPr kumimoji="0" lang="en-US" sz="1200" b="0" i="0" u="none" strike="noStrike" cap="none" normalizeH="0" baseline="0">
                          <a:ln>
                            <a:noFill/>
                          </a:ln>
                          <a:solidFill>
                            <a:schemeClr val="tx1"/>
                          </a:solidFill>
                          <a:effectLst/>
                          <a:latin typeface="Calibri" charset="0"/>
                          <a:ea typeface="MS PGothic" charset="0"/>
                          <a:cs typeface="MS PGothic" charset="0"/>
                        </a:rPr>
                        <a:t>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charset="0"/>
                          <a:ea typeface="MS PGothic" charset="0"/>
                          <a:cs typeface="MS PGothic" charset="0"/>
                        </a:rPr>
                        <a:t>Range:  </a:t>
                      </a:r>
                      <a:r>
                        <a:rPr kumimoji="0" lang="en-US" sz="1200" b="0" i="0" u="none" strike="noStrike" cap="none" normalizeH="0" baseline="0">
                          <a:ln>
                            <a:noFill/>
                          </a:ln>
                          <a:solidFill>
                            <a:schemeClr val="tx1"/>
                          </a:solidFill>
                          <a:effectLst/>
                          <a:latin typeface="Calibri" charset="0"/>
                          <a:ea typeface="MS PGothic" charset="0"/>
                          <a:cs typeface="MS PGothic" charset="0"/>
                        </a:rPr>
                        <a:t>0.5-3 ug/L</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Arial" charset="0"/>
                          <a:ea typeface="MS PGothic" charset="0"/>
                          <a:cs typeface="MS PGothic" charset="0"/>
                        </a:rPr>
                        <a:t>Haxel</a:t>
                      </a:r>
                      <a:r>
                        <a:rPr kumimoji="0" lang="en-US" sz="1200" b="0" i="0" u="none" strike="noStrike" cap="none" normalizeH="0" baseline="0" dirty="0">
                          <a:ln>
                            <a:noFill/>
                          </a:ln>
                          <a:solidFill>
                            <a:srgbClr val="000000"/>
                          </a:solidFill>
                          <a:effectLst/>
                          <a:latin typeface="Arial" charset="0"/>
                          <a:ea typeface="MS PGothic" charset="0"/>
                          <a:cs typeface="MS PGothic" charset="0"/>
                        </a:rPr>
                        <a:t> and Merle, OAR/</a:t>
                      </a:r>
                      <a:r>
                        <a:rPr kumimoji="0" lang="en-US" sz="1200" b="0" i="0" u="none" strike="noStrike" cap="none" normalizeH="0" baseline="0" dirty="0" err="1">
                          <a:ln>
                            <a:noFill/>
                          </a:ln>
                          <a:solidFill>
                            <a:srgbClr val="000000"/>
                          </a:solidFill>
                          <a:effectLst/>
                          <a:latin typeface="Arial" charset="0"/>
                          <a:ea typeface="MS PGothic" charset="0"/>
                          <a:cs typeface="MS PGothic" charset="0"/>
                        </a:rPr>
                        <a:t>PMEL</a:t>
                      </a:r>
                      <a:r>
                        <a:rPr kumimoji="0" lang="en-US" sz="1200" b="0" i="0" u="none" strike="noStrike" cap="none" normalizeH="0" baseline="0" dirty="0" err="1" smtClean="0">
                          <a:ln>
                            <a:noFill/>
                          </a:ln>
                          <a:solidFill>
                            <a:srgbClr val="000000"/>
                          </a:solidFill>
                          <a:effectLst/>
                          <a:latin typeface="Arial" charset="0"/>
                          <a:ea typeface="MS PGothic" charset="0"/>
                          <a:cs typeface="MS PGothic" charset="0"/>
                        </a:rPr>
                        <a:t>,pers.comm</a:t>
                      </a:r>
                      <a:r>
                        <a:rPr kumimoji="0" lang="en-US" sz="1200" b="0" i="0" u="none" strike="noStrike" cap="none" normalizeH="0" baseline="0" dirty="0">
                          <a:ln>
                            <a:noFill/>
                          </a:ln>
                          <a:solidFill>
                            <a:srgbClr val="000000"/>
                          </a:solidFill>
                          <a:effectLst/>
                          <a:latin typeface="Arial" charset="0"/>
                          <a:ea typeface="MS PGothic" charset="0"/>
                          <a:cs typeface="MS PGothic" charset="0"/>
                        </a:rPr>
                        <a:t>.</a:t>
                      </a:r>
                      <a:r>
                        <a:rPr kumimoji="0" lang="en-US" sz="2000" b="0" i="0" u="none" strike="noStrike" cap="none" normalizeH="0" baseline="0" dirty="0">
                          <a:ln>
                            <a:noFill/>
                          </a:ln>
                          <a:solidFill>
                            <a:srgbClr val="000000"/>
                          </a:solidFill>
                          <a:effectLst/>
                          <a:latin typeface="Arial" charset="0"/>
                          <a:ea typeface="MS PGothic" charset="0"/>
                          <a:cs typeface="MS PGothic" charset="0"/>
                        </a:rPr>
                        <a:t> </a:t>
                      </a:r>
                    </a:p>
                  </a:txBody>
                  <a:tcPr marL="91438" marR="91438"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Ocean color retrievals (CHL, DOC, TSM) in Great Lakes for water quality assessment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380- 750nm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100 - 250 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3 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Great Lakes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SNR; 1000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Uncertainty :10-15%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Range: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Chl=0.1-100ug/L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DOC=0.1-10 mg/L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SM=0.1-10 mg/L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NOAA CORL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HABs detection &amp; quantification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Chl-a, HAB pigments, SST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100 – 250 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Great Lakes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Uncertainty: 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Range: 0.1-300 ug/L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NOAA CORL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5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Primary Productivity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Rrs: 380-750nmSST, Chl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Spatial: 100 - 250 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Coverage: Great Lakes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Uncertainty: 20-30%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charset="0"/>
                          <a:ea typeface="MS PGothic" charset="0"/>
                          <a:cs typeface="MS PGothic" charset="0"/>
                        </a:rPr>
                        <a:t>Range: .001-10 g/c/m2/day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NOAA CORL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1" name="TextBox 5"/>
          <p:cNvSpPr txBox="1">
            <a:spLocks noChangeArrowheads="1"/>
          </p:cNvSpPr>
          <p:nvPr/>
        </p:nvSpPr>
        <p:spPr bwMode="auto">
          <a:xfrm>
            <a:off x="312738" y="34925"/>
            <a:ext cx="864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a:solidFill>
                  <a:prstClr val="black"/>
                </a:solidFill>
              </a:rPr>
              <a:t>NOAA Application Requirements for GEO Ocean Color Measurements - 2</a:t>
            </a:r>
          </a:p>
        </p:txBody>
      </p:sp>
      <p:sp>
        <p:nvSpPr>
          <p:cNvPr id="4" name="TextBox 3"/>
          <p:cNvSpPr txBox="1"/>
          <p:nvPr/>
        </p:nvSpPr>
        <p:spPr>
          <a:xfrm>
            <a:off x="1354667" y="6299200"/>
            <a:ext cx="5267375" cy="369332"/>
          </a:xfrm>
          <a:prstGeom prst="rect">
            <a:avLst/>
          </a:prstGeom>
          <a:noFill/>
        </p:spPr>
        <p:txBody>
          <a:bodyPr wrap="none" rtlCol="0">
            <a:spAutoFit/>
          </a:bodyPr>
          <a:lstStyle/>
          <a:p>
            <a:r>
              <a:rPr lang="en-US" dirty="0" smtClean="0"/>
              <a:t>NOAA reps: Paul </a:t>
            </a:r>
            <a:r>
              <a:rPr lang="en-US" dirty="0" err="1" smtClean="0"/>
              <a:t>DiGiacomo</a:t>
            </a:r>
            <a:r>
              <a:rPr lang="en-US" dirty="0" smtClean="0"/>
              <a:t>, Rick </a:t>
            </a:r>
            <a:r>
              <a:rPr lang="en-US" dirty="0" err="1" smtClean="0"/>
              <a:t>Stumpf</a:t>
            </a:r>
            <a:r>
              <a:rPr lang="en-US" dirty="0" smtClean="0"/>
              <a:t>, Cara Wilson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8" name="Group 82"/>
          <p:cNvGraphicFramePr>
            <a:graphicFrameLocks noGrp="1"/>
          </p:cNvGraphicFramePr>
          <p:nvPr/>
        </p:nvGraphicFramePr>
        <p:xfrm>
          <a:off x="434975" y="531813"/>
          <a:ext cx="8345488" cy="5775315"/>
        </p:xfrm>
        <a:graphic>
          <a:graphicData uri="http://schemas.openxmlformats.org/drawingml/2006/table">
            <a:tbl>
              <a:tblPr/>
              <a:tblGrid>
                <a:gridCol w="2382838"/>
                <a:gridCol w="1147762"/>
                <a:gridCol w="2222500"/>
                <a:gridCol w="1479550"/>
                <a:gridCol w="1112838"/>
              </a:tblGrid>
              <a:tr h="731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Application</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Satellite Product</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Spatial; temporal; coverage; etc.</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Other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Requirements</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charset="0"/>
                          <a:ea typeface="MS PGothic" charset="0"/>
                          <a:cs typeface="Arial" charset="0"/>
                        </a:rPr>
                        <a:t>Citation</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Calibri" charset="0"/>
                          <a:ea typeface="MS PGothic" charset="0"/>
                          <a:cs typeface="Arial" charset="0"/>
                        </a:rPr>
                        <a:t>Water turbidity in fresh inland lakes</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Water turbidity in NTU</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Spatial:</a:t>
                      </a:r>
                      <a:r>
                        <a:rPr kumimoji="0" lang="en-US" sz="1300" b="0" i="0" u="none" strike="noStrike" cap="none" normalizeH="0" baseline="0">
                          <a:ln>
                            <a:noFill/>
                          </a:ln>
                          <a:solidFill>
                            <a:schemeClr val="tx1"/>
                          </a:solidFill>
                          <a:effectLst/>
                          <a:latin typeface="Calibri" charset="0"/>
                          <a:ea typeface="MS PGothic" charset="0"/>
                          <a:cs typeface="Arial" charset="0"/>
                        </a:rPr>
                        <a:t>  &lt;300 m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Temporal:</a:t>
                      </a:r>
                      <a:r>
                        <a:rPr kumimoji="0" lang="en-US" sz="1300" b="0" i="0" u="none" strike="noStrike" cap="none" normalizeH="0" baseline="0">
                          <a:ln>
                            <a:noFill/>
                          </a:ln>
                          <a:solidFill>
                            <a:schemeClr val="tx1"/>
                          </a:solidFill>
                          <a:effectLst/>
                          <a:latin typeface="Calibri" charset="0"/>
                          <a:ea typeface="MS PGothic" charset="0"/>
                          <a:cs typeface="Arial" charset="0"/>
                        </a:rPr>
                        <a:t>  3 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Coverage:</a:t>
                      </a:r>
                      <a:r>
                        <a:rPr kumimoji="0" lang="en-US" sz="1300" b="0" i="0" u="none" strike="noStrike" cap="none" normalizeH="0" baseline="0">
                          <a:ln>
                            <a:noFill/>
                          </a:ln>
                          <a:solidFill>
                            <a:schemeClr val="tx1"/>
                          </a:solidFill>
                          <a:effectLst/>
                          <a:latin typeface="Calibri" charset="0"/>
                          <a:ea typeface="MS PGothic" charset="0"/>
                          <a:cs typeface="Arial" charset="0"/>
                        </a:rPr>
                        <a:t>  inland lakes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SNR</a:t>
                      </a:r>
                      <a:r>
                        <a:rPr kumimoji="0" lang="en-US" sz="1300" b="0" i="0" u="none" strike="noStrike" cap="none" normalizeH="0" baseline="0">
                          <a:ln>
                            <a:noFill/>
                          </a:ln>
                          <a:solidFill>
                            <a:schemeClr val="tx1"/>
                          </a:solidFill>
                          <a:effectLst/>
                          <a:latin typeface="Calibri" charset="0"/>
                          <a:ea typeface="MS PGothic" charset="0"/>
                          <a:cs typeface="Arial" charset="0"/>
                        </a:rPr>
                        <a:t>:  1000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NIR &amp; SWIR bands</a:t>
                      </a:r>
                      <a:r>
                        <a:rPr kumimoji="0" lang="en-US" sz="1300" b="0" i="0" u="none" strike="noStrike" cap="none" normalizeH="0" baseline="0">
                          <a:ln>
                            <a:noFill/>
                          </a:ln>
                          <a:solidFill>
                            <a:schemeClr val="tx1"/>
                          </a:solidFill>
                          <a:effectLst/>
                          <a:latin typeface="Calibri" charset="0"/>
                          <a:ea typeface="MS PGothic" charset="0"/>
                          <a:cs typeface="Arial" charset="0"/>
                        </a:rPr>
                        <a:t>: 865, 1240, 1640, 2130 nm</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Uncertainty:  </a:t>
                      </a:r>
                      <a:r>
                        <a:rPr kumimoji="0" lang="en-US" sz="1300" b="0" i="0" u="none" strike="noStrike" cap="none" normalizeH="0" baseline="0">
                          <a:ln>
                            <a:noFill/>
                          </a:ln>
                          <a:solidFill>
                            <a:schemeClr val="tx1"/>
                          </a:solidFill>
                          <a:effectLst/>
                          <a:latin typeface="Calibri" charset="0"/>
                          <a:ea typeface="MS PGothic" charset="0"/>
                          <a:cs typeface="Arial" charset="0"/>
                        </a:rPr>
                        <a:t>30%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Calibri" charset="0"/>
                          <a:ea typeface="MS PGothic" charset="0"/>
                          <a:cs typeface="Arial" charset="0"/>
                        </a:rPr>
                        <a:t>Range:  </a:t>
                      </a:r>
                      <a:r>
                        <a:rPr kumimoji="0" lang="en-US" sz="1300" b="0" i="0" u="none" strike="noStrike" cap="none" normalizeH="0" baseline="0">
                          <a:ln>
                            <a:noFill/>
                          </a:ln>
                          <a:solidFill>
                            <a:schemeClr val="tx1"/>
                          </a:solidFill>
                          <a:effectLst/>
                          <a:latin typeface="Calibri" charset="0"/>
                          <a:ea typeface="MS PGothic" charset="0"/>
                          <a:cs typeface="Arial" charset="0"/>
                        </a:rPr>
                        <a:t>0.-500 NTU</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Wang </a:t>
                      </a:r>
                      <a:r>
                        <a:rPr kumimoji="0" lang="en-US" sz="1300" b="0" i="1" u="none" strike="noStrike" cap="none" normalizeH="0" baseline="0">
                          <a:ln>
                            <a:noFill/>
                          </a:ln>
                          <a:solidFill>
                            <a:schemeClr val="tx1"/>
                          </a:solidFill>
                          <a:effectLst/>
                          <a:latin typeface="Calibri" charset="0"/>
                          <a:ea typeface="MS PGothic" charset="0"/>
                          <a:cs typeface="Arial" charset="0"/>
                        </a:rPr>
                        <a:t>et al.</a:t>
                      </a:r>
                      <a:r>
                        <a:rPr kumimoji="0" lang="en-US" sz="1300" b="0" i="0" u="none" strike="noStrike" cap="none" normalizeH="0" baseline="0">
                          <a:ln>
                            <a:noFill/>
                          </a:ln>
                          <a:solidFill>
                            <a:schemeClr val="tx1"/>
                          </a:solidFill>
                          <a:effectLst/>
                          <a:latin typeface="Calibri" charset="0"/>
                          <a:ea typeface="MS PGothic" charset="0"/>
                          <a:cs typeface="Arial" charset="0"/>
                        </a:rPr>
                        <a:t>, 2012</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7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Ecological forecasting</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Rrs and derived products</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Spatial: 100 - 300 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Radiometric: Ocean Color (narrow bandwidth) Vis, NIR &amp; SWIR bands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Coverage: Coastal US waters</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Calibri" charset="0"/>
                        <a:ea typeface="MS PGothic" charset="0"/>
                        <a:cs typeface="Arial"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charset="0"/>
                          <a:ea typeface="ＭＳ Ｐゴシック" charset="0"/>
                        </a:rPr>
                        <a:t>NOAA Ecological Forecasting Services Roadmap Meeting, 2012</a:t>
                      </a:r>
                      <a:endParaRPr kumimoji="0" lang="en-US" sz="1300" b="0" i="0" u="none" strike="noStrike" cap="none" normalizeH="0" baseline="0">
                        <a:ln>
                          <a:noFill/>
                        </a:ln>
                        <a:solidFill>
                          <a:srgbClr val="FF0000"/>
                        </a:solidFill>
                        <a:effectLst/>
                        <a:latin typeface="Calibri" charset="0"/>
                        <a:ea typeface="ＭＳ Ｐゴシック"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MS PGothic" charset="0"/>
                        </a:rPr>
                        <a:t>Effect of land-based sources of pollution (LBSP) in coastal regions and on coral reefs</a:t>
                      </a:r>
                      <a:endParaRPr kumimoji="0" lang="en-US" sz="1300" b="0" i="0" u="none" strike="noStrike" cap="none" normalizeH="0" baseline="0">
                        <a:ln>
                          <a:noFill/>
                        </a:ln>
                        <a:solidFill>
                          <a:schemeClr val="tx1"/>
                        </a:solidFill>
                        <a:effectLst/>
                        <a:latin typeface="Calibri" charset="0"/>
                        <a:ea typeface="MS PGothic" charset="0"/>
                        <a:cs typeface="Arial" charset="0"/>
                      </a:endParaRP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Chl-a, Turbidity, TSM</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Spatial: </a:t>
                      </a:r>
                      <a:r>
                        <a:rPr kumimoji="0" lang="en-US" sz="1300" b="0" i="0" u="none" strike="noStrike" cap="none" normalizeH="0" baseline="0">
                          <a:ln>
                            <a:noFill/>
                          </a:ln>
                          <a:solidFill>
                            <a:srgbClr val="002060"/>
                          </a:solidFill>
                          <a:effectLst/>
                          <a:latin typeface="Calibri" charset="0"/>
                          <a:ea typeface="MS PGothic" charset="0"/>
                          <a:cs typeface="Arial" charset="0"/>
                        </a:rPr>
                        <a:t>1 km or better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Temporal: Daily or better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Coverage: Coastal US waters</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Calibri" charset="0"/>
                        <a:ea typeface="MS PGothic" charset="0"/>
                        <a:cs typeface="Arial" charset="0"/>
                      </a:endParaRP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ＭＳ Ｐゴシック" charset="0"/>
                        </a:rPr>
                        <a:t>Lucas and Strong,  In Press (NOAA-NESDIS Technical Report)</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Coral reef bleaching events; HAB events; benthic habitat</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a:t>
                      </a:r>
                      <a:r>
                        <a:rPr kumimoji="0" lang="en-US" sz="1200" b="0" i="0" u="none" strike="noStrike" cap="none" normalizeH="0" baseline="0">
                          <a:ln>
                            <a:noFill/>
                          </a:ln>
                          <a:solidFill>
                            <a:schemeClr val="tx1"/>
                          </a:solidFill>
                          <a:effectLst/>
                          <a:latin typeface="Calibri" charset="0"/>
                          <a:ea typeface="MS PGothic" charset="0"/>
                          <a:cs typeface="Arial" charset="0"/>
                        </a:rPr>
                        <a:t>hyperspectral</a:t>
                      </a:r>
                      <a:r>
                        <a:rPr kumimoji="0" lang="en-US" sz="1300" b="0" i="0" u="none" strike="noStrike" cap="none" normalizeH="0" baseline="0">
                          <a:ln>
                            <a:noFill/>
                          </a:ln>
                          <a:solidFill>
                            <a:schemeClr val="tx1"/>
                          </a:solidFill>
                          <a:effectLst/>
                          <a:latin typeface="Calibri" charset="0"/>
                          <a:ea typeface="MS PGothic" charset="0"/>
                          <a:cs typeface="Arial" charset="0"/>
                        </a:rPr>
                        <a:t>) water-leaving radiances, Chl, SST</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Spatial:  100 m horizontal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Calibri" charset="0"/>
                          <a:ea typeface="MS PGothic" charset="0"/>
                          <a:cs typeface="Arial" charset="0"/>
                        </a:rPr>
                        <a:t>Coverage:  full GEO-CAPE field (Global)</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tx1"/>
                        </a:solidFill>
                        <a:effectLst/>
                        <a:latin typeface="Calibri" charset="0"/>
                        <a:ea typeface="MS PGothic" charset="0"/>
                        <a:cs typeface="Arial" charset="0"/>
                      </a:endParaRP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Calibri" charset="0"/>
                          <a:ea typeface="ＭＳ Ｐゴシック" charset="0"/>
                          <a:cs typeface="ＭＳ Ｐゴシック" charset="0"/>
                        </a:rPr>
                        <a:t>Ford, 2009</a:t>
                      </a:r>
                    </a:p>
                  </a:txBody>
                  <a:tcPr marL="91438" marR="91438"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9" name="TextBox 5"/>
          <p:cNvSpPr txBox="1">
            <a:spLocks noChangeArrowheads="1"/>
          </p:cNvSpPr>
          <p:nvPr/>
        </p:nvSpPr>
        <p:spPr bwMode="auto">
          <a:xfrm>
            <a:off x="312738" y="34925"/>
            <a:ext cx="864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a:solidFill>
                  <a:prstClr val="black"/>
                </a:solidFill>
              </a:rPr>
              <a:t>NOAA Application Requirements for GEO Ocean Color Measurements - 3</a:t>
            </a:r>
          </a:p>
        </p:txBody>
      </p:sp>
      <p:sp>
        <p:nvSpPr>
          <p:cNvPr id="4" name="TextBox 3"/>
          <p:cNvSpPr txBox="1"/>
          <p:nvPr/>
        </p:nvSpPr>
        <p:spPr>
          <a:xfrm>
            <a:off x="1354667" y="6299200"/>
            <a:ext cx="5267375" cy="369332"/>
          </a:xfrm>
          <a:prstGeom prst="rect">
            <a:avLst/>
          </a:prstGeom>
          <a:noFill/>
        </p:spPr>
        <p:txBody>
          <a:bodyPr wrap="none" rtlCol="0">
            <a:spAutoFit/>
          </a:bodyPr>
          <a:lstStyle/>
          <a:p>
            <a:r>
              <a:rPr lang="en-US" dirty="0" smtClean="0"/>
              <a:t>NOAA reps: Paul </a:t>
            </a:r>
            <a:r>
              <a:rPr lang="en-US" dirty="0" err="1" smtClean="0"/>
              <a:t>DiGiacomo</a:t>
            </a:r>
            <a:r>
              <a:rPr lang="en-US" dirty="0" smtClean="0"/>
              <a:t>, Rick </a:t>
            </a:r>
            <a:r>
              <a:rPr lang="en-US" dirty="0" err="1" smtClean="0"/>
              <a:t>Stumpf</a:t>
            </a:r>
            <a:r>
              <a:rPr lang="en-US" dirty="0" smtClean="0"/>
              <a:t>, Cara Wilson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8" name="Group 82"/>
          <p:cNvGraphicFramePr>
            <a:graphicFrameLocks noGrp="1"/>
          </p:cNvGraphicFramePr>
          <p:nvPr>
            <p:extLst>
              <p:ext uri="{D42A27DB-BD31-4B8C-83A1-F6EECF244321}">
                <p14:modId xmlns:p14="http://schemas.microsoft.com/office/powerpoint/2010/main" val="779771677"/>
              </p:ext>
            </p:extLst>
          </p:nvPr>
        </p:nvGraphicFramePr>
        <p:xfrm>
          <a:off x="312738" y="531813"/>
          <a:ext cx="8648700" cy="5865105"/>
        </p:xfrm>
        <a:graphic>
          <a:graphicData uri="http://schemas.openxmlformats.org/drawingml/2006/table">
            <a:tbl>
              <a:tblPr/>
              <a:tblGrid>
                <a:gridCol w="2127636"/>
                <a:gridCol w="1531239"/>
                <a:gridCol w="2303249"/>
                <a:gridCol w="1533306"/>
                <a:gridCol w="1153270"/>
              </a:tblGrid>
              <a:tr h="74974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charset="0"/>
                          <a:cs typeface="Arial" charset="0"/>
                        </a:rPr>
                        <a:t>Application</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charset="0"/>
                          <a:cs typeface="Arial" charset="0"/>
                        </a:rPr>
                        <a:t>Satellite Product</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charset="0"/>
                          <a:cs typeface="Arial"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charset="0"/>
                          <a:cs typeface="Arial" charset="0"/>
                        </a:rPr>
                        <a:t>Spatial; temporal; coverage; etc.</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charset="0"/>
                          <a:cs typeface="Arial" charset="0"/>
                        </a:rPr>
                        <a:t>Other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charset="0"/>
                          <a:cs typeface="Arial" charset="0"/>
                        </a:rPr>
                        <a:t>Requirements</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Calibri" charset="0"/>
                          <a:cs typeface="Arial" charset="0"/>
                        </a:rPr>
                        <a:t>Citation</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7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Marine isoprene emission product</a:t>
                      </a:r>
                      <a:endPar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endParaRPr>
                    </a:p>
                  </a:txBody>
                  <a:tcPr marL="91438" marR="91438" marT="47405" marB="47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Calibri" pitchFamily="-1" charset="0"/>
                          <a:ea typeface="Arial" pitchFamily="-1" charset="0"/>
                          <a:cs typeface="Arial" pitchFamily="-1" charset="0"/>
                        </a:rPr>
                        <a:t>Chl</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-a, </a:t>
                      </a:r>
                      <a:r>
                        <a:rPr kumimoji="0" lang="en-US" sz="1500" b="0" i="0" u="none" strike="noStrike" cap="none" normalizeH="0" baseline="0" dirty="0" err="1" smtClean="0">
                          <a:ln>
                            <a:noFill/>
                          </a:ln>
                          <a:solidFill>
                            <a:schemeClr val="tx1"/>
                          </a:solidFill>
                          <a:effectLst/>
                          <a:latin typeface="Calibri" pitchFamily="-1" charset="0"/>
                          <a:ea typeface="Arial" pitchFamily="-1" charset="0"/>
                          <a:cs typeface="Arial" pitchFamily="-1" charset="0"/>
                        </a:rPr>
                        <a:t>Kd</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 PAR</a:t>
                      </a:r>
                      <a:endPar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endParaRPr>
                    </a:p>
                  </a:txBody>
                  <a:tcPr marL="91438" marR="91438" marT="47405" marB="47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Spatial:  </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&lt;300 </a:t>
                      </a:r>
                      <a:r>
                        <a:rPr kumimoji="0" lang="en-US" sz="1500" b="0" i="0" u="none" strike="noStrike" cap="none" normalizeH="0" baseline="0" dirty="0" err="1">
                          <a:ln>
                            <a:noFill/>
                          </a:ln>
                          <a:solidFill>
                            <a:schemeClr val="tx1"/>
                          </a:solidFill>
                          <a:effectLst/>
                          <a:latin typeface="Calibri" pitchFamily="-1" charset="0"/>
                          <a:ea typeface="Arial" pitchFamily="-1" charset="0"/>
                          <a:cs typeface="Arial" pitchFamily="-1" charset="0"/>
                        </a:rPr>
                        <a:t>m</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 GSD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Temporal:  </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&lt;3hrs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Coverage: </a:t>
                      </a:r>
                      <a:r>
                        <a:rPr kumimoji="0" lang="en-US" sz="1500" b="1" i="0" u="none" strike="noStrike" cap="none" normalizeH="0" baseline="0" dirty="0" smtClean="0">
                          <a:ln>
                            <a:noFill/>
                          </a:ln>
                          <a:solidFill>
                            <a:schemeClr val="tx1"/>
                          </a:solidFill>
                          <a:effectLst/>
                          <a:latin typeface="Calibri" pitchFamily="-1" charset="0"/>
                          <a:ea typeface="Arial" pitchFamily="-1" charset="0"/>
                          <a:cs typeface="Arial" pitchFamily="-1" charset="0"/>
                        </a:rPr>
                        <a:t>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All GEO-CAPE covered ocean/coastal/inland waters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SNR:  </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1000;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NIR &amp; SWIR bands:  </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865</a:t>
                      </a: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 </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1245, 1640,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2135 nm</a:t>
                      </a:r>
                      <a:endPar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endParaRPr>
                    </a:p>
                  </a:txBody>
                  <a:tcPr marL="91438" marR="91438" marT="47405" marB="47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Uncertainty:</a:t>
                      </a:r>
                      <a:r>
                        <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rPr>
                        <a:t>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 30%</a:t>
                      </a:r>
                      <a:endPar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rPr>
                        <a:t>Range: </a:t>
                      </a:r>
                      <a:r>
                        <a:rPr kumimoji="0" lang="en-US" sz="1500" b="1" i="0" u="none" strike="noStrike" cap="none" normalizeH="0" baseline="0" dirty="0" smtClean="0">
                          <a:ln>
                            <a:noFill/>
                          </a:ln>
                          <a:solidFill>
                            <a:schemeClr val="tx1"/>
                          </a:solidFill>
                          <a:effectLst/>
                          <a:latin typeface="Calibri" pitchFamily="-1" charset="0"/>
                          <a:ea typeface="Arial" pitchFamily="-1" charset="0"/>
                          <a:cs typeface="Arial" pitchFamily="-1" charset="0"/>
                        </a:rPr>
                        <a:t>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TBD</a:t>
                      </a:r>
                      <a:r>
                        <a:rPr kumimoji="0" lang="en-US" sz="1500" b="1" i="0" u="none" strike="noStrike" cap="none" normalizeH="0" baseline="0" dirty="0" smtClean="0">
                          <a:ln>
                            <a:noFill/>
                          </a:ln>
                          <a:solidFill>
                            <a:schemeClr val="tx1"/>
                          </a:solidFill>
                          <a:effectLst/>
                          <a:latin typeface="Calibri" pitchFamily="-1" charset="0"/>
                          <a:ea typeface="Arial" pitchFamily="-1" charset="0"/>
                          <a:cs typeface="Arial" pitchFamily="-1" charset="0"/>
                        </a:rPr>
                        <a:t> </a:t>
                      </a:r>
                      <a:endParaRPr kumimoji="0" lang="en-US" sz="1500" b="1" i="0" u="none" strike="noStrike" cap="none" normalizeH="0" baseline="0" dirty="0">
                        <a:ln>
                          <a:noFill/>
                        </a:ln>
                        <a:solidFill>
                          <a:schemeClr val="tx1"/>
                        </a:solidFill>
                        <a:effectLst/>
                        <a:latin typeface="Calibri" pitchFamily="-1" charset="0"/>
                        <a:ea typeface="Arial" pitchFamily="-1" charset="0"/>
                        <a:cs typeface="Arial" pitchFamily="-1" charset="0"/>
                      </a:endParaRPr>
                    </a:p>
                  </a:txBody>
                  <a:tcPr marL="91438" marR="91438" marT="47405" marB="47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Arnold</a:t>
                      </a:r>
                      <a:r>
                        <a:rPr kumimoji="0" lang="en-US" sz="1500" b="0" i="1" u="none" strike="noStrike" cap="none" normalizeH="0" baseline="0" dirty="0" smtClean="0">
                          <a:ln>
                            <a:noFill/>
                          </a:ln>
                          <a:solidFill>
                            <a:schemeClr val="tx1"/>
                          </a:solidFill>
                          <a:effectLst/>
                          <a:latin typeface="Calibri" pitchFamily="-1" charset="0"/>
                          <a:ea typeface="Arial" pitchFamily="-1" charset="0"/>
                          <a:cs typeface="Arial" pitchFamily="-1" charset="0"/>
                        </a:rPr>
                        <a:t> </a:t>
                      </a:r>
                      <a:r>
                        <a:rPr kumimoji="0" lang="en-US" sz="1500" b="0" i="1" u="none" strike="noStrike" cap="none" normalizeH="0" baseline="0" dirty="0">
                          <a:ln>
                            <a:noFill/>
                          </a:ln>
                          <a:solidFill>
                            <a:schemeClr val="tx1"/>
                          </a:solidFill>
                          <a:effectLst/>
                          <a:latin typeface="Calibri" pitchFamily="-1" charset="0"/>
                          <a:ea typeface="Arial" pitchFamily="-1" charset="0"/>
                          <a:cs typeface="Arial" pitchFamily="-1" charset="0"/>
                        </a:rPr>
                        <a:t>et al.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2009</a:t>
                      </a:r>
                      <a:r>
                        <a:rPr kumimoji="0" lang="en-US" sz="1500" b="0" i="1" u="none" strike="noStrike" cap="none" normalizeH="0" baseline="0" dirty="0" smtClean="0">
                          <a:ln>
                            <a:noFill/>
                          </a:ln>
                          <a:solidFill>
                            <a:schemeClr val="tx1"/>
                          </a:solidFill>
                          <a:effectLst/>
                          <a:latin typeface="Calibri" pitchFamily="-1" charset="0"/>
                          <a:ea typeface="Arial" pitchFamily="-1" charset="0"/>
                          <a:cs typeface="Arial" pitchFamily="-1" charset="0"/>
                        </a:rPr>
                        <a:t>;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Tony </a:t>
                      </a:r>
                      <a:r>
                        <a:rPr kumimoji="0" lang="en-US" sz="1500" b="0" i="1" u="none" strike="noStrike" cap="none" normalizeH="0" baseline="0" dirty="0" smtClean="0">
                          <a:ln>
                            <a:noFill/>
                          </a:ln>
                          <a:solidFill>
                            <a:schemeClr val="tx1"/>
                          </a:solidFill>
                          <a:effectLst/>
                          <a:latin typeface="Calibri" pitchFamily="-1" charset="0"/>
                          <a:ea typeface="Arial" pitchFamily="-1" charset="0"/>
                          <a:cs typeface="Arial" pitchFamily="-1" charset="0"/>
                        </a:rPr>
                        <a:t>et al., </a:t>
                      </a:r>
                      <a:r>
                        <a:rPr kumimoji="0" lang="en-US" sz="1500" b="0" i="0" u="none" strike="noStrike" cap="none" normalizeH="0" baseline="0" dirty="0" smtClean="0">
                          <a:ln>
                            <a:noFill/>
                          </a:ln>
                          <a:solidFill>
                            <a:schemeClr val="tx1"/>
                          </a:solidFill>
                          <a:effectLst/>
                          <a:latin typeface="Calibri" pitchFamily="-1" charset="0"/>
                          <a:ea typeface="Arial" pitchFamily="-1" charset="0"/>
                          <a:cs typeface="Arial" pitchFamily="-1" charset="0"/>
                        </a:rPr>
                        <a:t>2012</a:t>
                      </a:r>
                      <a:endParaRPr kumimoji="0" lang="en-US" sz="1500" b="0" i="0" u="none" strike="noStrike" cap="none" normalizeH="0" baseline="0" dirty="0">
                        <a:ln>
                          <a:noFill/>
                        </a:ln>
                        <a:solidFill>
                          <a:schemeClr val="tx1"/>
                        </a:solidFill>
                        <a:effectLst/>
                        <a:latin typeface="Calibri" pitchFamily="-1" charset="0"/>
                        <a:ea typeface="Arial" pitchFamily="-1" charset="0"/>
                        <a:cs typeface="Arial" pitchFamily="-1" charset="0"/>
                      </a:endParaRPr>
                    </a:p>
                  </a:txBody>
                  <a:tcPr marL="91438" marR="91438" marT="47405" marB="47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3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cs typeface="Arial" charset="0"/>
                        </a:rPr>
                        <a:t>Ocean acidification</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err="1" smtClean="0">
                          <a:ln>
                            <a:noFill/>
                          </a:ln>
                          <a:solidFill>
                            <a:schemeClr val="tx1"/>
                          </a:solidFill>
                          <a:effectLst/>
                          <a:latin typeface="Calibri" charset="0"/>
                          <a:cs typeface="Arial" charset="0"/>
                        </a:rPr>
                        <a:t>Chl</a:t>
                      </a:r>
                      <a:r>
                        <a:rPr kumimoji="0" lang="en-US" sz="1500" b="0" i="0" u="none" strike="noStrike" cap="none" normalizeH="0" baseline="0" dirty="0" smtClean="0">
                          <a:ln>
                            <a:noFill/>
                          </a:ln>
                          <a:solidFill>
                            <a:schemeClr val="tx1"/>
                          </a:solidFill>
                          <a:effectLst/>
                          <a:latin typeface="Calibri" charset="0"/>
                          <a:cs typeface="Arial" charset="0"/>
                        </a:rPr>
                        <a:t>-a et al.</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cs typeface="Arial" charset="0"/>
                        </a:rPr>
                        <a:t>Threshold GEO-CAPE specs will satisfy their requirements</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cs typeface="Arial" charset="0"/>
                        </a:rPr>
                        <a:t>Science questions provided by Dwight Gledhill</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pitchFamily="-80" charset="-128"/>
                          <a:cs typeface="Arial" charset="0"/>
                        </a:rPr>
                        <a:t>NOAA, 2010</a:t>
                      </a:r>
                    </a:p>
                  </a:txBody>
                  <a:tcPr marL="91438" marR="91438" marT="47403" marB="47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3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Primary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Productivity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for global carbon modeling</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T="47397" marB="47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chemeClr val="tx1"/>
                          </a:solidFill>
                          <a:effectLst/>
                          <a:latin typeface="Calibri" charset="0"/>
                          <a:ea typeface="ＭＳ Ｐゴシック" charset="0"/>
                          <a:cs typeface="Arial" charset="0"/>
                        </a:rPr>
                        <a:t>Rrs</a:t>
                      </a:r>
                      <a:r>
                        <a:rPr kumimoji="0" lang="en-US" sz="1500" b="0" i="0" u="none" strike="noStrike" cap="none" normalizeH="0" baseline="0" dirty="0">
                          <a:ln>
                            <a:noFill/>
                          </a:ln>
                          <a:solidFill>
                            <a:schemeClr val="tx1"/>
                          </a:solidFill>
                          <a:effectLst/>
                          <a:latin typeface="Calibri" charset="0"/>
                          <a:ea typeface="ＭＳ Ｐゴシック" charset="0"/>
                          <a:cs typeface="Arial" charset="0"/>
                        </a:rPr>
                        <a:t>: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380-750nm, SST</a:t>
                      </a:r>
                      <a:r>
                        <a:rPr kumimoji="0" lang="en-US" sz="1500" b="0" i="0" u="none" strike="noStrike" cap="none" normalizeH="0" baseline="0" dirty="0">
                          <a:ln>
                            <a:noFill/>
                          </a:ln>
                          <a:solidFill>
                            <a:schemeClr val="tx1"/>
                          </a:solidFill>
                          <a:effectLst/>
                          <a:latin typeface="Calibri" charset="0"/>
                          <a:ea typeface="ＭＳ Ｐゴシック" charset="0"/>
                          <a:cs typeface="Arial" charset="0"/>
                        </a:rPr>
                        <a:t>, </a:t>
                      </a:r>
                      <a:r>
                        <a:rPr kumimoji="0" lang="en-US" sz="1500" b="0" i="0" u="none" strike="noStrike" cap="none" normalizeH="0" baseline="0" dirty="0" err="1">
                          <a:ln>
                            <a:noFill/>
                          </a:ln>
                          <a:solidFill>
                            <a:schemeClr val="tx1"/>
                          </a:solidFill>
                          <a:effectLst/>
                          <a:latin typeface="Calibri" charset="0"/>
                          <a:ea typeface="ＭＳ Ｐゴシック" charset="0"/>
                          <a:cs typeface="Arial" charset="0"/>
                        </a:rPr>
                        <a:t>Chl</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T="47397" marB="47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Spatial: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0.1 degree</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Coverage: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full GEOCAPE field (Global)</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T="47397" marB="47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Uncertainty: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10-20%</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Resolution.  0.1 </a:t>
                      </a:r>
                      <a:r>
                        <a:rPr kumimoji="0" lang="en-US" sz="1500" b="0" i="0" u="none" strike="noStrike" cap="none" normalizeH="0" baseline="0" dirty="0" err="1" smtClean="0">
                          <a:ln>
                            <a:noFill/>
                          </a:ln>
                          <a:solidFill>
                            <a:schemeClr val="tx1"/>
                          </a:solidFill>
                          <a:effectLst/>
                          <a:latin typeface="Calibri" charset="0"/>
                          <a:ea typeface="ＭＳ Ｐゴシック" charset="0"/>
                          <a:cs typeface="Arial" charset="0"/>
                        </a:rPr>
                        <a:t>millimol</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/m2/day</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T="47397" marB="47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Bender et 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2002</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T="47397" marB="47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489">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Chlorophyll for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coastal carbon flux and ocean acidification algorithm development</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L="91438" marR="91438" marT="47400" marB="47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err="1">
                          <a:ln>
                            <a:noFill/>
                          </a:ln>
                          <a:solidFill>
                            <a:schemeClr val="tx1"/>
                          </a:solidFill>
                          <a:effectLst/>
                          <a:latin typeface="Calibri" charset="0"/>
                          <a:ea typeface="ＭＳ Ｐゴシック" charset="0"/>
                          <a:cs typeface="Arial" charset="0"/>
                        </a:rPr>
                        <a:t>Chl</a:t>
                      </a:r>
                      <a:r>
                        <a:rPr kumimoji="0" lang="en-US" sz="1500" b="0" i="0" u="none" strike="noStrike" cap="none" normalizeH="0" baseline="0" dirty="0">
                          <a:ln>
                            <a:noFill/>
                          </a:ln>
                          <a:solidFill>
                            <a:schemeClr val="tx1"/>
                          </a:solidFill>
                          <a:effectLst/>
                          <a:latin typeface="Calibri" charset="0"/>
                          <a:ea typeface="ＭＳ Ｐゴシック" charset="0"/>
                          <a:cs typeface="Arial" charset="0"/>
                        </a:rPr>
                        <a:t>-a</a:t>
                      </a:r>
                    </a:p>
                  </a:txBody>
                  <a:tcPr marL="91438" marR="91438" marT="47400" marB="47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Spatial: 4 km </a:t>
                      </a:r>
                    </a:p>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Temporal: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sub-daily</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Coverage: </a:t>
                      </a: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Coastal US</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L="91438" marR="91438" marT="47400" marB="47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a:ln>
                            <a:noFill/>
                          </a:ln>
                          <a:solidFill>
                            <a:schemeClr val="tx1"/>
                          </a:solidFill>
                          <a:effectLst/>
                          <a:latin typeface="Calibri" charset="0"/>
                          <a:ea typeface="ＭＳ Ｐゴシック" charset="0"/>
                          <a:cs typeface="Arial" charset="0"/>
                        </a:rPr>
                        <a:t>Need archived time-series of data </a:t>
                      </a:r>
                    </a:p>
                  </a:txBody>
                  <a:tcPr marL="91438" marR="91438" marT="47400" marB="47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NOAA, 2010</a:t>
                      </a:r>
                    </a:p>
                    <a:p>
                      <a:pPr marL="0" marR="0" lvl="0" indent="0" algn="l" defTabSz="457200" rtl="0" eaLnBrk="1" fontAlgn="base" latinLnBrk="0" hangingPunct="1">
                        <a:lnSpc>
                          <a:spcPct val="100000"/>
                        </a:lnSpc>
                        <a:spcBef>
                          <a:spcPct val="0"/>
                        </a:spcBef>
                        <a:spcAft>
                          <a:spcPts val="0"/>
                        </a:spcAft>
                        <a:buClrTx/>
                        <a:buSzTx/>
                        <a:buFontTx/>
                        <a:buNone/>
                        <a:tabLst/>
                      </a:pPr>
                      <a:r>
                        <a:rPr kumimoji="0" lang="en-US" sz="1500" b="0" i="0" u="none" strike="noStrike" cap="none" normalizeH="0" baseline="0" dirty="0" smtClean="0">
                          <a:ln>
                            <a:noFill/>
                          </a:ln>
                          <a:solidFill>
                            <a:schemeClr val="tx1"/>
                          </a:solidFill>
                          <a:effectLst/>
                          <a:latin typeface="Calibri" charset="0"/>
                          <a:ea typeface="ＭＳ Ｐゴシック" charset="0"/>
                          <a:cs typeface="Arial" charset="0"/>
                        </a:rPr>
                        <a:t>US Carbon Cycle Science plan</a:t>
                      </a:r>
                      <a:endParaRPr kumimoji="0" lang="en-US" sz="1500" b="0" i="0" u="none" strike="noStrike" cap="none" normalizeH="0" baseline="0" dirty="0">
                        <a:ln>
                          <a:noFill/>
                        </a:ln>
                        <a:solidFill>
                          <a:schemeClr val="tx1"/>
                        </a:solidFill>
                        <a:effectLst/>
                        <a:latin typeface="Calibri" charset="0"/>
                        <a:ea typeface="ＭＳ Ｐゴシック" charset="0"/>
                        <a:cs typeface="Arial" charset="0"/>
                      </a:endParaRPr>
                    </a:p>
                  </a:txBody>
                  <a:tcPr marL="91438" marR="91438" marT="47400" marB="47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3" name="TextBox 5"/>
          <p:cNvSpPr txBox="1">
            <a:spLocks noChangeArrowheads="1"/>
          </p:cNvSpPr>
          <p:nvPr/>
        </p:nvSpPr>
        <p:spPr bwMode="auto">
          <a:xfrm>
            <a:off x="312738" y="34925"/>
            <a:ext cx="864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dirty="0">
                <a:solidFill>
                  <a:prstClr val="black"/>
                </a:solidFill>
              </a:rPr>
              <a:t>NOAA Application Requirements for GEO Ocean Color Measurements - 4</a:t>
            </a:r>
          </a:p>
        </p:txBody>
      </p:sp>
      <p:sp>
        <p:nvSpPr>
          <p:cNvPr id="4" name="TextBox 3"/>
          <p:cNvSpPr txBox="1"/>
          <p:nvPr/>
        </p:nvSpPr>
        <p:spPr>
          <a:xfrm>
            <a:off x="1354667" y="6383865"/>
            <a:ext cx="5267375" cy="369332"/>
          </a:xfrm>
          <a:prstGeom prst="rect">
            <a:avLst/>
          </a:prstGeom>
          <a:noFill/>
        </p:spPr>
        <p:txBody>
          <a:bodyPr wrap="none" rtlCol="0">
            <a:spAutoFit/>
          </a:bodyPr>
          <a:lstStyle/>
          <a:p>
            <a:r>
              <a:rPr lang="en-US" dirty="0" smtClean="0"/>
              <a:t>NOAA reps: Paul </a:t>
            </a:r>
            <a:r>
              <a:rPr lang="en-US" dirty="0" err="1" smtClean="0"/>
              <a:t>DiGiacomo</a:t>
            </a:r>
            <a:r>
              <a:rPr lang="en-US" dirty="0" smtClean="0"/>
              <a:t>, Rick </a:t>
            </a:r>
            <a:r>
              <a:rPr lang="en-US" dirty="0" err="1" smtClean="0"/>
              <a:t>Stumpf</a:t>
            </a:r>
            <a:r>
              <a:rPr lang="en-US" dirty="0" smtClean="0"/>
              <a:t>, Cara Wilson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8" name="Group 82"/>
          <p:cNvGraphicFramePr>
            <a:graphicFrameLocks noGrp="1"/>
          </p:cNvGraphicFramePr>
          <p:nvPr>
            <p:extLst>
              <p:ext uri="{D42A27DB-BD31-4B8C-83A1-F6EECF244321}">
                <p14:modId xmlns:p14="http://schemas.microsoft.com/office/powerpoint/2010/main" val="3064254984"/>
              </p:ext>
            </p:extLst>
          </p:nvPr>
        </p:nvGraphicFramePr>
        <p:xfrm>
          <a:off x="434975" y="657253"/>
          <a:ext cx="8345488" cy="4570454"/>
        </p:xfrm>
        <a:graphic>
          <a:graphicData uri="http://schemas.openxmlformats.org/drawingml/2006/table">
            <a:tbl>
              <a:tblPr/>
              <a:tblGrid>
                <a:gridCol w="2382838"/>
                <a:gridCol w="1147762"/>
                <a:gridCol w="2222500"/>
                <a:gridCol w="1479550"/>
                <a:gridCol w="1112838"/>
              </a:tblGrid>
              <a:tr h="676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charset="0"/>
                          <a:cs typeface="Arial" charset="0"/>
                        </a:rPr>
                        <a:t>Application</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Satellite Product</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Requirements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Spatial; temporal; coverage; etc.</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Other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Requirements</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Calibri" charset="0"/>
                          <a:cs typeface="Arial" charset="0"/>
                        </a:rPr>
                        <a:t>Citation</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39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Chlorophyll for operational seasonal-</a:t>
                      </a:r>
                      <a:r>
                        <a:rPr kumimoji="0" lang="en-US" sz="1300" b="0" i="0" u="none" strike="noStrike" cap="none" normalizeH="0" baseline="0" dirty="0" err="1" smtClean="0">
                          <a:ln>
                            <a:noFill/>
                          </a:ln>
                          <a:solidFill>
                            <a:schemeClr val="tx1"/>
                          </a:solidFill>
                          <a:effectLst/>
                          <a:latin typeface="Calibri" charset="0"/>
                          <a:cs typeface="Arial" charset="0"/>
                        </a:rPr>
                        <a:t>interannual</a:t>
                      </a:r>
                      <a:r>
                        <a:rPr kumimoji="0" lang="en-US" sz="1300" b="0" i="0" u="none" strike="noStrike" cap="none" normalizeH="0" baseline="0" dirty="0" smtClean="0">
                          <a:ln>
                            <a:noFill/>
                          </a:ln>
                          <a:solidFill>
                            <a:schemeClr val="tx1"/>
                          </a:solidFill>
                          <a:effectLst/>
                          <a:latin typeface="Calibri" charset="0"/>
                          <a:cs typeface="Arial" charset="0"/>
                        </a:rPr>
                        <a:t> modeling (Global Ocean Data Assimilation System / Coupled Forecast System (CFS))</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chemeClr val="tx1"/>
                          </a:solidFill>
                          <a:effectLst/>
                          <a:latin typeface="Calibri" charset="0"/>
                          <a:cs typeface="Arial" charset="0"/>
                        </a:rPr>
                        <a:t>Chl</a:t>
                      </a:r>
                      <a:r>
                        <a:rPr kumimoji="0" lang="en-US" sz="1300" b="0" i="0" u="none" strike="noStrike" cap="none" normalizeH="0" baseline="0" dirty="0" smtClean="0">
                          <a:ln>
                            <a:noFill/>
                          </a:ln>
                          <a:solidFill>
                            <a:schemeClr val="tx1"/>
                          </a:solidFill>
                          <a:effectLst/>
                          <a:latin typeface="Calibri" charset="0"/>
                          <a:cs typeface="Arial" charset="0"/>
                        </a:rPr>
                        <a:t>-a</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Spatial:  1 km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Coverage:  full GEO-CAPE field (Global)</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charset="0"/>
                          <a:ea typeface="ＭＳ Ｐゴシック" pitchFamily="-80" charset="-128"/>
                          <a:cs typeface="Arial" charset="0"/>
                        </a:rPr>
                        <a:t>NWS / EMC / GCWMB operational User Request</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39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Diffuse attenuation at 490 nm (K</a:t>
                      </a:r>
                      <a:r>
                        <a:rPr kumimoji="0" lang="en-US" sz="1300" b="0" i="0" u="none" strike="noStrike" cap="none" normalizeH="0" baseline="-25000" dirty="0" smtClean="0">
                          <a:ln>
                            <a:noFill/>
                          </a:ln>
                          <a:solidFill>
                            <a:schemeClr val="tx1"/>
                          </a:solidFill>
                          <a:effectLst/>
                          <a:latin typeface="Calibri" charset="0"/>
                          <a:cs typeface="Arial" charset="0"/>
                        </a:rPr>
                        <a:t>490</a:t>
                      </a:r>
                      <a:r>
                        <a:rPr kumimoji="0" lang="en-US" sz="1300" b="0" i="0" u="none" strike="noStrike" cap="none" normalizeH="0" baseline="0" dirty="0" smtClean="0">
                          <a:ln>
                            <a:noFill/>
                          </a:ln>
                          <a:solidFill>
                            <a:schemeClr val="tx1"/>
                          </a:solidFill>
                          <a:effectLst/>
                          <a:latin typeface="Calibri" charset="0"/>
                          <a:cs typeface="Arial" charset="0"/>
                        </a:rPr>
                        <a:t>) for operational near-real-time modeling (Real-Time Ocean Forecast System (RTOFS))</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Calibri" charset="0"/>
                          <a:cs typeface="Arial" charset="0"/>
                        </a:rPr>
                        <a:t>K</a:t>
                      </a:r>
                      <a:r>
                        <a:rPr kumimoji="0" lang="en-US" sz="1300" b="0" i="0" u="none" strike="noStrike" cap="none" normalizeH="0" baseline="-25000" smtClean="0">
                          <a:ln>
                            <a:noFill/>
                          </a:ln>
                          <a:solidFill>
                            <a:schemeClr val="tx1"/>
                          </a:solidFill>
                          <a:effectLst/>
                          <a:latin typeface="Calibri" charset="0"/>
                          <a:cs typeface="Arial" charset="0"/>
                        </a:rPr>
                        <a:t>490</a:t>
                      </a:r>
                      <a:endParaRPr kumimoji="0" lang="en-US" sz="1300" b="0" i="0" u="none" strike="noStrike" cap="none" normalizeH="0" baseline="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Spatial:  1 km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Coverage:  full GEO-CAPE field (Global)</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charset="0"/>
                          <a:ea typeface="ＭＳ Ｐゴシック" pitchFamily="-80" charset="-128"/>
                          <a:cs typeface="Arial" charset="0"/>
                        </a:rPr>
                        <a:t>NWS / EMC / MMAB operational User Request</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58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Diffuse attenuation  for </a:t>
                      </a:r>
                      <a:r>
                        <a:rPr kumimoji="0" lang="en-US" sz="1300" b="0" i="0" u="none" strike="noStrike" cap="none" normalizeH="0" baseline="0" dirty="0" err="1" smtClean="0">
                          <a:ln>
                            <a:noFill/>
                          </a:ln>
                          <a:solidFill>
                            <a:schemeClr val="tx1"/>
                          </a:solidFill>
                          <a:effectLst/>
                          <a:latin typeface="Calibri" charset="0"/>
                          <a:cs typeface="Arial" charset="0"/>
                        </a:rPr>
                        <a:t>photosynthetically</a:t>
                      </a:r>
                      <a:r>
                        <a:rPr kumimoji="0" lang="en-US" sz="1300" b="0" i="0" u="none" strike="noStrike" cap="none" normalizeH="0" baseline="0" dirty="0" smtClean="0">
                          <a:ln>
                            <a:noFill/>
                          </a:ln>
                          <a:solidFill>
                            <a:schemeClr val="tx1"/>
                          </a:solidFill>
                          <a:effectLst/>
                          <a:latin typeface="Calibri" charset="0"/>
                          <a:cs typeface="Arial" charset="0"/>
                        </a:rPr>
                        <a:t> active radiation (K</a:t>
                      </a:r>
                      <a:r>
                        <a:rPr kumimoji="0" lang="en-US" sz="1300" b="0" i="0" u="none" strike="noStrike" cap="none" normalizeH="0" baseline="-25000" dirty="0" smtClean="0">
                          <a:ln>
                            <a:noFill/>
                          </a:ln>
                          <a:solidFill>
                            <a:schemeClr val="tx1"/>
                          </a:solidFill>
                          <a:effectLst/>
                          <a:latin typeface="Calibri" charset="0"/>
                          <a:cs typeface="Arial" charset="0"/>
                        </a:rPr>
                        <a:t>PAR</a:t>
                      </a:r>
                      <a:r>
                        <a:rPr kumimoji="0" lang="en-US" sz="1300" b="0" i="0" u="none" strike="noStrike" cap="none" normalizeH="0" baseline="0" dirty="0" smtClean="0">
                          <a:ln>
                            <a:noFill/>
                          </a:ln>
                          <a:solidFill>
                            <a:schemeClr val="tx1"/>
                          </a:solidFill>
                          <a:effectLst/>
                          <a:latin typeface="Calibri" charset="0"/>
                          <a:cs typeface="Arial" charset="0"/>
                        </a:rPr>
                        <a:t>) for operational near-real-time modeling (Real-Time Ocean Forecast System (RTOFS))</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K</a:t>
                      </a:r>
                      <a:r>
                        <a:rPr kumimoji="0" lang="en-US" sz="1300" b="0" i="0" u="none" strike="noStrike" cap="none" normalizeH="0" baseline="-25000" dirty="0" smtClean="0">
                          <a:ln>
                            <a:noFill/>
                          </a:ln>
                          <a:solidFill>
                            <a:schemeClr val="tx1"/>
                          </a:solidFill>
                          <a:effectLst/>
                          <a:latin typeface="Calibri" charset="0"/>
                          <a:cs typeface="Arial" charset="0"/>
                        </a:rPr>
                        <a:t>PAR</a:t>
                      </a:r>
                      <a:endParaRPr kumimoji="0" lang="en-US" sz="1300" b="0" i="0" u="none" strike="noStrike" cap="none" normalizeH="0" baseline="0" dirty="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Spatial:  1 km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Temporal:  daily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Calibri" charset="0"/>
                          <a:cs typeface="Arial" charset="0"/>
                        </a:rPr>
                        <a:t>Coverage:  full GEO-CAPE field (Global)</a:t>
                      </a: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alibri" charset="0"/>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charset="0"/>
                          <a:ea typeface="ＭＳ Ｐゴシック" pitchFamily="-80" charset="-128"/>
                          <a:cs typeface="Arial" charset="0"/>
                        </a:rPr>
                        <a:t>NWS / EMC / MMAB operational User Request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Calibri" charset="0"/>
                        <a:ea typeface="ＭＳ Ｐゴシック" pitchFamily="-80" charset="-128"/>
                        <a:cs typeface="Arial" charset="0"/>
                      </a:endParaRPr>
                    </a:p>
                  </a:txBody>
                  <a:tcPr marL="91438" marR="91438" marT="41132" marB="411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7" name="TextBox 5"/>
          <p:cNvSpPr txBox="1">
            <a:spLocks noChangeArrowheads="1"/>
          </p:cNvSpPr>
          <p:nvPr/>
        </p:nvSpPr>
        <p:spPr bwMode="auto">
          <a:xfrm>
            <a:off x="312738" y="34925"/>
            <a:ext cx="8648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fontAlgn="base" hangingPunct="1">
              <a:spcBef>
                <a:spcPct val="0"/>
              </a:spcBef>
              <a:spcAft>
                <a:spcPct val="0"/>
              </a:spcAft>
            </a:pPr>
            <a:r>
              <a:rPr lang="en-US" sz="2200" b="1" dirty="0">
                <a:solidFill>
                  <a:prstClr val="black"/>
                </a:solidFill>
              </a:rPr>
              <a:t>NOAA Application Requirements for GEO Ocean Color Measurements - 5</a:t>
            </a:r>
          </a:p>
        </p:txBody>
      </p:sp>
      <p:sp>
        <p:nvSpPr>
          <p:cNvPr id="4" name="TextBox 3"/>
          <p:cNvSpPr txBox="1"/>
          <p:nvPr/>
        </p:nvSpPr>
        <p:spPr>
          <a:xfrm>
            <a:off x="1354667" y="6299200"/>
            <a:ext cx="5267375" cy="369332"/>
          </a:xfrm>
          <a:prstGeom prst="rect">
            <a:avLst/>
          </a:prstGeom>
          <a:noFill/>
        </p:spPr>
        <p:txBody>
          <a:bodyPr wrap="none" rtlCol="0">
            <a:spAutoFit/>
          </a:bodyPr>
          <a:lstStyle/>
          <a:p>
            <a:r>
              <a:rPr lang="en-US" dirty="0" smtClean="0"/>
              <a:t>NOAA reps: Paul </a:t>
            </a:r>
            <a:r>
              <a:rPr lang="en-US" dirty="0" err="1" smtClean="0"/>
              <a:t>DiGiacomo</a:t>
            </a:r>
            <a:r>
              <a:rPr lang="en-US" dirty="0" smtClean="0"/>
              <a:t>, Rick </a:t>
            </a:r>
            <a:r>
              <a:rPr lang="en-US" dirty="0" err="1" smtClean="0"/>
              <a:t>Stumpf</a:t>
            </a:r>
            <a:r>
              <a:rPr lang="en-US" dirty="0" smtClean="0"/>
              <a:t>, Cara Wilson</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pitchFamily="-60" charset="0"/>
            <a:ea typeface="ＭＳ Ｐゴシック" pitchFamily="-60" charset="-128"/>
            <a:cs typeface="ＭＳ Ｐゴシック" pitchFamily="-6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pitchFamily="-60" charset="0"/>
            <a:ea typeface="ＭＳ Ｐゴシック" pitchFamily="-60" charset="-128"/>
            <a:cs typeface="ＭＳ Ｐゴシック" pitchFamily="-6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pitchFamily="-60" charset="0"/>
            <a:ea typeface="ＭＳ Ｐゴシック" pitchFamily="-60" charset="-128"/>
            <a:cs typeface="ＭＳ Ｐゴシック" pitchFamily="-6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pitchFamily="-60" charset="0"/>
            <a:ea typeface="ＭＳ Ｐゴシック" pitchFamily="-60" charset="-128"/>
            <a:cs typeface="ＭＳ Ｐゴシック" pitchFamily="-6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Japanese Waves">
  <a:themeElements>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TotalTime>
  <Words>2808</Words>
  <Application>Microsoft Macintosh PowerPoint</Application>
  <PresentationFormat>On-screen Show (4:3)</PresentationFormat>
  <Paragraphs>444</Paragraphs>
  <Slides>22</Slides>
  <Notes>7</Notes>
  <HiddenSlides>1</HiddenSlides>
  <MMClips>1</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Office Theme</vt:lpstr>
      <vt:lpstr>1_Office Theme</vt:lpstr>
      <vt:lpstr>2_Office Theme</vt:lpstr>
      <vt:lpstr>Blank Presentation</vt:lpstr>
      <vt:lpstr>1_Blank Presentation</vt:lpstr>
      <vt:lpstr>3_Office Theme</vt:lpstr>
      <vt:lpstr>Japanese Waves</vt:lpstr>
      <vt:lpstr>1_Japanese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http://isccp.giss.nasa.gov/climanal2.html</vt:lpstr>
      <vt:lpstr>PowerPoint Presentation</vt:lpstr>
      <vt:lpstr>Polar vs Geo </vt:lpstr>
      <vt:lpstr>Polar vs Geo </vt:lpstr>
      <vt:lpstr>GOCI NOAA-MSL12 Kd(490) (2012-07-29)</vt:lpstr>
      <vt:lpstr> “The   Memo”</vt:lpstr>
      <vt:lpstr>“Operational”</vt:lpstr>
      <vt:lpstr>Reprints Available </vt:lpstr>
      <vt:lpstr>From earthobservatory.nasa.gov/GlobalMaps/view.php?d1=MODAL2_M_CLD_FR</vt:lpstr>
      <vt:lpstr>From Michael Douglas, National Severe Laboratory/NOAA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dc:creator>
  <cp:lastModifiedBy>Cara</cp:lastModifiedBy>
  <cp:revision>26</cp:revision>
  <dcterms:created xsi:type="dcterms:W3CDTF">2013-05-20T20:31:02Z</dcterms:created>
  <dcterms:modified xsi:type="dcterms:W3CDTF">2013-05-22T17:58:49Z</dcterms:modified>
</cp:coreProperties>
</file>