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6" r:id="rId3"/>
    <p:sldId id="267" r:id="rId4"/>
    <p:sldId id="260" r:id="rId5"/>
    <p:sldId id="268" r:id="rId6"/>
    <p:sldId id="263" r:id="rId7"/>
    <p:sldId id="270" r:id="rId8"/>
    <p:sldId id="271" r:id="rId9"/>
    <p:sldId id="272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eon Bak" initials="J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00FF"/>
    <a:srgbClr val="99CCFF"/>
    <a:srgbClr val="FF99FF"/>
    <a:srgbClr val="0000FF"/>
    <a:srgbClr val="0066FF"/>
    <a:srgbClr val="CC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453BA-A427-445B-9DFF-1BB20E59012E}" type="datetimeFigureOut">
              <a:rPr lang="ko-KR" altLang="en-US" smtClean="0"/>
              <a:t>2013-05-23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07529-2D59-4E7E-A8D6-A2C4294370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9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07529-2D59-4E7E-A8D6-A2C42943705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236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F36D9-3D7E-4175-B4E2-217F8EBDF932}" type="datetime1">
              <a:rPr lang="ko-KR" altLang="en-US" smtClean="0"/>
              <a:t>2013-05-23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NASA GEOCAPE-Korea GEMS joint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AC6D-38DC-4745-89B7-CBC243E92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345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7ED5-B94D-4277-951F-79EC5D8253ED}" type="datetime1">
              <a:rPr lang="ko-KR" altLang="en-US" smtClean="0"/>
              <a:t>2013-05-23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NASA GEOCAPE-Korea GEMS joint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AC6D-38DC-4745-89B7-CBC243E92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57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036C-A0D1-450D-8CCE-9C25C709A250}" type="datetime1">
              <a:rPr lang="ko-KR" altLang="en-US" smtClean="0"/>
              <a:t>2013-05-23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NASA GEOCAPE-Korea GEMS joint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AC6D-38DC-4745-89B7-CBC243E92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78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961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51520" y="3326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796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6"/>
          <p:cNvSpPr/>
          <p:nvPr userDrawn="1"/>
        </p:nvSpPr>
        <p:spPr>
          <a:xfrm>
            <a:off x="251520" y="196455"/>
            <a:ext cx="8712968" cy="720080"/>
          </a:xfrm>
          <a:prstGeom prst="round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0445"/>
            <a:ext cx="8229600" cy="70609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3781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3528-BE4A-44D7-9C07-A7ED93AE0CAB}" type="datetime1">
              <a:rPr lang="ko-KR" altLang="en-US" smtClean="0"/>
              <a:t>2013-05-23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NASA GEOCAPE-Korea GEMS joint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AC6D-38DC-4745-89B7-CBC243E92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817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E84-D11F-4762-99B5-DFF9CC39E5C6}" type="datetime1">
              <a:rPr lang="ko-KR" altLang="en-US" smtClean="0"/>
              <a:t>2013-05-23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NASA GEOCAPE-Korea GEMS joint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AC6D-38DC-4745-89B7-CBC243E92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39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9D81-7316-4469-A9AE-E1A721157971}" type="datetime1">
              <a:rPr lang="ko-KR" altLang="en-US" smtClean="0"/>
              <a:t>2013-05-23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NASA GEOCAPE-Korea GEMS joint meeting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AC6D-38DC-4745-89B7-CBC243E92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88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76243"/>
            <a:ext cx="2133600" cy="365125"/>
          </a:xfrm>
        </p:spPr>
        <p:txBody>
          <a:bodyPr/>
          <a:lstStyle/>
          <a:p>
            <a:fld id="{27C4979D-E9C3-4904-9CE1-1E7BA7E15C06}" type="datetime1">
              <a:rPr lang="ko-KR" altLang="en-US" smtClean="0"/>
              <a:t>2013-05-23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771800" y="6381328"/>
            <a:ext cx="3528392" cy="365125"/>
          </a:xfrm>
        </p:spPr>
        <p:txBody>
          <a:bodyPr/>
          <a:lstStyle/>
          <a:p>
            <a:r>
              <a:rPr lang="en-US" altLang="ko-KR" b="1" dirty="0" smtClean="0">
                <a:solidFill>
                  <a:schemeClr val="bg1">
                    <a:lumMod val="65000"/>
                  </a:schemeClr>
                </a:solidFill>
              </a:rPr>
              <a:t>NASA GEOCAPE-Korea GEMS joint meeting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825CAC6D-38DC-4745-89B7-CBC243E92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901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729A-8515-4F1F-AEC3-8F06EBA7A31F}" type="datetime1">
              <a:rPr lang="ko-KR" altLang="en-US" smtClean="0"/>
              <a:t>2013-05-23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NASA GEOCAPE-Korea GEMS joint meeting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AC6D-38DC-4745-89B7-CBC243E92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40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2C41-377C-4EDF-A0DE-F63E1A05A4A2}" type="datetime1">
              <a:rPr lang="ko-KR" altLang="en-US" smtClean="0"/>
              <a:t>2013-05-23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NASA GEOCAPE-Korea GEMS joint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AC6D-38DC-4745-89B7-CBC243E92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760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5BA0-E222-459E-A66E-3CDF43E3C012}" type="datetime1">
              <a:rPr lang="ko-KR" altLang="en-US" smtClean="0"/>
              <a:t>2013-05-23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NASA GEOCAPE-Korea GEMS joint meeting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CAC6D-38DC-4745-89B7-CBC243E92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2045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1FD9-DFF1-4DE2-929F-0EAEA697D1FE}" type="datetime1">
              <a:rPr lang="ko-KR" altLang="en-US" smtClean="0"/>
              <a:t>2013-05-23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NASA GEOCAPE-Korea GEMS joint meeting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CAC6D-38DC-4745-89B7-CBC243E92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476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6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imgres?imgurl=http://www.cfa.harvard.edu/sweap/images/SI_Logo.jpg&amp;imgrefurl=http://www.cfa.harvard.edu/sweap/&amp;docid=3LGdV-kLrtUHOM&amp;tbnid=4AtKr4JnsbWYdM:&amp;w=1256&amp;h=1516&amp;ei=BJeQUemNHMmViQfGqICgAg&amp;ved=0CAIQxiAwAA&amp;iact=ric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png"/><Relationship Id="rId5" Type="http://schemas.openxmlformats.org/officeDocument/2006/relationships/image" Target="../media/image9.gi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0" y="764704"/>
            <a:ext cx="9144000" cy="1470025"/>
          </a:xfrm>
        </p:spPr>
        <p:txBody>
          <a:bodyPr>
            <a:no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Evaluation of OMI total column ozone </a:t>
            </a:r>
            <a:br>
              <a:rPr lang="en-US" altLang="ko-KR" sz="4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</a:br>
            <a:r>
              <a:rPr lang="en-US" altLang="ko-KR" sz="4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with four different algorithms  </a:t>
            </a:r>
            <a:r>
              <a:rPr lang="en-US" altLang="ko-KR" sz="4000" b="1" dirty="0" smtClean="0">
                <a:latin typeface="HY강B" pitchFamily="18" charset="-127"/>
                <a:ea typeface="HY강B" pitchFamily="18" charset="-127"/>
              </a:rPr>
              <a:t/>
            </a:r>
            <a:br>
              <a:rPr lang="en-US" altLang="ko-KR" sz="4000" b="1" dirty="0" smtClean="0">
                <a:latin typeface="HY강B" pitchFamily="18" charset="-127"/>
                <a:ea typeface="HY강B" pitchFamily="18" charset="-127"/>
              </a:rPr>
            </a:br>
            <a:r>
              <a:rPr lang="en-US" altLang="ko-KR" sz="40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SAO OE</a:t>
            </a:r>
            <a:r>
              <a:rPr lang="en-US" altLang="ko-KR" sz="4000" b="1" dirty="0" smtClean="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en-US" altLang="ko-KR" sz="4000" b="1" dirty="0" smtClean="0">
                <a:solidFill>
                  <a:schemeClr val="bg1">
                    <a:lumMod val="65000"/>
                  </a:schemeClr>
                </a:solidFill>
                <a:latin typeface="HY강B" pitchFamily="18" charset="-127"/>
                <a:ea typeface="HY강B" pitchFamily="18" charset="-127"/>
              </a:rPr>
              <a:t>NASA TOMS, KNMI OE/DOAS</a:t>
            </a:r>
            <a:endParaRPr lang="ko-KR" altLang="en-US" sz="4000" b="1" dirty="0">
              <a:solidFill>
                <a:schemeClr val="bg1">
                  <a:lumMod val="65000"/>
                </a:schemeClr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3662541"/>
          </a:xfrm>
          <a:prstGeom prst="rect">
            <a:avLst/>
          </a:prstGeom>
          <a:noFill/>
          <a:effectLst>
            <a:outerShdw blurRad="50800" dist="50800" dir="5400000" sx="99000" sy="99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FF00"/>
                </a:solidFill>
              </a:rPr>
              <a:t>Juseon </a:t>
            </a:r>
            <a:r>
              <a:rPr lang="en-US" altLang="ko-KR" sz="2800" dirty="0" smtClean="0">
                <a:solidFill>
                  <a:srgbClr val="FFFF00"/>
                </a:solidFill>
              </a:rPr>
              <a:t>Bak</a:t>
            </a:r>
            <a:r>
              <a:rPr lang="en-US" altLang="ko-KR" sz="2800" baseline="30000" dirty="0" smtClean="0">
                <a:solidFill>
                  <a:srgbClr val="FFFF00"/>
                </a:solidFill>
              </a:rPr>
              <a:t>1</a:t>
            </a:r>
            <a:r>
              <a:rPr lang="en-US" altLang="ko-KR" sz="2800" u="sng" dirty="0" smtClean="0">
                <a:solidFill>
                  <a:srgbClr val="FFFF00"/>
                </a:solidFill>
              </a:rPr>
              <a:t>, Jae</a:t>
            </a:r>
            <a:r>
              <a:rPr lang="en-US" altLang="ko-KR" sz="2800" b="1" u="sng" dirty="0" smtClean="0">
                <a:solidFill>
                  <a:srgbClr val="FFFF00"/>
                </a:solidFill>
              </a:rPr>
              <a:t> </a:t>
            </a:r>
            <a:r>
              <a:rPr lang="en-US" altLang="ko-KR" sz="2800" b="1" u="sng" dirty="0">
                <a:solidFill>
                  <a:srgbClr val="FFFF00"/>
                </a:solidFill>
              </a:rPr>
              <a:t>H. </a:t>
            </a:r>
            <a:r>
              <a:rPr lang="en-US" altLang="ko-KR" sz="2800" b="1" u="sng" dirty="0" smtClean="0">
                <a:solidFill>
                  <a:srgbClr val="FFFF00"/>
                </a:solidFill>
              </a:rPr>
              <a:t>Kim</a:t>
            </a:r>
            <a:r>
              <a:rPr lang="en-US" altLang="ko-KR" sz="2800" b="1" baseline="30000" dirty="0" smtClean="0">
                <a:solidFill>
                  <a:srgbClr val="FFFF00"/>
                </a:solidFill>
              </a:rPr>
              <a:t>1</a:t>
            </a:r>
            <a:r>
              <a:rPr lang="en-US" sz="2800" b="1" dirty="0" smtClean="0"/>
              <a:t>, </a:t>
            </a:r>
            <a:r>
              <a:rPr lang="en-US" sz="2800" b="1" dirty="0" err="1" smtClean="0">
                <a:solidFill>
                  <a:srgbClr val="FFC000"/>
                </a:solidFill>
              </a:rPr>
              <a:t>Xiong</a:t>
            </a:r>
            <a:r>
              <a:rPr lang="en-US" sz="2800" b="1" dirty="0" smtClean="0">
                <a:solidFill>
                  <a:srgbClr val="FFC000"/>
                </a:solidFill>
              </a:rPr>
              <a:t> Liu</a:t>
            </a:r>
            <a:r>
              <a:rPr lang="en-US" sz="2800" b="1" baseline="30000" dirty="0" smtClean="0">
                <a:solidFill>
                  <a:srgbClr val="FFC000"/>
                </a:solidFill>
              </a:rPr>
              <a:t>2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endParaRPr lang="en-US" sz="3200" b="1" dirty="0" smtClean="0">
              <a:solidFill>
                <a:srgbClr val="FF66FF"/>
              </a:solidFill>
            </a:endParaRPr>
          </a:p>
          <a:p>
            <a:pPr algn="ctr"/>
            <a:r>
              <a:rPr lang="en-US" sz="2400" b="1" baseline="30000" dirty="0" smtClean="0">
                <a:solidFill>
                  <a:srgbClr val="FFFF00"/>
                </a:solidFill>
              </a:rPr>
              <a:t>1 </a:t>
            </a:r>
            <a:r>
              <a:rPr lang="en-US" sz="2400" b="1" dirty="0" smtClean="0">
                <a:solidFill>
                  <a:srgbClr val="FFFF00"/>
                </a:solidFill>
              </a:rPr>
              <a:t>Pusan National University</a:t>
            </a:r>
          </a:p>
          <a:p>
            <a:pPr algn="ctr"/>
            <a:r>
              <a:rPr lang="en-US" sz="2400" b="1" dirty="0" smtClean="0">
                <a:solidFill>
                  <a:srgbClr val="FF66FF"/>
                </a:solidFill>
              </a:rPr>
              <a:t> 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2</a:t>
            </a:r>
            <a:r>
              <a:rPr lang="en-US" sz="2400" b="1" dirty="0" smtClean="0">
                <a:solidFill>
                  <a:srgbClr val="FFC000"/>
                </a:solidFill>
              </a:rPr>
              <a:t> Harvard-Smithsonian </a:t>
            </a:r>
            <a:r>
              <a:rPr lang="en-US" altLang="ko-KR" sz="2400" b="1" dirty="0">
                <a:solidFill>
                  <a:srgbClr val="FFC000"/>
                </a:solidFill>
              </a:rPr>
              <a:t>Astrophysical </a:t>
            </a:r>
            <a:r>
              <a:rPr lang="en-US" altLang="ko-KR" sz="2400" b="1" dirty="0" smtClean="0">
                <a:solidFill>
                  <a:srgbClr val="FFC000"/>
                </a:solidFill>
              </a:rPr>
              <a:t>Observatory (SAO)</a:t>
            </a:r>
            <a:endParaRPr lang="en-US" sz="2400" dirty="0" smtClean="0">
              <a:solidFill>
                <a:srgbClr val="FFC000"/>
              </a:solidFill>
            </a:endParaRPr>
          </a:p>
          <a:p>
            <a:pPr algn="just"/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NASA GEOCAPE-Korea GEMS joint meeting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March 21-24, 2013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923928" y="2780928"/>
            <a:ext cx="5040560" cy="720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223455" y="2636912"/>
            <a:ext cx="5040560" cy="7200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223455" y="2924944"/>
            <a:ext cx="5040560" cy="7200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109" descr="C:\Documents and Settings\OWNER\My Documents\네이트온 받은 파일\PNU_Logo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1080120" cy="1093867"/>
          </a:xfrm>
          <a:prstGeom prst="rect">
            <a:avLst/>
          </a:prstGeom>
          <a:noFill/>
        </p:spPr>
      </p:pic>
      <p:pic>
        <p:nvPicPr>
          <p:cNvPr id="7170" name="Picture 2" descr="https://encrypted-tbn2.gstatic.com/images?q=tbn:ANd9GcQpsr-fiYlpf4MfJ8VmjdfEZ060h8mWEZCmjKP3XfTRofjg0dkFW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2" y="3212975"/>
            <a:ext cx="913090" cy="10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5886" y="1412776"/>
            <a:ext cx="2927962" cy="247349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그림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1" y="4015006"/>
            <a:ext cx="2937607" cy="2484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6003" y="980728"/>
            <a:ext cx="3863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i="1" dirty="0" smtClean="0">
                <a:solidFill>
                  <a:schemeClr val="bg1"/>
                </a:solidFill>
                <a:latin typeface="MD이솝체" pitchFamily="18" charset="-127"/>
                <a:ea typeface="MD이솝체" pitchFamily="18" charset="-127"/>
              </a:rPr>
              <a:t>Note : solar zenith angle &lt; 45</a:t>
            </a:r>
            <a:r>
              <a:rPr lang="ko-KR" altLang="en-US" sz="1400" b="1" i="1" dirty="0" smtClean="0">
                <a:solidFill>
                  <a:schemeClr val="bg1"/>
                </a:solidFill>
                <a:latin typeface="MD이솝체" pitchFamily="18" charset="-127"/>
                <a:ea typeface="MD이솝체" pitchFamily="18" charset="-127"/>
              </a:rPr>
              <a:t>。</a:t>
            </a:r>
            <a:r>
              <a:rPr lang="en-US" altLang="ko-KR" sz="1400" b="1" i="1" dirty="0" smtClean="0">
                <a:solidFill>
                  <a:schemeClr val="bg1"/>
                </a:solidFill>
                <a:latin typeface="MD이솝체" pitchFamily="18" charset="-127"/>
                <a:ea typeface="MD이솝체" pitchFamily="18" charset="-127"/>
              </a:rPr>
              <a:t> considered</a:t>
            </a:r>
            <a:endParaRPr lang="ko-KR" altLang="en-US" sz="1400" b="1" i="1" dirty="0">
              <a:solidFill>
                <a:schemeClr val="bg1"/>
              </a:solidFill>
              <a:latin typeface="MD이솝체" pitchFamily="18" charset="-127"/>
              <a:ea typeface="MD이솝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0754" y="1412776"/>
            <a:ext cx="5436096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92D050"/>
                </a:solidFill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Dependency on Cloud fraction</a:t>
            </a:r>
          </a:p>
          <a:p>
            <a:endParaRPr lang="en-US" altLang="ko-KR" sz="1400" b="1" dirty="0" smtClean="0">
              <a:solidFill>
                <a:srgbClr val="92D050"/>
              </a:solidFill>
              <a:latin typeface="HY견고딕" pitchFamily="18" charset="-127"/>
              <a:ea typeface="HY견고딕" pitchFamily="18" charset="-127"/>
              <a:cs typeface="Arial Unicode MS" pitchFamily="50" charset="-127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DOAS  significant 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n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egative dependent bias </a:t>
            </a:r>
          </a:p>
          <a:p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T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OMS  mild positive dependent bias</a:t>
            </a:r>
          </a:p>
          <a:p>
            <a:r>
              <a:rPr lang="en-US" altLang="ko-KR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SOE</a:t>
            </a:r>
            <a:r>
              <a:rPr lang="en-US" altLang="ko-KR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   remarkable stability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for both clear/cloud conditions with</a:t>
            </a:r>
          </a:p>
          <a:p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          one exception at the bin of 0.95 – 1.0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KOE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  Larger bias under partly</a:t>
            </a:r>
            <a:r>
              <a:rPr lang="ko-KR" alt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cloud (0.2&lt;CF&lt;0.8)</a:t>
            </a:r>
          </a:p>
          <a:p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          could be related to a switch point in the algorithm between </a:t>
            </a:r>
          </a:p>
          <a:p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          fitting the surface albedo and fitting the cloud albedo.</a:t>
            </a:r>
          </a:p>
          <a:p>
            <a:endParaRPr lang="en-US" altLang="ko-KR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Commonly increasing scatter With increasing cloudiness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5468" y="4564508"/>
            <a:ext cx="5076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rgbClr val="92D050"/>
                </a:solidFill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Dependency on CTP</a:t>
            </a:r>
          </a:p>
          <a:p>
            <a:endParaRPr lang="en-US" altLang="ko-KR" sz="14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A stable variability in total ozone relative differences for </a:t>
            </a:r>
            <a:r>
              <a:rPr lang="en-US" altLang="ko-KR" sz="1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low</a:t>
            </a:r>
          </a:p>
          <a:p>
            <a:r>
              <a:rPr lang="en-US" altLang="ko-KR" sz="1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  and middle</a:t>
            </a:r>
            <a:r>
              <a:rPr lang="ko-KR" altLang="en-US" sz="1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clouds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for all algorithm.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Large deviations for </a:t>
            </a:r>
            <a:r>
              <a:rPr lang="en-US" altLang="ko-KR" sz="1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high cloud ( CTP &lt; ~ 350 hPa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), but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  SOE produces the smallest deviations.</a:t>
            </a:r>
            <a:endParaRPr lang="en-US" altLang="ko-K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 idx="4294967295"/>
          </p:nvPr>
        </p:nvSpPr>
        <p:spPr>
          <a:xfrm>
            <a:off x="-32326" y="188640"/>
            <a:ext cx="9176326" cy="704850"/>
          </a:xfr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Cloud parameter dependency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55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107504" y="1044423"/>
            <a:ext cx="8928992" cy="331236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 idx="4294967295"/>
          </p:nvPr>
        </p:nvSpPr>
        <p:spPr>
          <a:xfrm>
            <a:off x="0" y="211138"/>
            <a:ext cx="9144000" cy="704850"/>
          </a:xfr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Monthly relative difference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154" y="1116432"/>
            <a:ext cx="2835028" cy="208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0161"/>
            <a:ext cx="2835028" cy="2084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75268" y="4535829"/>
            <a:ext cx="1026063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en-US" altLang="ko-KR" sz="1400" b="1" dirty="0" smtClean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SOE and DOAS </a:t>
            </a: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show similar seasonal variability likely due to the common o3 Cross section data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</a:t>
            </a: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(BDM</a:t>
            </a: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 : TOMS and KOE uses Bass and </a:t>
            </a:r>
            <a:r>
              <a:rPr lang="en-US" altLang="ko-KR" sz="1400" dirty="0" err="1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Paur</a:t>
            </a: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(1984) and </a:t>
            </a:r>
            <a:r>
              <a:rPr lang="en-US" altLang="ko-KR" sz="1400" dirty="0" err="1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Maicet</a:t>
            </a: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e al. (1995), respectively.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Seasonal dependency is a quite small for mid latitudes, but significant at high lat. with Winter maxi. &amp; Summer min. </a:t>
            </a:r>
            <a:endParaRPr lang="en-US" altLang="ko-KR" sz="14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5"/>
              </a:buBlip>
            </a:pPr>
            <a:r>
              <a:rPr lang="en-US" altLang="ko-KR" sz="1400" b="1" dirty="0" smtClean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High correlation </a:t>
            </a: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between the temporal changes between KOE biases and  </a:t>
            </a:r>
            <a:r>
              <a:rPr lang="en-US" altLang="ko-KR" sz="1400" b="1" dirty="0" smtClean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solar zenith angle 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: Strong negative correlation at mid latitude and strong positive correlation at high latitude, which is consistent </a:t>
            </a: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with negative dependency on small SZAs and positive dependency on high SZAs.</a:t>
            </a:r>
          </a:p>
          <a:p>
            <a:endParaRPr lang="ko-KR" altLang="en-US" sz="1600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32039"/>
              </p:ext>
            </p:extLst>
          </p:nvPr>
        </p:nvGraphicFramePr>
        <p:xfrm>
          <a:off x="395534" y="3317842"/>
          <a:ext cx="2592290" cy="94290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49348"/>
                <a:gridCol w="487568"/>
                <a:gridCol w="518458"/>
                <a:gridCol w="518458"/>
                <a:gridCol w="518458"/>
              </a:tblGrid>
              <a:tr h="15715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SOE 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DOAS 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KOE 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TOMS 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15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SOE 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9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9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9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15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DOAS 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0000"/>
                          </a:solidFill>
                          <a:effectLst/>
                        </a:rPr>
                        <a:t>0.88</a:t>
                      </a:r>
                      <a:endParaRPr lang="ko-KR" sz="9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9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9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15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KOE 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0.16</a:t>
                      </a:r>
                      <a:endParaRPr lang="ko-KR" sz="9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-0.04</a:t>
                      </a:r>
                      <a:endParaRPr lang="ko-KR" sz="9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9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15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TOMS </a:t>
                      </a:r>
                      <a:endParaRPr lang="ko-KR" sz="9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0.79</a:t>
                      </a:r>
                      <a:endParaRPr lang="ko-KR" sz="9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0.72</a:t>
                      </a:r>
                      <a:endParaRPr lang="ko-KR" sz="9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0.43</a:t>
                      </a:r>
                      <a:endParaRPr lang="ko-KR" sz="9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ko-KR" sz="900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715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SZA</a:t>
                      </a:r>
                      <a:endParaRPr lang="ko-KR" sz="9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0.32</a:t>
                      </a:r>
                      <a:endParaRPr lang="ko-KR" sz="900" b="1" kern="100" dirty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0.49</a:t>
                      </a:r>
                      <a:endParaRPr lang="ko-KR" sz="900" b="1" kern="100" dirty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en-US" sz="9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0.82</a:t>
                      </a:r>
                      <a:endParaRPr lang="ko-KR" sz="900" b="1" kern="100" dirty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en-US" sz="9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0.00</a:t>
                      </a:r>
                      <a:endParaRPr lang="ko-KR" sz="900" b="1" kern="100" dirty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2052"/>
              </p:ext>
            </p:extLst>
          </p:nvPr>
        </p:nvGraphicFramePr>
        <p:xfrm>
          <a:off x="3281163" y="3327269"/>
          <a:ext cx="2614774" cy="93610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71836"/>
                <a:gridCol w="547468"/>
                <a:gridCol w="483423"/>
                <a:gridCol w="483423"/>
                <a:gridCol w="528624"/>
              </a:tblGrid>
              <a:tr h="1560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SOE 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</a:rPr>
                        <a:t>DOAS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KOE 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TOMS 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0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SOE 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1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0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DOAS 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0.71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1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0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</a:rPr>
                        <a:t>KOE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0.23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0.10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1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0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TOMS 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0.35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0.26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0.73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56017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SZA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0.30</a:t>
                      </a:r>
                      <a:endParaRPr lang="ko-KR" sz="1000" b="1" kern="100" dirty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0.35</a:t>
                      </a:r>
                      <a:endParaRPr lang="ko-KR" sz="1000" b="1" kern="100" dirty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en-US" sz="9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0.68</a:t>
                      </a:r>
                      <a:endParaRPr lang="ko-KR" sz="1000" b="1" kern="100" dirty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0000FF"/>
                          </a:solidFill>
                          <a:effectLst/>
                        </a:rPr>
                        <a:t>-0.62</a:t>
                      </a:r>
                      <a:endParaRPr lang="ko-KR" sz="1000" b="1" kern="100" dirty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6654"/>
              </p:ext>
            </p:extLst>
          </p:nvPr>
        </p:nvGraphicFramePr>
        <p:xfrm>
          <a:off x="6162196" y="3310971"/>
          <a:ext cx="2592287" cy="94297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49348"/>
                <a:gridCol w="579851"/>
                <a:gridCol w="487696"/>
                <a:gridCol w="487696"/>
                <a:gridCol w="487696"/>
              </a:tblGrid>
              <a:tr h="1611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SOE 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</a:rPr>
                        <a:t>DOAS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</a:rPr>
                        <a:t>KOE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TOMS 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11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SOE 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1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1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 smtClean="0">
                          <a:effectLst/>
                        </a:rPr>
                        <a:t>DOAS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0.83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1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1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KOE 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0.57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0.26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</a:rPr>
                        <a:t>1</a:t>
                      </a: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000" b="1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11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TOMS </a:t>
                      </a:r>
                      <a:endParaRPr lang="ko-KR" sz="10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0.17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0.09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-0.05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ko-KR" sz="1000" b="1" kern="100" dirty="0">
                        <a:solidFill>
                          <a:srgbClr val="FF0000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028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effectLst/>
                        </a:rPr>
                        <a:t>SZA</a:t>
                      </a:r>
                      <a:endParaRPr lang="ko-KR" sz="1000" kern="10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0.80</a:t>
                      </a:r>
                      <a:endParaRPr lang="ko-KR" sz="1000" b="1" kern="100" dirty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0.69</a:t>
                      </a:r>
                      <a:endParaRPr lang="ko-KR" sz="1000" b="1" kern="100" dirty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0.55</a:t>
                      </a:r>
                      <a:endParaRPr lang="ko-KR" sz="1000" b="1" kern="100" dirty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900" b="1" kern="100" dirty="0" smtClean="0">
                          <a:solidFill>
                            <a:srgbClr val="0000FF"/>
                          </a:solidFill>
                          <a:effectLst/>
                        </a:rPr>
                        <a:t>-0.09</a:t>
                      </a:r>
                      <a:endParaRPr lang="ko-KR" sz="1000" b="1" kern="100" dirty="0">
                        <a:solidFill>
                          <a:srgbClr val="0000FF"/>
                        </a:solidFill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12629"/>
            <a:ext cx="2835028" cy="208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78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211138"/>
            <a:ext cx="9144000" cy="704850"/>
          </a:xfrm>
        </p:spPr>
        <p:txBody>
          <a:bodyPr>
            <a:normAutofit/>
          </a:bodyPr>
          <a:lstStyle/>
          <a:p>
            <a:r>
              <a:rPr lang="en-US" altLang="ko-KR" sz="36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</a:t>
            </a:r>
            <a:r>
              <a:rPr lang="en-US" altLang="ko-KR" sz="36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</a:t>
            </a:r>
            <a:r>
              <a:rPr lang="en-US" altLang="ko-KR" sz="36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Conclusion</a:t>
            </a:r>
            <a:endParaRPr lang="ko-KR" altLang="en-US" sz="36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55576" y="1124744"/>
            <a:ext cx="3816424" cy="2160240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1268760"/>
            <a:ext cx="57606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220072" y="1078916"/>
            <a:ext cx="3600400" cy="2206067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>
                <a:latin typeface="Arial" pitchFamily="34" charset="0"/>
                <a:cs typeface="Arial" pitchFamily="34" charset="0"/>
              </a:rPr>
              <a:t>Excellent performance of SOE algorithm is demonstrated by showing a remarkable stability w.r.t OMI geometries and cloud properties, long-term/seasonal stability  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716016" y="1222933"/>
            <a:ext cx="57606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55576" y="3667650"/>
            <a:ext cx="8064896" cy="864096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TOMS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:  mild negative and positive dependency on SZA and CF.</a:t>
            </a:r>
          </a:p>
          <a:p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  DOAS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: stronger positive and negative dependency on SZA and CF</a:t>
            </a:r>
            <a:r>
              <a:rPr lang="en-US" altLang="ko-KR" dirty="0" smtClean="0"/>
              <a:t>.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251520" y="3811666"/>
            <a:ext cx="57606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55576" y="5805264"/>
            <a:ext cx="8064896" cy="864096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 a very hard understandings to GEMS radiometric/wavelength calibrations to apply the SAO algorithm.</a:t>
            </a:r>
            <a:endParaRPr lang="ko-KR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51520" y="5949280"/>
            <a:ext cx="57606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07662"/>
              </p:ext>
            </p:extLst>
          </p:nvPr>
        </p:nvGraphicFramePr>
        <p:xfrm>
          <a:off x="899592" y="1237328"/>
          <a:ext cx="3528392" cy="193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656184"/>
                <a:gridCol w="1008112"/>
              </a:tblGrid>
              <a:tr h="228542"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66FF"/>
                          </a:solidFill>
                        </a:rPr>
                        <a:t>OMI-Brewer(%)</a:t>
                      </a:r>
                      <a:endParaRPr lang="ko-KR" alt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66FF"/>
                          </a:solidFill>
                        </a:rPr>
                        <a:t>R</a:t>
                      </a:r>
                      <a:endParaRPr lang="ko-KR" alt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99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66FF"/>
                          </a:solidFill>
                        </a:rPr>
                        <a:t>SOE</a:t>
                      </a:r>
                      <a:endParaRPr lang="ko-KR" alt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</a:rPr>
                        <a:t>-0.12 ± 1.76</a:t>
                      </a:r>
                      <a:endParaRPr lang="ko-KR" alt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</a:rPr>
                        <a:t>0.99</a:t>
                      </a:r>
                      <a:endParaRPr lang="ko-KR" altLang="en-US" sz="16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99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66FF"/>
                          </a:solidFill>
                        </a:rPr>
                        <a:t>TOMS</a:t>
                      </a:r>
                      <a:endParaRPr lang="ko-KR" alt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</a:rPr>
                        <a:t>-1.68 ± 1.82,</a:t>
                      </a:r>
                      <a:endParaRPr lang="ko-KR" alt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</a:rPr>
                        <a:t>0.99 </a:t>
                      </a:r>
                      <a:endParaRPr lang="ko-KR" altLang="en-US" sz="16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99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66FF"/>
                          </a:solidFill>
                        </a:rPr>
                        <a:t>DOAS</a:t>
                      </a:r>
                      <a:endParaRPr lang="ko-KR" alt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</a:rPr>
                        <a:t>-1.55 ± 2.18 </a:t>
                      </a:r>
                      <a:endParaRPr lang="ko-KR" alt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</a:rPr>
                        <a:t>0.99</a:t>
                      </a:r>
                      <a:endParaRPr lang="ko-KR" altLang="en-US" sz="16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99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66FF"/>
                          </a:solidFill>
                        </a:rPr>
                        <a:t>KOE</a:t>
                      </a:r>
                      <a:endParaRPr lang="ko-KR" alt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66FF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</a:rPr>
                        <a:t> 2.76 ± 2.55 </a:t>
                      </a:r>
                      <a:endParaRPr lang="ko-KR" altLang="en-US" sz="1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bg1"/>
                          </a:solidFill>
                        </a:rPr>
                        <a:t>0.98</a:t>
                      </a:r>
                      <a:endParaRPr lang="ko-KR" altLang="en-US" sz="1600" b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직사각형 15"/>
          <p:cNvSpPr/>
          <p:nvPr/>
        </p:nvSpPr>
        <p:spPr>
          <a:xfrm>
            <a:off x="755576" y="4725144"/>
            <a:ext cx="8064896" cy="864096"/>
          </a:xfrm>
          <a:prstGeom prst="rect">
            <a:avLst/>
          </a:prstGeom>
          <a:ln>
            <a:solidFill>
              <a:srgbClr val="99CC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KOE –Brewer shows large dependency on OMI geometries ( SZA, cross track position)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ko-KR" sz="1600" dirty="0">
                <a:latin typeface="Arial" pitchFamily="34" charset="0"/>
                <a:cs typeface="Arial" pitchFamily="34" charset="0"/>
              </a:rPr>
              <a:t>High correlation in monthly averages between KOE biases and SZA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51520" y="4869160"/>
            <a:ext cx="57606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045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-1" y="211138"/>
            <a:ext cx="9144001" cy="70485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32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Subject</a:t>
            </a:r>
            <a:endParaRPr lang="ko-KR" altLang="en-US" sz="32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97" y="1052736"/>
            <a:ext cx="8873823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FF66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Optimal Estimation (OE) based ozone profile algorithm </a:t>
            </a:r>
            <a:r>
              <a:rPr lang="en-US" altLang="ko-KR" sz="16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developed at SAO (</a:t>
            </a:r>
            <a:r>
              <a:rPr lang="en-US" altLang="ko-KR" sz="1600" dirty="0" err="1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Xiong</a:t>
            </a:r>
            <a:r>
              <a:rPr lang="en-US" altLang="ko-KR" sz="16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Liu), which will be adapted/modified for GEMS algorithm.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 smtClean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Evaluating the algorithm performance in retrieving total ozone column from OMI measurements through comparison with ground-based observation.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 smtClean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Qualities of SOE total column ozone estimates are compared with </a:t>
            </a:r>
            <a:r>
              <a:rPr lang="en-US" altLang="ko-KR" sz="1600" b="1" dirty="0" smtClean="0">
                <a:solidFill>
                  <a:srgbClr val="FF66FF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three kinds of OMI operational products </a:t>
            </a:r>
            <a:r>
              <a:rPr lang="en-US" altLang="ko-KR" sz="1600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from TOMS v8.5, DOAS and OE algorithms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 smtClean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sz="1600" dirty="0" smtClean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  <a:p>
            <a:pPr marL="285750" indent="-285750">
              <a:buFont typeface="Arial" pitchFamily="34" charset="0"/>
              <a:buChar char="•"/>
            </a:pPr>
            <a:endParaRPr lang="ko-KR" altLang="en-US" sz="1600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53399"/>
              </p:ext>
            </p:extLst>
          </p:nvPr>
        </p:nvGraphicFramePr>
        <p:xfrm>
          <a:off x="192053" y="3212976"/>
          <a:ext cx="8844443" cy="190627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560782"/>
                <a:gridCol w="1337815"/>
                <a:gridCol w="3047248"/>
                <a:gridCol w="1932400"/>
                <a:gridCol w="966198"/>
              </a:tblGrid>
              <a:tr h="3600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algorithm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Principal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Fitting</a:t>
                      </a:r>
                      <a:r>
                        <a:rPr lang="en-US" altLang="ko-KR" sz="1600" baseline="0" dirty="0" smtClean="0"/>
                        <a:t> window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Developer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/>
                        <a:t>Version</a:t>
                      </a:r>
                      <a:endParaRPr lang="ko-KR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65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SAO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en-US" altLang="ko-KR" sz="1600" dirty="0" smtClean="0"/>
                        <a:t>OE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OE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u="none" dirty="0" smtClean="0"/>
                        <a:t>270-330</a:t>
                      </a:r>
                      <a:endParaRPr lang="ko-KR" altLang="en-US" sz="16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SAO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/>
                </a:tc>
              </a:tr>
              <a:tr h="3865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TOMS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TOMS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317.5,</a:t>
                      </a:r>
                      <a:r>
                        <a:rPr lang="en-US" altLang="ko-KR" sz="1600" baseline="0" dirty="0" smtClean="0"/>
                        <a:t> 331.2 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NASA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8.5</a:t>
                      </a:r>
                      <a:endParaRPr lang="ko-KR" altLang="en-US" sz="1600" dirty="0"/>
                    </a:p>
                  </a:txBody>
                  <a:tcPr/>
                </a:tc>
              </a:tr>
              <a:tr h="3865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DOAS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DOAS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331.1-336 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KNMI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2.2.1</a:t>
                      </a:r>
                      <a:endParaRPr lang="ko-KR" altLang="en-US" sz="1600" dirty="0"/>
                    </a:p>
                  </a:txBody>
                  <a:tcPr/>
                </a:tc>
              </a:tr>
              <a:tr h="3865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KNMI</a:t>
                      </a:r>
                      <a:r>
                        <a:rPr lang="en-US" altLang="ko-KR" sz="1600" baseline="0" dirty="0" smtClean="0"/>
                        <a:t> </a:t>
                      </a:r>
                      <a:r>
                        <a:rPr lang="en-US" altLang="ko-KR" sz="1600" dirty="0" smtClean="0"/>
                        <a:t>OE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OE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270-330 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KNMI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1.1.1</a:t>
                      </a:r>
                      <a:endParaRPr lang="ko-KR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179512" y="522920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In principle, </a:t>
            </a:r>
            <a:r>
              <a:rPr lang="en-GB" altLang="ko-KR" sz="1600" dirty="0">
                <a:solidFill>
                  <a:srgbClr val="00B0F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OE-based profile algorithms should be able to provide more accurate total ozone estimates</a:t>
            </a:r>
            <a:r>
              <a:rPr lang="en-GB" altLang="ko-KR" sz="1600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than the two total ozone algorithms </a:t>
            </a:r>
            <a:r>
              <a:rPr lang="en-GB" altLang="ko-KR" sz="1600" dirty="0">
                <a:solidFill>
                  <a:srgbClr val="00B0F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because of its use of a wider wavelength range </a:t>
            </a:r>
            <a:r>
              <a:rPr lang="en-GB" altLang="ko-KR" sz="1600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(270-330 nm) than those that are used for total ozone </a:t>
            </a:r>
            <a:r>
              <a:rPr lang="en-GB" altLang="ko-KR" sz="1600" dirty="0">
                <a:solidFill>
                  <a:srgbClr val="92D05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[Bhartia, 2002]</a:t>
            </a:r>
            <a:r>
              <a:rPr lang="en-GB" altLang="ko-KR" sz="1600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. However, the successful performance of hyperspectral profile retrieval algorithms can be accomplished with </a:t>
            </a:r>
            <a:r>
              <a:rPr lang="en-GB" altLang="ko-KR" sz="1600" dirty="0">
                <a:solidFill>
                  <a:srgbClr val="FFC00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accurate calibration and simulation of measurements and gook knowledge of measurement errors and the a priori covariance matrix</a:t>
            </a:r>
            <a:r>
              <a:rPr lang="en-GB" altLang="ko-KR" sz="1600" dirty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</a:t>
            </a:r>
            <a:r>
              <a:rPr lang="en-GB" altLang="ko-KR" sz="1600" dirty="0">
                <a:solidFill>
                  <a:srgbClr val="92D05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[Liu et al., 2005; Liu et al., 2010a]</a:t>
            </a:r>
            <a:endParaRPr lang="ko-KR" altLang="en-US" sz="1600" dirty="0">
              <a:solidFill>
                <a:srgbClr val="92D05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466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211138"/>
            <a:ext cx="9144000" cy="704850"/>
          </a:xfr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 : Brewer Measurements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264468" y="1414517"/>
            <a:ext cx="8706790" cy="646331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0905" y="1383740"/>
            <a:ext cx="85303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u="sng" dirty="0" smtClean="0">
                <a:solidFill>
                  <a:srgbClr val="FF0000"/>
                </a:solidFill>
              </a:rPr>
              <a:t>Brewer daily observation </a:t>
            </a:r>
            <a:r>
              <a:rPr lang="en-US" altLang="ko-KR" b="1" dirty="0" smtClean="0">
                <a:solidFill>
                  <a:srgbClr val="FF00FF"/>
                </a:solidFill>
              </a:rPr>
              <a:t>from WOUDC network</a:t>
            </a:r>
          </a:p>
          <a:p>
            <a:r>
              <a:rPr lang="en-US" altLang="ko-KR" b="1" dirty="0" smtClean="0">
                <a:solidFill>
                  <a:srgbClr val="FF00FF"/>
                </a:solidFill>
              </a:rPr>
              <a:t>-  Period : 2005-2008, 36 stations over North Hemisphere</a:t>
            </a:r>
            <a:endParaRPr lang="ko-KR" altLang="en-US" b="1" dirty="0">
              <a:solidFill>
                <a:srgbClr val="FF00FF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25872" y="2699042"/>
            <a:ext cx="87839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92D050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Criteria for Brewer data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Only </a:t>
            </a:r>
            <a:r>
              <a:rPr lang="en-US" altLang="ko-KR" dirty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‘</a:t>
            </a:r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DS (Direct Sun)</a:t>
            </a: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’ </a:t>
            </a:r>
            <a:r>
              <a:rPr lang="en-US" altLang="ko-KR" dirty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observation </a:t>
            </a: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mode</a:t>
            </a:r>
            <a:endParaRPr lang="en-US" altLang="ko-KR" dirty="0">
              <a:solidFill>
                <a:schemeClr val="bg1"/>
              </a:solidFill>
              <a:latin typeface="Arial" pitchFamily="34" charset="0"/>
              <a:ea typeface="HY나무L" pitchFamily="18" charset="-127"/>
              <a:cs typeface="Arial" pitchFamily="34" charset="0"/>
            </a:endParaRPr>
          </a:p>
          <a:p>
            <a:endParaRPr lang="en-US" altLang="ko-KR" dirty="0">
              <a:solidFill>
                <a:schemeClr val="bg1"/>
              </a:solidFill>
              <a:latin typeface="Arial" pitchFamily="34" charset="0"/>
              <a:ea typeface="HY나무L" pitchFamily="18" charset="-127"/>
              <a:cs typeface="Arial" pitchFamily="34" charset="0"/>
            </a:endParaRPr>
          </a:p>
          <a:p>
            <a:r>
              <a:rPr lang="en-US" altLang="ko-KR" b="1" dirty="0">
                <a:solidFill>
                  <a:srgbClr val="92D050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Criteria for OMI data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Solar zenith angle &lt; 80°, cloud fraction &lt; 0.8, AI &lt; 2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Excluded pixels affected by row anomalies</a:t>
            </a:r>
          </a:p>
          <a:p>
            <a:pPr marL="285750" indent="-285750">
              <a:buFontTx/>
              <a:buChar char="-"/>
            </a:pPr>
            <a:endParaRPr lang="en-US" altLang="ko-KR" dirty="0">
              <a:solidFill>
                <a:schemeClr val="bg1"/>
              </a:solidFill>
              <a:latin typeface="Arial" pitchFamily="34" charset="0"/>
              <a:ea typeface="HY나무L" pitchFamily="18" charset="-127"/>
              <a:cs typeface="Arial" pitchFamily="34" charset="0"/>
            </a:endParaRPr>
          </a:p>
          <a:p>
            <a:r>
              <a:rPr lang="en-US" altLang="ko-KR" b="1" dirty="0">
                <a:solidFill>
                  <a:srgbClr val="92D050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Criteria for collocation between OMI and Brewer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Within 150 km in the radius between center of OMI and ground station</a:t>
            </a:r>
          </a:p>
          <a:p>
            <a:pPr marL="285750" indent="-285750">
              <a:buFontTx/>
              <a:buChar char="-"/>
            </a:pP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Same </a:t>
            </a:r>
            <a:r>
              <a:rPr lang="en-US" altLang="ko-KR" dirty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day (</a:t>
            </a: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Note: </a:t>
            </a:r>
            <a:r>
              <a:rPr lang="en-US" altLang="ko-KR" dirty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Brewer data is given as daily </a:t>
            </a: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averaged product</a:t>
            </a:r>
            <a:r>
              <a:rPr lang="en-US" altLang="ko-KR" dirty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altLang="ko-KR" dirty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W</a:t>
            </a: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e didn’t average OMI pixels within 150 km, but take one closest pixel</a:t>
            </a:r>
            <a:endParaRPr lang="en-US" altLang="ko-KR" dirty="0">
              <a:solidFill>
                <a:schemeClr val="bg1"/>
              </a:solidFill>
              <a:latin typeface="Arial" pitchFamily="34" charset="0"/>
              <a:ea typeface="HY나무L" pitchFamily="18" charset="-127"/>
              <a:cs typeface="Arial" pitchFamily="34" charset="0"/>
            </a:endParaRPr>
          </a:p>
          <a:p>
            <a:endParaRPr lang="en-US" altLang="ko-KR" dirty="0" smtClean="0">
              <a:solidFill>
                <a:schemeClr val="bg1"/>
              </a:solidFill>
              <a:latin typeface="Arial" pitchFamily="34" charset="0"/>
              <a:ea typeface="HY나무L" pitchFamily="18" charset="-127"/>
              <a:cs typeface="Arial" pitchFamily="34" charset="0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ea typeface="HY나무L" pitchFamily="18" charset="-127"/>
                <a:cs typeface="Arial" pitchFamily="34" charset="0"/>
              </a:rPr>
              <a:t>    </a:t>
            </a:r>
          </a:p>
          <a:p>
            <a:endParaRPr lang="en-US" altLang="ko-KR" dirty="0">
              <a:solidFill>
                <a:schemeClr val="bg1"/>
              </a:solidFill>
              <a:latin typeface="Arial" pitchFamily="34" charset="0"/>
              <a:ea typeface="HY나무L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9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7250" r="15400"/>
          <a:stretch/>
        </p:blipFill>
        <p:spPr bwMode="auto">
          <a:xfrm>
            <a:off x="6604629" y="1323996"/>
            <a:ext cx="1999819" cy="447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6963" r="14018"/>
          <a:stretch/>
        </p:blipFill>
        <p:spPr bwMode="auto">
          <a:xfrm>
            <a:off x="4582260" y="1314172"/>
            <a:ext cx="2013736" cy="448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제목 5"/>
          <p:cNvSpPr>
            <a:spLocks noGrp="1"/>
          </p:cNvSpPr>
          <p:nvPr>
            <p:ph type="title" idx="4294967295"/>
          </p:nvPr>
        </p:nvSpPr>
        <p:spPr>
          <a:xfrm>
            <a:off x="0" y="211138"/>
            <a:ext cx="9144000" cy="70485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Station to station comparison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/>
          <a:stretch/>
        </p:blipFill>
        <p:spPr bwMode="auto">
          <a:xfrm>
            <a:off x="510886" y="1304745"/>
            <a:ext cx="4087830" cy="449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10884" y="1304745"/>
            <a:ext cx="8093563" cy="4499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60648" y="924960"/>
            <a:ext cx="1566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OMI – Brewer (%)</a:t>
            </a:r>
            <a:endParaRPr lang="ko-KR" altLang="en-US" sz="1400" b="1" dirty="0">
              <a:solidFill>
                <a:schemeClr val="bg1"/>
              </a:solidFill>
              <a:latin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0192" y="896744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● 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double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+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Single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751849" y="5251396"/>
            <a:ext cx="375816" cy="128585"/>
          </a:xfrm>
          <a:prstGeom prst="round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771241" y="5124006"/>
            <a:ext cx="375816" cy="128585"/>
          </a:xfrm>
          <a:prstGeom prst="round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773470" y="4674722"/>
            <a:ext cx="375816" cy="128585"/>
          </a:xfrm>
          <a:prstGeom prst="round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756426" y="1358362"/>
            <a:ext cx="375816" cy="128585"/>
          </a:xfrm>
          <a:prstGeom prst="round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모서리가 둥근 직사각형 34"/>
          <p:cNvSpPr/>
          <p:nvPr/>
        </p:nvSpPr>
        <p:spPr>
          <a:xfrm>
            <a:off x="755576" y="3789041"/>
            <a:ext cx="375816" cy="136340"/>
          </a:xfrm>
          <a:prstGeom prst="round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0" y="58772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36 sites were initially selected from WOUDC, providing at least 100 days with DS measurements every year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29 sites were finally selected where OMI and Brewer comparison shows no </a:t>
            </a:r>
            <a:r>
              <a:rPr lang="en-US" altLang="ko-KR" sz="1400" b="1" dirty="0" err="1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noticeble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deviations from       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</a:t>
            </a:r>
            <a:r>
              <a:rPr lang="en-GB" altLang="ko-KR" sz="14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neighbouring </a:t>
            </a:r>
            <a:r>
              <a:rPr lang="en-GB" altLang="ko-KR" sz="1400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stations through the similar selection procedure done in Balis et al. (2007)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772202" y="4827122"/>
            <a:ext cx="375816" cy="128585"/>
          </a:xfrm>
          <a:prstGeom prst="round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37"/>
          <p:cNvSpPr/>
          <p:nvPr/>
        </p:nvSpPr>
        <p:spPr>
          <a:xfrm>
            <a:off x="750792" y="2268559"/>
            <a:ext cx="375816" cy="128585"/>
          </a:xfrm>
          <a:prstGeom prst="round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8"/>
          <p:cNvSpPr/>
          <p:nvPr/>
        </p:nvSpPr>
        <p:spPr>
          <a:xfrm>
            <a:off x="769393" y="5038115"/>
            <a:ext cx="375816" cy="128585"/>
          </a:xfrm>
          <a:prstGeom prst="round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499992" y="1235297"/>
            <a:ext cx="45719" cy="456053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6576348" y="1235297"/>
            <a:ext cx="45719" cy="456053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462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211138"/>
            <a:ext cx="9108932" cy="70485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ko-K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Solar Zenith Angle dependency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그림 2"/>
          <p:cNvPicPr/>
          <p:nvPr/>
        </p:nvPicPr>
        <p:blipFill rotWithShape="1">
          <a:blip r:embed="rId2"/>
          <a:srcRect l="738" t="1" r="2461" b="-14"/>
          <a:stretch/>
        </p:blipFill>
        <p:spPr>
          <a:xfrm>
            <a:off x="35496" y="1655803"/>
            <a:ext cx="2439399" cy="50406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4" name="그림 3"/>
          <p:cNvPicPr/>
          <p:nvPr/>
        </p:nvPicPr>
        <p:blipFill rotWithShape="1">
          <a:blip r:embed="rId3"/>
          <a:srcRect l="-2003" t="-1" r="1" b="-11"/>
          <a:stretch/>
        </p:blipFill>
        <p:spPr>
          <a:xfrm>
            <a:off x="6532363" y="1700808"/>
            <a:ext cx="2570465" cy="50406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21187" y="1640819"/>
            <a:ext cx="4257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-  </a:t>
            </a:r>
            <a:r>
              <a:rPr lang="en-US" altLang="ko-KR" sz="1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Negative correlation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between bias and SZA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 at </a:t>
            </a:r>
            <a:r>
              <a:rPr lang="en-US" altLang="ko-KR" sz="1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SZA &lt; 60°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and </a:t>
            </a:r>
            <a:r>
              <a:rPr lang="en-US" altLang="ko-KR" sz="1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positive correlation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at </a:t>
            </a:r>
            <a:r>
              <a:rPr lang="en-US" altLang="ko-KR" sz="1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SZA </a:t>
            </a:r>
            <a:r>
              <a:rPr lang="en-US" altLang="ko-KR" sz="1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&gt; </a:t>
            </a:r>
            <a:r>
              <a:rPr lang="en-US" altLang="ko-KR" sz="1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60°</a:t>
            </a:r>
            <a:endParaRPr lang="en-US" altLang="ko-KR" sz="14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-  </a:t>
            </a:r>
            <a:r>
              <a:rPr lang="en-US" altLang="ko-KR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SZA dependency  increase  </a:t>
            </a:r>
            <a:r>
              <a:rPr lang="en-US" altLang="ko-KR" sz="14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for </a:t>
            </a:r>
            <a:r>
              <a:rPr lang="en-US" altLang="ko-KR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clear sky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condition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and is unchanged for different OMI cross track position groups but Large 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offset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exists.</a:t>
            </a:r>
            <a:endParaRPr lang="en-US" altLang="ko-K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3884" y="4347101"/>
            <a:ext cx="4024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- </a:t>
            </a:r>
            <a:r>
              <a:rPr lang="en-US" altLang="ko-KR" sz="1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Negative correlation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between bias and SZA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- Dependency 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(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SZA 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&gt;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40</a:t>
            </a:r>
            <a:r>
              <a:rPr lang="en-US" altLang="ko-KR" sz="1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°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) 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slightly increase</a:t>
            </a:r>
          </a:p>
          <a:p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at high CF group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3884" y="5643245"/>
            <a:ext cx="3952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- </a:t>
            </a:r>
            <a:r>
              <a:rPr lang="en-US" altLang="ko-KR" sz="1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Positive correlation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between bias and SZA</a:t>
            </a:r>
          </a:p>
          <a:p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- Dependency 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(SZA &lt; 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60</a:t>
            </a:r>
            <a:r>
              <a:rPr lang="en-US" altLang="ko-KR" sz="1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°) largely increase</a:t>
            </a:r>
          </a:p>
          <a:p>
            <a:r>
              <a:rPr lang="en-US" altLang="ko-K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at high CF group and nadir pixels (small VZA) </a:t>
            </a:r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endParaRPr lang="ko-KR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513884" y="3177550"/>
            <a:ext cx="38747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- No SZA dependency</a:t>
            </a:r>
          </a:p>
          <a:p>
            <a:r>
              <a:rPr lang="en-US" altLang="ko-KR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- Typically, </a:t>
            </a:r>
            <a:r>
              <a:rPr lang="en-US" altLang="ko-KR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b</a:t>
            </a:r>
            <a:r>
              <a:rPr lang="en-US" altLang="ko-KR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ias within ± 0.5 %</a:t>
            </a:r>
          </a:p>
          <a:p>
            <a:r>
              <a:rPr lang="en-US" altLang="ko-KR" sz="1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- Dependency  </a:t>
            </a:r>
            <a:r>
              <a:rPr lang="en-US" altLang="ko-KR" sz="1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is unchanged for any condition</a:t>
            </a:r>
            <a:r>
              <a:rPr lang="en-US" altLang="ko-KR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 Unicode MS" pitchFamily="50" charset="-127"/>
                <a:cs typeface="Arial" pitchFamily="34" charset="0"/>
              </a:rPr>
              <a:t>.</a:t>
            </a:r>
            <a:endParaRPr lang="en-US" altLang="ko-K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3274" y="1124744"/>
            <a:ext cx="89856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ko-K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joint </a:t>
            </a:r>
            <a:r>
              <a:rPr lang="en-GB" altLang="ko-K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effect between </a:t>
            </a:r>
            <a:r>
              <a:rPr lang="en-GB" altLang="ko-KR" sz="1600" dirty="0">
                <a:ln w="18415" cmpd="sng">
                  <a:solidFill>
                    <a:srgbClr val="FF66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cloudiness </a:t>
            </a:r>
            <a:r>
              <a:rPr lang="en-GB" altLang="ko-K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and </a:t>
            </a:r>
            <a:r>
              <a:rPr lang="en-GB" altLang="ko-KR" sz="1600" dirty="0">
                <a:ln w="18415" cmpd="sng">
                  <a:solidFill>
                    <a:srgbClr val="FF66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OMI cross track position </a:t>
            </a:r>
            <a:r>
              <a:rPr lang="en-GB" altLang="ko-K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on SZA dependency</a:t>
            </a:r>
            <a:endParaRPr lang="ko-KR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66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3456384" cy="319172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제목 4"/>
          <p:cNvSpPr>
            <a:spLocks noGrp="1"/>
          </p:cNvSpPr>
          <p:nvPr>
            <p:ph type="title" idx="4294967295"/>
          </p:nvPr>
        </p:nvSpPr>
        <p:spPr>
          <a:xfrm>
            <a:off x="0" y="211138"/>
            <a:ext cx="9144000" cy="704850"/>
          </a:xfr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OMI Cross Track dependency</a:t>
            </a:r>
            <a:endParaRPr lang="ko-KR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1461279"/>
            <a:ext cx="482453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en-US" altLang="ko-KR" sz="1400" b="1" dirty="0" smtClean="0">
                <a:solidFill>
                  <a:srgbClr val="0066FF"/>
                </a:solidFill>
                <a:latin typeface="+mj-lt"/>
              </a:rPr>
              <a:t>KNMI OE</a:t>
            </a:r>
          </a:p>
          <a:p>
            <a:r>
              <a:rPr lang="en-US" altLang="ko-KR" sz="1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ko-KR" sz="1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ko-KR" sz="1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 cross track position dependency of mean biases : 4 % at nadir and 1 % at extreme nadir-off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Apply no tuning for 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level1b</a:t>
            </a:r>
            <a:endParaRPr lang="en-US" altLang="ko-K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sz="1400" dirty="0" smtClean="0"/>
          </a:p>
          <a:p>
            <a:pPr marL="285750" indent="-285750">
              <a:buBlip>
                <a:blip r:embed="rId3"/>
              </a:buBlip>
            </a:pPr>
            <a:r>
              <a:rPr lang="en-US" altLang="ko-KR" sz="1400" b="1" dirty="0" smtClean="0">
                <a:solidFill>
                  <a:srgbClr val="CC00FF"/>
                </a:solidFill>
                <a:latin typeface="+mj-lt"/>
              </a:rPr>
              <a:t>KNMI DOAS</a:t>
            </a:r>
          </a:p>
          <a:p>
            <a:r>
              <a:rPr lang="en-US" altLang="ko-KR" sz="1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Large fluctuations at 4, 16, 20, 26 positions</a:t>
            </a:r>
          </a:p>
          <a:p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Apply 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tuning for level1b</a:t>
            </a:r>
          </a:p>
          <a:p>
            <a:endParaRPr lang="en-US" altLang="ko-KR" sz="1400" dirty="0" smtClean="0"/>
          </a:p>
          <a:p>
            <a:pPr marL="285750" indent="-285750">
              <a:buBlip>
                <a:blip r:embed="rId3"/>
              </a:buBlip>
            </a:pPr>
            <a:r>
              <a:rPr lang="en-US" altLang="ko-KR" sz="1400" b="1" dirty="0">
                <a:solidFill>
                  <a:srgbClr val="FF0000"/>
                </a:solidFill>
                <a:latin typeface="+mj-lt"/>
              </a:rPr>
              <a:t>SAO OE</a:t>
            </a:r>
          </a:p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Apply a Soft calibration </a:t>
            </a:r>
            <a:r>
              <a:rPr lang="en-GB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OMI level 1b radiances in order to correct possible all kinds of calibration errors including those causing cross-track/wavelength dependent biases as well as part of straylight </a:t>
            </a:r>
            <a:r>
              <a:rPr lang="en-GB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error.</a:t>
            </a:r>
          </a:p>
          <a:p>
            <a:endParaRPr lang="en-US" altLang="ko-KR" sz="1400" dirty="0" smtClean="0"/>
          </a:p>
          <a:p>
            <a:pPr marL="285750" indent="-285750">
              <a:buBlip>
                <a:blip r:embed="rId3"/>
              </a:buBlip>
            </a:pPr>
            <a:r>
              <a:rPr lang="en-US" altLang="ko-KR" sz="1400" b="1" dirty="0" smtClean="0">
                <a:solidFill>
                  <a:srgbClr val="FFC000"/>
                </a:solidFill>
              </a:rPr>
              <a:t>NASA TOMS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Apply 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 correction 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take out across variability </a:t>
            </a:r>
          </a:p>
          <a:p>
            <a:endParaRPr lang="en-US" altLang="ko-KR" sz="1400" dirty="0" smtClean="0"/>
          </a:p>
          <a:p>
            <a:endParaRPr lang="ko-KR" altLang="en-US" sz="1400" dirty="0">
              <a:solidFill>
                <a:srgbClr val="7030A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6040452"/>
            <a:ext cx="8261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i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Note : KOE and SOE is retrieved at UV1 spatial resolution and TOMS and DOAS at UV2.</a:t>
            </a:r>
          </a:p>
          <a:p>
            <a:r>
              <a:rPr lang="en-US" altLang="ko-KR" sz="1400" i="1" dirty="0" smtClean="0">
                <a:solidFill>
                  <a:schemeClr val="bg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         1 and 2 for UV2 is defined as 1,  3 and 4 for UV2 is defined as 2.</a:t>
            </a:r>
            <a:endParaRPr lang="ko-KR" altLang="en-US" sz="1400" i="1" dirty="0">
              <a:solidFill>
                <a:schemeClr val="bg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135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7"/>
            <a:ext cx="3350270" cy="273630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39" y="1419633"/>
            <a:ext cx="3600400" cy="273006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0998" y="1052736"/>
            <a:ext cx="3514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Direct comp between SOE and KOE</a:t>
            </a:r>
            <a:endParaRPr lang="ko-KR" altLang="en-US" sz="1600" i="1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5434" y="1052736"/>
            <a:ext cx="2959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i="1" dirty="0" smtClean="0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Soft calibration effect on SOE</a:t>
            </a:r>
            <a:endParaRPr lang="ko-KR" altLang="en-US" sz="1600" i="1" dirty="0">
              <a:ln w="18415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1520" y="4437112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altLang="ko-KR" sz="1400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feature of cross track-position dependent biases shown in </a:t>
            </a:r>
            <a:r>
              <a:rPr lang="en-GB" altLang="ko-KR" sz="1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KOE TO </a:t>
            </a:r>
            <a:r>
              <a:rPr lang="en-GB" altLang="ko-KR" sz="1400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 Brewer comparison is distinctly found in the </a:t>
            </a:r>
            <a:r>
              <a:rPr lang="en-GB" altLang="ko-KR" sz="1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SCO/TO </a:t>
            </a:r>
            <a:r>
              <a:rPr lang="en-GB" altLang="ko-KR" sz="1400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difference between SOE and KOE. On the other hand, TCO differences typically increase from 1.5 % at nadir positions to 3 % or more toward nadir-off positions. </a:t>
            </a:r>
            <a:endParaRPr lang="en-GB" altLang="ko-KR" sz="1400" dirty="0" smtClean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r>
              <a:rPr lang="en-GB" altLang="ko-KR" sz="1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  <a:sym typeface="Wingdings" pitchFamily="2" charset="2"/>
              </a:rPr>
              <a:t>     </a:t>
            </a:r>
            <a:r>
              <a:rPr lang="en-GB" altLang="ko-KR" sz="1400" dirty="0" smtClean="0">
                <a:latin typeface="Arial" pitchFamily="34" charset="0"/>
                <a:ea typeface="Arial Unicode MS" pitchFamily="50" charset="-127"/>
                <a:cs typeface="Arial" pitchFamily="34" charset="0"/>
                <a:sym typeface="Wingdings" pitchFamily="2" charset="2"/>
              </a:rPr>
              <a:t> </a:t>
            </a:r>
            <a:r>
              <a:rPr lang="en-GB" altLang="ko-KR" sz="1400" u="sng" dirty="0" smtClean="0">
                <a:solidFill>
                  <a:srgbClr val="FFC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</a:t>
            </a:r>
            <a:r>
              <a:rPr lang="en-GB" altLang="ko-KR" sz="1400" u="sng" dirty="0">
                <a:solidFill>
                  <a:srgbClr val="FFC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existence of cross-track dependent calibration problems in both UV1 and UV2 channels which </a:t>
            </a:r>
            <a:r>
              <a:rPr lang="en-GB" altLang="ko-KR" sz="1400" u="sng" dirty="0" smtClean="0">
                <a:solidFill>
                  <a:srgbClr val="FFC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</a:t>
            </a:r>
          </a:p>
          <a:p>
            <a:r>
              <a:rPr lang="en-GB" altLang="ko-KR" sz="1400" dirty="0">
                <a:solidFill>
                  <a:srgbClr val="FFC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GB" altLang="ko-KR" sz="1400" dirty="0" smtClean="0">
                <a:solidFill>
                  <a:srgbClr val="FFC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       </a:t>
            </a:r>
            <a:r>
              <a:rPr lang="en-GB" altLang="ko-KR" sz="1400" u="sng" dirty="0" smtClean="0">
                <a:solidFill>
                  <a:srgbClr val="FFC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could </a:t>
            </a:r>
            <a:r>
              <a:rPr lang="en-GB" altLang="ko-KR" sz="1400" u="sng" dirty="0">
                <a:solidFill>
                  <a:srgbClr val="FFC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affect the ozone retrievals in both stratosphere and troposphere. </a:t>
            </a:r>
            <a:endParaRPr lang="ko-KR" altLang="en-US" sz="1400" u="sng" dirty="0">
              <a:solidFill>
                <a:srgbClr val="FFC000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2105" y="5688449"/>
            <a:ext cx="8532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altLang="ko-KR" sz="1400" dirty="0">
                <a:solidFill>
                  <a:srgbClr val="92D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the SOE soft calibration helps to remove the large negative biases at the extreme left side of cross-track positions, </a:t>
            </a:r>
            <a:r>
              <a:rPr lang="en-GB" altLang="ko-KR" sz="1400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but could not explain the large differences in the cross-track position dependence between SOE and KOE algorithms. Probably, other implementations such as using different ozone cross section data set, a priori covariance matrix, and radiative transfer model could be secondary cause to the different cross-track position dependence. 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4" name="제목 4"/>
          <p:cNvSpPr txBox="1">
            <a:spLocks/>
          </p:cNvSpPr>
          <p:nvPr/>
        </p:nvSpPr>
        <p:spPr>
          <a:xfrm>
            <a:off x="0" y="211138"/>
            <a:ext cx="9144000" cy="7048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/>
              <a:t>3. OMI Cross Track dependency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350506" y="4556255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361236" y="5837572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6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824" y="116632"/>
            <a:ext cx="8892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Direct comparison in fitting residuals between SOE and KOE</a:t>
            </a:r>
            <a:endParaRPr lang="ko-KR" altLang="en-US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512314" y="2586113"/>
            <a:ext cx="2452916" cy="338554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ial"/>
              </a:rPr>
              <a:t>Lat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ial"/>
              </a:rPr>
              <a:t> = 31.5 , SZA = 30.4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rial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424526" y="5288035"/>
            <a:ext cx="2273379" cy="338554"/>
          </a:xfrm>
          <a:prstGeom prst="rect">
            <a:avLst/>
          </a:prstGeom>
          <a:solidFill>
            <a:srgbClr val="FF66FF"/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ial"/>
              </a:rPr>
              <a:t>Lat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rial"/>
              </a:rPr>
              <a:t> = 82.8 , SZA = 74</a:t>
            </a:r>
            <a:endParaRPr lang="ko-KR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83" y="1484784"/>
            <a:ext cx="3599997" cy="2520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92" y="4154864"/>
            <a:ext cx="3599997" cy="2520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907" y="1484784"/>
            <a:ext cx="3599995" cy="2520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29" y="4149360"/>
            <a:ext cx="3599995" cy="2520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-504357" y="3948566"/>
            <a:ext cx="157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600" i="1">
                <a:ln w="1841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altLang="ko-KR" dirty="0"/>
              <a:t>2007m0701t01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88177" y="655241"/>
                <a:ext cx="3865161" cy="68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b="1" i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ko-KR" altLang="ko-K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ko-KR" altLang="ko-KR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ko-KR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𝒎𝒆𝒂𝒔𝒖𝒓𝒆𝒅</m:t>
                                    </m:r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𝒇𝒓𝒐𝒎𝑶𝑴𝑰</m:t>
                                    </m:r>
                                  </m:sub>
                                </m:sSub>
                                <m:r>
                                  <a:rPr lang="en-US" altLang="ko-KR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ko-KR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𝒄𝒂𝒍𝒄𝒖𝒍𝒂𝒕𝒆𝒅</m:t>
                                    </m:r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𝒇𝒓𝒐𝒎</m:t>
                                    </m:r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𝑹𝑻𝑴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ko-KR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𝒎𝒆𝒂𝒔𝒖𝒓𝒆𝒅</m:t>
                                    </m:r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altLang="ko-KR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  <m:t>𝒇𝒓𝒐𝒎𝑶𝑴𝑰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/>
                    </m:sSup>
                  </m:oMath>
                </a14:m>
                <a:endParaRPr lang="ko-KR" altLang="en-US" sz="24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177" y="655241"/>
                <a:ext cx="3865161" cy="6803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9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24" y="116632"/>
            <a:ext cx="8892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Direct comparison in fitting residuals between SOE and KOE</a:t>
            </a:r>
            <a:endParaRPr lang="ko-KR" altLang="en-US" sz="3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236" y="1124744"/>
            <a:ext cx="8650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</a:rPr>
              <a:t>Note : retrievals of one orbit [</a:t>
            </a:r>
            <a:r>
              <a:rPr lang="en-US" altLang="ko-KR" sz="1600" dirty="0">
                <a:solidFill>
                  <a:schemeClr val="bg1"/>
                </a:solidFill>
              </a:rPr>
              <a:t>15739, 2007m0701t01] are </a:t>
            </a:r>
            <a:r>
              <a:rPr lang="en-US" altLang="ko-KR" sz="1600" dirty="0" smtClean="0">
                <a:solidFill>
                  <a:schemeClr val="bg1"/>
                </a:solidFill>
              </a:rPr>
              <a:t>used for comparison (SZA &lt; 85°)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0226"/>
            <a:ext cx="4500000" cy="4500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직선 화살표 연결선 4"/>
          <p:cNvCxnSpPr/>
          <p:nvPr/>
        </p:nvCxnSpPr>
        <p:spPr>
          <a:xfrm flipV="1">
            <a:off x="5364088" y="2884294"/>
            <a:ext cx="1872208" cy="3600400"/>
          </a:xfrm>
          <a:prstGeom prst="straightConnector1">
            <a:avLst/>
          </a:prstGeom>
          <a:ln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타원 5"/>
          <p:cNvSpPr/>
          <p:nvPr/>
        </p:nvSpPr>
        <p:spPr>
          <a:xfrm>
            <a:off x="7092280" y="2524254"/>
            <a:ext cx="576064" cy="64807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7092280" y="3604374"/>
            <a:ext cx="576064" cy="64807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7065178" y="5044534"/>
            <a:ext cx="576064" cy="648072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88024" y="644404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Glint effect</a:t>
            </a:r>
            <a:endParaRPr lang="ko-KR" altLang="en-US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61537" y="1588150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C000"/>
                </a:solidFill>
                <a:latin typeface="Elephant" pitchFamily="18" charset="0"/>
              </a:rPr>
              <a:t>SAO</a:t>
            </a:r>
            <a:endParaRPr lang="ko-KR" altLang="en-US" sz="2400" b="1" dirty="0">
              <a:solidFill>
                <a:srgbClr val="FFC000"/>
              </a:solidFill>
              <a:latin typeface="Elephan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2895" y="1588150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solidFill>
                  <a:srgbClr val="FFC000"/>
                </a:solidFill>
                <a:latin typeface="Elephant" pitchFamily="18" charset="0"/>
              </a:rPr>
              <a:t>KNMI</a:t>
            </a:r>
            <a:endParaRPr lang="ko-KR" altLang="en-US" sz="2400" b="1" dirty="0">
              <a:solidFill>
                <a:srgbClr val="FFC000"/>
              </a:solidFill>
              <a:latin typeface="Elephant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2010226"/>
            <a:ext cx="4500000" cy="4500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광장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13958</TotalTime>
  <Words>1355</Words>
  <Application>Microsoft Office PowerPoint</Application>
  <PresentationFormat>화면 슬라이드 쇼(4:3)</PresentationFormat>
  <Paragraphs>234</Paragraphs>
  <Slides>12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Evaluation of OMI total column ozone  with four different algorithms   SAO OE, NASA TOMS, KNMI OE/DOAS</vt:lpstr>
      <vt:lpstr>Subject</vt:lpstr>
      <vt:lpstr>Reference : Brewer Measurements</vt:lpstr>
      <vt:lpstr>1. Station to station comparison</vt:lpstr>
      <vt:lpstr>2. Solar Zenith Angle dependency</vt:lpstr>
      <vt:lpstr>3. OMI Cross Track dependency</vt:lpstr>
      <vt:lpstr>PowerPoint 프레젠테이션</vt:lpstr>
      <vt:lpstr>PowerPoint 프레젠테이션</vt:lpstr>
      <vt:lpstr>PowerPoint 프레젠테이션</vt:lpstr>
      <vt:lpstr>4. Cloud parameter dependency</vt:lpstr>
      <vt:lpstr>5. Monthly relative difference</vt:lpstr>
      <vt:lpstr>Summary &amp; 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Juseon Bak</dc:creator>
  <cp:lastModifiedBy>User</cp:lastModifiedBy>
  <cp:revision>193</cp:revision>
  <dcterms:created xsi:type="dcterms:W3CDTF">2013-03-18T01:41:50Z</dcterms:created>
  <dcterms:modified xsi:type="dcterms:W3CDTF">2013-05-22T21:49:40Z</dcterms:modified>
</cp:coreProperties>
</file>