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0" r:id="rId2"/>
    <p:sldMasterId id="2147483683" r:id="rId3"/>
    <p:sldMasterId id="2147483691" r:id="rId4"/>
  </p:sldMasterIdLst>
  <p:notesMasterIdLst>
    <p:notesMasterId r:id="rId14"/>
  </p:notesMasterIdLst>
  <p:handoutMasterIdLst>
    <p:handoutMasterId r:id="rId15"/>
  </p:handoutMasterIdLst>
  <p:sldIdLst>
    <p:sldId id="257" r:id="rId5"/>
    <p:sldId id="371" r:id="rId6"/>
    <p:sldId id="385" r:id="rId7"/>
    <p:sldId id="381" r:id="rId8"/>
    <p:sldId id="382" r:id="rId9"/>
    <p:sldId id="383" r:id="rId10"/>
    <p:sldId id="386" r:id="rId11"/>
    <p:sldId id="387" r:id="rId12"/>
    <p:sldId id="38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A9"/>
    <a:srgbClr val="D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6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128" y="-104"/>
      </p:cViewPr>
      <p:guideLst>
        <p:guide orient="horz" pos="2160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4EF2A-7621-8F46-910E-12197C4F5F89}" type="datetimeFigureOut">
              <a:rPr lang="en-US" smtClean="0"/>
              <a:t>5/23/13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9667-9D96-F84B-A561-C997F3B143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08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56EC8-8B2E-3845-A103-01829C2BF768}" type="datetimeFigureOut">
              <a:rPr lang="en-US" smtClean="0"/>
              <a:t>5/23/13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3CDB-7796-0C48-9D8B-BEBD79E33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21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1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2F32-1344-4328-9702-9E94C5A98086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14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A6E9-B5AD-438B-B94F-C3222A83427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437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AAA-CD72-4AF6-8AA7-C80B2E724F0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52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409E-BE47-42A8-A80C-77EA1FFE7810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79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8312-A11B-44BD-A015-9CDB18692A1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1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C8A4-CF77-4A62-8490-C53A1696830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150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F9F2-33DA-4568-8167-B308252D980D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028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BAC3-8B82-4C98-B975-A782AF4FCE53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968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3B79-B225-41E2-8768-CD59E4D506CA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00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64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38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9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5/21/13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503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5/21/13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643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5/21/13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506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124418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8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94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3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5/21/13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06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5/23/13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0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5/21/13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231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5/21/13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438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18410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5/23/13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5/23/13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B3E5-591A-464E-A063-13B4528DC2B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74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926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Calibri"/>
              </a:rPr>
              <a:t>5/23/13</a:t>
            </a:r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BE4F-6262-4407-A049-D2665F085C67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66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theme" Target="../theme/theme3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theme" Target="../theme/theme4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12609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5/23/13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9609" y="65040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330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1D65-9821-2B49-88CD-D477606C3E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6" r:id="rId5"/>
    <p:sldLayoutId id="2147483653" r:id="rId6"/>
    <p:sldLayoutId id="2147483654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34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5/23/13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51FD4CC-5B09-4BEF-9353-EE5EA848A3BB}" type="slidenum">
              <a:rPr lang="en-US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93700" y="930275"/>
            <a:ext cx="82804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04200" y="0"/>
            <a:ext cx="939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84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12609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5/21/13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9609" y="65040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330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99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12609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5/21/13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9609" y="65040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330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36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4" Type="http://schemas.openxmlformats.org/officeDocument/2006/relationships/image" Target="../media/image18.em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emf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950620" y="1459506"/>
            <a:ext cx="4879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90"/>
                </a:solidFill>
                <a:cs typeface="Arial" charset="0"/>
              </a:rPr>
              <a:t>TEMPO</a:t>
            </a:r>
            <a:r>
              <a:rPr lang="en-US" sz="2800" b="1" dirty="0">
                <a:solidFill>
                  <a:srgbClr val="000090"/>
                </a:solidFill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  <a:cs typeface="Arial" charset="0"/>
              </a:rPr>
              <a:t>Algorithms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 </a:t>
            </a:r>
            <a:endParaRPr lang="en-US" sz="1600" b="1" dirty="0">
              <a:solidFill>
                <a:srgbClr val="00009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3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5/23/13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33142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ea typeface="ＭＳ 明朝"/>
                <a:cs typeface="Arial"/>
              </a:rPr>
              <a:t>We will begin with the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default launch data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products</a:t>
            </a:r>
            <a:r>
              <a:rPr lang="en-US" sz="2400" dirty="0" smtClean="0">
                <a:latin typeface="Arial"/>
                <a:ea typeface="ＭＳ 明朝"/>
                <a:cs typeface="Arial"/>
              </a:rPr>
              <a:t>, </a:t>
            </a:r>
            <a:r>
              <a:rPr lang="en-US" sz="2400" dirty="0">
                <a:latin typeface="Arial"/>
                <a:ea typeface="ＭＳ 明朝"/>
                <a:cs typeface="Arial"/>
              </a:rPr>
              <a:t>which are the gases O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3</a:t>
            </a:r>
            <a:r>
              <a:rPr lang="en-US" sz="2400" dirty="0">
                <a:latin typeface="Arial"/>
                <a:ea typeface="ＭＳ 明朝"/>
                <a:cs typeface="Arial"/>
              </a:rPr>
              <a:t>, H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CO, C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H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O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, NO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, and SO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, and aerosols, clouds, and UVB. By default, we will reproduce OMI products as fully as possible. We can then branch out into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improved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ＭＳ 明朝"/>
                <a:cs typeface="Arial"/>
              </a:rPr>
              <a:t>and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ＭＳ 明朝"/>
                <a:cs typeface="Arial"/>
              </a:rPr>
              <a:t> additional products</a:t>
            </a:r>
            <a:r>
              <a:rPr lang="en-US" sz="2400" dirty="0">
                <a:latin typeface="Arial"/>
                <a:ea typeface="ＭＳ 明朝"/>
                <a:cs typeface="Arial"/>
              </a:rPr>
              <a:t>. For those algorithms with particularly strong OMI heritage, producing the DLPs may be a hybrid process, since operational OMI code can morph into operational TEMPO code. In the SAO case of </a:t>
            </a:r>
            <a:r>
              <a:rPr lang="en-US" sz="2400" dirty="0" smtClean="0">
                <a:latin typeface="Arial"/>
                <a:ea typeface="ＭＳ 明朝"/>
                <a:cs typeface="Arial"/>
              </a:rPr>
              <a:t>least-squares </a:t>
            </a:r>
            <a:r>
              <a:rPr lang="en-US" sz="2400" dirty="0">
                <a:latin typeface="Arial"/>
                <a:ea typeface="ＭＳ 明朝"/>
                <a:cs typeface="Arial"/>
              </a:rPr>
              <a:t>fitting, to be applied to H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CO, C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H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O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, NO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, and SO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 (and probably some additional products) we will start with </a:t>
            </a:r>
            <a:r>
              <a:rPr lang="en-US" sz="2400" dirty="0" smtClean="0">
                <a:latin typeface="Arial"/>
                <a:ea typeface="ＭＳ 明朝"/>
                <a:cs typeface="Arial"/>
              </a:rPr>
              <a:t>our OMI code, </a:t>
            </a:r>
            <a:r>
              <a:rPr lang="en-US" sz="2400" dirty="0">
                <a:latin typeface="Arial"/>
                <a:ea typeface="ＭＳ 明朝"/>
                <a:cs typeface="Arial"/>
              </a:rPr>
              <a:t>simplify </a:t>
            </a:r>
            <a:r>
              <a:rPr lang="en-US" sz="2400" dirty="0" smtClean="0">
                <a:latin typeface="Arial"/>
                <a:ea typeface="ＭＳ 明朝"/>
                <a:cs typeface="Arial"/>
              </a:rPr>
              <a:t>it, </a:t>
            </a:r>
            <a:r>
              <a:rPr lang="en-US" sz="2400" dirty="0">
                <a:latin typeface="Arial"/>
                <a:ea typeface="ＭＳ 明朝"/>
                <a:cs typeface="Arial"/>
              </a:rPr>
              <a:t>and add the functionalities </a:t>
            </a:r>
            <a:r>
              <a:rPr lang="en-US" sz="2400" dirty="0" smtClean="0">
                <a:latin typeface="Arial"/>
                <a:ea typeface="ＭＳ 明朝"/>
                <a:cs typeface="Arial"/>
              </a:rPr>
              <a:t>to, as options</a:t>
            </a:r>
            <a:r>
              <a:rPr lang="en-US" sz="2400" dirty="0">
                <a:latin typeface="Arial"/>
                <a:ea typeface="ＭＳ 明朝"/>
                <a:cs typeface="Arial"/>
              </a:rPr>
              <a:t>,</a:t>
            </a:r>
            <a:r>
              <a:rPr lang="en-US" sz="2400" dirty="0" smtClean="0">
                <a:latin typeface="Arial"/>
                <a:ea typeface="ＭＳ 明朝"/>
                <a:cs typeface="Arial"/>
              </a:rPr>
              <a:t> </a:t>
            </a:r>
            <a:r>
              <a:rPr lang="en-US" sz="2400" dirty="0">
                <a:latin typeface="Arial"/>
                <a:ea typeface="ＭＳ 明朝"/>
                <a:cs typeface="Arial"/>
              </a:rPr>
              <a:t>(1) do DOAS fitting </a:t>
            </a:r>
            <a:r>
              <a:rPr lang="en-US" sz="2400" dirty="0" smtClean="0">
                <a:latin typeface="Arial"/>
                <a:ea typeface="ＭＳ 明朝"/>
                <a:cs typeface="Arial"/>
              </a:rPr>
              <a:t>(in but never tested) and </a:t>
            </a:r>
            <a:r>
              <a:rPr lang="en-US" sz="2400" dirty="0">
                <a:latin typeface="Arial"/>
                <a:ea typeface="ＭＳ 明朝"/>
                <a:cs typeface="Arial"/>
              </a:rPr>
              <a:t>(2) to use wavelength-dependent AMFs. NO</a:t>
            </a:r>
            <a:r>
              <a:rPr lang="en-US" sz="2400" baseline="-25000" dirty="0">
                <a:latin typeface="Arial"/>
                <a:ea typeface="ＭＳ 明朝"/>
                <a:cs typeface="Arial"/>
              </a:rPr>
              <a:t>2</a:t>
            </a:r>
            <a:r>
              <a:rPr lang="en-US" sz="2400" dirty="0">
                <a:latin typeface="Arial"/>
                <a:ea typeface="ＭＳ 明朝"/>
                <a:cs typeface="Arial"/>
              </a:rPr>
              <a:t> adjustment for the stratosphere will be done in a collaboration among SAO, GSFC, and </a:t>
            </a:r>
            <a:r>
              <a:rPr lang="en-US" sz="2400" dirty="0" smtClean="0">
                <a:latin typeface="Arial"/>
                <a:ea typeface="ＭＳ 明朝"/>
                <a:cs typeface="Arial"/>
              </a:rPr>
              <a:t>Dalhousie U.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58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5/23/13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901395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  <a:ea typeface="ＭＳ 明朝"/>
                <a:cs typeface="Arial"/>
              </a:rPr>
              <a:t>Ground systems are at SAO in Cambridge: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/>
                <a:ea typeface="ＭＳ 明朝"/>
                <a:cs typeface="Arial"/>
              </a:rPr>
              <a:t>Commanding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/>
                <a:ea typeface="ＭＳ 明朝"/>
                <a:cs typeface="Arial"/>
              </a:rPr>
              <a:t>0-1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/>
                <a:ea typeface="ＭＳ 明朝"/>
                <a:cs typeface="Arial"/>
              </a:rPr>
              <a:t>1-2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/>
                <a:ea typeface="ＭＳ 明朝"/>
                <a:cs typeface="Arial"/>
              </a:rPr>
              <a:t>Higher level products (AQ maps)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/>
                <a:ea typeface="ＭＳ 明朝"/>
                <a:cs typeface="Arial"/>
              </a:rPr>
              <a:t>Apps for NRT products</a:t>
            </a:r>
          </a:p>
          <a:p>
            <a:endParaRPr lang="en-US" sz="2800" dirty="0">
              <a:latin typeface="Arial"/>
              <a:ea typeface="ＭＳ 明朝"/>
              <a:cs typeface="Arial"/>
            </a:endParaRPr>
          </a:p>
          <a:p>
            <a:r>
              <a:rPr lang="en-US" sz="2800" dirty="0" smtClean="0">
                <a:latin typeface="Arial"/>
                <a:ea typeface="ＭＳ 明朝"/>
                <a:cs typeface="Arial"/>
              </a:rPr>
              <a:t>Archiving and distribution at SAO plus final archive at a NASA-specified DAAC </a:t>
            </a:r>
          </a:p>
        </p:txBody>
      </p:sp>
    </p:spTree>
    <p:extLst>
      <p:ext uri="{BB962C8B-B14F-4D97-AF65-F5344CB8AC3E}">
        <p14:creationId xmlns:p14="http://schemas.microsoft.com/office/powerpoint/2010/main" val="146515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launch data products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5/23/13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35101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TOMS-type </a:t>
            </a:r>
            <a:r>
              <a:rPr lang="en-US" sz="2400" dirty="0" smtClean="0">
                <a:latin typeface="Arial"/>
                <a:cs typeface="Arial"/>
              </a:rPr>
              <a:t>O</a:t>
            </a:r>
            <a:r>
              <a:rPr lang="en-US" sz="2400" baseline="-25000" dirty="0" smtClean="0">
                <a:latin typeface="Arial"/>
                <a:cs typeface="Arial"/>
              </a:rPr>
              <a:t>3</a:t>
            </a:r>
            <a:r>
              <a:rPr lang="en-US" sz="2400" dirty="0" smtClean="0">
                <a:latin typeface="Arial"/>
                <a:cs typeface="Arial"/>
              </a:rPr>
              <a:t>, in </a:t>
            </a:r>
            <a:r>
              <a:rPr lang="en-US" sz="2400" dirty="0">
                <a:latin typeface="Arial"/>
                <a:cs typeface="Arial"/>
              </a:rPr>
              <a:t>collaboration with GSFC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eXceL O</a:t>
            </a:r>
            <a:r>
              <a:rPr lang="en-US" sz="2400" baseline="-25000" dirty="0">
                <a:latin typeface="Arial"/>
                <a:cs typeface="Arial"/>
              </a:rPr>
              <a:t>3</a:t>
            </a:r>
            <a:r>
              <a:rPr lang="en-US" sz="2400" dirty="0">
                <a:latin typeface="Arial"/>
                <a:cs typeface="Arial"/>
              </a:rPr>
              <a:t> done by SAO in collaboration with RT Solutions, for scenes limited by computational power (but maybe the entire FOR at 8×9 km</a:t>
            </a:r>
            <a:r>
              <a:rPr lang="en-US" sz="2400" baseline="30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NO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 fitting by SAO, stratospheric correction in collaboration with GSFC, Dalhousie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SO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 fitting by </a:t>
            </a:r>
            <a:r>
              <a:rPr lang="en-US" sz="2400" dirty="0" smtClean="0">
                <a:latin typeface="Arial"/>
                <a:cs typeface="Arial"/>
              </a:rPr>
              <a:t>SAO in collaboration with GSFC</a:t>
            </a:r>
            <a:endParaRPr lang="en-US" sz="2400" dirty="0">
              <a:latin typeface="Arial"/>
              <a:cs typeface="Arial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H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CO fitting by SAO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C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H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O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 fitting by SAO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Clouds as in GSFC OMI clouds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Aerosols as in GSFC OMI aerosols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UVB as in </a:t>
            </a:r>
            <a:r>
              <a:rPr lang="en-US" sz="2400" dirty="0" smtClean="0">
                <a:latin typeface="Arial"/>
                <a:cs typeface="Arial"/>
              </a:rPr>
              <a:t>OMI GSFC/FMI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AQ indicators, from previous products, in collaboration with EPA and </a:t>
            </a:r>
            <a:r>
              <a:rPr lang="en-US" sz="2400" dirty="0" smtClean="0">
                <a:latin typeface="Arial"/>
                <a:cs typeface="Arial"/>
              </a:rPr>
              <a:t>Dalhousie. Includes NRT products, apps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29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data products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5/23/13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900397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Height-resolved SO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, in collaboration with GSFC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Improved cloud products by GSFC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Improved aerosol products by GSFC and U. Nebraska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Improved aerosol correction for gases, in collaboration with GSFC and Dalhousie </a:t>
            </a:r>
          </a:p>
        </p:txBody>
      </p:sp>
    </p:spTree>
    <p:extLst>
      <p:ext uri="{BB962C8B-B14F-4D97-AF65-F5344CB8AC3E}">
        <p14:creationId xmlns:p14="http://schemas.microsoft.com/office/powerpoint/2010/main" val="310829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data products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5/23/13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274837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H</a:t>
            </a:r>
            <a:r>
              <a:rPr lang="en-US" sz="2400" baseline="-25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O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BrO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IO?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OClO?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Outgoing SW radiation from GSFC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Vegetation products from GSFC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i="1" dirty="0">
                <a:latin typeface="Arial"/>
                <a:cs typeface="Arial"/>
              </a:rPr>
              <a:t>Your </a:t>
            </a:r>
            <a:r>
              <a:rPr lang="en-US" sz="2400" i="1">
                <a:latin typeface="Arial"/>
                <a:cs typeface="Arial"/>
              </a:rPr>
              <a:t>product </a:t>
            </a:r>
            <a:r>
              <a:rPr lang="en-US" sz="2400" i="1" smtClean="0">
                <a:latin typeface="Arial"/>
                <a:cs typeface="Arial"/>
              </a:rPr>
              <a:t>here!</a:t>
            </a:r>
            <a:endParaRPr lang="en-US" sz="2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29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4948" y="0"/>
            <a:ext cx="5972807" cy="912746"/>
          </a:xfrm>
        </p:spPr>
        <p:txBody>
          <a:bodyPr/>
          <a:lstStyle/>
          <a:p>
            <a:r>
              <a:rPr lang="en-US" sz="4800" dirty="0" smtClean="0"/>
              <a:t>The End!</a:t>
            </a:r>
            <a:endParaRPr lang="en-US" sz="48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67" y="138562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e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412301"/>
            <a:ext cx="1434587" cy="156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noa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79" y="1425803"/>
            <a:ext cx="1490353" cy="149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cseal_540_139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96" y="3295104"/>
            <a:ext cx="1575846" cy="1575846"/>
          </a:xfrm>
          <a:prstGeom prst="rect">
            <a:avLst/>
          </a:prstGeom>
        </p:spPr>
      </p:pic>
      <p:pic>
        <p:nvPicPr>
          <p:cNvPr id="9" name="Picture 24" descr="ua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00" b="10800"/>
          <a:stretch>
            <a:fillRect/>
          </a:stretch>
        </p:blipFill>
        <p:spPr bwMode="auto">
          <a:xfrm>
            <a:off x="3652028" y="3443583"/>
            <a:ext cx="1404042" cy="133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R-U_N4c_L_4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89" y="5202915"/>
            <a:ext cx="2202262" cy="876630"/>
          </a:xfrm>
          <a:prstGeom prst="rect">
            <a:avLst/>
          </a:prstGeom>
        </p:spPr>
      </p:pic>
      <p:pic>
        <p:nvPicPr>
          <p:cNvPr id="11" name="Picture 10" descr="UMBC_Se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8" y="4891752"/>
            <a:ext cx="1626234" cy="1626234"/>
          </a:xfrm>
          <a:prstGeom prst="rect">
            <a:avLst/>
          </a:prstGeom>
        </p:spPr>
      </p:pic>
      <p:pic>
        <p:nvPicPr>
          <p:cNvPr id="12" name="Picture 6" descr="logo_large"/>
          <p:cNvPicPr>
            <a:picLocks noChangeAspect="1" noChangeArrowheads="1"/>
          </p:cNvPicPr>
          <p:nvPr/>
        </p:nvPicPr>
        <p:blipFill>
          <a:blip r:embed="rId10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084348"/>
            <a:ext cx="1877438" cy="16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arr-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16" y="5094485"/>
            <a:ext cx="1833814" cy="1139707"/>
          </a:xfrm>
          <a:prstGeom prst="rect">
            <a:avLst/>
          </a:prstGeom>
        </p:spPr>
      </p:pic>
      <p:pic>
        <p:nvPicPr>
          <p:cNvPr id="14" name="Picture 13" descr="homepage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10063" r="72155" b="8352"/>
          <a:stretch/>
        </p:blipFill>
        <p:spPr>
          <a:xfrm>
            <a:off x="6932129" y="4776766"/>
            <a:ext cx="1883752" cy="1760622"/>
          </a:xfrm>
          <a:prstGeom prst="rect">
            <a:avLst/>
          </a:prstGeom>
        </p:spPr>
      </p:pic>
      <p:pic>
        <p:nvPicPr>
          <p:cNvPr id="15" name="Picture 15" descr="ncar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900539"/>
            <a:ext cx="1819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5/21/13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6" name="Picture 15" descr="slu_4c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81" y="1046558"/>
            <a:ext cx="1358265" cy="18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1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4948" y="20648"/>
            <a:ext cx="5972807" cy="951179"/>
          </a:xfrm>
        </p:spPr>
        <p:txBody>
          <a:bodyPr/>
          <a:lstStyle/>
          <a:p>
            <a:r>
              <a:rPr lang="en-US" dirty="0" smtClean="0"/>
              <a:t>Typical TEMPO-range spectra (from ESA GOME-1)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5/21/13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GOME-albedos-with dese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9768" r="11300" b="5220"/>
          <a:stretch/>
        </p:blipFill>
        <p:spPr>
          <a:xfrm>
            <a:off x="769875" y="1130300"/>
            <a:ext cx="7607520" cy="574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TEMPO!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5/23/13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9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459</Words>
  <Application>Microsoft Macintosh PowerPoint</Application>
  <PresentationFormat>On-screen Show (4:3)</PresentationFormat>
  <Paragraphs>55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Custom Design</vt:lpstr>
      <vt:lpstr>1_Office Theme</vt:lpstr>
      <vt:lpstr>2_Office Theme</vt:lpstr>
      <vt:lpstr>PowerPoint Presentation</vt:lpstr>
      <vt:lpstr>Introduction</vt:lpstr>
      <vt:lpstr>Approach</vt:lpstr>
      <vt:lpstr>Default launch data products</vt:lpstr>
      <vt:lpstr>Improved data products</vt:lpstr>
      <vt:lpstr>Additional data products</vt:lpstr>
      <vt:lpstr>The End!</vt:lpstr>
      <vt:lpstr>Typical TEMPO-range spectra (from ESA GOME-1)</vt:lpstr>
      <vt:lpstr>Team TEMPO!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Kelly Chance</cp:lastModifiedBy>
  <cp:revision>107</cp:revision>
  <cp:lastPrinted>2013-04-07T17:37:49Z</cp:lastPrinted>
  <dcterms:created xsi:type="dcterms:W3CDTF">2013-01-29T19:06:19Z</dcterms:created>
  <dcterms:modified xsi:type="dcterms:W3CDTF">2013-05-23T18:58:10Z</dcterms:modified>
</cp:coreProperties>
</file>