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7" r:id="rId2"/>
    <p:sldId id="256" r:id="rId3"/>
    <p:sldId id="293" r:id="rId4"/>
    <p:sldId id="278" r:id="rId5"/>
    <p:sldId id="300" r:id="rId6"/>
    <p:sldId id="273" r:id="rId7"/>
    <p:sldId id="274" r:id="rId8"/>
    <p:sldId id="272" r:id="rId9"/>
    <p:sldId id="290" r:id="rId10"/>
    <p:sldId id="292" r:id="rId11"/>
    <p:sldId id="296" r:id="rId12"/>
    <p:sldId id="295" r:id="rId13"/>
    <p:sldId id="269" r:id="rId14"/>
    <p:sldId id="271" r:id="rId15"/>
    <p:sldId id="270" r:id="rId16"/>
    <p:sldId id="281" r:id="rId17"/>
    <p:sldId id="282" r:id="rId18"/>
    <p:sldId id="299" r:id="rId19"/>
    <p:sldId id="257" r:id="rId20"/>
    <p:sldId id="294" r:id="rId21"/>
    <p:sldId id="297" r:id="rId22"/>
    <p:sldId id="301" r:id="rId23"/>
    <p:sldId id="298" r:id="rId24"/>
    <p:sldId id="2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07" autoAdjust="0"/>
  </p:normalViewPr>
  <p:slideViewPr>
    <p:cSldViewPr snapToGrid="0" snapToObjects="1">
      <p:cViewPr>
        <p:scale>
          <a:sx n="75" d="100"/>
          <a:sy n="75" d="100"/>
        </p:scale>
        <p:origin x="-3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0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7B5742-CB29-EE4E-B4AB-5CE865CBB131}" type="datetimeFigureOut">
              <a:rPr lang="en-US" smtClean="0"/>
              <a:t>5/21/13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2CA51A-5EF7-B142-A281-6B1356B74619}" type="slidenum">
              <a:rPr lang="en-US" smtClean="0"/>
              <a:t>‹#›</a:t>
            </a:fld>
            <a:endParaRPr lang="en-US"/>
          </a:p>
        </p:txBody>
      </p:sp>
    </p:spTree>
    <p:extLst>
      <p:ext uri="{BB962C8B-B14F-4D97-AF65-F5344CB8AC3E}">
        <p14:creationId xmlns:p14="http://schemas.microsoft.com/office/powerpoint/2010/main" val="4848605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DDA3125-77E9-410C-A519-986D0E2A6A3F}" type="slidenum">
              <a:rPr lang="ko-KR" altLang="en-US" smtClean="0">
                <a:solidFill>
                  <a:prstClr val="black"/>
                </a:solidFill>
              </a:rPr>
              <a:pPr/>
              <a:t>6</a:t>
            </a:fld>
            <a:endParaRPr lang="ko-KR" altLang="en-US">
              <a:solidFill>
                <a:prstClr val="black"/>
              </a:solidFill>
            </a:endParaRPr>
          </a:p>
        </p:txBody>
      </p:sp>
    </p:spTree>
    <p:extLst>
      <p:ext uri="{BB962C8B-B14F-4D97-AF65-F5344CB8AC3E}">
        <p14:creationId xmlns:p14="http://schemas.microsoft.com/office/powerpoint/2010/main" val="132992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Attenuation</a:t>
            </a:r>
            <a:r>
              <a:rPr lang="en-US" baseline="0" dirty="0" smtClean="0"/>
              <a:t> diminishing more rapidly in up more rapidly it UV than NIR? </a:t>
            </a:r>
            <a:endParaRPr lang="en-US" dirty="0"/>
          </a:p>
        </p:txBody>
      </p:sp>
      <p:sp>
        <p:nvSpPr>
          <p:cNvPr id="4" name="Slide Number Placeholder 3"/>
          <p:cNvSpPr>
            <a:spLocks noGrp="1"/>
          </p:cNvSpPr>
          <p:nvPr>
            <p:ph type="sldNum" sz="quarter" idx="10"/>
          </p:nvPr>
        </p:nvSpPr>
        <p:spPr/>
        <p:txBody>
          <a:bodyPr/>
          <a:lstStyle/>
          <a:p>
            <a:fld id="{A12CA51A-5EF7-B142-A281-6B1356B74619}" type="slidenum">
              <a:rPr lang="en-US" smtClean="0"/>
              <a:t>20</a:t>
            </a:fld>
            <a:endParaRPr lang="en-US"/>
          </a:p>
        </p:txBody>
      </p:sp>
    </p:spTree>
    <p:extLst>
      <p:ext uri="{BB962C8B-B14F-4D97-AF65-F5344CB8AC3E}">
        <p14:creationId xmlns:p14="http://schemas.microsoft.com/office/powerpoint/2010/main" val="40432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type of work is only</a:t>
            </a:r>
            <a:r>
              <a:rPr lang="en-US" baseline="0" dirty="0" smtClean="0"/>
              <a:t> as good as the circulation models and errors in position propagate over time.</a:t>
            </a:r>
            <a:endParaRPr lang="en-US" dirty="0"/>
          </a:p>
        </p:txBody>
      </p:sp>
      <p:sp>
        <p:nvSpPr>
          <p:cNvPr id="4" name="Slide Number Placeholder 3"/>
          <p:cNvSpPr>
            <a:spLocks noGrp="1"/>
          </p:cNvSpPr>
          <p:nvPr>
            <p:ph type="sldNum" sz="quarter" idx="10"/>
          </p:nvPr>
        </p:nvSpPr>
        <p:spPr/>
        <p:txBody>
          <a:bodyPr/>
          <a:lstStyle/>
          <a:p>
            <a:fld id="{A12CA51A-5EF7-B142-A281-6B1356B74619}" type="slidenum">
              <a:rPr lang="en-US" smtClean="0"/>
              <a:t>23</a:t>
            </a:fld>
            <a:endParaRPr lang="en-US"/>
          </a:p>
        </p:txBody>
      </p:sp>
    </p:spTree>
    <p:extLst>
      <p:ext uri="{BB962C8B-B14F-4D97-AF65-F5344CB8AC3E}">
        <p14:creationId xmlns:p14="http://schemas.microsoft.com/office/powerpoint/2010/main" val="285528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Not just track the</a:t>
            </a:r>
            <a:r>
              <a:rPr lang="en-US" altLang="ko-KR" baseline="0" dirty="0" smtClean="0"/>
              <a:t> spill, but also to maybe find </a:t>
            </a:r>
            <a:r>
              <a:rPr lang="en-US" altLang="ko-KR" baseline="0" smtClean="0"/>
              <a:t>the source.</a:t>
            </a:r>
            <a:endParaRPr lang="ko-KR" altLang="en-US"/>
          </a:p>
        </p:txBody>
      </p:sp>
      <p:sp>
        <p:nvSpPr>
          <p:cNvPr id="4" name="슬라이드 번호 개체 틀 3"/>
          <p:cNvSpPr>
            <a:spLocks noGrp="1"/>
          </p:cNvSpPr>
          <p:nvPr>
            <p:ph type="sldNum" sz="quarter" idx="10"/>
          </p:nvPr>
        </p:nvSpPr>
        <p:spPr/>
        <p:txBody>
          <a:bodyPr/>
          <a:lstStyle/>
          <a:p>
            <a:fld id="{7363E247-42F1-44E8-8ED5-CCE91716EE83}" type="slidenum">
              <a:rPr lang="de-DE" altLang="ko-KR" smtClean="0">
                <a:solidFill>
                  <a:prstClr val="black"/>
                </a:solidFill>
              </a:rPr>
              <a:pPr/>
              <a:t>7</a:t>
            </a:fld>
            <a:endParaRPr lang="de-DE" altLang="ko-KR">
              <a:solidFill>
                <a:prstClr val="black"/>
              </a:solidFill>
            </a:endParaRPr>
          </a:p>
        </p:txBody>
      </p:sp>
    </p:spTree>
    <p:extLst>
      <p:ext uri="{BB962C8B-B14F-4D97-AF65-F5344CB8AC3E}">
        <p14:creationId xmlns:p14="http://schemas.microsoft.com/office/powerpoint/2010/main" val="238425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Temperate latitude hi</a:t>
            </a:r>
            <a:r>
              <a:rPr lang="en-US" altLang="ko-KR" baseline="0" dirty="0" smtClean="0"/>
              <a:t> res ice </a:t>
            </a:r>
            <a:endParaRPr lang="ko-KR" altLang="en-US" dirty="0"/>
          </a:p>
        </p:txBody>
      </p:sp>
      <p:sp>
        <p:nvSpPr>
          <p:cNvPr id="4" name="슬라이드 번호 개체 틀 3"/>
          <p:cNvSpPr>
            <a:spLocks noGrp="1"/>
          </p:cNvSpPr>
          <p:nvPr>
            <p:ph type="sldNum" sz="quarter" idx="10"/>
          </p:nvPr>
        </p:nvSpPr>
        <p:spPr/>
        <p:txBody>
          <a:bodyPr/>
          <a:lstStyle/>
          <a:p>
            <a:fld id="{7363E247-42F1-44E8-8ED5-CCE91716EE83}" type="slidenum">
              <a:rPr lang="de-DE" altLang="ko-KR" smtClean="0">
                <a:solidFill>
                  <a:prstClr val="black"/>
                </a:solidFill>
              </a:rPr>
              <a:pPr/>
              <a:t>8</a:t>
            </a:fld>
            <a:endParaRPr lang="de-DE" altLang="ko-KR">
              <a:solidFill>
                <a:prstClr val="black"/>
              </a:solidFill>
            </a:endParaRPr>
          </a:p>
        </p:txBody>
      </p:sp>
    </p:spTree>
    <p:extLst>
      <p:ext uri="{BB962C8B-B14F-4D97-AF65-F5344CB8AC3E}">
        <p14:creationId xmlns:p14="http://schemas.microsoft.com/office/powerpoint/2010/main" val="383474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pinning Enhanced Visible and </a:t>
            </a:r>
            <a:r>
              <a:rPr lang="en-US" sz="1200" kern="1200" dirty="0" err="1" smtClean="0">
                <a:solidFill>
                  <a:schemeClr val="tx1"/>
                </a:solidFill>
                <a:latin typeface="+mn-lt"/>
                <a:ea typeface="+mn-ea"/>
                <a:cs typeface="+mn-cs"/>
              </a:rPr>
              <a:t>InfraRed</a:t>
            </a:r>
            <a:r>
              <a:rPr lang="en-US" sz="1200" kern="1200" dirty="0" smtClean="0">
                <a:solidFill>
                  <a:schemeClr val="tx1"/>
                </a:solidFill>
                <a:latin typeface="+mn-lt"/>
                <a:ea typeface="+mn-ea"/>
                <a:cs typeface="+mn-cs"/>
              </a:rPr>
              <a:t> Imager (</a:t>
            </a:r>
            <a:r>
              <a:rPr lang="en-US" sz="1200" b="1" kern="1200" dirty="0" smtClean="0">
                <a:solidFill>
                  <a:schemeClr val="tx1"/>
                </a:solidFill>
                <a:latin typeface="+mn-lt"/>
                <a:ea typeface="+mn-ea"/>
                <a:cs typeface="+mn-cs"/>
              </a:rPr>
              <a:t>SEVIRI</a:t>
            </a:r>
            <a:r>
              <a:rPr lang="en-US" sz="1200" b="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12CA51A-5EF7-B142-A281-6B1356B74619}" type="slidenum">
              <a:rPr lang="en-US" smtClean="0"/>
              <a:t>9</a:t>
            </a:fld>
            <a:endParaRPr lang="en-US"/>
          </a:p>
        </p:txBody>
      </p:sp>
    </p:spTree>
    <p:extLst>
      <p:ext uri="{BB962C8B-B14F-4D97-AF65-F5344CB8AC3E}">
        <p14:creationId xmlns:p14="http://schemas.microsoft.com/office/powerpoint/2010/main" val="170452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upwelling and the eddy in the Bottom panels</a:t>
            </a:r>
            <a:endParaRPr lang="en-US" dirty="0"/>
          </a:p>
        </p:txBody>
      </p:sp>
      <p:sp>
        <p:nvSpPr>
          <p:cNvPr id="4" name="Slide Number Placeholder 3"/>
          <p:cNvSpPr>
            <a:spLocks noGrp="1"/>
          </p:cNvSpPr>
          <p:nvPr>
            <p:ph type="sldNum" sz="quarter" idx="10"/>
          </p:nvPr>
        </p:nvSpPr>
        <p:spPr/>
        <p:txBody>
          <a:bodyPr/>
          <a:lstStyle/>
          <a:p>
            <a:fld id="{A12CA51A-5EF7-B142-A281-6B1356B74619}" type="slidenum">
              <a:rPr lang="en-US" smtClean="0"/>
              <a:t>12</a:t>
            </a:fld>
            <a:endParaRPr lang="en-US"/>
          </a:p>
        </p:txBody>
      </p:sp>
    </p:spTree>
    <p:extLst>
      <p:ext uri="{BB962C8B-B14F-4D97-AF65-F5344CB8AC3E}">
        <p14:creationId xmlns:p14="http://schemas.microsoft.com/office/powerpoint/2010/main" val="195870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p:sp>
      <p:sp>
        <p:nvSpPr>
          <p:cNvPr id="31747" name="Rectangle 3"/>
          <p:cNvSpPr>
            <a:spLocks noGrp="1" noChangeArrowheads="1"/>
          </p:cNvSpPr>
          <p:nvPr>
            <p:ph type="body" idx="1"/>
          </p:nvPr>
        </p:nvSpPr>
        <p:spPr bwMode="auto">
          <a:xfrm>
            <a:off x="686112" y="4342150"/>
            <a:ext cx="5485778" cy="4115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662" tIns="46331" rIns="92662" bIns="46331"/>
          <a:lstStyle/>
          <a:p>
            <a:r>
              <a:rPr lang="en-US" dirty="0" smtClean="0"/>
              <a:t>SAMSON </a:t>
            </a:r>
            <a:r>
              <a:rPr lang="en-US" dirty="0" err="1" smtClean="0"/>
              <a:t>Hyperspectral</a:t>
            </a:r>
            <a:r>
              <a:rPr lang="en-US" dirty="0" smtClean="0"/>
              <a:t> Instrument 380-970</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44588" y="685800"/>
            <a:ext cx="4572000" cy="3429000"/>
          </a:xfrm>
        </p:spPr>
      </p:sp>
      <p:sp>
        <p:nvSpPr>
          <p:cNvPr id="44035" name="Rectangle 3"/>
          <p:cNvSpPr>
            <a:spLocks noGrp="1" noChangeArrowheads="1"/>
          </p:cNvSpPr>
          <p:nvPr>
            <p:ph type="body" idx="1"/>
          </p:nvPr>
        </p:nvSpPr>
        <p:spPr bwMode="auto">
          <a:xfrm>
            <a:off x="686112" y="4342150"/>
            <a:ext cx="5485778" cy="41154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2662" tIns="46331" rIns="92662" bIns="46331"/>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5966" y="686426"/>
            <a:ext cx="4549181" cy="3429000"/>
          </a:xfrm>
        </p:spPr>
      </p:sp>
      <p:sp>
        <p:nvSpPr>
          <p:cNvPr id="43011" name="Rectangle 3"/>
          <p:cNvSpPr>
            <a:spLocks noGrp="1" noChangeArrowheads="1"/>
          </p:cNvSpPr>
          <p:nvPr>
            <p:ph type="body" idx="1"/>
          </p:nvPr>
        </p:nvSpPr>
        <p:spPr bwMode="auto">
          <a:xfrm>
            <a:off x="686112" y="4342150"/>
            <a:ext cx="5485778" cy="41154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2662" tIns="46331" rIns="92662" bIns="46331"/>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hyperspectral inverse model was used to demonstrate the impact of different spectral resolution (number of wavebands) and different waveband widths (Full Width at Half Maximum) on the retrieval of 14 phytoplankton pigments and Inherent Optical Properties (DOM absorption, Detrital absorption and backscatter, and phytoplankton backscatter).  Given high enough resolution all of the variables in the model can be retrieved.  The study was a Monte Carlo experiment.  The model was developed using results from </a:t>
            </a:r>
            <a:r>
              <a:rPr lang="en-US" sz="1200" kern="1200" dirty="0" err="1" smtClean="0">
                <a:solidFill>
                  <a:schemeClr val="tx1"/>
                </a:solidFill>
                <a:latin typeface="+mn-lt"/>
                <a:ea typeface="+mn-ea"/>
                <a:cs typeface="+mn-cs"/>
              </a:rPr>
              <a:t>Moisan</a:t>
            </a:r>
            <a:r>
              <a:rPr lang="en-US" sz="1200" kern="1200" dirty="0" smtClean="0">
                <a:solidFill>
                  <a:schemeClr val="tx1"/>
                </a:solidFill>
                <a:latin typeface="+mn-lt"/>
                <a:ea typeface="+mn-ea"/>
                <a:cs typeface="+mn-cs"/>
              </a:rPr>
              <a:t> et al. (2011) which used a global data set of phytoplankton absorption spectra to develop an inverse model algorithm that was able to retrieve pigment concentrations from absorption spectra.  The ability to estimate phytoplankton pigments using pigment-specific absorption spectra is critical for using hyperspectral inverse models to retrieve phytoplankton pigment concentrations and other Inherent Optical Properties (IOPs).  The results demonstrate the utility of hyperspectral observations in estimating phytoplankton pigment concentrations and note the sensitivity of these retrievals to changes in spectral fidelity and FWHM</a:t>
            </a:r>
            <a:endParaRPr lang="en-US" dirty="0"/>
          </a:p>
        </p:txBody>
      </p:sp>
      <p:sp>
        <p:nvSpPr>
          <p:cNvPr id="4" name="Slide Number Placeholder 3"/>
          <p:cNvSpPr>
            <a:spLocks noGrp="1"/>
          </p:cNvSpPr>
          <p:nvPr>
            <p:ph type="sldNum" sz="quarter" idx="10"/>
          </p:nvPr>
        </p:nvSpPr>
        <p:spPr/>
        <p:txBody>
          <a:bodyPr/>
          <a:lstStyle/>
          <a:p>
            <a:fld id="{A12CA51A-5EF7-B142-A281-6B1356B74619}" type="slidenum">
              <a:rPr lang="en-US" smtClean="0"/>
              <a:t>18</a:t>
            </a:fld>
            <a:endParaRPr lang="en-US"/>
          </a:p>
        </p:txBody>
      </p:sp>
    </p:spTree>
    <p:extLst>
      <p:ext uri="{BB962C8B-B14F-4D97-AF65-F5344CB8AC3E}">
        <p14:creationId xmlns:p14="http://schemas.microsoft.com/office/powerpoint/2010/main" val="104173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A768AF-0F59-9B45-9112-F12BF72DC9C0}" type="datetimeFigureOut">
              <a:rPr lang="en-US" smtClean="0"/>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3402743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A768AF-0F59-9B45-9112-F12BF72DC9C0}" type="datetimeFigureOut">
              <a:rPr lang="en-US" smtClean="0"/>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1055343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A768AF-0F59-9B45-9112-F12BF72DC9C0}" type="datetimeFigureOut">
              <a:rPr lang="en-US" smtClean="0"/>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245451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A768AF-0F59-9B45-9112-F12BF72DC9C0}" type="datetimeFigureOut">
              <a:rPr lang="en-US" smtClean="0"/>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259610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A768AF-0F59-9B45-9112-F12BF72DC9C0}" type="datetimeFigureOut">
              <a:rPr lang="en-US" smtClean="0"/>
              <a:t>5/21/13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226749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A768AF-0F59-9B45-9112-F12BF72DC9C0}" type="datetimeFigureOut">
              <a:rPr lang="en-US" smtClean="0"/>
              <a:t>5/21/13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70744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A768AF-0F59-9B45-9112-F12BF72DC9C0}" type="datetimeFigureOut">
              <a:rPr lang="en-US" smtClean="0"/>
              <a:t>5/21/13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190753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A768AF-0F59-9B45-9112-F12BF72DC9C0}" type="datetimeFigureOut">
              <a:rPr lang="en-US" smtClean="0"/>
              <a:t>5/21/13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2335056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768AF-0F59-9B45-9112-F12BF72DC9C0}" type="datetimeFigureOut">
              <a:rPr lang="en-US" smtClean="0"/>
              <a:t>5/21/13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390831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A768AF-0F59-9B45-9112-F12BF72DC9C0}" type="datetimeFigureOut">
              <a:rPr lang="en-US" smtClean="0"/>
              <a:t>5/21/13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203638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A768AF-0F59-9B45-9112-F12BF72DC9C0}" type="datetimeFigureOut">
              <a:rPr lang="en-US" smtClean="0"/>
              <a:t>5/21/13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F6EBC-F8AE-6A41-B1CE-3D81601F5662}" type="slidenum">
              <a:rPr lang="en-US" smtClean="0"/>
              <a:t>‹#›</a:t>
            </a:fld>
            <a:endParaRPr lang="en-US"/>
          </a:p>
        </p:txBody>
      </p:sp>
    </p:spTree>
    <p:extLst>
      <p:ext uri="{BB962C8B-B14F-4D97-AF65-F5344CB8AC3E}">
        <p14:creationId xmlns:p14="http://schemas.microsoft.com/office/powerpoint/2010/main" val="1645775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768AF-0F59-9B45-9112-F12BF72DC9C0}" type="datetimeFigureOut">
              <a:rPr lang="en-US" smtClean="0"/>
              <a:t>5/21/13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F6EBC-F8AE-6A41-B1CE-3D81601F5662}" type="slidenum">
              <a:rPr lang="en-US" smtClean="0"/>
              <a:t>‹#›</a:t>
            </a:fld>
            <a:endParaRPr lang="en-US"/>
          </a:p>
        </p:txBody>
      </p:sp>
    </p:spTree>
    <p:extLst>
      <p:ext uri="{BB962C8B-B14F-4D97-AF65-F5344CB8AC3E}">
        <p14:creationId xmlns:p14="http://schemas.microsoft.com/office/powerpoint/2010/main" val="26530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 Id="rId3" Type="http://schemas.openxmlformats.org/officeDocument/2006/relationships/image" Target="../media/image69.jpe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mailto:cdavis@coas.oregonstate.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81.jpeg"/><Relationship Id="rId8" Type="http://schemas.openxmlformats.org/officeDocument/2006/relationships/image" Target="../media/image8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8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91.png"/><Relationship Id="rId1" Type="http://schemas.microsoft.com/office/2007/relationships/media" Target="file://localhost/Users/joe/Desktop/talks/santa_barbara/ppt_movs/scb_3.mov" TargetMode="External"/><Relationship Id="rId2" Type="http://schemas.openxmlformats.org/officeDocument/2006/relationships/video" Target="file://localhost/Users/joe/Desktop/talks/santa_barbara/ppt_movs/scb_3.m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20" Type="http://schemas.openxmlformats.org/officeDocument/2006/relationships/image" Target="../media/image28.jpeg"/><Relationship Id="rId21" Type="http://schemas.openxmlformats.org/officeDocument/2006/relationships/image" Target="../media/image29.jpeg"/><Relationship Id="rId22" Type="http://schemas.openxmlformats.org/officeDocument/2006/relationships/image" Target="../media/image30.jpeg"/><Relationship Id="rId23" Type="http://schemas.openxmlformats.org/officeDocument/2006/relationships/image" Target="../media/image31.jpeg"/><Relationship Id="rId24" Type="http://schemas.openxmlformats.org/officeDocument/2006/relationships/image" Target="../media/image32.jpeg"/><Relationship Id="rId25" Type="http://schemas.openxmlformats.org/officeDocument/2006/relationships/image" Target="../media/image33.jpeg"/><Relationship Id="rId26" Type="http://schemas.openxmlformats.org/officeDocument/2006/relationships/image" Target="../media/image34.jpeg"/><Relationship Id="rId27" Type="http://schemas.openxmlformats.org/officeDocument/2006/relationships/image" Target="../media/image35.jpeg"/><Relationship Id="rId28" Type="http://schemas.openxmlformats.org/officeDocument/2006/relationships/image" Target="../media/image36.jpeg"/><Relationship Id="rId29"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30" Type="http://schemas.openxmlformats.org/officeDocument/2006/relationships/image" Target="../media/image38.jpeg"/><Relationship Id="rId31" Type="http://schemas.openxmlformats.org/officeDocument/2006/relationships/image" Target="../media/image39.jpeg"/><Relationship Id="rId32" Type="http://schemas.openxmlformats.org/officeDocument/2006/relationships/image" Target="../media/image40.jpeg"/><Relationship Id="rId9" Type="http://schemas.openxmlformats.org/officeDocument/2006/relationships/image" Target="../media/image17.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33" Type="http://schemas.openxmlformats.org/officeDocument/2006/relationships/image" Target="../media/image41.jpeg"/><Relationship Id="rId34" Type="http://schemas.openxmlformats.org/officeDocument/2006/relationships/image" Target="../media/image42.jpeg"/><Relationship Id="rId35" Type="http://schemas.openxmlformats.org/officeDocument/2006/relationships/image" Target="../media/image43.jpeg"/><Relationship Id="rId36" Type="http://schemas.openxmlformats.org/officeDocument/2006/relationships/image" Target="../media/image44.jpeg"/><Relationship Id="rId10" Type="http://schemas.openxmlformats.org/officeDocument/2006/relationships/image" Target="../media/image18.jpeg"/><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jpeg"/><Relationship Id="rId16" Type="http://schemas.openxmlformats.org/officeDocument/2006/relationships/image" Target="../media/image24.jpeg"/><Relationship Id="rId17" Type="http://schemas.openxmlformats.org/officeDocument/2006/relationships/image" Target="../media/image25.jpeg"/><Relationship Id="rId18" Type="http://schemas.openxmlformats.org/officeDocument/2006/relationships/image" Target="../media/image26.jpeg"/><Relationship Id="rId19" Type="http://schemas.openxmlformats.org/officeDocument/2006/relationships/image" Target="../media/image27.jpeg"/><Relationship Id="rId37" Type="http://schemas.openxmlformats.org/officeDocument/2006/relationships/image" Target="../media/image45.jpeg"/><Relationship Id="rId38" Type="http://schemas.openxmlformats.org/officeDocument/2006/relationships/image" Target="../media/image46.jpeg"/><Relationship Id="rId39" Type="http://schemas.openxmlformats.org/officeDocument/2006/relationships/image" Target="../media/image47.jpeg"/><Relationship Id="rId40"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png"/><Relationship Id="rId10"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5.gif"/><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89" y="1579935"/>
            <a:ext cx="184666" cy="369332"/>
          </a:xfrm>
          <a:prstGeom prst="rect">
            <a:avLst/>
          </a:prstGeom>
          <a:noFill/>
        </p:spPr>
        <p:txBody>
          <a:bodyPr wrap="none" rtlCol="0">
            <a:spAutoFit/>
          </a:bodyPr>
          <a:lstStyle/>
          <a:p>
            <a:endParaRPr lang="en-US" dirty="0"/>
          </a:p>
        </p:txBody>
      </p:sp>
      <p:sp>
        <p:nvSpPr>
          <p:cNvPr id="6" name="TextBox 5"/>
          <p:cNvSpPr txBox="1"/>
          <p:nvPr/>
        </p:nvSpPr>
        <p:spPr>
          <a:xfrm>
            <a:off x="927955" y="728940"/>
            <a:ext cx="7384711" cy="5324535"/>
          </a:xfrm>
          <a:prstGeom prst="rect">
            <a:avLst/>
          </a:prstGeom>
          <a:noFill/>
        </p:spPr>
        <p:txBody>
          <a:bodyPr wrap="square" rtlCol="0">
            <a:spAutoFit/>
          </a:bodyPr>
          <a:lstStyle/>
          <a:p>
            <a:r>
              <a:rPr lang="en-US" sz="2000" b="1" dirty="0" smtClean="0"/>
              <a:t>1.   Enhanced temporal resolution </a:t>
            </a:r>
          </a:p>
          <a:p>
            <a:pPr lvl="1"/>
            <a:r>
              <a:rPr lang="en-US" sz="2000" dirty="0" smtClean="0"/>
              <a:t>a) Sequencing over the day enables:</a:t>
            </a:r>
          </a:p>
          <a:p>
            <a:pPr marL="1257300" lvl="2" indent="-342900">
              <a:buFont typeface="Arial"/>
              <a:buChar char="•"/>
            </a:pPr>
            <a:r>
              <a:rPr lang="en-US" sz="2000" dirty="0" smtClean="0"/>
              <a:t>Currents, (U-V estimates)</a:t>
            </a:r>
          </a:p>
          <a:p>
            <a:pPr marL="1257300" lvl="2" indent="-342900">
              <a:buFont typeface="Arial"/>
              <a:buChar char="•"/>
            </a:pPr>
            <a:r>
              <a:rPr lang="en-US" sz="2000" dirty="0" smtClean="0"/>
              <a:t>Particle tracking </a:t>
            </a:r>
          </a:p>
          <a:p>
            <a:pPr marL="1257300" lvl="2" indent="-342900">
              <a:buFont typeface="Arial"/>
              <a:buChar char="•"/>
            </a:pPr>
            <a:r>
              <a:rPr lang="en-US" sz="2000" dirty="0" smtClean="0"/>
              <a:t>Spatiotemporal bloom evolution (</a:t>
            </a:r>
            <a:r>
              <a:rPr lang="en-US" sz="2000" dirty="0" err="1" smtClean="0"/>
              <a:t>d</a:t>
            </a:r>
            <a:r>
              <a:rPr lang="en-US" sz="2000" i="1" dirty="0" err="1" smtClean="0"/>
              <a:t>STOCK</a:t>
            </a:r>
            <a:r>
              <a:rPr lang="en-US" sz="2000" dirty="0" smtClean="0"/>
              <a:t>/</a:t>
            </a:r>
            <a:r>
              <a:rPr lang="en-US" sz="2000" dirty="0" err="1" smtClean="0"/>
              <a:t>d</a:t>
            </a:r>
            <a:r>
              <a:rPr lang="en-US" sz="2000" i="1" dirty="0" err="1" smtClean="0"/>
              <a:t>T</a:t>
            </a:r>
            <a:r>
              <a:rPr lang="en-US" sz="2000" dirty="0" smtClean="0"/>
              <a:t>) </a:t>
            </a:r>
          </a:p>
          <a:p>
            <a:pPr marL="1257300" lvl="2" indent="-342900">
              <a:buFont typeface="Arial"/>
              <a:buChar char="•"/>
            </a:pPr>
            <a:r>
              <a:rPr lang="en-US" sz="2000" dirty="0" smtClean="0"/>
              <a:t>Diurnal biological and </a:t>
            </a:r>
            <a:r>
              <a:rPr lang="en-US" sz="2000" dirty="0" err="1" smtClean="0"/>
              <a:t>biogechemical</a:t>
            </a:r>
            <a:r>
              <a:rPr lang="en-US" sz="2000" dirty="0" smtClean="0"/>
              <a:t> processes</a:t>
            </a:r>
          </a:p>
          <a:p>
            <a:pPr marL="1714500" lvl="3" indent="-342900">
              <a:buFont typeface="Arial"/>
              <a:buChar char="•"/>
            </a:pPr>
            <a:r>
              <a:rPr lang="en-US" sz="2000" dirty="0" smtClean="0"/>
              <a:t>Fluorescence </a:t>
            </a:r>
          </a:p>
          <a:p>
            <a:pPr marL="1714500" lvl="3" indent="-342900">
              <a:buFont typeface="Arial"/>
              <a:buChar char="•"/>
            </a:pPr>
            <a:r>
              <a:rPr lang="en-US" sz="2000" dirty="0" smtClean="0"/>
              <a:t>Migration	</a:t>
            </a:r>
          </a:p>
          <a:p>
            <a:r>
              <a:rPr lang="en-US" sz="2000" dirty="0" smtClean="0"/>
              <a:t>	b) Better cloud info, PAR estimates</a:t>
            </a:r>
            <a:endParaRPr lang="en-US" sz="2000" dirty="0"/>
          </a:p>
          <a:p>
            <a:r>
              <a:rPr lang="en-US" sz="2000" dirty="0" smtClean="0"/>
              <a:t>	c) Improved OC algorithms</a:t>
            </a:r>
          </a:p>
          <a:p>
            <a:endParaRPr lang="en-US" sz="2000" dirty="0"/>
          </a:p>
          <a:p>
            <a:r>
              <a:rPr lang="en-US" sz="2000" b="1" dirty="0" smtClean="0"/>
              <a:t>2. Hyper spectral resolution will enable:</a:t>
            </a:r>
          </a:p>
          <a:p>
            <a:r>
              <a:rPr lang="en-US" sz="2000" dirty="0"/>
              <a:t>	</a:t>
            </a:r>
            <a:r>
              <a:rPr lang="en-US" sz="2000" dirty="0" smtClean="0"/>
              <a:t>a) advancements in phytoplankton functional type (PFT) estimates</a:t>
            </a:r>
          </a:p>
          <a:p>
            <a:r>
              <a:rPr lang="en-US" sz="2000" dirty="0"/>
              <a:t>	</a:t>
            </a:r>
            <a:r>
              <a:rPr lang="en-US" sz="2000" dirty="0" smtClean="0"/>
              <a:t>b) better estimates of </a:t>
            </a:r>
            <a:r>
              <a:rPr lang="en-US" sz="2000" dirty="0"/>
              <a:t>h</a:t>
            </a:r>
            <a:r>
              <a:rPr lang="en-US" sz="2000" dirty="0" smtClean="0"/>
              <a:t>armful algae </a:t>
            </a:r>
          </a:p>
          <a:p>
            <a:r>
              <a:rPr lang="en-US" sz="2000" dirty="0"/>
              <a:t>	</a:t>
            </a:r>
            <a:r>
              <a:rPr lang="en-US" sz="2000" dirty="0" smtClean="0"/>
              <a:t>c) water depth</a:t>
            </a:r>
          </a:p>
          <a:p>
            <a:r>
              <a:rPr lang="en-US" sz="2000" dirty="0"/>
              <a:t>	</a:t>
            </a:r>
            <a:r>
              <a:rPr lang="en-US" sz="2000" dirty="0" smtClean="0"/>
              <a:t>d) provides more information on DOM and OM.</a:t>
            </a:r>
          </a:p>
          <a:p>
            <a:r>
              <a:rPr lang="en-US" sz="2000" dirty="0"/>
              <a:t>	</a:t>
            </a:r>
            <a:r>
              <a:rPr lang="en-US" sz="2000" dirty="0" smtClean="0"/>
              <a:t>e) much more</a:t>
            </a:r>
          </a:p>
        </p:txBody>
      </p:sp>
      <p:sp>
        <p:nvSpPr>
          <p:cNvPr id="2" name="TextBox 1"/>
          <p:cNvSpPr txBox="1"/>
          <p:nvPr/>
        </p:nvSpPr>
        <p:spPr>
          <a:xfrm>
            <a:off x="692489" y="165100"/>
            <a:ext cx="7179745" cy="523220"/>
          </a:xfrm>
          <a:prstGeom prst="rect">
            <a:avLst/>
          </a:prstGeom>
          <a:noFill/>
        </p:spPr>
        <p:txBody>
          <a:bodyPr wrap="none" rtlCol="0">
            <a:spAutoFit/>
          </a:bodyPr>
          <a:lstStyle/>
          <a:p>
            <a:r>
              <a:rPr lang="en-US" sz="2800" b="1" dirty="0" smtClean="0"/>
              <a:t>New science enabled by the GEO-CAPE mission </a:t>
            </a:r>
            <a:endParaRPr lang="en-US" sz="2800" b="1" dirty="0"/>
          </a:p>
        </p:txBody>
      </p:sp>
    </p:spTree>
    <p:extLst>
      <p:ext uri="{BB962C8B-B14F-4D97-AF65-F5344CB8AC3E}">
        <p14:creationId xmlns:p14="http://schemas.microsoft.com/office/powerpoint/2010/main" val="7984721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41" descr="20080415_smooth.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9294"/>
          <a:stretch>
            <a:fillRect/>
          </a:stretch>
        </p:blipFill>
        <p:spPr bwMode="auto">
          <a:xfrm>
            <a:off x="-107950" y="2671763"/>
            <a:ext cx="96297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4"/>
          <p:cNvSpPr txBox="1">
            <a:spLocks noChangeArrowheads="1"/>
          </p:cNvSpPr>
          <p:nvPr/>
        </p:nvSpPr>
        <p:spPr bwMode="auto">
          <a:xfrm>
            <a:off x="395288" y="1822450"/>
            <a:ext cx="4675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fr-FR" dirty="0">
                <a:latin typeface="Gill Sans MT" charset="0"/>
              </a:rPr>
              <a:t>SEVIRI </a:t>
            </a:r>
            <a:r>
              <a:rPr lang="fr-FR" dirty="0" err="1">
                <a:latin typeface="Gill Sans MT" charset="0"/>
              </a:rPr>
              <a:t>daily</a:t>
            </a:r>
            <a:r>
              <a:rPr lang="fr-FR" dirty="0">
                <a:latin typeface="Gill Sans MT" charset="0"/>
              </a:rPr>
              <a:t> composite of 34 images</a:t>
            </a:r>
          </a:p>
          <a:p>
            <a:pPr algn="ctr"/>
            <a:r>
              <a:rPr lang="fr-FR" dirty="0">
                <a:latin typeface="Gill Sans MT" charset="0"/>
              </a:rPr>
              <a:t>Quasi </a:t>
            </a:r>
            <a:r>
              <a:rPr lang="fr-FR" dirty="0" err="1">
                <a:latin typeface="Gill Sans MT" charset="0"/>
              </a:rPr>
              <a:t>cloudfree</a:t>
            </a:r>
            <a:endParaRPr lang="en-US" dirty="0">
              <a:latin typeface="Gill Sans MT" charset="0"/>
            </a:endParaRPr>
          </a:p>
        </p:txBody>
      </p:sp>
      <p:sp>
        <p:nvSpPr>
          <p:cNvPr id="1029" name="TextBox 5"/>
          <p:cNvSpPr txBox="1">
            <a:spLocks noChangeArrowheads="1"/>
          </p:cNvSpPr>
          <p:nvPr/>
        </p:nvSpPr>
        <p:spPr bwMode="auto">
          <a:xfrm>
            <a:off x="5219700" y="1822450"/>
            <a:ext cx="3924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fr-FR">
                <a:latin typeface="Gill Sans MT" charset="0"/>
              </a:rPr>
              <a:t>MODIS: 1 image</a:t>
            </a:r>
          </a:p>
          <a:p>
            <a:pPr algn="ctr"/>
            <a:r>
              <a:rPr lang="fr-FR">
                <a:latin typeface="Gill Sans MT" charset="0"/>
              </a:rPr>
              <a:t>60% clouded</a:t>
            </a:r>
          </a:p>
          <a:p>
            <a:pPr algn="ctr"/>
            <a:endParaRPr lang="en-US">
              <a:latin typeface="Gill Sans MT" charset="0"/>
            </a:endParaRPr>
          </a:p>
        </p:txBody>
      </p:sp>
      <p:sp>
        <p:nvSpPr>
          <p:cNvPr id="1040" name="TextBox 34"/>
          <p:cNvSpPr txBox="1">
            <a:spLocks noChangeArrowheads="1"/>
          </p:cNvSpPr>
          <p:nvPr/>
        </p:nvSpPr>
        <p:spPr bwMode="auto">
          <a:xfrm>
            <a:off x="1371600" y="64770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fr-FR"/>
              <a:t>Neukermans, G. 2012</a:t>
            </a:r>
            <a:endParaRPr lang="en-US"/>
          </a:p>
        </p:txBody>
      </p:sp>
      <p:sp>
        <p:nvSpPr>
          <p:cNvPr id="2" name="TextBox 1"/>
          <p:cNvSpPr txBox="1"/>
          <p:nvPr/>
        </p:nvSpPr>
        <p:spPr>
          <a:xfrm>
            <a:off x="660400" y="698500"/>
            <a:ext cx="7098568" cy="523220"/>
          </a:xfrm>
          <a:prstGeom prst="rect">
            <a:avLst/>
          </a:prstGeom>
          <a:noFill/>
        </p:spPr>
        <p:txBody>
          <a:bodyPr wrap="none" rtlCol="0">
            <a:spAutoFit/>
          </a:bodyPr>
          <a:lstStyle/>
          <a:p>
            <a:r>
              <a:rPr lang="en-US" sz="2800" b="1" dirty="0" smtClean="0"/>
              <a:t>New science enabled by better daily averaging</a:t>
            </a:r>
            <a:endParaRPr lang="en-US" sz="2800" b="1" dirty="0"/>
          </a:p>
        </p:txBody>
      </p:sp>
    </p:spTree>
    <p:extLst>
      <p:ext uri="{BB962C8B-B14F-4D97-AF65-F5344CB8AC3E}">
        <p14:creationId xmlns:p14="http://schemas.microsoft.com/office/powerpoint/2010/main" val="2852813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2362199"/>
          </a:xfr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8100000" scaled="1"/>
            <a:tileRect/>
          </a:gradFill>
        </p:spPr>
        <p:txBody>
          <a:bodyPr>
            <a:normAutofit fontScale="90000"/>
          </a:bodyPr>
          <a:lstStyle/>
          <a:p>
            <a:r>
              <a:rPr lang="en-US" b="1" dirty="0" smtClean="0"/>
              <a:t/>
            </a:r>
            <a:br>
              <a:rPr lang="en-US" b="1" dirty="0" smtClean="0"/>
            </a:br>
            <a:r>
              <a:rPr lang="en-US" b="1" dirty="0" smtClean="0"/>
              <a:t>Sequential  Ocean color </a:t>
            </a:r>
            <a:br>
              <a:rPr lang="en-US" b="1" dirty="0" smtClean="0"/>
            </a:br>
            <a:r>
              <a:rPr lang="en-US" b="1" dirty="0" smtClean="0"/>
              <a:t>from MODIS and NPP </a:t>
            </a:r>
            <a:r>
              <a:rPr lang="en-US" dirty="0"/>
              <a:t/>
            </a:r>
            <a:br>
              <a:rPr lang="en-US" dirty="0"/>
            </a:br>
            <a:endParaRPr lang="en-US" dirty="0"/>
          </a:p>
        </p:txBody>
      </p:sp>
      <p:sp>
        <p:nvSpPr>
          <p:cNvPr id="3" name="Subtitle 2"/>
          <p:cNvSpPr>
            <a:spLocks noGrp="1"/>
          </p:cNvSpPr>
          <p:nvPr>
            <p:ph type="subTitle" idx="1"/>
          </p:nvPr>
        </p:nvSpPr>
        <p:spPr>
          <a:xfrm>
            <a:off x="1828800" y="6248400"/>
            <a:ext cx="6400800" cy="1752600"/>
          </a:xfrm>
        </p:spPr>
        <p:txBody>
          <a:bodyPr>
            <a:noAutofit/>
          </a:bodyPr>
          <a:lstStyle/>
          <a:p>
            <a:r>
              <a:rPr lang="en-US" sz="1050" b="1" dirty="0">
                <a:solidFill>
                  <a:schemeClr val="tx1"/>
                </a:solidFill>
              </a:rPr>
              <a:t>Robert </a:t>
            </a:r>
            <a:r>
              <a:rPr lang="en-US" sz="1050" b="1" dirty="0" smtClean="0">
                <a:solidFill>
                  <a:schemeClr val="tx1"/>
                </a:solidFill>
              </a:rPr>
              <a:t>Arnone  et al . </a:t>
            </a:r>
            <a:endParaRPr lang="en-US" sz="1050" b="1" dirty="0">
              <a:solidFill>
                <a:schemeClr val="tx1"/>
              </a:solidFill>
            </a:endParaRPr>
          </a:p>
          <a:p>
            <a:r>
              <a:rPr lang="en-US" sz="1050" b="1" i="1" dirty="0">
                <a:solidFill>
                  <a:schemeClr val="tx1"/>
                </a:solidFill>
              </a:rPr>
              <a:t>  </a:t>
            </a:r>
            <a:endParaRPr lang="en-US" sz="1050" b="1" dirty="0">
              <a:solidFill>
                <a:schemeClr val="tx1"/>
              </a:solidFill>
            </a:endParaRPr>
          </a:p>
          <a:p>
            <a:pPr lvl="0"/>
            <a:r>
              <a:rPr lang="en-US" sz="1050" b="1" dirty="0" smtClean="0">
                <a:solidFill>
                  <a:schemeClr val="tx1"/>
                </a:solidFill>
              </a:rPr>
              <a:t>  University </a:t>
            </a:r>
            <a:r>
              <a:rPr lang="en-US" sz="1050" b="1" dirty="0">
                <a:solidFill>
                  <a:schemeClr val="tx1"/>
                </a:solidFill>
              </a:rPr>
              <a:t>of Southern Mississippi, Stennis Space Center, MS.</a:t>
            </a:r>
          </a:p>
          <a:p>
            <a:pPr lvl="0"/>
            <a:r>
              <a:rPr lang="en-US" sz="1050" b="1" dirty="0" smtClean="0">
                <a:solidFill>
                  <a:schemeClr val="tx1"/>
                </a:solidFill>
              </a:rPr>
              <a:t> </a:t>
            </a:r>
            <a:endParaRPr lang="en-US" sz="1050" b="1" dirty="0">
              <a:solidFill>
                <a:schemeClr val="tx1"/>
              </a:solidFill>
            </a:endParaRPr>
          </a:p>
          <a:p>
            <a:r>
              <a:rPr lang="en-US" sz="1050" b="1" dirty="0" smtClean="0">
                <a:solidFill>
                  <a:schemeClr val="tx1"/>
                </a:solidFill>
              </a:rPr>
              <a:t> </a:t>
            </a:r>
            <a:endParaRPr lang="en-US" sz="1050" b="1" dirty="0">
              <a:solidFill>
                <a:schemeClr val="tx1"/>
              </a:solidFill>
            </a:endParaRPr>
          </a:p>
        </p:txBody>
      </p:sp>
      <p:pic>
        <p:nvPicPr>
          <p:cNvPr id="23554" name="Picture 2" descr="http://www.usm.edu/sites/default/files/groups/office-university-communications/images/gcc123pc.png"/>
          <p:cNvPicPr>
            <a:picLocks noChangeAspect="1" noChangeArrowheads="1"/>
          </p:cNvPicPr>
          <p:nvPr/>
        </p:nvPicPr>
        <p:blipFill>
          <a:blip r:embed="rId2" cstate="print"/>
          <a:srcRect/>
          <a:stretch>
            <a:fillRect/>
          </a:stretch>
        </p:blipFill>
        <p:spPr bwMode="auto">
          <a:xfrm>
            <a:off x="7239000" y="6248400"/>
            <a:ext cx="1233009" cy="609600"/>
          </a:xfrm>
          <a:prstGeom prst="rect">
            <a:avLst/>
          </a:prstGeom>
          <a:noFill/>
        </p:spPr>
      </p:pic>
      <p:pic>
        <p:nvPicPr>
          <p:cNvPr id="6" name="Picture 27"/>
          <p:cNvPicPr>
            <a:picLocks noChangeAspect="1" noChangeArrowheads="1"/>
          </p:cNvPicPr>
          <p:nvPr/>
        </p:nvPicPr>
        <p:blipFill>
          <a:blip r:embed="rId3" cstate="print">
            <a:clrChange>
              <a:clrFrom>
                <a:srgbClr val="FFFFFF"/>
              </a:clrFrom>
              <a:clrTo>
                <a:srgbClr val="FFFFFF">
                  <a:alpha val="0"/>
                </a:srgbClr>
              </a:clrTo>
            </a:clrChange>
            <a:lum contrast="36000"/>
          </a:blip>
          <a:srcRect/>
          <a:stretch>
            <a:fillRect/>
          </a:stretch>
        </p:blipFill>
        <p:spPr bwMode="auto">
          <a:xfrm>
            <a:off x="8610600" y="6335713"/>
            <a:ext cx="533400" cy="522287"/>
          </a:xfrm>
          <a:prstGeom prst="rect">
            <a:avLst/>
          </a:prstGeom>
          <a:noFill/>
          <a:ln w="9525">
            <a:noFill/>
            <a:round/>
            <a:headEnd/>
            <a:tailEnd/>
          </a:ln>
          <a:effectLst/>
        </p:spPr>
      </p:pic>
      <p:sp>
        <p:nvSpPr>
          <p:cNvPr id="8" name="TextBox 7"/>
          <p:cNvSpPr txBox="1"/>
          <p:nvPr/>
        </p:nvSpPr>
        <p:spPr>
          <a:xfrm>
            <a:off x="990600" y="3124200"/>
            <a:ext cx="7869655" cy="1846659"/>
          </a:xfrm>
          <a:prstGeom prst="rect">
            <a:avLst/>
          </a:prstGeom>
          <a:noFill/>
        </p:spPr>
        <p:txBody>
          <a:bodyPr wrap="none" rtlCol="0">
            <a:spAutoFit/>
          </a:bodyPr>
          <a:lstStyle/>
          <a:p>
            <a:r>
              <a:rPr lang="en-US" sz="1600" b="1" dirty="0" smtClean="0"/>
              <a:t>Monitoring Bio-Optical Processes Using NPP-VIIRS And MODIS-Aqua Ocean Color Products</a:t>
            </a:r>
          </a:p>
          <a:p>
            <a:r>
              <a:rPr lang="en-US" sz="1400" b="1" dirty="0" smtClean="0"/>
              <a:t>	  Arnone et al, 2013  </a:t>
            </a:r>
            <a:r>
              <a:rPr lang="en-US" sz="1400" dirty="0" smtClean="0"/>
              <a:t> Paper  at SPIE  - Baltimore  May 2013 </a:t>
            </a:r>
          </a:p>
          <a:p>
            <a:endParaRPr lang="en-US" sz="1400" dirty="0" smtClean="0"/>
          </a:p>
          <a:p>
            <a:r>
              <a:rPr lang="en-US" sz="1400" dirty="0" smtClean="0"/>
              <a:t>      Uncoupling the </a:t>
            </a:r>
          </a:p>
          <a:p>
            <a:r>
              <a:rPr lang="en-US" sz="1400" dirty="0" smtClean="0"/>
              <a:t>	Advection </a:t>
            </a:r>
          </a:p>
          <a:p>
            <a:r>
              <a:rPr lang="en-US" sz="1400" dirty="0" smtClean="0"/>
              <a:t>	Bio-optical  changes (growth decay and vertical migration) </a:t>
            </a:r>
          </a:p>
          <a:p>
            <a:r>
              <a:rPr lang="en-US" sz="1400" dirty="0" smtClean="0"/>
              <a:t>	Sensor processing </a:t>
            </a:r>
          </a:p>
          <a:p>
            <a:r>
              <a:rPr lang="en-US" sz="1400" dirty="0" smtClean="0"/>
              <a:t> </a:t>
            </a:r>
            <a:endParaRPr lang="en-US" sz="1400" dirty="0"/>
          </a:p>
        </p:txBody>
      </p:sp>
      <p:sp>
        <p:nvSpPr>
          <p:cNvPr id="9" name="TextBox 8"/>
          <p:cNvSpPr txBox="1"/>
          <p:nvPr/>
        </p:nvSpPr>
        <p:spPr>
          <a:xfrm>
            <a:off x="1066800" y="5029200"/>
            <a:ext cx="6347443" cy="646331"/>
          </a:xfrm>
          <a:prstGeom prst="rect">
            <a:avLst/>
          </a:prstGeom>
          <a:noFill/>
        </p:spPr>
        <p:txBody>
          <a:bodyPr wrap="none" rtlCol="0">
            <a:spAutoFit/>
          </a:bodyPr>
          <a:lstStyle/>
          <a:p>
            <a:r>
              <a:rPr lang="en-US" b="1" dirty="0" smtClean="0"/>
              <a:t>Deriving  Currents under development  using   several methods . </a:t>
            </a:r>
          </a:p>
          <a:p>
            <a:r>
              <a:rPr lang="en-US" b="1" dirty="0" smtClean="0"/>
              <a:t>  </a:t>
            </a:r>
            <a:endParaRPr lang="en-US" b="1" dirty="0"/>
          </a:p>
        </p:txBody>
      </p:sp>
    </p:spTree>
    <p:extLst>
      <p:ext uri="{BB962C8B-B14F-4D97-AF65-F5344CB8AC3E}">
        <p14:creationId xmlns:p14="http://schemas.microsoft.com/office/powerpoint/2010/main" val="18347423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52400" y="5334000"/>
            <a:ext cx="8544070" cy="923330"/>
          </a:xfrm>
          <a:prstGeom prst="rect">
            <a:avLst/>
          </a:prstGeom>
          <a:noFill/>
        </p:spPr>
        <p:txBody>
          <a:bodyPr wrap="none" rtlCol="0">
            <a:spAutoFit/>
          </a:bodyPr>
          <a:lstStyle/>
          <a:p>
            <a:r>
              <a:rPr lang="en-US" dirty="0" smtClean="0"/>
              <a:t> Southern California  Chlorophyll  Sequence within 111 minutes derived from S-NPP</a:t>
            </a:r>
          </a:p>
          <a:p>
            <a:r>
              <a:rPr lang="en-US" dirty="0" smtClean="0"/>
              <a:t> and MODIS from June 25, 2012 from 20:16 – 22:27 GMT .   </a:t>
            </a:r>
          </a:p>
          <a:p>
            <a:r>
              <a:rPr lang="en-US" dirty="0" smtClean="0"/>
              <a:t> -  Possible bio-optical changes from upwelling and advective changes along the coasts.  </a:t>
            </a:r>
            <a:endParaRPr lang="en-US" dirty="0"/>
          </a:p>
        </p:txBody>
      </p:sp>
      <p:grpSp>
        <p:nvGrpSpPr>
          <p:cNvPr id="2" name="Group 52"/>
          <p:cNvGrpSpPr/>
          <p:nvPr/>
        </p:nvGrpSpPr>
        <p:grpSpPr>
          <a:xfrm>
            <a:off x="152399" y="0"/>
            <a:ext cx="8991601" cy="5029200"/>
            <a:chOff x="152399" y="0"/>
            <a:chExt cx="8991601" cy="5029200"/>
          </a:xfrm>
        </p:grpSpPr>
        <p:pic>
          <p:nvPicPr>
            <p:cNvPr id="1028" name="Picture 4"/>
            <p:cNvPicPr preferRelativeResize="0">
              <a:picLocks noChangeAspect="1" noChangeArrowheads="1"/>
            </p:cNvPicPr>
            <p:nvPr/>
          </p:nvPicPr>
          <p:blipFill>
            <a:blip r:embed="rId3" cstate="print"/>
            <a:srcRect/>
            <a:stretch>
              <a:fillRect/>
            </a:stretch>
          </p:blipFill>
          <p:spPr bwMode="auto">
            <a:xfrm>
              <a:off x="6248400" y="2819400"/>
              <a:ext cx="2819400" cy="2209800"/>
            </a:xfrm>
            <a:prstGeom prst="rect">
              <a:avLst/>
            </a:prstGeom>
            <a:noFill/>
            <a:ln w="9525">
              <a:noFill/>
              <a:miter lim="800000"/>
              <a:headEnd/>
              <a:tailEnd/>
            </a:ln>
            <a:effectLst/>
          </p:spPr>
        </p:pic>
        <p:pic>
          <p:nvPicPr>
            <p:cNvPr id="1027" name="Picture 3"/>
            <p:cNvPicPr preferRelativeResize="0">
              <a:picLocks noChangeAspect="1" noChangeArrowheads="1"/>
            </p:cNvPicPr>
            <p:nvPr/>
          </p:nvPicPr>
          <p:blipFill>
            <a:blip r:embed="rId4" cstate="print"/>
            <a:srcRect/>
            <a:stretch>
              <a:fillRect/>
            </a:stretch>
          </p:blipFill>
          <p:spPr bwMode="auto">
            <a:xfrm>
              <a:off x="3200400" y="2819400"/>
              <a:ext cx="2819400" cy="2209800"/>
            </a:xfrm>
            <a:prstGeom prst="rect">
              <a:avLst/>
            </a:prstGeom>
            <a:noFill/>
            <a:ln w="9525">
              <a:noFill/>
              <a:miter lim="800000"/>
              <a:headEnd/>
              <a:tailEnd/>
            </a:ln>
            <a:effectLst/>
          </p:spPr>
        </p:pic>
        <p:pic>
          <p:nvPicPr>
            <p:cNvPr id="1026" name="Picture 2"/>
            <p:cNvPicPr preferRelativeResize="0">
              <a:picLocks noChangeAspect="1" noChangeArrowheads="1"/>
            </p:cNvPicPr>
            <p:nvPr/>
          </p:nvPicPr>
          <p:blipFill>
            <a:blip r:embed="rId5" cstate="print"/>
            <a:srcRect/>
            <a:stretch>
              <a:fillRect/>
            </a:stretch>
          </p:blipFill>
          <p:spPr bwMode="auto">
            <a:xfrm>
              <a:off x="152399" y="2743200"/>
              <a:ext cx="2985247" cy="2286000"/>
            </a:xfrm>
            <a:prstGeom prst="rect">
              <a:avLst/>
            </a:prstGeom>
            <a:noFill/>
            <a:ln w="9525">
              <a:noFill/>
              <a:miter lim="800000"/>
              <a:headEnd/>
              <a:tailEnd/>
            </a:ln>
            <a:effectLst/>
          </p:spPr>
        </p:pic>
        <p:grpSp>
          <p:nvGrpSpPr>
            <p:cNvPr id="3" name="Group 32"/>
            <p:cNvGrpSpPr/>
            <p:nvPr/>
          </p:nvGrpSpPr>
          <p:grpSpPr>
            <a:xfrm>
              <a:off x="152400" y="0"/>
              <a:ext cx="8991600" cy="4255532"/>
              <a:chOff x="152400" y="0"/>
              <a:chExt cx="8991600" cy="4255532"/>
            </a:xfrm>
          </p:grpSpPr>
          <p:grpSp>
            <p:nvGrpSpPr>
              <p:cNvPr id="4" name="Group 26"/>
              <p:cNvGrpSpPr/>
              <p:nvPr/>
            </p:nvGrpSpPr>
            <p:grpSpPr>
              <a:xfrm>
                <a:off x="152400" y="0"/>
                <a:ext cx="8991600" cy="2667000"/>
                <a:chOff x="-5287" y="0"/>
                <a:chExt cx="8991600" cy="2667000"/>
              </a:xfrm>
            </p:grpSpPr>
            <p:grpSp>
              <p:nvGrpSpPr>
                <p:cNvPr id="5" name="Group 16"/>
                <p:cNvGrpSpPr>
                  <a:grpSpLocks noChangeAspect="1"/>
                </p:cNvGrpSpPr>
                <p:nvPr/>
              </p:nvGrpSpPr>
              <p:grpSpPr>
                <a:xfrm>
                  <a:off x="0" y="0"/>
                  <a:ext cx="2955089" cy="2651760"/>
                  <a:chOff x="3200400" y="381000"/>
                  <a:chExt cx="2819400" cy="3429000"/>
                </a:xfrm>
              </p:grpSpPr>
              <p:pic>
                <p:nvPicPr>
                  <p:cNvPr id="29698" name="Picture 2" descr="http://www7333.nrlssc.navy.mil/outgoing/bob/CalCOFI_20120625/npp.2012177.0625.201644.D.L3.viirs.CCI.l00-g00-std.750m.hdf_chlor_a_sub.png"/>
                  <p:cNvPicPr>
                    <a:picLocks noChangeAspect="1" noChangeArrowheads="1"/>
                  </p:cNvPicPr>
                  <p:nvPr/>
                </p:nvPicPr>
                <p:blipFill>
                  <a:blip r:embed="rId6" cstate="print"/>
                  <a:srcRect/>
                  <a:stretch>
                    <a:fillRect/>
                  </a:stretch>
                </p:blipFill>
                <p:spPr bwMode="auto">
                  <a:xfrm>
                    <a:off x="3200400" y="381000"/>
                    <a:ext cx="2819400" cy="3429000"/>
                  </a:xfrm>
                  <a:prstGeom prst="rect">
                    <a:avLst/>
                  </a:prstGeom>
                  <a:noFill/>
                </p:spPr>
              </p:pic>
              <p:sp>
                <p:nvSpPr>
                  <p:cNvPr id="8" name="Rectangle 7"/>
                  <p:cNvSpPr/>
                  <p:nvPr/>
                </p:nvSpPr>
                <p:spPr>
                  <a:xfrm>
                    <a:off x="4363618" y="873672"/>
                    <a:ext cx="1437940" cy="477584"/>
                  </a:xfrm>
                  <a:prstGeom prst="rect">
                    <a:avLst/>
                  </a:prstGeom>
                </p:spPr>
                <p:txBody>
                  <a:bodyPr wrap="none">
                    <a:spAutoFit/>
                  </a:bodyPr>
                  <a:lstStyle/>
                  <a:p>
                    <a:r>
                      <a:rPr lang="en-US" b="1" dirty="0" smtClean="0">
                        <a:solidFill>
                          <a:schemeClr val="bg1"/>
                        </a:solidFill>
                        <a:effectLst>
                          <a:outerShdw blurRad="38100" dist="38100" dir="2700000" algn="tl">
                            <a:srgbClr val="000000">
                              <a:alpha val="43137"/>
                            </a:srgbClr>
                          </a:outerShdw>
                        </a:effectLst>
                      </a:rPr>
                      <a:t>20: 16  S- NPP</a:t>
                    </a:r>
                  </a:p>
                </p:txBody>
              </p:sp>
            </p:grpSp>
            <p:grpSp>
              <p:nvGrpSpPr>
                <p:cNvPr id="7" name="Group 13"/>
                <p:cNvGrpSpPr>
                  <a:grpSpLocks noChangeAspect="1"/>
                </p:cNvGrpSpPr>
                <p:nvPr/>
              </p:nvGrpSpPr>
              <p:grpSpPr>
                <a:xfrm>
                  <a:off x="2971800" y="0"/>
                  <a:ext cx="2850642" cy="2651760"/>
                  <a:chOff x="10745035" y="381000"/>
                  <a:chExt cx="2819400" cy="3276600"/>
                </a:xfrm>
              </p:grpSpPr>
              <p:pic>
                <p:nvPicPr>
                  <p:cNvPr id="29700" name="Picture 4" descr="http://www7333.nrlssc.navy.mil/outgoing/bob/CalCOFI_20120625/aqua.2012177.0625.212243.D.L3.modis.CCI.v10.1000m.hdf_chl_oc3_sub.png"/>
                  <p:cNvPicPr>
                    <a:picLocks noChangeAspect="1" noChangeArrowheads="1"/>
                  </p:cNvPicPr>
                  <p:nvPr/>
                </p:nvPicPr>
                <p:blipFill>
                  <a:blip r:embed="rId7" cstate="print"/>
                  <a:srcRect/>
                  <a:stretch>
                    <a:fillRect/>
                  </a:stretch>
                </p:blipFill>
                <p:spPr bwMode="auto">
                  <a:xfrm>
                    <a:off x="10745035" y="381000"/>
                    <a:ext cx="2819400" cy="3276600"/>
                  </a:xfrm>
                  <a:prstGeom prst="rect">
                    <a:avLst/>
                  </a:prstGeom>
                  <a:noFill/>
                </p:spPr>
              </p:pic>
              <p:sp>
                <p:nvSpPr>
                  <p:cNvPr id="6" name="Rectangle 5"/>
                  <p:cNvSpPr/>
                  <p:nvPr/>
                </p:nvSpPr>
                <p:spPr>
                  <a:xfrm>
                    <a:off x="11887200" y="914400"/>
                    <a:ext cx="1601721" cy="369332"/>
                  </a:xfrm>
                  <a:prstGeom prst="rect">
                    <a:avLst/>
                  </a:prstGeom>
                </p:spPr>
                <p:txBody>
                  <a:bodyPr wrap="none">
                    <a:spAutoFit/>
                  </a:bodyPr>
                  <a:lstStyle/>
                  <a:p>
                    <a:r>
                      <a:rPr lang="en-US" b="1" dirty="0" smtClean="0">
                        <a:solidFill>
                          <a:schemeClr val="bg1"/>
                        </a:solidFill>
                        <a:effectLst>
                          <a:outerShdw blurRad="38100" dist="38100" dir="2700000" algn="tl">
                            <a:srgbClr val="000000">
                              <a:alpha val="43137"/>
                            </a:srgbClr>
                          </a:outerShdw>
                        </a:effectLst>
                      </a:rPr>
                      <a:t>21: 22   MODIS</a:t>
                    </a:r>
                  </a:p>
                </p:txBody>
              </p:sp>
            </p:grpSp>
            <p:grpSp>
              <p:nvGrpSpPr>
                <p:cNvPr id="9" name="Group 17"/>
                <p:cNvGrpSpPr>
                  <a:grpSpLocks noChangeAspect="1"/>
                </p:cNvGrpSpPr>
                <p:nvPr/>
              </p:nvGrpSpPr>
              <p:grpSpPr>
                <a:xfrm>
                  <a:off x="6172200" y="0"/>
                  <a:ext cx="2814113" cy="2651760"/>
                  <a:chOff x="-4800600" y="457201"/>
                  <a:chExt cx="2819400" cy="3276601"/>
                </a:xfrm>
              </p:grpSpPr>
              <p:pic>
                <p:nvPicPr>
                  <p:cNvPr id="29702" name="Picture 6" descr="http://www7333.nrlssc.navy.mil/outgoing/bob/CalCOFI_20120625/npp.2012177.0625.215725.D.L3.viirs.CCI.l00-g00-std.750m.hdf_chlor_a_sub.png"/>
                  <p:cNvPicPr>
                    <a:picLocks noChangeAspect="1" noChangeArrowheads="1"/>
                  </p:cNvPicPr>
                  <p:nvPr/>
                </p:nvPicPr>
                <p:blipFill>
                  <a:blip r:embed="rId8" cstate="print"/>
                  <a:srcRect/>
                  <a:stretch>
                    <a:fillRect/>
                  </a:stretch>
                </p:blipFill>
                <p:spPr bwMode="auto">
                  <a:xfrm>
                    <a:off x="-4800600" y="457201"/>
                    <a:ext cx="2819400" cy="3276601"/>
                  </a:xfrm>
                  <a:prstGeom prst="rect">
                    <a:avLst/>
                  </a:prstGeom>
                  <a:noFill/>
                </p:spPr>
              </p:pic>
              <p:sp>
                <p:nvSpPr>
                  <p:cNvPr id="10" name="Rectangle 9"/>
                  <p:cNvSpPr/>
                  <p:nvPr/>
                </p:nvSpPr>
                <p:spPr>
                  <a:xfrm>
                    <a:off x="-3655453" y="927977"/>
                    <a:ext cx="1615972" cy="456359"/>
                  </a:xfrm>
                  <a:prstGeom prst="rect">
                    <a:avLst/>
                  </a:prstGeom>
                </p:spPr>
                <p:txBody>
                  <a:bodyPr wrap="none">
                    <a:spAutoFit/>
                  </a:bodyPr>
                  <a:lstStyle/>
                  <a:p>
                    <a:r>
                      <a:rPr lang="en-US" b="1" dirty="0" smtClean="0">
                        <a:solidFill>
                          <a:schemeClr val="bg1"/>
                        </a:solidFill>
                        <a:effectLst>
                          <a:outerShdw blurRad="38100" dist="38100" dir="2700000" algn="tl">
                            <a:srgbClr val="000000">
                              <a:alpha val="43137"/>
                            </a:srgbClr>
                          </a:outerShdw>
                        </a:effectLst>
                      </a:rPr>
                      <a:t>22:27    S- NPP </a:t>
                    </a:r>
                    <a:endParaRPr lang="en-US" b="1" dirty="0">
                      <a:solidFill>
                        <a:schemeClr val="bg1"/>
                      </a:solidFill>
                      <a:effectLst>
                        <a:outerShdw blurRad="38100" dist="38100" dir="2700000" algn="tl">
                          <a:srgbClr val="000000">
                            <a:alpha val="43137"/>
                          </a:srgbClr>
                        </a:outerShdw>
                      </a:effectLst>
                    </a:endParaRPr>
                  </a:p>
                </p:txBody>
              </p:sp>
            </p:grpSp>
            <p:pic>
              <p:nvPicPr>
                <p:cNvPr id="22" name="Picture 6" descr="http://www7333.nrlssc.navy.mil/outgoing/bob/CalCOFI_20120625/npp.2012177.0625.215725.D.L3.viirs.CCI.l00-g00-std.750m.hdf_chlor_a_sub.png"/>
                <p:cNvPicPr>
                  <a:picLocks noChangeAspect="1" noChangeArrowheads="1"/>
                </p:cNvPicPr>
                <p:nvPr/>
              </p:nvPicPr>
              <p:blipFill>
                <a:blip r:embed="rId9" cstate="print"/>
                <a:srcRect/>
                <a:stretch>
                  <a:fillRect/>
                </a:stretch>
              </p:blipFill>
              <p:spPr bwMode="auto">
                <a:xfrm>
                  <a:off x="1975913" y="2362200"/>
                  <a:ext cx="5105400" cy="304800"/>
                </a:xfrm>
                <a:prstGeom prst="rect">
                  <a:avLst/>
                </a:prstGeom>
                <a:noFill/>
              </p:spPr>
            </p:pic>
            <p:sp>
              <p:nvSpPr>
                <p:cNvPr id="24" name="Rectangle 23"/>
                <p:cNvSpPr/>
                <p:nvPr/>
              </p:nvSpPr>
              <p:spPr>
                <a:xfrm>
                  <a:off x="-5287" y="0"/>
                  <a:ext cx="762000" cy="6096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966513" y="0"/>
                  <a:ext cx="609600" cy="5334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43113" y="0"/>
                  <a:ext cx="533400" cy="6096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762000" y="2743200"/>
                <a:ext cx="317716" cy="369332"/>
              </a:xfrm>
              <a:prstGeom prst="rect">
                <a:avLst/>
              </a:prstGeom>
              <a:noFill/>
            </p:spPr>
            <p:txBody>
              <a:bodyPr wrap="none" rtlCol="0">
                <a:spAutoFit/>
              </a:bodyPr>
              <a:lstStyle/>
              <a:p>
                <a:r>
                  <a:rPr lang="en-US" dirty="0" smtClean="0"/>
                  <a:t>A</a:t>
                </a:r>
                <a:endParaRPr lang="en-US" dirty="0"/>
              </a:p>
            </p:txBody>
          </p:sp>
          <p:sp>
            <p:nvSpPr>
              <p:cNvPr id="28" name="TextBox 27"/>
              <p:cNvSpPr txBox="1"/>
              <p:nvPr/>
            </p:nvSpPr>
            <p:spPr>
              <a:xfrm>
                <a:off x="838200" y="3886200"/>
                <a:ext cx="309700" cy="369332"/>
              </a:xfrm>
              <a:prstGeom prst="rect">
                <a:avLst/>
              </a:prstGeom>
              <a:noFill/>
            </p:spPr>
            <p:txBody>
              <a:bodyPr wrap="none" rtlCol="0">
                <a:spAutoFit/>
              </a:bodyPr>
              <a:lstStyle/>
              <a:p>
                <a:r>
                  <a:rPr lang="en-US" dirty="0" smtClean="0"/>
                  <a:t>B</a:t>
                </a:r>
                <a:endParaRPr lang="en-US" dirty="0"/>
              </a:p>
            </p:txBody>
          </p:sp>
        </p:grpSp>
        <p:sp>
          <p:nvSpPr>
            <p:cNvPr id="34" name="TextBox 33"/>
            <p:cNvSpPr txBox="1"/>
            <p:nvPr/>
          </p:nvSpPr>
          <p:spPr>
            <a:xfrm>
              <a:off x="6781800" y="2819400"/>
              <a:ext cx="304800" cy="369332"/>
            </a:xfrm>
            <a:prstGeom prst="rect">
              <a:avLst/>
            </a:prstGeom>
            <a:noFill/>
          </p:spPr>
          <p:txBody>
            <a:bodyPr wrap="square" rtlCol="0">
              <a:spAutoFit/>
            </a:bodyPr>
            <a:lstStyle/>
            <a:p>
              <a:r>
                <a:rPr lang="en-US" dirty="0" smtClean="0"/>
                <a:t>A</a:t>
              </a:r>
              <a:endParaRPr lang="en-US" dirty="0"/>
            </a:p>
          </p:txBody>
        </p:sp>
        <p:sp>
          <p:nvSpPr>
            <p:cNvPr id="35" name="TextBox 34"/>
            <p:cNvSpPr txBox="1"/>
            <p:nvPr/>
          </p:nvSpPr>
          <p:spPr>
            <a:xfrm>
              <a:off x="6781800" y="3886200"/>
              <a:ext cx="297110" cy="369332"/>
            </a:xfrm>
            <a:prstGeom prst="rect">
              <a:avLst/>
            </a:prstGeom>
            <a:noFill/>
          </p:spPr>
          <p:txBody>
            <a:bodyPr wrap="square" rtlCol="0">
              <a:spAutoFit/>
            </a:bodyPr>
            <a:lstStyle/>
            <a:p>
              <a:r>
                <a:rPr lang="en-US" dirty="0" smtClean="0"/>
                <a:t>B</a:t>
              </a:r>
              <a:endParaRPr lang="en-US" dirty="0"/>
            </a:p>
          </p:txBody>
        </p:sp>
        <p:sp>
          <p:nvSpPr>
            <p:cNvPr id="36" name="TextBox 35"/>
            <p:cNvSpPr txBox="1"/>
            <p:nvPr/>
          </p:nvSpPr>
          <p:spPr>
            <a:xfrm>
              <a:off x="2133600" y="3810000"/>
              <a:ext cx="1161408" cy="646331"/>
            </a:xfrm>
            <a:prstGeom prst="rect">
              <a:avLst/>
            </a:prstGeom>
            <a:noFill/>
          </p:spPr>
          <p:txBody>
            <a:bodyPr wrap="none" rtlCol="0">
              <a:spAutoFit/>
            </a:bodyPr>
            <a:lstStyle/>
            <a:p>
              <a:r>
                <a:rPr lang="en-US" dirty="0" smtClean="0">
                  <a:solidFill>
                    <a:schemeClr val="bg1"/>
                  </a:solidFill>
                </a:rPr>
                <a:t>Monterey </a:t>
              </a:r>
            </a:p>
            <a:p>
              <a:r>
                <a:rPr lang="en-US" dirty="0" smtClean="0">
                  <a:solidFill>
                    <a:schemeClr val="bg1"/>
                  </a:solidFill>
                </a:rPr>
                <a:t>   Bay </a:t>
              </a:r>
              <a:endParaRPr lang="en-US" dirty="0">
                <a:solidFill>
                  <a:schemeClr val="bg1"/>
                </a:solidFill>
              </a:endParaRPr>
            </a:p>
          </p:txBody>
        </p:sp>
        <p:cxnSp>
          <p:nvCxnSpPr>
            <p:cNvPr id="38" name="Straight Arrow Connector 37"/>
            <p:cNvCxnSpPr/>
            <p:nvPr/>
          </p:nvCxnSpPr>
          <p:spPr>
            <a:xfrm>
              <a:off x="1143000" y="2895600"/>
              <a:ext cx="457731" cy="8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143000" y="3962400"/>
              <a:ext cx="3048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162800" y="2971800"/>
              <a:ext cx="457200" cy="439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162800" y="3962400"/>
              <a:ext cx="236290" cy="32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981200" y="3276600"/>
            <a:ext cx="308098"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55" name="TextBox 54"/>
          <p:cNvSpPr txBox="1"/>
          <p:nvPr/>
        </p:nvSpPr>
        <p:spPr>
          <a:xfrm>
            <a:off x="8153400" y="3276600"/>
            <a:ext cx="308098"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33" name="Slide Number Placeholder 32"/>
          <p:cNvSpPr>
            <a:spLocks noGrp="1"/>
          </p:cNvSpPr>
          <p:nvPr>
            <p:ph type="sldNum" sz="quarter" idx="12"/>
          </p:nvPr>
        </p:nvSpPr>
        <p:spPr/>
        <p:txBody>
          <a:bodyPr/>
          <a:lstStyle/>
          <a:p>
            <a:fld id="{3BD6C7E7-CFE6-4AF5-82CB-FDBBCCBDD1F6}" type="slidenum">
              <a:rPr lang="en-US" smtClean="0"/>
              <a:pPr/>
              <a:t>12</a:t>
            </a:fld>
            <a:endParaRPr lang="en-US"/>
          </a:p>
        </p:txBody>
      </p:sp>
      <p:sp>
        <p:nvSpPr>
          <p:cNvPr id="37" name="Footer Placeholder 36"/>
          <p:cNvSpPr>
            <a:spLocks noGrp="1"/>
          </p:cNvSpPr>
          <p:nvPr>
            <p:ph type="ftr" sz="quarter" idx="11"/>
          </p:nvPr>
        </p:nvSpPr>
        <p:spPr/>
        <p:txBody>
          <a:bodyPr/>
          <a:lstStyle/>
          <a:p>
            <a:r>
              <a:rPr lang="en-US" dirty="0" smtClean="0"/>
              <a:t>Arnone_  </a:t>
            </a:r>
            <a:endParaRPr lang="en-US" dirty="0"/>
          </a:p>
        </p:txBody>
      </p:sp>
    </p:spTree>
    <p:extLst>
      <p:ext uri="{BB962C8B-B14F-4D97-AF65-F5344CB8AC3E}">
        <p14:creationId xmlns:p14="http://schemas.microsoft.com/office/powerpoint/2010/main" val="5546616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ctrTitle"/>
          </p:nvPr>
        </p:nvSpPr>
        <p:spPr>
          <a:xfrm>
            <a:off x="685800" y="609600"/>
            <a:ext cx="7772400" cy="1143000"/>
          </a:xfrm>
          <a:prstGeom prst="roundRect">
            <a:avLst>
              <a:gd name="adj" fmla="val 12495"/>
            </a:avLst>
          </a:prstGeom>
        </p:spPr>
        <p:txBody>
          <a:bodyPr anchorCtr="0">
            <a:noAutofit/>
          </a:bodyPr>
          <a:lstStyle/>
          <a:p>
            <a:r>
              <a:rPr lang="en-US" sz="3200" dirty="0">
                <a:latin typeface="Arial" charset="0"/>
              </a:rPr>
              <a:t>Short Term Dynamics of a Harmful Algal Bloom in Monterey Bay</a:t>
            </a:r>
          </a:p>
        </p:txBody>
      </p:sp>
      <p:sp>
        <p:nvSpPr>
          <p:cNvPr id="555014" name="Text Box 6"/>
          <p:cNvSpPr txBox="1">
            <a:spLocks noChangeArrowheads="1"/>
          </p:cNvSpPr>
          <p:nvPr/>
        </p:nvSpPr>
        <p:spPr bwMode="auto">
          <a:xfrm>
            <a:off x="1371600" y="5410200"/>
            <a:ext cx="6324600" cy="895350"/>
          </a:xfrm>
          <a:prstGeom prst="rect">
            <a:avLst/>
          </a:prstGeom>
          <a:solidFill>
            <a:srgbClr val="C1E0FF"/>
          </a:solidFill>
          <a:ln w="12700">
            <a:solidFill>
              <a:schemeClr val="tx1"/>
            </a:solidFill>
            <a:miter lim="800000"/>
            <a:headEnd/>
            <a:tailEnd/>
          </a:ln>
          <a:effectLst>
            <a:outerShdw dist="17961" dir="2700000" algn="ctr" rotWithShape="0">
              <a:schemeClr val="tx1">
                <a:gamma/>
                <a:shade val="60000"/>
                <a:invGamma/>
              </a:schemeClr>
            </a:outerShdw>
          </a:effectLst>
        </p:spPr>
        <p:txBody>
          <a:bodyPr lIns="63500" tIns="25400" rIns="63500" bIns="25400" anchorCtr="1">
            <a:spAutoFit/>
          </a:bodyPr>
          <a:lstStyle/>
          <a:p>
            <a:pPr>
              <a:defRPr/>
            </a:pPr>
            <a:r>
              <a:rPr lang="en-US" sz="1600">
                <a:ea typeface="+mn-ea"/>
              </a:rPr>
              <a:t>Special thanks to the COAST sponsor NOAA NESDIS and to Paul Bissett, Maria Kavanaugh, Ricardo Letelier, Bob Arnone, Z.-P. Lee, Heidi Sosik, Raphe Kudela and the entire COAST Monterey Bay Experiment Team</a:t>
            </a:r>
            <a:r>
              <a:rPr lang="en-US">
                <a:ea typeface="+mn-ea"/>
              </a:rPr>
              <a:t>  </a:t>
            </a:r>
          </a:p>
        </p:txBody>
      </p:sp>
      <p:sp>
        <p:nvSpPr>
          <p:cNvPr id="6148" name="Rectangle 8"/>
          <p:cNvSpPr>
            <a:spLocks noGrp="1" noChangeArrowheads="1"/>
          </p:cNvSpPr>
          <p:nvPr>
            <p:ph type="subTitle" idx="1"/>
          </p:nvPr>
        </p:nvSpPr>
        <p:spPr>
          <a:xfrm>
            <a:off x="1219200" y="2743200"/>
            <a:ext cx="6400800" cy="2286000"/>
          </a:xfrm>
        </p:spPr>
        <p:txBody>
          <a:bodyPr>
            <a:normAutofit fontScale="77500" lnSpcReduction="20000"/>
          </a:bodyPr>
          <a:lstStyle/>
          <a:p>
            <a:r>
              <a:rPr lang="en-US" sz="2000">
                <a:latin typeface="Arial" charset="0"/>
              </a:rPr>
              <a:t>Curtiss O. Davis</a:t>
            </a:r>
            <a:r>
              <a:rPr lang="en-US">
                <a:latin typeface="Arial" charset="0"/>
              </a:rPr>
              <a:t> </a:t>
            </a:r>
          </a:p>
          <a:p>
            <a:r>
              <a:rPr lang="en-US">
                <a:solidFill>
                  <a:schemeClr val="tx2"/>
                </a:solidFill>
                <a:latin typeface="Arial" charset="0"/>
              </a:rPr>
              <a:t>College of Oceanic and Atmospheric Sciences, Oregon State University, Corvallis, OR 97331, USA</a:t>
            </a:r>
          </a:p>
          <a:p>
            <a:r>
              <a:rPr lang="en-US">
                <a:solidFill>
                  <a:schemeClr val="tx2"/>
                </a:solidFill>
                <a:latin typeface="Arial" charset="0"/>
                <a:hlinkClick r:id="rId3"/>
              </a:rPr>
              <a:t>cdavis@coas.oregonstate.edu</a:t>
            </a:r>
            <a:endParaRPr lang="en-US">
              <a:solidFill>
                <a:schemeClr val="tx2"/>
              </a:solidFill>
              <a:latin typeface="Arial" charset="0"/>
            </a:endParaRPr>
          </a:p>
          <a:p>
            <a:r>
              <a:rPr lang="en-US">
                <a:solidFill>
                  <a:schemeClr val="tx2"/>
                </a:solidFill>
                <a:latin typeface="Arial" charset="0"/>
              </a:rPr>
              <a:t>541-737-5707</a:t>
            </a:r>
          </a:p>
          <a:p>
            <a:endParaRPr lang="en-US">
              <a:latin typeface="Arial" charset="0"/>
            </a:endParaRPr>
          </a:p>
        </p:txBody>
      </p:sp>
    </p:spTree>
    <p:extLst>
      <p:ext uri="{BB962C8B-B14F-4D97-AF65-F5344CB8AC3E}">
        <p14:creationId xmlns:p14="http://schemas.microsoft.com/office/powerpoint/2010/main" val="5967374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5014"/>
                                        </p:tgtEl>
                                        <p:attrNameLst>
                                          <p:attrName>style.visibility</p:attrName>
                                        </p:attrNameLst>
                                      </p:cBhvr>
                                      <p:to>
                                        <p:strVal val="visible"/>
                                      </p:to>
                                    </p:set>
                                    <p:anim calcmode="lin" valueType="num">
                                      <p:cBhvr additive="base">
                                        <p:cTn id="7" dur="500" fill="hold"/>
                                        <p:tgtEl>
                                          <p:spTgt spid="555014"/>
                                        </p:tgtEl>
                                        <p:attrNameLst>
                                          <p:attrName>ppt_x</p:attrName>
                                        </p:attrNameLst>
                                      </p:cBhvr>
                                      <p:tavLst>
                                        <p:tav tm="0">
                                          <p:val>
                                            <p:strVal val="#ppt_x"/>
                                          </p:val>
                                        </p:tav>
                                        <p:tav tm="100000">
                                          <p:val>
                                            <p:strVal val="#ppt_x"/>
                                          </p:val>
                                        </p:tav>
                                      </p:tavLst>
                                    </p:anim>
                                    <p:anim calcmode="lin" valueType="num">
                                      <p:cBhvr additive="base">
                                        <p:cTn id="8" dur="500" fill="hold"/>
                                        <p:tgtEl>
                                          <p:spTgt spid="5550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2_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12_G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14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12_G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06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12_G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7338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12_G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3736975"/>
            <a:ext cx="19812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12_G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7338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8"/>
          <p:cNvSpPr txBox="1">
            <a:spLocks noChangeArrowheads="1"/>
          </p:cNvSpPr>
          <p:nvPr/>
        </p:nvSpPr>
        <p:spPr bwMode="auto">
          <a:xfrm>
            <a:off x="51752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2"/>
                </a:solidFill>
                <a:latin typeface="Arial" charset="0"/>
                <a:ea typeface="ＭＳ Ｐゴシック" charset="0"/>
              </a:defRPr>
            </a:lvl1pPr>
            <a:lvl2pPr marL="742950" indent="-285750">
              <a:defRPr sz="1400" b="1">
                <a:solidFill>
                  <a:schemeClr val="tx2"/>
                </a:solidFill>
                <a:latin typeface="Arial" charset="0"/>
                <a:ea typeface="ＭＳ Ｐゴシック" charset="0"/>
              </a:defRPr>
            </a:lvl2pPr>
            <a:lvl3pPr marL="1143000" indent="-228600">
              <a:defRPr sz="1400" b="1">
                <a:solidFill>
                  <a:schemeClr val="tx2"/>
                </a:solidFill>
                <a:latin typeface="Arial" charset="0"/>
                <a:ea typeface="ＭＳ Ｐゴシック" charset="0"/>
              </a:defRPr>
            </a:lvl3pPr>
            <a:lvl4pPr marL="1600200" indent="-228600">
              <a:defRPr sz="1400" b="1">
                <a:solidFill>
                  <a:schemeClr val="tx2"/>
                </a:solidFill>
                <a:latin typeface="Arial" charset="0"/>
                <a:ea typeface="ＭＳ Ｐゴシック" charset="0"/>
              </a:defRPr>
            </a:lvl4pPr>
            <a:lvl5pPr marL="2057400" indent="-228600">
              <a:defRPr sz="1400" b="1">
                <a:solidFill>
                  <a:schemeClr val="tx2"/>
                </a:solidFill>
                <a:latin typeface="Arial" charset="0"/>
                <a:ea typeface="ＭＳ Ｐゴシック" charset="0"/>
              </a:defRPr>
            </a:lvl5pPr>
            <a:lvl6pPr marL="25146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6pPr>
            <a:lvl7pPr marL="29718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7pPr>
            <a:lvl8pPr marL="34290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8pPr>
            <a:lvl9pPr marL="38862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9pPr>
          </a:lstStyle>
          <a:p>
            <a:pPr algn="l" eaLnBrk="1" hangingPunct="1">
              <a:lnSpc>
                <a:spcPct val="100000"/>
              </a:lnSpc>
            </a:pPr>
            <a:endParaRPr lang="en-US" sz="1800" b="0">
              <a:solidFill>
                <a:schemeClr val="tx1"/>
              </a:solidFill>
            </a:endParaRPr>
          </a:p>
        </p:txBody>
      </p:sp>
      <p:graphicFrame>
        <p:nvGraphicFramePr>
          <p:cNvPr id="671753" name="Group 9"/>
          <p:cNvGraphicFramePr>
            <a:graphicFrameLocks noGrp="1"/>
          </p:cNvGraphicFramePr>
          <p:nvPr/>
        </p:nvGraphicFramePr>
        <p:xfrm>
          <a:off x="533400" y="3124200"/>
          <a:ext cx="838200" cy="395288"/>
        </p:xfrm>
        <a:graphic>
          <a:graphicData uri="http://schemas.openxmlformats.org/drawingml/2006/table">
            <a:tbl>
              <a:tblPr/>
              <a:tblGrid>
                <a:gridCol w="838200"/>
              </a:tblGrid>
              <a:tr h="395288">
                <a:tc>
                  <a:txBody>
                    <a:bodyPr/>
                    <a:lstStyle/>
                    <a:p>
                      <a:pPr marL="0" marR="0" lvl="0" indent="0" algn="r" defTabSz="914400" rtl="0" eaLnBrk="0" fontAlgn="b" latinLnBrk="0" hangingPunct="0">
                        <a:lnSpc>
                          <a:spcPct val="87000"/>
                        </a:lnSpc>
                        <a:spcBef>
                          <a:spcPct val="0"/>
                        </a:spcBef>
                        <a:spcAft>
                          <a:spcPct val="0"/>
                        </a:spcAft>
                        <a:buClr>
                          <a:srgbClr val="B50069"/>
                        </a:buClr>
                        <a:buSzPct val="100000"/>
                        <a:buFontTx/>
                        <a:buNone/>
                        <a:tabLst/>
                      </a:pPr>
                      <a:r>
                        <a:rPr kumimoji="0" lang="en-US" sz="1800" b="0" i="0" u="none" strike="noStrike" cap="none" normalizeH="0" baseline="0" smtClean="0">
                          <a:ln>
                            <a:noFill/>
                          </a:ln>
                          <a:solidFill>
                            <a:schemeClr val="tx1"/>
                          </a:solidFill>
                          <a:effectLst/>
                          <a:latin typeface="Arial" charset="0"/>
                          <a:cs typeface="Arial" charset="0"/>
                        </a:rPr>
                        <a:t>0908</a:t>
                      </a:r>
                      <a:endParaRPr kumimoji="0" lang="en-US" sz="1800" b="0" i="0" u="none" strike="noStrike" cap="none" normalizeH="0" baseline="0" smtClean="0">
                        <a:ln>
                          <a:noFill/>
                        </a:ln>
                        <a:solidFill>
                          <a:schemeClr val="tx1"/>
                        </a:solidFill>
                        <a:effectLst/>
                        <a:latin typeface="Arial"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671800" name="Group 56"/>
          <p:cNvGraphicFramePr>
            <a:graphicFrameLocks noGrp="1"/>
          </p:cNvGraphicFramePr>
          <p:nvPr/>
        </p:nvGraphicFramePr>
        <p:xfrm>
          <a:off x="6629400" y="5791200"/>
          <a:ext cx="838200" cy="330200"/>
        </p:xfrm>
        <a:graphic>
          <a:graphicData uri="http://schemas.openxmlformats.org/drawingml/2006/table">
            <a:tbl>
              <a:tblPr/>
              <a:tblGrid>
                <a:gridCol w="838200"/>
              </a:tblGrid>
              <a:tr h="330200">
                <a:tc>
                  <a:txBody>
                    <a:bodyPr/>
                    <a:lstStyle/>
                    <a:p>
                      <a:pPr marL="0" marR="0" lvl="0" indent="0" algn="r" defTabSz="914400" rtl="0" eaLnBrk="0" fontAlgn="b" latinLnBrk="0" hangingPunct="0">
                        <a:lnSpc>
                          <a:spcPct val="87000"/>
                        </a:lnSpc>
                        <a:spcBef>
                          <a:spcPct val="0"/>
                        </a:spcBef>
                        <a:spcAft>
                          <a:spcPct val="0"/>
                        </a:spcAft>
                        <a:buClr>
                          <a:srgbClr val="B50069"/>
                        </a:buClr>
                        <a:buSzPct val="100000"/>
                        <a:buFontTx/>
                        <a:buNone/>
                        <a:tabLst/>
                      </a:pPr>
                      <a:r>
                        <a:rPr kumimoji="0" lang="en-US" sz="1800" b="0" i="0" u="none" strike="noStrike" cap="none" normalizeH="0" baseline="0" smtClean="0">
                          <a:ln>
                            <a:noFill/>
                          </a:ln>
                          <a:solidFill>
                            <a:schemeClr val="tx1"/>
                          </a:solidFill>
                          <a:effectLst/>
                          <a:latin typeface="Arial" charset="0"/>
                          <a:cs typeface="Arial" charset="0"/>
                        </a:rPr>
                        <a:t>1238</a:t>
                      </a:r>
                      <a:endParaRPr kumimoji="0" lang="en-US" sz="1800" b="0" i="0" u="none" strike="noStrike" cap="none" normalizeH="0" baseline="0" smtClean="0">
                        <a:ln>
                          <a:noFill/>
                        </a:ln>
                        <a:solidFill>
                          <a:schemeClr val="tx1"/>
                        </a:solidFill>
                        <a:effectLst/>
                        <a:latin typeface="Arial" charset="0"/>
                      </a:endParaRPr>
                    </a:p>
                  </a:txBody>
                  <a:tcPr marT="45734" marB="45734"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671765" name="Group 21"/>
          <p:cNvGraphicFramePr>
            <a:graphicFrameLocks noGrp="1"/>
          </p:cNvGraphicFramePr>
          <p:nvPr/>
        </p:nvGraphicFramePr>
        <p:xfrm>
          <a:off x="6553200" y="3124200"/>
          <a:ext cx="838200" cy="395288"/>
        </p:xfrm>
        <a:graphic>
          <a:graphicData uri="http://schemas.openxmlformats.org/drawingml/2006/table">
            <a:tbl>
              <a:tblPr/>
              <a:tblGrid>
                <a:gridCol w="838200"/>
              </a:tblGrid>
              <a:tr h="395288">
                <a:tc>
                  <a:txBody>
                    <a:bodyPr/>
                    <a:lstStyle/>
                    <a:p>
                      <a:pPr marL="0" marR="0" lvl="0" indent="0" algn="r" defTabSz="914400" rtl="0" eaLnBrk="0" fontAlgn="b" latinLnBrk="0" hangingPunct="0">
                        <a:lnSpc>
                          <a:spcPct val="87000"/>
                        </a:lnSpc>
                        <a:spcBef>
                          <a:spcPct val="0"/>
                        </a:spcBef>
                        <a:spcAft>
                          <a:spcPct val="0"/>
                        </a:spcAft>
                        <a:buClr>
                          <a:srgbClr val="B50069"/>
                        </a:buClr>
                        <a:buSzPct val="100000"/>
                        <a:buFontTx/>
                        <a:buNone/>
                        <a:tabLst/>
                      </a:pPr>
                      <a:r>
                        <a:rPr kumimoji="0" lang="en-US" sz="1800" b="0" i="0" u="none" strike="noStrike" cap="none" normalizeH="0" baseline="0" smtClean="0">
                          <a:ln>
                            <a:noFill/>
                          </a:ln>
                          <a:solidFill>
                            <a:schemeClr val="tx1"/>
                          </a:solidFill>
                          <a:effectLst/>
                          <a:latin typeface="Arial" charset="0"/>
                          <a:cs typeface="Arial" charset="0"/>
                        </a:rPr>
                        <a:t>1006</a:t>
                      </a:r>
                      <a:endParaRPr kumimoji="0" lang="en-US" sz="1800" b="0" i="0" u="none" strike="noStrike" cap="none" normalizeH="0" baseline="0" smtClean="0">
                        <a:ln>
                          <a:noFill/>
                        </a:ln>
                        <a:solidFill>
                          <a:schemeClr val="tx1"/>
                        </a:solidFill>
                        <a:effectLst/>
                        <a:latin typeface="Arial"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671799" name="Group 55"/>
          <p:cNvGraphicFramePr>
            <a:graphicFrameLocks noGrp="1"/>
          </p:cNvGraphicFramePr>
          <p:nvPr/>
        </p:nvGraphicFramePr>
        <p:xfrm>
          <a:off x="3657600" y="5715000"/>
          <a:ext cx="838200" cy="330200"/>
        </p:xfrm>
        <a:graphic>
          <a:graphicData uri="http://schemas.openxmlformats.org/drawingml/2006/table">
            <a:tbl>
              <a:tblPr/>
              <a:tblGrid>
                <a:gridCol w="838200"/>
              </a:tblGrid>
              <a:tr h="330200">
                <a:tc>
                  <a:txBody>
                    <a:bodyPr/>
                    <a:lstStyle/>
                    <a:p>
                      <a:pPr marL="0" marR="0" lvl="0" indent="0" algn="r" defTabSz="914400" rtl="0" eaLnBrk="0" fontAlgn="b" latinLnBrk="0" hangingPunct="0">
                        <a:lnSpc>
                          <a:spcPct val="87000"/>
                        </a:lnSpc>
                        <a:spcBef>
                          <a:spcPct val="0"/>
                        </a:spcBef>
                        <a:spcAft>
                          <a:spcPct val="0"/>
                        </a:spcAft>
                        <a:buClr>
                          <a:srgbClr val="B50069"/>
                        </a:buClr>
                        <a:buSzPct val="100000"/>
                        <a:buFontTx/>
                        <a:buNone/>
                        <a:tabLst/>
                      </a:pPr>
                      <a:r>
                        <a:rPr kumimoji="0" lang="en-US" sz="1800" b="0" i="0" u="none" strike="noStrike" cap="none" normalizeH="0" baseline="0" smtClean="0">
                          <a:ln>
                            <a:noFill/>
                          </a:ln>
                          <a:solidFill>
                            <a:schemeClr val="tx1"/>
                          </a:solidFill>
                          <a:effectLst/>
                          <a:latin typeface="Arial" charset="0"/>
                          <a:cs typeface="Arial" charset="0"/>
                        </a:rPr>
                        <a:t>1204</a:t>
                      </a:r>
                      <a:endParaRPr kumimoji="0" lang="en-US" sz="1800" b="0" i="0" u="none" strike="noStrike" cap="none" normalizeH="0" baseline="0" smtClean="0">
                        <a:ln>
                          <a:noFill/>
                        </a:ln>
                        <a:solidFill>
                          <a:schemeClr val="tx1"/>
                        </a:solidFill>
                        <a:effectLst/>
                        <a:latin typeface="Arial" charset="0"/>
                      </a:endParaRPr>
                    </a:p>
                  </a:txBody>
                  <a:tcPr marT="45734" marB="45734"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671777" name="Group 33"/>
          <p:cNvGraphicFramePr>
            <a:graphicFrameLocks noGrp="1"/>
          </p:cNvGraphicFramePr>
          <p:nvPr/>
        </p:nvGraphicFramePr>
        <p:xfrm>
          <a:off x="3581400" y="3124200"/>
          <a:ext cx="838200" cy="395288"/>
        </p:xfrm>
        <a:graphic>
          <a:graphicData uri="http://schemas.openxmlformats.org/drawingml/2006/table">
            <a:tbl>
              <a:tblPr/>
              <a:tblGrid>
                <a:gridCol w="838200"/>
              </a:tblGrid>
              <a:tr h="395288">
                <a:tc>
                  <a:txBody>
                    <a:bodyPr/>
                    <a:lstStyle/>
                    <a:p>
                      <a:pPr marL="0" marR="0" lvl="0" indent="0" algn="r" defTabSz="914400" rtl="0" eaLnBrk="0" fontAlgn="b" latinLnBrk="0" hangingPunct="0">
                        <a:lnSpc>
                          <a:spcPct val="87000"/>
                        </a:lnSpc>
                        <a:spcBef>
                          <a:spcPct val="0"/>
                        </a:spcBef>
                        <a:spcAft>
                          <a:spcPct val="0"/>
                        </a:spcAft>
                        <a:buClr>
                          <a:srgbClr val="B50069"/>
                        </a:buClr>
                        <a:buSzPct val="100000"/>
                        <a:buFontTx/>
                        <a:buNone/>
                        <a:tabLst/>
                      </a:pPr>
                      <a:r>
                        <a:rPr kumimoji="0" lang="en-US" sz="1800" b="0" i="0" u="none" strike="noStrike" cap="none" normalizeH="0" baseline="0" smtClean="0">
                          <a:ln>
                            <a:noFill/>
                          </a:ln>
                          <a:solidFill>
                            <a:schemeClr val="tx1"/>
                          </a:solidFill>
                          <a:effectLst/>
                          <a:latin typeface="Arial" charset="0"/>
                          <a:cs typeface="Arial" charset="0"/>
                        </a:rPr>
                        <a:t>0938</a:t>
                      </a:r>
                      <a:endParaRPr kumimoji="0" lang="en-US" sz="1800" b="0" i="0" u="none" strike="noStrike" cap="none" normalizeH="0" baseline="0" smtClean="0">
                        <a:ln>
                          <a:noFill/>
                        </a:ln>
                        <a:solidFill>
                          <a:schemeClr val="tx1"/>
                        </a:solidFill>
                        <a:effectLst/>
                        <a:latin typeface="Arial"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671798" name="Group 54"/>
          <p:cNvGraphicFramePr>
            <a:graphicFrameLocks noGrp="1"/>
          </p:cNvGraphicFramePr>
          <p:nvPr/>
        </p:nvGraphicFramePr>
        <p:xfrm>
          <a:off x="533400" y="5715000"/>
          <a:ext cx="838200" cy="330200"/>
        </p:xfrm>
        <a:graphic>
          <a:graphicData uri="http://schemas.openxmlformats.org/drawingml/2006/table">
            <a:tbl>
              <a:tblPr/>
              <a:tblGrid>
                <a:gridCol w="838200"/>
              </a:tblGrid>
              <a:tr h="330200">
                <a:tc>
                  <a:txBody>
                    <a:bodyPr/>
                    <a:lstStyle/>
                    <a:p>
                      <a:pPr marL="0" marR="0" lvl="0" indent="0" algn="r" defTabSz="914400" rtl="0" eaLnBrk="0" fontAlgn="b" latinLnBrk="0" hangingPunct="0">
                        <a:lnSpc>
                          <a:spcPct val="87000"/>
                        </a:lnSpc>
                        <a:spcBef>
                          <a:spcPct val="0"/>
                        </a:spcBef>
                        <a:spcAft>
                          <a:spcPct val="0"/>
                        </a:spcAft>
                        <a:buClr>
                          <a:srgbClr val="B50069"/>
                        </a:buClr>
                        <a:buSzPct val="100000"/>
                        <a:buFontTx/>
                        <a:buNone/>
                        <a:tabLst/>
                      </a:pPr>
                      <a:r>
                        <a:rPr kumimoji="0" lang="en-US" sz="1800" b="0" i="0" u="none" strike="noStrike" cap="none" normalizeH="0" baseline="0" smtClean="0">
                          <a:ln>
                            <a:noFill/>
                          </a:ln>
                          <a:solidFill>
                            <a:schemeClr val="tx1"/>
                          </a:solidFill>
                          <a:effectLst/>
                          <a:latin typeface="Arial" charset="0"/>
                          <a:cs typeface="Arial" charset="0"/>
                        </a:rPr>
                        <a:t>1124</a:t>
                      </a:r>
                      <a:endParaRPr kumimoji="0" lang="en-US" sz="1800" b="0" i="0" u="none" strike="noStrike" cap="none" normalizeH="0" baseline="0" smtClean="0">
                        <a:ln>
                          <a:noFill/>
                        </a:ln>
                        <a:solidFill>
                          <a:schemeClr val="tx1"/>
                        </a:solidFill>
                        <a:effectLst/>
                        <a:latin typeface="Arial" charset="0"/>
                      </a:endParaRPr>
                    </a:p>
                  </a:txBody>
                  <a:tcPr marT="45734" marB="45734"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8477" name="AutoShape 53"/>
          <p:cNvSpPr>
            <a:spLocks noGrp="1" noChangeArrowheads="1"/>
          </p:cNvSpPr>
          <p:nvPr>
            <p:ph type="title"/>
          </p:nvPr>
        </p:nvSpPr>
        <p:spPr>
          <a:xfrm>
            <a:off x="914400" y="58738"/>
            <a:ext cx="7188200" cy="812800"/>
          </a:xfrm>
        </p:spPr>
        <p:txBody>
          <a:bodyPr>
            <a:normAutofit/>
          </a:bodyPr>
          <a:lstStyle/>
          <a:p>
            <a:r>
              <a:rPr lang="en-US" sz="1600" dirty="0">
                <a:latin typeface="Arial" charset="0"/>
              </a:rPr>
              <a:t>September 12, 2006 Time sequence of 710 nm: </a:t>
            </a:r>
            <a:br>
              <a:rPr lang="en-US" sz="1600" dirty="0">
                <a:latin typeface="Arial" charset="0"/>
              </a:rPr>
            </a:br>
            <a:r>
              <a:rPr lang="en-US" sz="1600" dirty="0">
                <a:latin typeface="Arial" charset="0"/>
              </a:rPr>
              <a:t>Diurnal migration of the bloom?</a:t>
            </a:r>
          </a:p>
        </p:txBody>
      </p:sp>
      <p:sp>
        <p:nvSpPr>
          <p:cNvPr id="671802" name="Text Box 58"/>
          <p:cNvSpPr txBox="1">
            <a:spLocks noChangeArrowheads="1"/>
          </p:cNvSpPr>
          <p:nvPr/>
        </p:nvSpPr>
        <p:spPr bwMode="auto">
          <a:xfrm>
            <a:off x="6248400" y="6324600"/>
            <a:ext cx="2373313" cy="231775"/>
          </a:xfrm>
          <a:prstGeom prst="rect">
            <a:avLst/>
          </a:prstGeom>
          <a:noFill/>
          <a:ln w="12700">
            <a:noFill/>
            <a:miter lim="800000"/>
            <a:headEnd/>
            <a:tailEnd/>
          </a:ln>
          <a:effectLst>
            <a:outerShdw dist="17961" dir="2700000" algn="ctr" rotWithShape="0">
              <a:srgbClr val="FFFFFF">
                <a:gamma/>
                <a:shade val="60000"/>
                <a:invGamma/>
              </a:srgbClr>
            </a:outerShdw>
          </a:effectLst>
        </p:spPr>
        <p:txBody>
          <a:bodyPr wrap="none" lIns="63500" tIns="25400" rIns="63500" bIns="25400" anchorCtr="1">
            <a:spAutoFit/>
          </a:bodyPr>
          <a:lstStyle/>
          <a:p>
            <a:pPr>
              <a:defRPr/>
            </a:pPr>
            <a:r>
              <a:rPr lang="en-US" b="0">
                <a:solidFill>
                  <a:schemeClr val="tx1"/>
                </a:solidFill>
                <a:ea typeface="+mn-ea"/>
              </a:rPr>
              <a:t>images by Maria Kavanaugh</a:t>
            </a:r>
          </a:p>
        </p:txBody>
      </p:sp>
    </p:spTree>
    <p:extLst>
      <p:ext uri="{BB962C8B-B14F-4D97-AF65-F5344CB8AC3E}">
        <p14:creationId xmlns:p14="http://schemas.microsoft.com/office/powerpoint/2010/main" val="24889090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1600200"/>
            <a:ext cx="5181600" cy="4614863"/>
            <a:chOff x="528" y="432"/>
            <a:chExt cx="3264" cy="2907"/>
          </a:xfrm>
        </p:grpSpPr>
        <p:pic>
          <p:nvPicPr>
            <p:cNvPr id="17421" name="Picture 3" descr="Sept 12 grid 3 HAB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432"/>
              <a:ext cx="3264" cy="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4"/>
            <p:cNvSpPr>
              <a:spLocks noChangeArrowheads="1"/>
            </p:cNvSpPr>
            <p:nvPr/>
          </p:nvSpPr>
          <p:spPr bwMode="auto">
            <a:xfrm>
              <a:off x="1680" y="1248"/>
              <a:ext cx="1440" cy="1392"/>
            </a:xfrm>
            <a:prstGeom prst="rect">
              <a:avLst/>
            </a:prstGeom>
            <a:noFill/>
            <a:ln w="539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17411" name="Picture 5" descr="15_G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295400"/>
            <a:ext cx="23622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15_G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733800"/>
            <a:ext cx="23288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7"/>
          <p:cNvSpPr txBox="1">
            <a:spLocks noChangeArrowheads="1"/>
          </p:cNvSpPr>
          <p:nvPr/>
        </p:nvSpPr>
        <p:spPr bwMode="auto">
          <a:xfrm>
            <a:off x="1295400" y="762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2"/>
                </a:solidFill>
                <a:latin typeface="Arial" charset="0"/>
                <a:ea typeface="ＭＳ Ｐゴシック" charset="0"/>
              </a:defRPr>
            </a:lvl1pPr>
            <a:lvl2pPr marL="742950" indent="-285750">
              <a:defRPr sz="1400" b="1">
                <a:solidFill>
                  <a:schemeClr val="tx2"/>
                </a:solidFill>
                <a:latin typeface="Arial" charset="0"/>
                <a:ea typeface="ＭＳ Ｐゴシック" charset="0"/>
              </a:defRPr>
            </a:lvl2pPr>
            <a:lvl3pPr marL="1143000" indent="-228600">
              <a:defRPr sz="1400" b="1">
                <a:solidFill>
                  <a:schemeClr val="tx2"/>
                </a:solidFill>
                <a:latin typeface="Arial" charset="0"/>
                <a:ea typeface="ＭＳ Ｐゴシック" charset="0"/>
              </a:defRPr>
            </a:lvl3pPr>
            <a:lvl4pPr marL="1600200" indent="-228600">
              <a:defRPr sz="1400" b="1">
                <a:solidFill>
                  <a:schemeClr val="tx2"/>
                </a:solidFill>
                <a:latin typeface="Arial" charset="0"/>
                <a:ea typeface="ＭＳ Ｐゴシック" charset="0"/>
              </a:defRPr>
            </a:lvl4pPr>
            <a:lvl5pPr marL="2057400" indent="-228600">
              <a:defRPr sz="1400" b="1">
                <a:solidFill>
                  <a:schemeClr val="tx2"/>
                </a:solidFill>
                <a:latin typeface="Arial" charset="0"/>
                <a:ea typeface="ＭＳ Ｐゴシック" charset="0"/>
              </a:defRPr>
            </a:lvl5pPr>
            <a:lvl6pPr marL="25146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6pPr>
            <a:lvl7pPr marL="29718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7pPr>
            <a:lvl8pPr marL="34290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8pPr>
            <a:lvl9pPr marL="38862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9pPr>
          </a:lstStyle>
          <a:p>
            <a:pPr algn="l" eaLnBrk="1" hangingPunct="1">
              <a:lnSpc>
                <a:spcPct val="100000"/>
              </a:lnSpc>
            </a:pPr>
            <a:endParaRPr lang="en-US" sz="1800" b="0">
              <a:solidFill>
                <a:schemeClr val="tx1"/>
              </a:solidFill>
            </a:endParaRPr>
          </a:p>
        </p:txBody>
      </p:sp>
      <p:sp>
        <p:nvSpPr>
          <p:cNvPr id="17414" name="Text Box 8"/>
          <p:cNvSpPr txBox="1">
            <a:spLocks noChangeArrowheads="1"/>
          </p:cNvSpPr>
          <p:nvPr/>
        </p:nvSpPr>
        <p:spPr bwMode="auto">
          <a:xfrm>
            <a:off x="6172200" y="6172200"/>
            <a:ext cx="27574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2"/>
                </a:solidFill>
                <a:latin typeface="Arial" charset="0"/>
                <a:ea typeface="ＭＳ Ｐゴシック" charset="0"/>
              </a:defRPr>
            </a:lvl1pPr>
            <a:lvl2pPr marL="742950" indent="-285750">
              <a:defRPr sz="1400" b="1">
                <a:solidFill>
                  <a:schemeClr val="tx2"/>
                </a:solidFill>
                <a:latin typeface="Arial" charset="0"/>
                <a:ea typeface="ＭＳ Ｐゴシック" charset="0"/>
              </a:defRPr>
            </a:lvl2pPr>
            <a:lvl3pPr marL="1143000" indent="-228600">
              <a:defRPr sz="1400" b="1">
                <a:solidFill>
                  <a:schemeClr val="tx2"/>
                </a:solidFill>
                <a:latin typeface="Arial" charset="0"/>
                <a:ea typeface="ＭＳ Ｐゴシック" charset="0"/>
              </a:defRPr>
            </a:lvl3pPr>
            <a:lvl4pPr marL="1600200" indent="-228600">
              <a:defRPr sz="1400" b="1">
                <a:solidFill>
                  <a:schemeClr val="tx2"/>
                </a:solidFill>
                <a:latin typeface="Arial" charset="0"/>
                <a:ea typeface="ＭＳ Ｐゴシック" charset="0"/>
              </a:defRPr>
            </a:lvl4pPr>
            <a:lvl5pPr marL="2057400" indent="-228600">
              <a:defRPr sz="1400" b="1">
                <a:solidFill>
                  <a:schemeClr val="tx2"/>
                </a:solidFill>
                <a:latin typeface="Arial" charset="0"/>
                <a:ea typeface="ＭＳ Ｐゴシック" charset="0"/>
              </a:defRPr>
            </a:lvl5pPr>
            <a:lvl6pPr marL="25146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6pPr>
            <a:lvl7pPr marL="29718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7pPr>
            <a:lvl8pPr marL="34290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8pPr>
            <a:lvl9pPr marL="38862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9pPr>
          </a:lstStyle>
          <a:p>
            <a:pPr algn="l" eaLnBrk="1" hangingPunct="1">
              <a:lnSpc>
                <a:spcPct val="100000"/>
              </a:lnSpc>
            </a:pPr>
            <a:r>
              <a:rPr lang="en-US" sz="1800" b="0">
                <a:solidFill>
                  <a:schemeClr val="tx1"/>
                </a:solidFill>
              </a:rPr>
              <a:t>Sept 15, 2006: No bloom</a:t>
            </a:r>
          </a:p>
          <a:p>
            <a:pPr algn="l" eaLnBrk="1" hangingPunct="1">
              <a:lnSpc>
                <a:spcPct val="100000"/>
              </a:lnSpc>
            </a:pPr>
            <a:r>
              <a:rPr lang="en-US" sz="1600" b="0">
                <a:solidFill>
                  <a:schemeClr val="tx1"/>
                </a:solidFill>
              </a:rPr>
              <a:t>images by Maria Kavanaugh</a:t>
            </a:r>
          </a:p>
        </p:txBody>
      </p:sp>
      <p:sp>
        <p:nvSpPr>
          <p:cNvPr id="17415" name="Text Box 9"/>
          <p:cNvSpPr txBox="1">
            <a:spLocks noChangeArrowheads="1"/>
          </p:cNvSpPr>
          <p:nvPr/>
        </p:nvSpPr>
        <p:spPr bwMode="auto">
          <a:xfrm>
            <a:off x="6400800" y="21336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2"/>
                </a:solidFill>
                <a:latin typeface="Arial" charset="0"/>
                <a:ea typeface="ＭＳ Ｐゴシック" charset="0"/>
              </a:defRPr>
            </a:lvl1pPr>
            <a:lvl2pPr marL="742950" indent="-285750">
              <a:defRPr sz="1400" b="1">
                <a:solidFill>
                  <a:schemeClr val="tx2"/>
                </a:solidFill>
                <a:latin typeface="Arial" charset="0"/>
                <a:ea typeface="ＭＳ Ｐゴシック" charset="0"/>
              </a:defRPr>
            </a:lvl2pPr>
            <a:lvl3pPr marL="1143000" indent="-228600">
              <a:defRPr sz="1400" b="1">
                <a:solidFill>
                  <a:schemeClr val="tx2"/>
                </a:solidFill>
                <a:latin typeface="Arial" charset="0"/>
                <a:ea typeface="ＭＳ Ｐゴシック" charset="0"/>
              </a:defRPr>
            </a:lvl3pPr>
            <a:lvl4pPr marL="1600200" indent="-228600">
              <a:defRPr sz="1400" b="1">
                <a:solidFill>
                  <a:schemeClr val="tx2"/>
                </a:solidFill>
                <a:latin typeface="Arial" charset="0"/>
                <a:ea typeface="ＭＳ Ｐゴシック" charset="0"/>
              </a:defRPr>
            </a:lvl4pPr>
            <a:lvl5pPr marL="2057400" indent="-228600">
              <a:defRPr sz="1400" b="1">
                <a:solidFill>
                  <a:schemeClr val="tx2"/>
                </a:solidFill>
                <a:latin typeface="Arial" charset="0"/>
                <a:ea typeface="ＭＳ Ｐゴシック" charset="0"/>
              </a:defRPr>
            </a:lvl5pPr>
            <a:lvl6pPr marL="25146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6pPr>
            <a:lvl7pPr marL="29718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7pPr>
            <a:lvl8pPr marL="34290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8pPr>
            <a:lvl9pPr marL="38862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9pPr>
          </a:lstStyle>
          <a:p>
            <a:pPr algn="l" eaLnBrk="1" hangingPunct="1">
              <a:lnSpc>
                <a:spcPct val="100000"/>
              </a:lnSpc>
            </a:pPr>
            <a:r>
              <a:rPr lang="en-US" sz="1800" b="0">
                <a:solidFill>
                  <a:schemeClr val="tx1"/>
                </a:solidFill>
              </a:rPr>
              <a:t>9:11</a:t>
            </a:r>
          </a:p>
        </p:txBody>
      </p:sp>
      <p:sp>
        <p:nvSpPr>
          <p:cNvPr id="17416" name="Text Box 10"/>
          <p:cNvSpPr txBox="1">
            <a:spLocks noChangeArrowheads="1"/>
          </p:cNvSpPr>
          <p:nvPr/>
        </p:nvSpPr>
        <p:spPr bwMode="auto">
          <a:xfrm>
            <a:off x="6553200" y="46482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2"/>
                </a:solidFill>
                <a:latin typeface="Arial" charset="0"/>
                <a:ea typeface="ＭＳ Ｐゴシック" charset="0"/>
              </a:defRPr>
            </a:lvl1pPr>
            <a:lvl2pPr marL="742950" indent="-285750">
              <a:defRPr sz="1400" b="1">
                <a:solidFill>
                  <a:schemeClr val="tx2"/>
                </a:solidFill>
                <a:latin typeface="Arial" charset="0"/>
                <a:ea typeface="ＭＳ Ｐゴシック" charset="0"/>
              </a:defRPr>
            </a:lvl2pPr>
            <a:lvl3pPr marL="1143000" indent="-228600">
              <a:defRPr sz="1400" b="1">
                <a:solidFill>
                  <a:schemeClr val="tx2"/>
                </a:solidFill>
                <a:latin typeface="Arial" charset="0"/>
                <a:ea typeface="ＭＳ Ｐゴシック" charset="0"/>
              </a:defRPr>
            </a:lvl3pPr>
            <a:lvl4pPr marL="1600200" indent="-228600">
              <a:defRPr sz="1400" b="1">
                <a:solidFill>
                  <a:schemeClr val="tx2"/>
                </a:solidFill>
                <a:latin typeface="Arial" charset="0"/>
                <a:ea typeface="ＭＳ Ｐゴシック" charset="0"/>
              </a:defRPr>
            </a:lvl4pPr>
            <a:lvl5pPr marL="2057400" indent="-228600">
              <a:defRPr sz="1400" b="1">
                <a:solidFill>
                  <a:schemeClr val="tx2"/>
                </a:solidFill>
                <a:latin typeface="Arial" charset="0"/>
                <a:ea typeface="ＭＳ Ｐゴシック" charset="0"/>
              </a:defRPr>
            </a:lvl5pPr>
            <a:lvl6pPr marL="25146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6pPr>
            <a:lvl7pPr marL="29718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7pPr>
            <a:lvl8pPr marL="34290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8pPr>
            <a:lvl9pPr marL="3886200" indent="-228600" algn="ctr" eaLnBrk="0" fontAlgn="base" hangingPunct="0">
              <a:lnSpc>
                <a:spcPct val="85000"/>
              </a:lnSpc>
              <a:spcBef>
                <a:spcPct val="0"/>
              </a:spcBef>
              <a:spcAft>
                <a:spcPct val="0"/>
              </a:spcAft>
              <a:defRPr sz="1400" b="1">
                <a:solidFill>
                  <a:schemeClr val="tx2"/>
                </a:solidFill>
                <a:latin typeface="Arial" charset="0"/>
                <a:ea typeface="ＭＳ Ｐゴシック" charset="0"/>
              </a:defRPr>
            </a:lvl9pPr>
          </a:lstStyle>
          <a:p>
            <a:pPr algn="l" eaLnBrk="1" hangingPunct="1">
              <a:lnSpc>
                <a:spcPct val="100000"/>
              </a:lnSpc>
            </a:pPr>
            <a:r>
              <a:rPr lang="en-US" sz="1800" b="0">
                <a:solidFill>
                  <a:schemeClr val="tx1"/>
                </a:solidFill>
              </a:rPr>
              <a:t>9:34</a:t>
            </a:r>
          </a:p>
        </p:txBody>
      </p:sp>
      <p:sp>
        <p:nvSpPr>
          <p:cNvPr id="17417" name="AutoShape 11"/>
          <p:cNvSpPr>
            <a:spLocks noGrp="1" noChangeArrowheads="1"/>
          </p:cNvSpPr>
          <p:nvPr>
            <p:ph type="title"/>
          </p:nvPr>
        </p:nvSpPr>
        <p:spPr/>
        <p:txBody>
          <a:bodyPr/>
          <a:lstStyle/>
          <a:p>
            <a:r>
              <a:rPr lang="en-US">
                <a:latin typeface="Arial" charset="0"/>
              </a:rPr>
              <a:t>Bloom disappears on the 15th</a:t>
            </a:r>
          </a:p>
        </p:txBody>
      </p:sp>
      <p:sp>
        <p:nvSpPr>
          <p:cNvPr id="668684" name="Oval 12"/>
          <p:cNvSpPr>
            <a:spLocks noChangeArrowheads="1"/>
          </p:cNvSpPr>
          <p:nvPr/>
        </p:nvSpPr>
        <p:spPr bwMode="auto">
          <a:xfrm>
            <a:off x="1828800" y="2895600"/>
            <a:ext cx="1219200" cy="914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3500" tIns="25400" rIns="63500" bIns="25400" anchor="ctr"/>
          <a:lstStyle/>
          <a:p>
            <a:endParaRPr lang="en-US"/>
          </a:p>
        </p:txBody>
      </p:sp>
      <p:sp>
        <p:nvSpPr>
          <p:cNvPr id="668685" name="Oval 13"/>
          <p:cNvSpPr>
            <a:spLocks noChangeArrowheads="1"/>
          </p:cNvSpPr>
          <p:nvPr/>
        </p:nvSpPr>
        <p:spPr bwMode="auto">
          <a:xfrm>
            <a:off x="6400800" y="1295400"/>
            <a:ext cx="1219200" cy="914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3500" tIns="25400" rIns="63500" bIns="25400" anchor="ctr"/>
          <a:lstStyle/>
          <a:p>
            <a:endParaRPr lang="en-US"/>
          </a:p>
        </p:txBody>
      </p:sp>
      <p:sp>
        <p:nvSpPr>
          <p:cNvPr id="668686" name="Oval 14"/>
          <p:cNvSpPr>
            <a:spLocks noChangeArrowheads="1"/>
          </p:cNvSpPr>
          <p:nvPr/>
        </p:nvSpPr>
        <p:spPr bwMode="auto">
          <a:xfrm>
            <a:off x="6400800" y="3733800"/>
            <a:ext cx="1219200" cy="914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3500" tIns="25400" rIns="63500" bIns="25400" anchor="ctr"/>
          <a:lstStyle/>
          <a:p>
            <a:endParaRPr lang="en-US"/>
          </a:p>
        </p:txBody>
      </p:sp>
    </p:spTree>
    <p:extLst>
      <p:ext uri="{BB962C8B-B14F-4D97-AF65-F5344CB8AC3E}">
        <p14:creationId xmlns:p14="http://schemas.microsoft.com/office/powerpoint/2010/main" val="3749014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8684"/>
                                        </p:tgtEl>
                                        <p:attrNameLst>
                                          <p:attrName>style.visibility</p:attrName>
                                        </p:attrNameLst>
                                      </p:cBhvr>
                                      <p:to>
                                        <p:strVal val="visible"/>
                                      </p:to>
                                    </p:set>
                                    <p:anim calcmode="lin" valueType="num">
                                      <p:cBhvr additive="base">
                                        <p:cTn id="7" dur="500" fill="hold"/>
                                        <p:tgtEl>
                                          <p:spTgt spid="668684"/>
                                        </p:tgtEl>
                                        <p:attrNameLst>
                                          <p:attrName>ppt_x</p:attrName>
                                        </p:attrNameLst>
                                      </p:cBhvr>
                                      <p:tavLst>
                                        <p:tav tm="0">
                                          <p:val>
                                            <p:strVal val="#ppt_x"/>
                                          </p:val>
                                        </p:tav>
                                        <p:tav tm="100000">
                                          <p:val>
                                            <p:strVal val="#ppt_x"/>
                                          </p:val>
                                        </p:tav>
                                      </p:tavLst>
                                    </p:anim>
                                    <p:anim calcmode="lin" valueType="num">
                                      <p:cBhvr additive="base">
                                        <p:cTn id="8" dur="500" fill="hold"/>
                                        <p:tgtEl>
                                          <p:spTgt spid="66868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8685"/>
                                        </p:tgtEl>
                                        <p:attrNameLst>
                                          <p:attrName>style.visibility</p:attrName>
                                        </p:attrNameLst>
                                      </p:cBhvr>
                                      <p:to>
                                        <p:strVal val="visible"/>
                                      </p:to>
                                    </p:set>
                                    <p:anim calcmode="lin" valueType="num">
                                      <p:cBhvr additive="base">
                                        <p:cTn id="11" dur="500" fill="hold"/>
                                        <p:tgtEl>
                                          <p:spTgt spid="668685"/>
                                        </p:tgtEl>
                                        <p:attrNameLst>
                                          <p:attrName>ppt_x</p:attrName>
                                        </p:attrNameLst>
                                      </p:cBhvr>
                                      <p:tavLst>
                                        <p:tav tm="0">
                                          <p:val>
                                            <p:strVal val="#ppt_x"/>
                                          </p:val>
                                        </p:tav>
                                        <p:tav tm="100000">
                                          <p:val>
                                            <p:strVal val="#ppt_x"/>
                                          </p:val>
                                        </p:tav>
                                      </p:tavLst>
                                    </p:anim>
                                    <p:anim calcmode="lin" valueType="num">
                                      <p:cBhvr additive="base">
                                        <p:cTn id="12" dur="500" fill="hold"/>
                                        <p:tgtEl>
                                          <p:spTgt spid="66868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68686"/>
                                        </p:tgtEl>
                                        <p:attrNameLst>
                                          <p:attrName>style.visibility</p:attrName>
                                        </p:attrNameLst>
                                      </p:cBhvr>
                                      <p:to>
                                        <p:strVal val="visible"/>
                                      </p:to>
                                    </p:set>
                                    <p:anim calcmode="lin" valueType="num">
                                      <p:cBhvr additive="base">
                                        <p:cTn id="15" dur="500" fill="hold"/>
                                        <p:tgtEl>
                                          <p:spTgt spid="668686"/>
                                        </p:tgtEl>
                                        <p:attrNameLst>
                                          <p:attrName>ppt_x</p:attrName>
                                        </p:attrNameLst>
                                      </p:cBhvr>
                                      <p:tavLst>
                                        <p:tav tm="0">
                                          <p:val>
                                            <p:strVal val="#ppt_x"/>
                                          </p:val>
                                        </p:tav>
                                        <p:tav tm="100000">
                                          <p:val>
                                            <p:strVal val="#ppt_x"/>
                                          </p:val>
                                        </p:tav>
                                      </p:tavLst>
                                    </p:anim>
                                    <p:anim calcmode="lin" valueType="num">
                                      <p:cBhvr additive="base">
                                        <p:cTn id="16" dur="500" fill="hold"/>
                                        <p:tgtEl>
                                          <p:spTgt spid="668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84" grpId="0" animBg="1"/>
      <p:bldP spid="668685" grpId="0" animBg="1"/>
      <p:bldP spid="6686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11686236"/>
              </p:ext>
            </p:extLst>
          </p:nvPr>
        </p:nvGraphicFramePr>
        <p:xfrm>
          <a:off x="914400" y="1409700"/>
          <a:ext cx="7663821" cy="3937000"/>
        </p:xfrm>
        <a:graphic>
          <a:graphicData uri="http://schemas.openxmlformats.org/presentationml/2006/ole">
            <mc:AlternateContent xmlns:mc="http://schemas.openxmlformats.org/markup-compatibility/2006">
              <mc:Choice xmlns:v="urn:schemas-microsoft-com:vml" Requires="v">
                <p:oleObj spid="_x0000_s9272" name="Document" r:id="rId4" imgW="7120555" imgH="2837902" progId="Word.Document.12">
                  <p:embed/>
                </p:oleObj>
              </mc:Choice>
              <mc:Fallback>
                <p:oleObj name="Document" r:id="rId4" imgW="7120555" imgH="2837902" progId="Word.Document.12">
                  <p:embed/>
                  <p:pic>
                    <p:nvPicPr>
                      <p:cNvPr id="0" name=""/>
                      <p:cNvPicPr/>
                      <p:nvPr/>
                    </p:nvPicPr>
                    <p:blipFill>
                      <a:blip r:embed="rId5"/>
                      <a:stretch>
                        <a:fillRect/>
                      </a:stretch>
                    </p:blipFill>
                    <p:spPr>
                      <a:xfrm>
                        <a:off x="914400" y="1409700"/>
                        <a:ext cx="7663821" cy="3937000"/>
                      </a:xfrm>
                      <a:prstGeom prst="rect">
                        <a:avLst/>
                      </a:prstGeom>
                    </p:spPr>
                  </p:pic>
                </p:oleObj>
              </mc:Fallback>
            </mc:AlternateContent>
          </a:graphicData>
        </a:graphic>
      </p:graphicFrame>
      <p:sp>
        <p:nvSpPr>
          <p:cNvPr id="3" name="Rectangle 2"/>
          <p:cNvSpPr/>
          <p:nvPr/>
        </p:nvSpPr>
        <p:spPr>
          <a:xfrm>
            <a:off x="762000" y="5657165"/>
            <a:ext cx="7620000" cy="646331"/>
          </a:xfrm>
          <a:prstGeom prst="rect">
            <a:avLst/>
          </a:prstGeom>
        </p:spPr>
        <p:txBody>
          <a:bodyPr wrap="square">
            <a:spAutoFit/>
          </a:bodyPr>
          <a:lstStyle/>
          <a:p>
            <a:r>
              <a:rPr lang="en-US" dirty="0"/>
              <a:t>Fig. 2</a:t>
            </a:r>
            <a:r>
              <a:rPr lang="en-US" dirty="0" smtClean="0"/>
              <a:t>. (</a:t>
            </a:r>
            <a:r>
              <a:rPr lang="en-US" dirty="0"/>
              <a:t>a) Spatial distribution of </a:t>
            </a:r>
            <a:r>
              <a:rPr lang="en-US" dirty="0" err="1" smtClean="0"/>
              <a:t>C</a:t>
            </a:r>
            <a:r>
              <a:rPr lang="en-US" baseline="-25000" dirty="0" err="1" smtClean="0"/>
              <a:t>idx</a:t>
            </a:r>
            <a:r>
              <a:rPr lang="en-US" dirty="0" smtClean="0"/>
              <a:t> of </a:t>
            </a:r>
            <a:r>
              <a:rPr lang="en-US" dirty="0" err="1"/>
              <a:t>Taihu</a:t>
            </a:r>
            <a:r>
              <a:rPr lang="en-US" dirty="0"/>
              <a:t> Lake on Dec. 16, </a:t>
            </a:r>
            <a:r>
              <a:rPr lang="en-US" dirty="0" smtClean="0"/>
              <a:t>2011. Start </a:t>
            </a:r>
            <a:r>
              <a:rPr lang="en-US" dirty="0"/>
              <a:t>from top left, clock wise: morning to afternoon. </a:t>
            </a:r>
          </a:p>
        </p:txBody>
      </p:sp>
      <p:sp>
        <p:nvSpPr>
          <p:cNvPr id="6" name="TextBox 5"/>
          <p:cNvSpPr txBox="1"/>
          <p:nvPr/>
        </p:nvSpPr>
        <p:spPr>
          <a:xfrm>
            <a:off x="1066800" y="281057"/>
            <a:ext cx="8077200" cy="707886"/>
          </a:xfrm>
          <a:prstGeom prst="rect">
            <a:avLst/>
          </a:prstGeom>
          <a:noFill/>
        </p:spPr>
        <p:txBody>
          <a:bodyPr wrap="square" rtlCol="0">
            <a:spAutoFit/>
          </a:bodyPr>
          <a:lstStyle/>
          <a:p>
            <a:r>
              <a:rPr lang="en-US" sz="2000" b="1" dirty="0"/>
              <a:t>T</a:t>
            </a:r>
            <a:r>
              <a:rPr lang="en-US" sz="2000" b="1" dirty="0" smtClean="0"/>
              <a:t>ime series of color index in </a:t>
            </a:r>
            <a:r>
              <a:rPr lang="en-US" sz="2000" b="1" dirty="0" err="1"/>
              <a:t>Taihu</a:t>
            </a:r>
            <a:r>
              <a:rPr lang="en-US" sz="2000" b="1" dirty="0"/>
              <a:t> Lake </a:t>
            </a:r>
            <a:r>
              <a:rPr lang="en-US" sz="2000" b="1" dirty="0" smtClean="0"/>
              <a:t>over the day</a:t>
            </a:r>
          </a:p>
          <a:p>
            <a:r>
              <a:rPr lang="en-US" sz="2000" b="1" dirty="0" smtClean="0"/>
              <a:t>Lee et al., 2012</a:t>
            </a:r>
            <a:endParaRPr lang="en-US" sz="2000" b="1" dirty="0"/>
          </a:p>
        </p:txBody>
      </p:sp>
    </p:spTree>
    <p:extLst>
      <p:ext uri="{BB962C8B-B14F-4D97-AF65-F5344CB8AC3E}">
        <p14:creationId xmlns:p14="http://schemas.microsoft.com/office/powerpoint/2010/main" val="41694459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79336" y="1581090"/>
            <a:ext cx="6763668" cy="4057710"/>
            <a:chOff x="1219200" y="1524000"/>
            <a:chExt cx="6763668" cy="4057710"/>
          </a:xfrm>
        </p:grpSpPr>
        <p:sp>
          <p:nvSpPr>
            <p:cNvPr id="3" name="TextBox 2"/>
            <p:cNvSpPr txBox="1">
              <a:spLocks noChangeArrowheads="1"/>
            </p:cNvSpPr>
            <p:nvPr/>
          </p:nvSpPr>
          <p:spPr bwMode="auto">
            <a:xfrm rot="-5400000">
              <a:off x="-97701" y="2993301"/>
              <a:ext cx="33416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2000" dirty="0">
                  <a:latin typeface="Calibri" pitchFamily="34" charset="0"/>
                </a:rPr>
                <a:t>Percentage difference </a:t>
              </a:r>
              <a:r>
                <a:rPr lang="en-US" sz="2000" dirty="0" smtClean="0">
                  <a:latin typeface="Calibri" pitchFamily="34" charset="0"/>
                </a:rPr>
                <a:t>of hourly, lake-wide, </a:t>
              </a:r>
              <a:r>
                <a:rPr lang="en-US" sz="2000" i="1" dirty="0" err="1" smtClean="0">
                  <a:latin typeface="Calibri" pitchFamily="34" charset="0"/>
                </a:rPr>
                <a:t>C</a:t>
              </a:r>
              <a:r>
                <a:rPr lang="en-US" sz="2000" i="1" baseline="30000" dirty="0" err="1" smtClean="0">
                  <a:latin typeface="Calibri" pitchFamily="34" charset="0"/>
                </a:rPr>
                <a:t>a</a:t>
              </a:r>
              <a:r>
                <a:rPr lang="en-US" sz="2000" i="1" baseline="-25000" dirty="0" err="1" smtClean="0">
                  <a:latin typeface="Calibri" pitchFamily="34" charset="0"/>
                </a:rPr>
                <a:t>idx</a:t>
              </a:r>
              <a:r>
                <a:rPr lang="en-US" sz="2000" dirty="0" smtClean="0">
                  <a:latin typeface="Calibri" pitchFamily="34" charset="0"/>
                </a:rPr>
                <a:t>  [%]</a:t>
              </a:r>
              <a:endParaRPr lang="en-US" sz="2000" dirty="0">
                <a:latin typeface="Calibri" pitchFamily="34" charset="0"/>
              </a:endParaRPr>
            </a:p>
          </p:txBody>
        </p:sp>
        <p:sp>
          <p:nvSpPr>
            <p:cNvPr id="4" name="TextBox 3"/>
            <p:cNvSpPr txBox="1"/>
            <p:nvPr/>
          </p:nvSpPr>
          <p:spPr>
            <a:xfrm>
              <a:off x="3318806" y="5181600"/>
              <a:ext cx="2284728" cy="400110"/>
            </a:xfrm>
            <a:prstGeom prst="rect">
              <a:avLst/>
            </a:prstGeom>
            <a:noFill/>
          </p:spPr>
          <p:txBody>
            <a:bodyPr wrap="none" rtlCol="0">
              <a:spAutoFit/>
            </a:bodyPr>
            <a:lstStyle/>
            <a:p>
              <a:r>
                <a:rPr lang="en-US" sz="2000" b="1" dirty="0" smtClean="0"/>
                <a:t>Local time  (o’clock)</a:t>
              </a:r>
              <a:endParaRPr lang="en-US" sz="2000" b="1" dirty="0"/>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1" t="9203" b="3164"/>
            <a:stretch/>
          </p:blipFill>
          <p:spPr bwMode="auto">
            <a:xfrm>
              <a:off x="1905000" y="1524000"/>
              <a:ext cx="607786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762000" y="5980331"/>
            <a:ext cx="7620000" cy="646331"/>
          </a:xfrm>
          <a:prstGeom prst="rect">
            <a:avLst/>
          </a:prstGeom>
        </p:spPr>
        <p:txBody>
          <a:bodyPr wrap="square">
            <a:spAutoFit/>
          </a:bodyPr>
          <a:lstStyle/>
          <a:p>
            <a:r>
              <a:rPr lang="en-US" dirty="0" smtClean="0"/>
              <a:t>b) Hourly </a:t>
            </a:r>
            <a:r>
              <a:rPr lang="en-US" dirty="0"/>
              <a:t>change of lake-wide averaged </a:t>
            </a:r>
            <a:r>
              <a:rPr lang="en-US" dirty="0" err="1" smtClean="0"/>
              <a:t>C</a:t>
            </a:r>
            <a:r>
              <a:rPr lang="en-US" baseline="-25000" dirty="0" err="1" smtClean="0"/>
              <a:t>idx</a:t>
            </a:r>
            <a:r>
              <a:rPr lang="en-US" dirty="0" smtClean="0"/>
              <a:t> relative </a:t>
            </a:r>
            <a:r>
              <a:rPr lang="en-US" dirty="0"/>
              <a:t>to </a:t>
            </a:r>
            <a:r>
              <a:rPr lang="en-US" dirty="0" smtClean="0"/>
              <a:t>the daily </a:t>
            </a:r>
            <a:r>
              <a:rPr lang="en-US" dirty="0"/>
              <a:t>mean for the seven days in 2011 used in this </a:t>
            </a:r>
            <a:r>
              <a:rPr lang="en-US" dirty="0" smtClean="0"/>
              <a:t>study.</a:t>
            </a:r>
            <a:endParaRPr lang="en-US" dirty="0"/>
          </a:p>
        </p:txBody>
      </p:sp>
      <p:sp>
        <p:nvSpPr>
          <p:cNvPr id="7" name="Rectangle 6"/>
          <p:cNvSpPr/>
          <p:nvPr/>
        </p:nvSpPr>
        <p:spPr>
          <a:xfrm>
            <a:off x="622300" y="276999"/>
            <a:ext cx="7620000" cy="830997"/>
          </a:xfrm>
          <a:prstGeom prst="rect">
            <a:avLst/>
          </a:prstGeom>
        </p:spPr>
        <p:txBody>
          <a:bodyPr wrap="square">
            <a:spAutoFit/>
          </a:bodyPr>
          <a:lstStyle/>
          <a:p>
            <a:r>
              <a:rPr lang="en-US" sz="2400" dirty="0" smtClean="0"/>
              <a:t>Quantitative differences in </a:t>
            </a:r>
            <a:r>
              <a:rPr lang="en-US" sz="2400" i="1" dirty="0" err="1" smtClean="0"/>
              <a:t>d</a:t>
            </a:r>
            <a:r>
              <a:rPr lang="en-US" sz="2400" dirty="0" err="1" smtClean="0"/>
              <a:t>Color</a:t>
            </a:r>
            <a:r>
              <a:rPr lang="en-US" sz="2400" dirty="0" smtClean="0"/>
              <a:t>/</a:t>
            </a:r>
            <a:r>
              <a:rPr lang="en-US" sz="2400" i="1" dirty="0" err="1" smtClean="0"/>
              <a:t>d</a:t>
            </a:r>
            <a:r>
              <a:rPr lang="en-US" sz="2400" dirty="0" err="1" smtClean="0"/>
              <a:t>t</a:t>
            </a:r>
            <a:r>
              <a:rPr lang="en-US" sz="2400" dirty="0" smtClean="0"/>
              <a:t> over the day</a:t>
            </a:r>
          </a:p>
          <a:p>
            <a:r>
              <a:rPr lang="en-US" sz="2400" dirty="0" smtClean="0"/>
              <a:t>Similar patterns over several dates</a:t>
            </a:r>
            <a:endParaRPr lang="en-US" sz="2400" dirty="0"/>
          </a:p>
        </p:txBody>
      </p:sp>
    </p:spTree>
    <p:extLst>
      <p:ext uri="{BB962C8B-B14F-4D97-AF65-F5344CB8AC3E}">
        <p14:creationId xmlns:p14="http://schemas.microsoft.com/office/powerpoint/2010/main" val="28424959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version_fidelity_FWHM_SSE_plot.pdf"/>
          <p:cNvPicPr>
            <a:picLocks noChangeAspect="1"/>
          </p:cNvPicPr>
          <p:nvPr/>
        </p:nvPicPr>
        <p:blipFill rotWithShape="1">
          <a:blip r:embed="rId3">
            <a:extLst>
              <a:ext uri="{28A0092B-C50C-407E-A947-70E740481C1C}">
                <a14:useLocalDpi xmlns:a14="http://schemas.microsoft.com/office/drawing/2010/main" val="0"/>
              </a:ext>
            </a:extLst>
          </a:blip>
          <a:srcRect l="4980" t="14872" r="7883" b="14697"/>
          <a:stretch/>
        </p:blipFill>
        <p:spPr>
          <a:xfrm>
            <a:off x="0" y="458001"/>
            <a:ext cx="6118448" cy="6399999"/>
          </a:xfrm>
          <a:prstGeom prst="rect">
            <a:avLst/>
          </a:prstGeom>
        </p:spPr>
      </p:pic>
      <p:sp>
        <p:nvSpPr>
          <p:cNvPr id="6" name="TextBox 5"/>
          <p:cNvSpPr txBox="1"/>
          <p:nvPr/>
        </p:nvSpPr>
        <p:spPr>
          <a:xfrm>
            <a:off x="481010" y="163115"/>
            <a:ext cx="8119230" cy="461665"/>
          </a:xfrm>
          <a:prstGeom prst="rect">
            <a:avLst/>
          </a:prstGeom>
          <a:noFill/>
        </p:spPr>
        <p:txBody>
          <a:bodyPr wrap="none" rtlCol="0">
            <a:spAutoFit/>
          </a:bodyPr>
          <a:lstStyle/>
          <a:p>
            <a:r>
              <a:rPr lang="en-US" sz="2400" b="1" dirty="0" smtClean="0"/>
              <a:t>Improved spectral resolution = improved bio-optical retrievals</a:t>
            </a:r>
            <a:endParaRPr lang="en-US" sz="2400" b="1" dirty="0"/>
          </a:p>
        </p:txBody>
      </p:sp>
      <p:sp>
        <p:nvSpPr>
          <p:cNvPr id="7" name="TextBox 6"/>
          <p:cNvSpPr txBox="1"/>
          <p:nvPr/>
        </p:nvSpPr>
        <p:spPr>
          <a:xfrm>
            <a:off x="5577973" y="1720312"/>
            <a:ext cx="3566027" cy="3046988"/>
          </a:xfrm>
          <a:prstGeom prst="rect">
            <a:avLst/>
          </a:prstGeom>
          <a:noFill/>
        </p:spPr>
        <p:txBody>
          <a:bodyPr wrap="square" rtlCol="0">
            <a:spAutoFit/>
          </a:bodyPr>
          <a:lstStyle/>
          <a:p>
            <a:r>
              <a:rPr lang="en-US" sz="2400" dirty="0" smtClean="0"/>
              <a:t>Impact of spectral resolution on hyperspectral inverse model results (pigments, </a:t>
            </a:r>
            <a:r>
              <a:rPr lang="en-US" sz="2400" dirty="0" err="1" smtClean="0"/>
              <a:t>cdom</a:t>
            </a:r>
            <a:r>
              <a:rPr lang="en-US" sz="2400" dirty="0" smtClean="0"/>
              <a:t>, IOP’s)</a:t>
            </a:r>
          </a:p>
          <a:p>
            <a:endParaRPr lang="en-US" sz="2400" b="1" dirty="0"/>
          </a:p>
          <a:p>
            <a:endParaRPr lang="en-US" sz="2400" b="1" dirty="0" smtClean="0"/>
          </a:p>
          <a:p>
            <a:r>
              <a:rPr lang="en-US" sz="2400" b="1" dirty="0" smtClean="0"/>
              <a:t>John </a:t>
            </a:r>
            <a:r>
              <a:rPr lang="en-US" sz="2400" b="1" dirty="0" err="1" smtClean="0"/>
              <a:t>Moisan</a:t>
            </a:r>
            <a:endParaRPr lang="en-US" sz="2400" b="1" dirty="0"/>
          </a:p>
        </p:txBody>
      </p:sp>
    </p:spTree>
    <p:extLst>
      <p:ext uri="{BB962C8B-B14F-4D97-AF65-F5344CB8AC3E}">
        <p14:creationId xmlns:p14="http://schemas.microsoft.com/office/powerpoint/2010/main" val="1702130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idi's_slid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045" y="0"/>
            <a:ext cx="5158255" cy="6858000"/>
          </a:xfrm>
          <a:prstGeom prst="rect">
            <a:avLst/>
          </a:prstGeom>
        </p:spPr>
      </p:pic>
      <p:sp>
        <p:nvSpPr>
          <p:cNvPr id="2" name="TextBox 1"/>
          <p:cNvSpPr txBox="1"/>
          <p:nvPr/>
        </p:nvSpPr>
        <p:spPr>
          <a:xfrm>
            <a:off x="152401" y="472995"/>
            <a:ext cx="4419600" cy="3970318"/>
          </a:xfrm>
          <a:prstGeom prst="rect">
            <a:avLst/>
          </a:prstGeom>
          <a:noFill/>
        </p:spPr>
        <p:txBody>
          <a:bodyPr wrap="square" rtlCol="0">
            <a:spAutoFit/>
          </a:bodyPr>
          <a:lstStyle/>
          <a:p>
            <a:r>
              <a:rPr lang="en-US" sz="2400" b="1" dirty="0" smtClean="0"/>
              <a:t>Diurnal fluorescence. Heidi </a:t>
            </a:r>
            <a:r>
              <a:rPr lang="en-US" sz="2400" b="1" dirty="0" err="1" smtClean="0"/>
              <a:t>Sosik</a:t>
            </a:r>
            <a:endParaRPr lang="en-US" sz="2400" b="1" dirty="0" smtClean="0"/>
          </a:p>
          <a:p>
            <a:endParaRPr lang="en-US" sz="2400" dirty="0" smtClean="0"/>
          </a:p>
          <a:p>
            <a:r>
              <a:rPr lang="en-US" sz="2400" dirty="0" smtClean="0"/>
              <a:t>Data from </a:t>
            </a:r>
            <a:r>
              <a:rPr lang="en-US" sz="2400" dirty="0" err="1" smtClean="0"/>
              <a:t>Shallenberg</a:t>
            </a:r>
            <a:r>
              <a:rPr lang="en-US" sz="2400" dirty="0" smtClean="0"/>
              <a:t> and Cullen (</a:t>
            </a:r>
            <a:r>
              <a:rPr lang="en-US" sz="2400" dirty="0" err="1" smtClean="0"/>
              <a:t>Shallenberg</a:t>
            </a:r>
            <a:r>
              <a:rPr lang="en-US" sz="2400" dirty="0" smtClean="0"/>
              <a:t> </a:t>
            </a:r>
            <a:r>
              <a:rPr lang="en-US" sz="2400" dirty="0"/>
              <a:t>et al. 2008, </a:t>
            </a:r>
            <a:r>
              <a:rPr lang="en-US" sz="2400" dirty="0" smtClean="0"/>
              <a:t>JGR)</a:t>
            </a:r>
            <a:endParaRPr lang="en-US" sz="2400" b="1" dirty="0" smtClean="0"/>
          </a:p>
          <a:p>
            <a:endParaRPr lang="en-US" dirty="0" smtClean="0"/>
          </a:p>
          <a:p>
            <a:endParaRPr lang="en-US" sz="2400" dirty="0"/>
          </a:p>
          <a:p>
            <a:r>
              <a:rPr lang="en-US" sz="2400" dirty="0" smtClean="0"/>
              <a:t>E</a:t>
            </a:r>
            <a:r>
              <a:rPr lang="en-US" sz="2400" baseline="-25000" dirty="0" smtClean="0"/>
              <a:t>d</a:t>
            </a:r>
            <a:r>
              <a:rPr lang="en-US" sz="2400" dirty="0" smtClean="0"/>
              <a:t>, FLH and E</a:t>
            </a:r>
            <a:r>
              <a:rPr lang="en-US" sz="2400" baseline="-25000" dirty="0" smtClean="0"/>
              <a:t>d</a:t>
            </a:r>
            <a:r>
              <a:rPr lang="en-US" sz="2400" dirty="0" smtClean="0"/>
              <a:t> versus FLH </a:t>
            </a:r>
          </a:p>
          <a:p>
            <a:endParaRPr lang="en-US" sz="2400" smtClean="0"/>
          </a:p>
          <a:p>
            <a:r>
              <a:rPr lang="en-US" sz="2400" smtClean="0"/>
              <a:t>Note </a:t>
            </a:r>
            <a:r>
              <a:rPr lang="en-US" sz="2400" dirty="0" smtClean="0"/>
              <a:t>difference between AM and PM </a:t>
            </a:r>
            <a:endParaRPr lang="en-US" sz="2400" dirty="0"/>
          </a:p>
          <a:p>
            <a:r>
              <a:rPr lang="en-US" dirty="0" smtClean="0"/>
              <a:t> </a:t>
            </a:r>
            <a:endParaRPr lang="en-US" dirty="0"/>
          </a:p>
        </p:txBody>
      </p:sp>
    </p:spTree>
    <p:extLst>
      <p:ext uri="{BB962C8B-B14F-4D97-AF65-F5344CB8AC3E}">
        <p14:creationId xmlns:p14="http://schemas.microsoft.com/office/powerpoint/2010/main" val="7473948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89" y="1579935"/>
            <a:ext cx="184666" cy="369332"/>
          </a:xfrm>
          <a:prstGeom prst="rect">
            <a:avLst/>
          </a:prstGeom>
          <a:noFill/>
        </p:spPr>
        <p:txBody>
          <a:bodyPr wrap="none" rtlCol="0">
            <a:spAutoFit/>
          </a:bodyPr>
          <a:lstStyle/>
          <a:p>
            <a:endParaRPr lang="en-US" dirty="0"/>
          </a:p>
        </p:txBody>
      </p:sp>
      <p:sp>
        <p:nvSpPr>
          <p:cNvPr id="6" name="TextBox 5"/>
          <p:cNvSpPr txBox="1"/>
          <p:nvPr/>
        </p:nvSpPr>
        <p:spPr>
          <a:xfrm>
            <a:off x="743289" y="1767820"/>
            <a:ext cx="7930811" cy="3170099"/>
          </a:xfrm>
          <a:prstGeom prst="rect">
            <a:avLst/>
          </a:prstGeom>
          <a:noFill/>
        </p:spPr>
        <p:txBody>
          <a:bodyPr wrap="square" rtlCol="0">
            <a:spAutoFit/>
          </a:bodyPr>
          <a:lstStyle/>
          <a:p>
            <a:r>
              <a:rPr lang="en-US" sz="2000" b="1" dirty="0"/>
              <a:t>3</a:t>
            </a:r>
            <a:r>
              <a:rPr lang="en-US" sz="2000" dirty="0"/>
              <a:t>. </a:t>
            </a:r>
            <a:r>
              <a:rPr lang="en-US" sz="2000" b="1" dirty="0"/>
              <a:t>250-</a:t>
            </a:r>
            <a:r>
              <a:rPr lang="en-US" sz="2000" b="1" dirty="0" smtClean="0"/>
              <a:t>350m </a:t>
            </a:r>
            <a:r>
              <a:rPr lang="en-US" sz="2000" b="1" dirty="0"/>
              <a:t>nadir spatial resolution will enable:</a:t>
            </a:r>
          </a:p>
          <a:p>
            <a:pPr lvl="1"/>
            <a:r>
              <a:rPr lang="en-US" sz="2000" dirty="0" smtClean="0"/>
              <a:t>a) Studies of many more mid- large sized estuaries (</a:t>
            </a:r>
            <a:r>
              <a:rPr lang="en-US" sz="2000" dirty="0" err="1" smtClean="0"/>
              <a:t>cf</a:t>
            </a:r>
            <a:r>
              <a:rPr lang="en-US" sz="2000" dirty="0" smtClean="0"/>
              <a:t> MODIS, MERIS)</a:t>
            </a:r>
          </a:p>
          <a:p>
            <a:pPr lvl="1"/>
            <a:r>
              <a:rPr lang="en-US" sz="2000" dirty="0" smtClean="0"/>
              <a:t>b) Key for comprehensive land – ocean studies</a:t>
            </a:r>
          </a:p>
          <a:p>
            <a:pPr lvl="1"/>
            <a:endParaRPr lang="en-US" sz="2000" dirty="0"/>
          </a:p>
          <a:p>
            <a:r>
              <a:rPr lang="en-US" sz="2000" b="1" dirty="0" smtClean="0"/>
              <a:t>4. Geostationary atmospheric measurements will enable</a:t>
            </a:r>
          </a:p>
          <a:p>
            <a:r>
              <a:rPr lang="en-US" sz="2000" dirty="0"/>
              <a:t>	</a:t>
            </a:r>
            <a:r>
              <a:rPr lang="en-US" sz="2000" dirty="0" smtClean="0"/>
              <a:t>a) better and more appropriate atmospheric corrections (?)</a:t>
            </a:r>
          </a:p>
          <a:p>
            <a:r>
              <a:rPr lang="en-US" sz="2000" dirty="0"/>
              <a:t>	</a:t>
            </a:r>
            <a:r>
              <a:rPr lang="en-US" sz="2000" dirty="0" smtClean="0"/>
              <a:t>b) a better chance at fully exploring SQ #4</a:t>
            </a:r>
          </a:p>
          <a:p>
            <a:r>
              <a:rPr lang="en-US" sz="2000" dirty="0"/>
              <a:t>	</a:t>
            </a:r>
            <a:r>
              <a:rPr lang="en-US" sz="2000" dirty="0" smtClean="0"/>
              <a:t>d) interdisciplinary science</a:t>
            </a:r>
          </a:p>
          <a:p>
            <a:endParaRPr lang="en-US" sz="2000" b="1" dirty="0"/>
          </a:p>
          <a:p>
            <a:r>
              <a:rPr lang="en-US" sz="2000" b="1" dirty="0" smtClean="0"/>
              <a:t>5. Science enabled by the synergy of the above</a:t>
            </a:r>
            <a:endParaRPr lang="en-US" sz="2000" b="1" dirty="0"/>
          </a:p>
        </p:txBody>
      </p:sp>
      <p:sp>
        <p:nvSpPr>
          <p:cNvPr id="5" name="TextBox 4"/>
          <p:cNvSpPr txBox="1"/>
          <p:nvPr/>
        </p:nvSpPr>
        <p:spPr>
          <a:xfrm>
            <a:off x="692489" y="554559"/>
            <a:ext cx="7179745" cy="523220"/>
          </a:xfrm>
          <a:prstGeom prst="rect">
            <a:avLst/>
          </a:prstGeom>
          <a:noFill/>
        </p:spPr>
        <p:txBody>
          <a:bodyPr wrap="none" rtlCol="0">
            <a:spAutoFit/>
          </a:bodyPr>
          <a:lstStyle/>
          <a:p>
            <a:r>
              <a:rPr lang="en-US" sz="2800" b="1" dirty="0" smtClean="0"/>
              <a:t>New science enabled by the GEO-CAPE mission </a:t>
            </a:r>
            <a:endParaRPr lang="en-US" sz="2800" b="1" dirty="0"/>
          </a:p>
        </p:txBody>
      </p:sp>
    </p:spTree>
    <p:extLst>
      <p:ext uri="{BB962C8B-B14F-4D97-AF65-F5344CB8AC3E}">
        <p14:creationId xmlns:p14="http://schemas.microsoft.com/office/powerpoint/2010/main" val="23232574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471160"/>
            <a:ext cx="83566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92045"/>
            <a:ext cx="5972909" cy="461665"/>
          </a:xfrm>
          <a:prstGeom prst="rect">
            <a:avLst/>
          </a:prstGeom>
          <a:noFill/>
        </p:spPr>
        <p:txBody>
          <a:bodyPr wrap="none" rtlCol="0">
            <a:spAutoFit/>
          </a:bodyPr>
          <a:lstStyle/>
          <a:p>
            <a:r>
              <a:rPr lang="en-US" sz="2400" b="1" dirty="0" smtClean="0"/>
              <a:t>New science will require new validation tools</a:t>
            </a:r>
            <a:endParaRPr lang="en-US" sz="2400" b="1" dirty="0"/>
          </a:p>
        </p:txBody>
      </p:sp>
      <p:sp>
        <p:nvSpPr>
          <p:cNvPr id="4" name="TextBox 3"/>
          <p:cNvSpPr txBox="1"/>
          <p:nvPr/>
        </p:nvSpPr>
        <p:spPr>
          <a:xfrm>
            <a:off x="6961604" y="6329977"/>
            <a:ext cx="1760668" cy="461665"/>
          </a:xfrm>
          <a:prstGeom prst="rect">
            <a:avLst/>
          </a:prstGeom>
          <a:noFill/>
        </p:spPr>
        <p:txBody>
          <a:bodyPr wrap="none" rtlCol="0">
            <a:spAutoFit/>
          </a:bodyPr>
          <a:lstStyle/>
          <a:p>
            <a:r>
              <a:rPr lang="en-US" sz="2400" b="1" dirty="0" smtClean="0"/>
              <a:t>Stan Hooker</a:t>
            </a:r>
            <a:endParaRPr lang="en-US" sz="2400" b="1" dirty="0"/>
          </a:p>
        </p:txBody>
      </p:sp>
    </p:spTree>
    <p:extLst>
      <p:ext uri="{BB962C8B-B14F-4D97-AF65-F5344CB8AC3E}">
        <p14:creationId xmlns:p14="http://schemas.microsoft.com/office/powerpoint/2010/main" val="38015058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89" y="1579935"/>
            <a:ext cx="184666" cy="369332"/>
          </a:xfrm>
          <a:prstGeom prst="rect">
            <a:avLst/>
          </a:prstGeom>
          <a:noFill/>
        </p:spPr>
        <p:txBody>
          <a:bodyPr wrap="none" rtlCol="0">
            <a:spAutoFit/>
          </a:bodyPr>
          <a:lstStyle/>
          <a:p>
            <a:endParaRPr lang="en-US" dirty="0"/>
          </a:p>
        </p:txBody>
      </p:sp>
      <p:sp>
        <p:nvSpPr>
          <p:cNvPr id="6" name="TextBox 5"/>
          <p:cNvSpPr txBox="1"/>
          <p:nvPr/>
        </p:nvSpPr>
        <p:spPr>
          <a:xfrm>
            <a:off x="585055" y="728940"/>
            <a:ext cx="7384711" cy="3170099"/>
          </a:xfrm>
          <a:prstGeom prst="rect">
            <a:avLst/>
          </a:prstGeom>
          <a:noFill/>
        </p:spPr>
        <p:txBody>
          <a:bodyPr wrap="square" rtlCol="0">
            <a:spAutoFit/>
          </a:bodyPr>
          <a:lstStyle/>
          <a:p>
            <a:pPr marL="457200" indent="-457200">
              <a:buAutoNum type="arabicPeriod"/>
            </a:pPr>
            <a:r>
              <a:rPr lang="en-US" sz="2000" b="1" dirty="0" smtClean="0"/>
              <a:t> Enhanced temporal resolution </a:t>
            </a:r>
            <a:endParaRPr lang="en-US" sz="2000" b="1" dirty="0"/>
          </a:p>
          <a:p>
            <a:pPr marL="457200" indent="-457200">
              <a:buAutoNum type="arabicPeriod"/>
            </a:pPr>
            <a:r>
              <a:rPr lang="en-US" sz="2000" b="1" dirty="0" smtClean="0"/>
              <a:t> </a:t>
            </a:r>
            <a:r>
              <a:rPr lang="en-US" sz="2000" b="1" dirty="0" err="1" smtClean="0"/>
              <a:t>Hyperspectral</a:t>
            </a:r>
            <a:r>
              <a:rPr lang="en-US" sz="2000" b="1" dirty="0" smtClean="0"/>
              <a:t> resolution </a:t>
            </a:r>
            <a:r>
              <a:rPr lang="en-US" sz="2000" dirty="0"/>
              <a:t>	</a:t>
            </a:r>
            <a:endParaRPr lang="en-US" sz="2000" dirty="0" smtClean="0"/>
          </a:p>
          <a:p>
            <a:r>
              <a:rPr lang="en-US" sz="2000" b="1" dirty="0" smtClean="0"/>
              <a:t>3</a:t>
            </a:r>
            <a:r>
              <a:rPr lang="en-US" sz="2000" dirty="0"/>
              <a:t>. </a:t>
            </a:r>
            <a:r>
              <a:rPr lang="en-US" sz="2000" dirty="0" smtClean="0"/>
              <a:t>  	</a:t>
            </a:r>
            <a:r>
              <a:rPr lang="en-US" sz="2000" b="1" dirty="0" smtClean="0"/>
              <a:t>250</a:t>
            </a:r>
            <a:r>
              <a:rPr lang="en-US" sz="2000" b="1" dirty="0"/>
              <a:t>-350m nadir spatial </a:t>
            </a:r>
            <a:r>
              <a:rPr lang="en-US" sz="2000" b="1" dirty="0" smtClean="0"/>
              <a:t>resolution</a:t>
            </a:r>
            <a:endParaRPr lang="en-US" sz="2000" dirty="0"/>
          </a:p>
          <a:p>
            <a:r>
              <a:rPr lang="en-US" sz="2000" b="1" dirty="0"/>
              <a:t>4. </a:t>
            </a:r>
            <a:r>
              <a:rPr lang="en-US" sz="2000" b="1" dirty="0" smtClean="0"/>
              <a:t>	Geostationary </a:t>
            </a:r>
            <a:r>
              <a:rPr lang="en-US" sz="2000" b="1" dirty="0"/>
              <a:t>atmospheric </a:t>
            </a:r>
            <a:r>
              <a:rPr lang="en-US" sz="2000" b="1" dirty="0" smtClean="0"/>
              <a:t>measurements</a:t>
            </a:r>
            <a:endParaRPr lang="en-US" sz="2000" b="1" dirty="0"/>
          </a:p>
          <a:p>
            <a:r>
              <a:rPr lang="en-US" sz="2000" b="1" dirty="0"/>
              <a:t>5. </a:t>
            </a:r>
            <a:r>
              <a:rPr lang="en-US" sz="2000" b="1" dirty="0" smtClean="0"/>
              <a:t>    Science </a:t>
            </a:r>
            <a:r>
              <a:rPr lang="en-US" sz="2000" b="1" dirty="0"/>
              <a:t>enabled by the synergy of the </a:t>
            </a:r>
            <a:r>
              <a:rPr lang="en-US" sz="2000" b="1" dirty="0" smtClean="0"/>
              <a:t>above</a:t>
            </a:r>
          </a:p>
          <a:p>
            <a:endParaRPr lang="en-US" sz="2000" b="1" dirty="0"/>
          </a:p>
          <a:p>
            <a:r>
              <a:rPr lang="en-US" sz="2000" b="1" dirty="0" smtClean="0"/>
              <a:t>What else?</a:t>
            </a:r>
          </a:p>
          <a:p>
            <a:endParaRPr lang="en-US" sz="2000" b="1" dirty="0" smtClean="0"/>
          </a:p>
          <a:p>
            <a:endParaRPr lang="en-US" sz="2000" b="1" dirty="0"/>
          </a:p>
          <a:p>
            <a:r>
              <a:rPr lang="en-US" sz="2000" b="1" dirty="0" smtClean="0"/>
              <a:t>Any modifications to the mission necessary to achieve these?</a:t>
            </a:r>
          </a:p>
        </p:txBody>
      </p:sp>
      <p:sp>
        <p:nvSpPr>
          <p:cNvPr id="2" name="TextBox 1"/>
          <p:cNvSpPr txBox="1"/>
          <p:nvPr/>
        </p:nvSpPr>
        <p:spPr>
          <a:xfrm>
            <a:off x="692489" y="165100"/>
            <a:ext cx="7179745" cy="523220"/>
          </a:xfrm>
          <a:prstGeom prst="rect">
            <a:avLst/>
          </a:prstGeom>
          <a:noFill/>
        </p:spPr>
        <p:txBody>
          <a:bodyPr wrap="none" rtlCol="0">
            <a:spAutoFit/>
          </a:bodyPr>
          <a:lstStyle/>
          <a:p>
            <a:r>
              <a:rPr lang="en-US" sz="2800" b="1" dirty="0" smtClean="0"/>
              <a:t>New science enabled by the GEO-CAPE mission </a:t>
            </a:r>
            <a:endParaRPr lang="en-US" sz="2800" b="1" dirty="0"/>
          </a:p>
        </p:txBody>
      </p:sp>
    </p:spTree>
    <p:extLst>
      <p:ext uri="{BB962C8B-B14F-4D97-AF65-F5344CB8AC3E}">
        <p14:creationId xmlns:p14="http://schemas.microsoft.com/office/powerpoint/2010/main" val="3237267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89" y="1579935"/>
            <a:ext cx="184666" cy="369332"/>
          </a:xfrm>
          <a:prstGeom prst="rect">
            <a:avLst/>
          </a:prstGeom>
          <a:noFill/>
        </p:spPr>
        <p:txBody>
          <a:bodyPr wrap="none" rtlCol="0">
            <a:spAutoFit/>
          </a:bodyPr>
          <a:lstStyle/>
          <a:p>
            <a:endParaRPr lang="en-US" dirty="0"/>
          </a:p>
        </p:txBody>
      </p:sp>
      <p:sp>
        <p:nvSpPr>
          <p:cNvPr id="2" name="TextBox 1"/>
          <p:cNvSpPr txBox="1"/>
          <p:nvPr/>
        </p:nvSpPr>
        <p:spPr>
          <a:xfrm>
            <a:off x="692489" y="165100"/>
            <a:ext cx="1871676" cy="523220"/>
          </a:xfrm>
          <a:prstGeom prst="rect">
            <a:avLst/>
          </a:prstGeom>
          <a:noFill/>
        </p:spPr>
        <p:txBody>
          <a:bodyPr wrap="none" rtlCol="0">
            <a:spAutoFit/>
          </a:bodyPr>
          <a:lstStyle/>
          <a:p>
            <a:r>
              <a:rPr lang="en-US" sz="2800" b="1" smtClean="0"/>
              <a:t>Extra slides</a:t>
            </a:r>
            <a:endParaRPr lang="en-US" sz="2800" b="1" dirty="0"/>
          </a:p>
        </p:txBody>
      </p:sp>
    </p:spTree>
    <p:extLst>
      <p:ext uri="{BB962C8B-B14F-4D97-AF65-F5344CB8AC3E}">
        <p14:creationId xmlns:p14="http://schemas.microsoft.com/office/powerpoint/2010/main" val="26833426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scb_3.mov" descr="/Users/joe/Desktop/santa_barbara/ppt_movs/scb_3.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rotWithShape="1">
          <a:blip r:embed="rId5">
            <a:extLst>
              <a:ext uri="{28A0092B-C50C-407E-A947-70E740481C1C}">
                <a14:useLocalDpi xmlns:a14="http://schemas.microsoft.com/office/drawing/2010/main" val="0"/>
              </a:ext>
            </a:extLst>
          </a:blip>
          <a:srcRect l="6227" t="10501" r="14794" b="9153"/>
          <a:stretch/>
        </p:blipFill>
        <p:spPr bwMode="auto">
          <a:xfrm>
            <a:off x="981261" y="847153"/>
            <a:ext cx="7388313" cy="563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5568" y="154655"/>
            <a:ext cx="8084364" cy="461665"/>
          </a:xfrm>
          <a:prstGeom prst="rect">
            <a:avLst/>
          </a:prstGeom>
          <a:noFill/>
        </p:spPr>
        <p:txBody>
          <a:bodyPr wrap="none" rtlCol="0">
            <a:spAutoFit/>
          </a:bodyPr>
          <a:lstStyle/>
          <a:p>
            <a:r>
              <a:rPr lang="en-US" sz="2400" dirty="0" smtClean="0"/>
              <a:t>Jonsson et al, in prep: satellite </a:t>
            </a:r>
            <a:r>
              <a:rPr lang="en-US" sz="2400" dirty="0" err="1" smtClean="0"/>
              <a:t>chl</a:t>
            </a:r>
            <a:r>
              <a:rPr lang="en-US" sz="2400" dirty="0" smtClean="0"/>
              <a:t> interpolated along </a:t>
            </a:r>
            <a:r>
              <a:rPr lang="en-US" sz="2400" dirty="0" err="1" smtClean="0"/>
              <a:t>flowpaths</a:t>
            </a:r>
            <a:r>
              <a:rPr lang="en-US" sz="2400" dirty="0" smtClean="0"/>
              <a:t>  </a:t>
            </a:r>
            <a:endParaRPr lang="en-US" sz="2400" dirty="0"/>
          </a:p>
        </p:txBody>
      </p:sp>
    </p:spTree>
    <p:extLst>
      <p:ext uri="{BB962C8B-B14F-4D97-AF65-F5344CB8AC3E}">
        <p14:creationId xmlns:p14="http://schemas.microsoft.com/office/powerpoint/2010/main" val="61955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800" fill="hold"/>
                                        <p:tgtEl>
                                          <p:spTgt spid="378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7890"/>
                </p:tgtEl>
              </p:cMediaNode>
            </p:video>
            <p:seq concurrent="1" nextAc="seek">
              <p:cTn id="8" restart="whenNotActive" fill="hold" evtFilter="cancelBubble" nodeType="interactiveSeq">
                <p:stCondLst>
                  <p:cond evt="onClick" delay="0">
                    <p:tgtEl>
                      <p:spTgt spid="378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7890"/>
                                        </p:tgtEl>
                                      </p:cBhvr>
                                    </p:cmd>
                                  </p:childTnLst>
                                </p:cTn>
                              </p:par>
                            </p:childTnLst>
                          </p:cTn>
                        </p:par>
                      </p:childTnLst>
                    </p:cTn>
                  </p:par>
                </p:childTnLst>
              </p:cTn>
              <p:nextCondLst>
                <p:cond evt="onClick" delay="0">
                  <p:tgtEl>
                    <p:spTgt spid="3789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2700"/>
            <a:ext cx="9117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8914" name="Rectangle 3"/>
          <p:cNvSpPr>
            <a:spLocks/>
          </p:cNvSpPr>
          <p:nvPr/>
        </p:nvSpPr>
        <p:spPr bwMode="auto">
          <a:xfrm rot="-5400000">
            <a:off x="29370" y="3151981"/>
            <a:ext cx="1414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tabLst>
                <a:tab pos="749300" algn="l"/>
              </a:tabLst>
            </a:pPr>
            <a:r>
              <a:rPr lang="en-US" sz="2000">
                <a:solidFill>
                  <a:schemeClr val="bg1"/>
                </a:solidFill>
              </a:rPr>
              <a:t>mg C m</a:t>
            </a:r>
            <a:r>
              <a:rPr lang="en-US" sz="2000" baseline="32000">
                <a:solidFill>
                  <a:schemeClr val="bg1"/>
                </a:solidFill>
              </a:rPr>
              <a:t>-2</a:t>
            </a:r>
            <a:r>
              <a:rPr lang="en-US" sz="2000">
                <a:solidFill>
                  <a:schemeClr val="bg1"/>
                </a:solidFill>
              </a:rPr>
              <a:t> d</a:t>
            </a:r>
            <a:r>
              <a:rPr lang="en-US" sz="2000" baseline="32000">
                <a:solidFill>
                  <a:schemeClr val="bg1"/>
                </a:solidFill>
              </a:rPr>
              <a:t>-1</a:t>
            </a:r>
          </a:p>
        </p:txBody>
      </p:sp>
      <p:sp>
        <p:nvSpPr>
          <p:cNvPr id="38915" name="TextBox 15"/>
          <p:cNvSpPr txBox="1">
            <a:spLocks noChangeArrowheads="1"/>
          </p:cNvSpPr>
          <p:nvPr/>
        </p:nvSpPr>
        <p:spPr bwMode="auto">
          <a:xfrm>
            <a:off x="0" y="50800"/>
            <a:ext cx="9179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rPr>
              <a:t>Net community </a:t>
            </a:r>
            <a:r>
              <a:rPr lang="en-US" sz="1800" b="1" dirty="0" smtClean="0">
                <a:solidFill>
                  <a:schemeClr val="bg1"/>
                </a:solidFill>
              </a:rPr>
              <a:t>productivity (</a:t>
            </a:r>
            <a:r>
              <a:rPr lang="en-US" sz="1800" b="1" dirty="0" err="1" smtClean="0">
                <a:solidFill>
                  <a:schemeClr val="bg1"/>
                </a:solidFill>
              </a:rPr>
              <a:t>chl</a:t>
            </a:r>
            <a:r>
              <a:rPr lang="en-US" sz="1800" b="1" dirty="0" smtClean="0">
                <a:solidFill>
                  <a:schemeClr val="bg1"/>
                </a:solidFill>
              </a:rPr>
              <a:t> derived) in the Santa Barbara Channel </a:t>
            </a:r>
            <a:r>
              <a:rPr lang="en-US" sz="1800" b="1" dirty="0">
                <a:solidFill>
                  <a:schemeClr val="bg1"/>
                </a:solidFill>
              </a:rPr>
              <a:t>(</a:t>
            </a:r>
            <a:r>
              <a:rPr lang="en-US" sz="1800" b="1" dirty="0" err="1">
                <a:solidFill>
                  <a:schemeClr val="bg1"/>
                </a:solidFill>
              </a:rPr>
              <a:t>gC</a:t>
            </a:r>
            <a:r>
              <a:rPr lang="en-US" sz="1800" b="1" dirty="0">
                <a:solidFill>
                  <a:schemeClr val="bg1"/>
                </a:solidFill>
              </a:rPr>
              <a:t> m</a:t>
            </a:r>
            <a:r>
              <a:rPr lang="en-US" sz="1800" b="1" baseline="30000" dirty="0">
                <a:solidFill>
                  <a:schemeClr val="bg1"/>
                </a:solidFill>
              </a:rPr>
              <a:t>2</a:t>
            </a:r>
            <a:r>
              <a:rPr lang="en-US" sz="1800" b="1" dirty="0">
                <a:solidFill>
                  <a:schemeClr val="bg1"/>
                </a:solidFill>
              </a:rPr>
              <a:t> d</a:t>
            </a:r>
            <a:r>
              <a:rPr lang="en-US" sz="1800" b="1" baseline="30000" dirty="0">
                <a:solidFill>
                  <a:schemeClr val="bg1"/>
                </a:solidFill>
              </a:rPr>
              <a:t>-1</a:t>
            </a:r>
            <a:r>
              <a:rPr lang="en-US" sz="1800" b="1" dirty="0">
                <a:solidFill>
                  <a:schemeClr val="bg1"/>
                </a:solidFill>
              </a:rPr>
              <a:t>)</a:t>
            </a:r>
          </a:p>
        </p:txBody>
      </p:sp>
      <p:sp>
        <p:nvSpPr>
          <p:cNvPr id="5" name="TextBox 15"/>
          <p:cNvSpPr txBox="1">
            <a:spLocks noChangeArrowheads="1"/>
          </p:cNvSpPr>
          <p:nvPr/>
        </p:nvSpPr>
        <p:spPr bwMode="auto">
          <a:xfrm>
            <a:off x="6224589" y="6487636"/>
            <a:ext cx="2621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smtClean="0">
                <a:solidFill>
                  <a:schemeClr val="bg1"/>
                </a:solidFill>
              </a:rPr>
              <a:t>Jonsson</a:t>
            </a:r>
            <a:r>
              <a:rPr lang="en-US" sz="1800" b="1" dirty="0" smtClean="0">
                <a:solidFill>
                  <a:schemeClr val="bg1"/>
                </a:solidFill>
              </a:rPr>
              <a:t> et al., in prep</a:t>
            </a:r>
            <a:endParaRPr lang="en-US" sz="1800" b="1" dirty="0">
              <a:solidFill>
                <a:schemeClr val="bg1"/>
              </a:solidFill>
            </a:endParaRPr>
          </a:p>
        </p:txBody>
      </p:sp>
    </p:spTree>
    <p:extLst>
      <p:ext uri="{BB962C8B-B14F-4D97-AF65-F5344CB8AC3E}">
        <p14:creationId xmlns:p14="http://schemas.microsoft.com/office/powerpoint/2010/main" val="3517847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289" y="1579935"/>
            <a:ext cx="184666" cy="369332"/>
          </a:xfrm>
          <a:prstGeom prst="rect">
            <a:avLst/>
          </a:prstGeom>
          <a:noFill/>
        </p:spPr>
        <p:txBody>
          <a:bodyPr wrap="none" rtlCol="0">
            <a:spAutoFit/>
          </a:bodyPr>
          <a:lstStyle/>
          <a:p>
            <a:endParaRPr lang="en-US" dirty="0"/>
          </a:p>
        </p:txBody>
      </p:sp>
      <p:sp>
        <p:nvSpPr>
          <p:cNvPr id="6" name="TextBox 5"/>
          <p:cNvSpPr txBox="1"/>
          <p:nvPr/>
        </p:nvSpPr>
        <p:spPr>
          <a:xfrm>
            <a:off x="1242822" y="518106"/>
            <a:ext cx="7448211" cy="4462760"/>
          </a:xfrm>
          <a:prstGeom prst="rect">
            <a:avLst/>
          </a:prstGeom>
          <a:noFill/>
        </p:spPr>
        <p:txBody>
          <a:bodyPr wrap="square" rtlCol="0">
            <a:spAutoFit/>
          </a:bodyPr>
          <a:lstStyle/>
          <a:p>
            <a:endParaRPr lang="en-US" sz="2400" b="1" dirty="0" smtClean="0"/>
          </a:p>
          <a:p>
            <a:r>
              <a:rPr lang="en-US" sz="2400" b="1" dirty="0" smtClean="0"/>
              <a:t>To motivate discussion, we show work by:</a:t>
            </a:r>
          </a:p>
          <a:p>
            <a:endParaRPr lang="en-US" sz="2400" b="1" dirty="0"/>
          </a:p>
          <a:p>
            <a:pPr marL="457200" indent="-457200">
              <a:buAutoNum type="arabicPeriod"/>
            </a:pPr>
            <a:r>
              <a:rPr lang="en-US" sz="2400" dirty="0" smtClean="0"/>
              <a:t>Our GOCI colleagues including </a:t>
            </a:r>
            <a:r>
              <a:rPr lang="en-US" sz="2400" dirty="0" err="1" smtClean="0"/>
              <a:t>Yongje</a:t>
            </a:r>
            <a:r>
              <a:rPr lang="en-US" sz="2400" dirty="0" smtClean="0"/>
              <a:t> Park</a:t>
            </a:r>
          </a:p>
          <a:p>
            <a:pPr marL="457200" indent="-457200">
              <a:buFontTx/>
              <a:buAutoNum type="arabicPeriod"/>
            </a:pPr>
            <a:r>
              <a:rPr lang="en-US" sz="2400" dirty="0"/>
              <a:t>G. </a:t>
            </a:r>
            <a:r>
              <a:rPr lang="en-US" sz="2400" dirty="0" err="1"/>
              <a:t>Neukermans</a:t>
            </a:r>
            <a:r>
              <a:rPr lang="en-US" sz="2400" dirty="0"/>
              <a:t> et  </a:t>
            </a:r>
            <a:r>
              <a:rPr lang="en-US" sz="2400" dirty="0" smtClean="0"/>
              <a:t>al.  (SEVIRI colleagues)</a:t>
            </a:r>
          </a:p>
          <a:p>
            <a:pPr marL="457200" indent="-457200">
              <a:buAutoNum type="arabicPeriod"/>
            </a:pPr>
            <a:r>
              <a:rPr lang="en-US" sz="2400" dirty="0" smtClean="0"/>
              <a:t>Bob </a:t>
            </a:r>
            <a:r>
              <a:rPr lang="en-US" sz="2400" dirty="0" err="1" smtClean="0"/>
              <a:t>Arnone</a:t>
            </a:r>
            <a:r>
              <a:rPr lang="en-US" sz="2400" dirty="0"/>
              <a:t> </a:t>
            </a:r>
            <a:r>
              <a:rPr lang="en-US" sz="2400" dirty="0" smtClean="0"/>
              <a:t>et al.</a:t>
            </a:r>
          </a:p>
          <a:p>
            <a:pPr marL="457200" indent="-457200">
              <a:buAutoNum type="arabicPeriod"/>
            </a:pPr>
            <a:r>
              <a:rPr lang="en-US" sz="2400" dirty="0" smtClean="0"/>
              <a:t>Curt Davis</a:t>
            </a:r>
            <a:r>
              <a:rPr lang="en-US" sz="2400" b="1" dirty="0"/>
              <a:t> </a:t>
            </a:r>
            <a:r>
              <a:rPr lang="en-US" sz="2400" dirty="0" smtClean="0"/>
              <a:t>et al.</a:t>
            </a:r>
          </a:p>
          <a:p>
            <a:pPr marL="457200" indent="-457200">
              <a:buAutoNum type="arabicPeriod"/>
            </a:pPr>
            <a:r>
              <a:rPr lang="en-US" sz="2400" dirty="0" err="1" smtClean="0"/>
              <a:t>Zhongping</a:t>
            </a:r>
            <a:r>
              <a:rPr lang="en-US" sz="2400" dirty="0" smtClean="0"/>
              <a:t> Lee et al.</a:t>
            </a:r>
          </a:p>
          <a:p>
            <a:pPr marL="457200" indent="-457200">
              <a:buAutoNum type="arabicPeriod"/>
            </a:pPr>
            <a:r>
              <a:rPr lang="en-US" sz="2400" dirty="0" smtClean="0"/>
              <a:t>John </a:t>
            </a:r>
            <a:r>
              <a:rPr lang="en-US" sz="2400" dirty="0" err="1" smtClean="0"/>
              <a:t>Moisan</a:t>
            </a:r>
            <a:endParaRPr lang="en-US" sz="2400" dirty="0" smtClean="0"/>
          </a:p>
          <a:p>
            <a:pPr marL="457200" indent="-457200">
              <a:buAutoNum type="arabicPeriod"/>
            </a:pPr>
            <a:r>
              <a:rPr lang="en-US" sz="2400" dirty="0" err="1" smtClean="0"/>
              <a:t>Sosik</a:t>
            </a:r>
            <a:r>
              <a:rPr lang="en-US" sz="2400" dirty="0" smtClean="0"/>
              <a:t> et al.</a:t>
            </a:r>
          </a:p>
          <a:p>
            <a:pPr marL="457200" indent="-457200">
              <a:buAutoNum type="arabicPeriod"/>
            </a:pPr>
            <a:r>
              <a:rPr lang="en-US" sz="2400" dirty="0" smtClean="0"/>
              <a:t>S. Hooker </a:t>
            </a:r>
          </a:p>
          <a:p>
            <a:pPr marL="457200" indent="-457200">
              <a:buAutoNum type="arabicPeriod"/>
            </a:pPr>
            <a:endParaRPr lang="en-US" sz="2000" dirty="0" smtClean="0"/>
          </a:p>
        </p:txBody>
      </p:sp>
    </p:spTree>
    <p:extLst>
      <p:ext uri="{BB962C8B-B14F-4D97-AF65-F5344CB8AC3E}">
        <p14:creationId xmlns:p14="http://schemas.microsoft.com/office/powerpoint/2010/main" val="38773607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science enabled by GOCI</a:t>
            </a:r>
            <a:endParaRPr lang="en-US" dirty="0"/>
          </a:p>
        </p:txBody>
      </p:sp>
      <p:sp>
        <p:nvSpPr>
          <p:cNvPr id="3" name="Content Placeholder 2"/>
          <p:cNvSpPr>
            <a:spLocks noGrp="1"/>
          </p:cNvSpPr>
          <p:nvPr>
            <p:ph idx="1"/>
          </p:nvPr>
        </p:nvSpPr>
        <p:spPr/>
        <p:txBody>
          <a:bodyPr/>
          <a:lstStyle/>
          <a:p>
            <a:r>
              <a:rPr lang="en-US" dirty="0" smtClean="0"/>
              <a:t>Courtesy of </a:t>
            </a:r>
            <a:r>
              <a:rPr lang="en-US" dirty="0" err="1" smtClean="0"/>
              <a:t>Youngje</a:t>
            </a:r>
            <a:r>
              <a:rPr lang="en-US" dirty="0" smtClean="0"/>
              <a:t> Park, </a:t>
            </a:r>
            <a:r>
              <a:rPr lang="en-US" dirty="0"/>
              <a:t>Korea Ocean Satellite Center(KOSC), Korea </a:t>
            </a:r>
            <a:r>
              <a:rPr lang="en-US" dirty="0" err="1"/>
              <a:t>Institue</a:t>
            </a:r>
            <a:r>
              <a:rPr lang="en-US" dirty="0"/>
              <a:t> of Ocean Science &amp; Technology (KIOST) </a:t>
            </a:r>
          </a:p>
        </p:txBody>
      </p:sp>
    </p:spTree>
    <p:extLst>
      <p:ext uri="{BB962C8B-B14F-4D97-AF65-F5344CB8AC3E}">
        <p14:creationId xmlns:p14="http://schemas.microsoft.com/office/powerpoint/2010/main" val="21894853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제목 1"/>
          <p:cNvSpPr>
            <a:spLocks noGrp="1"/>
          </p:cNvSpPr>
          <p:nvPr>
            <p:ph type="title"/>
          </p:nvPr>
        </p:nvSpPr>
        <p:spPr/>
        <p:txBody>
          <a:bodyPr/>
          <a:lstStyle/>
          <a:p>
            <a:r>
              <a:rPr lang="en-US" altLang="ko-KR" dirty="0" smtClean="0"/>
              <a:t>Tidal effects on the SS movement</a:t>
            </a:r>
            <a:endParaRPr lang="ko-KR" altLang="en-US" dirty="0" smtClean="0"/>
          </a:p>
        </p:txBody>
      </p:sp>
      <p:grpSp>
        <p:nvGrpSpPr>
          <p:cNvPr id="2" name="그룹 3"/>
          <p:cNvGrpSpPr>
            <a:grpSpLocks/>
          </p:cNvGrpSpPr>
          <p:nvPr/>
        </p:nvGrpSpPr>
        <p:grpSpPr bwMode="auto">
          <a:xfrm>
            <a:off x="3600450" y="1619250"/>
            <a:ext cx="4967288" cy="4968875"/>
            <a:chOff x="3491880" y="1556792"/>
            <a:chExt cx="4968240" cy="4968240"/>
          </a:xfrm>
        </p:grpSpPr>
        <p:pic>
          <p:nvPicPr>
            <p:cNvPr id="6185" name="Picture 2" descr="G:\00-GOCI data processing temp\20110621-1주년기념 동영상 제작 - 경기만 해안선변화\20110416\GOCI_Rrs_waterline_Gyeonggi_20110416_001640.tif"/>
            <p:cNvPicPr>
              <a:picLocks noChangeAspect="1" noChangeArrowheads="1"/>
            </p:cNvPicPr>
            <p:nvPr/>
          </p:nvPicPr>
          <p:blipFill>
            <a:blip r:embed="rId2" cstate="print"/>
            <a:srcRect/>
            <a:stretch>
              <a:fillRect/>
            </a:stretch>
          </p:blipFill>
          <p:spPr bwMode="auto">
            <a:xfrm>
              <a:off x="3491880" y="1556792"/>
              <a:ext cx="4968240" cy="4968240"/>
            </a:xfrm>
            <a:prstGeom prst="rect">
              <a:avLst/>
            </a:prstGeom>
            <a:noFill/>
            <a:ln w="9525">
              <a:solidFill>
                <a:schemeClr val="tx1"/>
              </a:solidFill>
              <a:miter lim="800000"/>
              <a:headEnd/>
              <a:tailEnd/>
            </a:ln>
          </p:spPr>
        </p:pic>
        <p:sp>
          <p:nvSpPr>
            <p:cNvPr id="6" name="TextBox 5"/>
            <p:cNvSpPr txBox="1"/>
            <p:nvPr/>
          </p:nvSpPr>
          <p:spPr>
            <a:xfrm>
              <a:off x="7077142" y="1556792"/>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09</a:t>
              </a:r>
              <a:r>
                <a:rPr kumimoji="0" lang="ko-KR" altLang="en-US" sz="1000" b="1"/>
                <a:t>시 </a:t>
              </a:r>
              <a:r>
                <a:rPr kumimoji="0" lang="en-US" altLang="ko-KR" sz="1000" b="1"/>
                <a:t>30</a:t>
              </a:r>
              <a:r>
                <a:rPr kumimoji="0" lang="ko-KR" altLang="en-US" sz="1000" b="1"/>
                <a:t>분 획득 영상</a:t>
              </a:r>
            </a:p>
          </p:txBody>
        </p:sp>
      </p:grpSp>
      <p:pic>
        <p:nvPicPr>
          <p:cNvPr id="6148" name="Picture 4" descr="C:\Users\Administrator\Desktop\GOCI_browing_image\20110416 - 경기만 동해북부 good\resize20_COMS_GOCI_BI_201100416021646.jpg"/>
          <p:cNvPicPr>
            <a:picLocks noChangeAspect="1" noChangeArrowheads="1"/>
          </p:cNvPicPr>
          <p:nvPr/>
        </p:nvPicPr>
        <p:blipFill>
          <a:blip r:embed="rId3" cstate="print"/>
          <a:srcRect/>
          <a:stretch>
            <a:fillRect/>
          </a:stretch>
        </p:blipFill>
        <p:spPr bwMode="auto">
          <a:xfrm>
            <a:off x="539750" y="1368425"/>
            <a:ext cx="2716213" cy="2771775"/>
          </a:xfrm>
          <a:prstGeom prst="rect">
            <a:avLst/>
          </a:prstGeom>
          <a:noFill/>
          <a:ln w="9525">
            <a:noFill/>
            <a:miter lim="800000"/>
            <a:headEnd/>
            <a:tailEnd/>
          </a:ln>
        </p:spPr>
      </p:pic>
      <p:grpSp>
        <p:nvGrpSpPr>
          <p:cNvPr id="3" name="그룹 7"/>
          <p:cNvGrpSpPr>
            <a:grpSpLocks/>
          </p:cNvGrpSpPr>
          <p:nvPr/>
        </p:nvGrpSpPr>
        <p:grpSpPr bwMode="auto">
          <a:xfrm>
            <a:off x="3600450" y="1619250"/>
            <a:ext cx="4967288" cy="4968875"/>
            <a:chOff x="4932040" y="2145442"/>
            <a:chExt cx="4968240" cy="4968240"/>
          </a:xfrm>
        </p:grpSpPr>
        <p:pic>
          <p:nvPicPr>
            <p:cNvPr id="6183" name="Picture 5" descr="G:\00-GOCI data processing temp\20110621-1주년기념 동영상 제작 - 경기만 해안선변화\20110416\GOCI_Rrs_waterline_Gyeonggi_20110416_011640.tif"/>
            <p:cNvPicPr>
              <a:picLocks noChangeAspect="1" noChangeArrowheads="1"/>
            </p:cNvPicPr>
            <p:nvPr/>
          </p:nvPicPr>
          <p:blipFill>
            <a:blip r:embed="rId4" cstate="print"/>
            <a:srcRect/>
            <a:stretch>
              <a:fillRect/>
            </a:stretch>
          </p:blipFill>
          <p:spPr bwMode="auto">
            <a:xfrm>
              <a:off x="4932040" y="2145442"/>
              <a:ext cx="4968240" cy="4968240"/>
            </a:xfrm>
            <a:prstGeom prst="rect">
              <a:avLst/>
            </a:prstGeom>
            <a:noFill/>
            <a:ln w="9525">
              <a:solidFill>
                <a:schemeClr val="tx1"/>
              </a:solidFill>
              <a:miter lim="800000"/>
              <a:headEnd/>
              <a:tailEnd/>
            </a:ln>
          </p:spPr>
        </p:pic>
        <p:sp>
          <p:nvSpPr>
            <p:cNvPr id="10" name="TextBox 9"/>
            <p:cNvSpPr txBox="1"/>
            <p:nvPr/>
          </p:nvSpPr>
          <p:spPr>
            <a:xfrm>
              <a:off x="8517302" y="2145442"/>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10</a:t>
              </a:r>
              <a:r>
                <a:rPr kumimoji="0" lang="ko-KR" altLang="en-US" sz="1000" b="1"/>
                <a:t>시 </a:t>
              </a:r>
              <a:r>
                <a:rPr kumimoji="0" lang="en-US" altLang="ko-KR" sz="1000" b="1"/>
                <a:t>30</a:t>
              </a:r>
              <a:r>
                <a:rPr kumimoji="0" lang="ko-KR" altLang="en-US" sz="1000" b="1"/>
                <a:t>분 획득 영상</a:t>
              </a:r>
            </a:p>
          </p:txBody>
        </p:sp>
      </p:grpSp>
      <p:grpSp>
        <p:nvGrpSpPr>
          <p:cNvPr id="4" name="그룹 10"/>
          <p:cNvGrpSpPr>
            <a:grpSpLocks/>
          </p:cNvGrpSpPr>
          <p:nvPr/>
        </p:nvGrpSpPr>
        <p:grpSpPr bwMode="auto">
          <a:xfrm>
            <a:off x="3600450" y="1619250"/>
            <a:ext cx="4967288" cy="4968875"/>
            <a:chOff x="6032448" y="2699440"/>
            <a:chExt cx="4968240" cy="4968240"/>
          </a:xfrm>
        </p:grpSpPr>
        <p:pic>
          <p:nvPicPr>
            <p:cNvPr id="6181" name="Picture 6" descr="G:\00-GOCI data processing temp\20110621-1주년기념 동영상 제작 - 경기만 해안선변화\20110416\GOCI_Rrs_waterline_Gyeonggi_20110416_021640.tif"/>
            <p:cNvPicPr>
              <a:picLocks noChangeAspect="1" noChangeArrowheads="1"/>
            </p:cNvPicPr>
            <p:nvPr/>
          </p:nvPicPr>
          <p:blipFill>
            <a:blip r:embed="rId5" cstate="print"/>
            <a:srcRect/>
            <a:stretch>
              <a:fillRect/>
            </a:stretch>
          </p:blipFill>
          <p:spPr bwMode="auto">
            <a:xfrm>
              <a:off x="6032448" y="2699440"/>
              <a:ext cx="4968240" cy="4968240"/>
            </a:xfrm>
            <a:prstGeom prst="rect">
              <a:avLst/>
            </a:prstGeom>
            <a:noFill/>
            <a:ln w="9525">
              <a:solidFill>
                <a:schemeClr val="tx1"/>
              </a:solidFill>
              <a:miter lim="800000"/>
              <a:headEnd/>
              <a:tailEnd/>
            </a:ln>
          </p:spPr>
        </p:pic>
        <p:sp>
          <p:nvSpPr>
            <p:cNvPr id="13" name="TextBox 12"/>
            <p:cNvSpPr txBox="1"/>
            <p:nvPr/>
          </p:nvSpPr>
          <p:spPr>
            <a:xfrm>
              <a:off x="9617710" y="2699440"/>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11</a:t>
              </a:r>
              <a:r>
                <a:rPr kumimoji="0" lang="ko-KR" altLang="en-US" sz="1000" b="1"/>
                <a:t>시 </a:t>
              </a:r>
              <a:r>
                <a:rPr kumimoji="0" lang="en-US" altLang="ko-KR" sz="1000" b="1"/>
                <a:t>30</a:t>
              </a:r>
              <a:r>
                <a:rPr kumimoji="0" lang="ko-KR" altLang="en-US" sz="1000" b="1"/>
                <a:t>분 획득 영상</a:t>
              </a:r>
            </a:p>
          </p:txBody>
        </p:sp>
      </p:grpSp>
      <p:grpSp>
        <p:nvGrpSpPr>
          <p:cNvPr id="5" name="그룹 13"/>
          <p:cNvGrpSpPr>
            <a:grpSpLocks/>
          </p:cNvGrpSpPr>
          <p:nvPr/>
        </p:nvGrpSpPr>
        <p:grpSpPr bwMode="auto">
          <a:xfrm>
            <a:off x="3600450" y="1619250"/>
            <a:ext cx="4967288" cy="4968875"/>
            <a:chOff x="2206625" y="-1489075"/>
            <a:chExt cx="4968240" cy="4968240"/>
          </a:xfrm>
        </p:grpSpPr>
        <p:pic>
          <p:nvPicPr>
            <p:cNvPr id="6179" name="Picture 7" descr="G:\00-GOCI data processing temp\20110621-1주년기념 동영상 제작 - 경기만 해안선변화\20110416\GOCI_Rrs_waterline_Gyeonggi_20110416_031640.tif"/>
            <p:cNvPicPr>
              <a:picLocks noChangeAspect="1" noChangeArrowheads="1"/>
            </p:cNvPicPr>
            <p:nvPr/>
          </p:nvPicPr>
          <p:blipFill>
            <a:blip r:embed="rId6" cstate="print"/>
            <a:srcRect/>
            <a:stretch>
              <a:fillRect/>
            </a:stretch>
          </p:blipFill>
          <p:spPr bwMode="auto">
            <a:xfrm>
              <a:off x="2206625" y="-1489075"/>
              <a:ext cx="4968240" cy="4968240"/>
            </a:xfrm>
            <a:prstGeom prst="rect">
              <a:avLst/>
            </a:prstGeom>
            <a:noFill/>
            <a:ln w="9525">
              <a:solidFill>
                <a:schemeClr val="tx1"/>
              </a:solidFill>
              <a:miter lim="800000"/>
              <a:headEnd/>
              <a:tailEnd/>
            </a:ln>
          </p:spPr>
        </p:pic>
        <p:sp>
          <p:nvSpPr>
            <p:cNvPr id="16" name="TextBox 15"/>
            <p:cNvSpPr txBox="1"/>
            <p:nvPr/>
          </p:nvSpPr>
          <p:spPr>
            <a:xfrm>
              <a:off x="5791887" y="-1489075"/>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12</a:t>
              </a:r>
              <a:r>
                <a:rPr kumimoji="0" lang="ko-KR" altLang="en-US" sz="1000" b="1"/>
                <a:t>시 </a:t>
              </a:r>
              <a:r>
                <a:rPr kumimoji="0" lang="en-US" altLang="ko-KR" sz="1000" b="1"/>
                <a:t>30</a:t>
              </a:r>
              <a:r>
                <a:rPr kumimoji="0" lang="ko-KR" altLang="en-US" sz="1000" b="1"/>
                <a:t>분 획득 영상</a:t>
              </a:r>
            </a:p>
          </p:txBody>
        </p:sp>
      </p:grpSp>
      <p:grpSp>
        <p:nvGrpSpPr>
          <p:cNvPr id="7" name="그룹 16"/>
          <p:cNvGrpSpPr>
            <a:grpSpLocks/>
          </p:cNvGrpSpPr>
          <p:nvPr/>
        </p:nvGrpSpPr>
        <p:grpSpPr bwMode="auto">
          <a:xfrm>
            <a:off x="3600450" y="1619250"/>
            <a:ext cx="4967288" cy="4968875"/>
            <a:chOff x="4157816" y="-1212076"/>
            <a:chExt cx="4968240" cy="4968240"/>
          </a:xfrm>
        </p:grpSpPr>
        <p:pic>
          <p:nvPicPr>
            <p:cNvPr id="6177" name="Picture 8" descr="G:\00-GOCI data processing temp\20110621-1주년기념 동영상 제작 - 경기만 해안선변화\20110416\GOCI_Rrs_waterline_Gyeonggi_20110416_041640.tif"/>
            <p:cNvPicPr>
              <a:picLocks noChangeAspect="1" noChangeArrowheads="1"/>
            </p:cNvPicPr>
            <p:nvPr/>
          </p:nvPicPr>
          <p:blipFill>
            <a:blip r:embed="rId7" cstate="print"/>
            <a:srcRect/>
            <a:stretch>
              <a:fillRect/>
            </a:stretch>
          </p:blipFill>
          <p:spPr bwMode="auto">
            <a:xfrm>
              <a:off x="4157816" y="-1212076"/>
              <a:ext cx="4968240" cy="4968240"/>
            </a:xfrm>
            <a:prstGeom prst="rect">
              <a:avLst/>
            </a:prstGeom>
            <a:noFill/>
            <a:ln w="9525">
              <a:solidFill>
                <a:schemeClr val="tx1"/>
              </a:solidFill>
              <a:miter lim="800000"/>
              <a:headEnd/>
              <a:tailEnd/>
            </a:ln>
          </p:spPr>
        </p:pic>
        <p:sp>
          <p:nvSpPr>
            <p:cNvPr id="19" name="TextBox 18"/>
            <p:cNvSpPr txBox="1"/>
            <p:nvPr/>
          </p:nvSpPr>
          <p:spPr>
            <a:xfrm>
              <a:off x="7743078" y="-1212076"/>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13</a:t>
              </a:r>
              <a:r>
                <a:rPr kumimoji="0" lang="ko-KR" altLang="en-US" sz="1000" b="1"/>
                <a:t>시 </a:t>
              </a:r>
              <a:r>
                <a:rPr kumimoji="0" lang="en-US" altLang="ko-KR" sz="1000" b="1"/>
                <a:t>30</a:t>
              </a:r>
              <a:r>
                <a:rPr kumimoji="0" lang="ko-KR" altLang="en-US" sz="1000" b="1"/>
                <a:t>분 획득 영상</a:t>
              </a:r>
            </a:p>
          </p:txBody>
        </p:sp>
      </p:grpSp>
      <p:grpSp>
        <p:nvGrpSpPr>
          <p:cNvPr id="8" name="그룹 19"/>
          <p:cNvGrpSpPr>
            <a:grpSpLocks/>
          </p:cNvGrpSpPr>
          <p:nvPr/>
        </p:nvGrpSpPr>
        <p:grpSpPr bwMode="auto">
          <a:xfrm>
            <a:off x="3600450" y="1619250"/>
            <a:ext cx="4967288" cy="4968875"/>
            <a:chOff x="5864225" y="-1336675"/>
            <a:chExt cx="4968240" cy="4968240"/>
          </a:xfrm>
        </p:grpSpPr>
        <p:pic>
          <p:nvPicPr>
            <p:cNvPr id="6175" name="Picture 9" descr="G:\00-GOCI data processing temp\20110621-1주년기념 동영상 제작 - 경기만 해안선변화\20110416\GOCI_Rrs_waterline_Gyeonggi_20110416_051640.tif"/>
            <p:cNvPicPr>
              <a:picLocks noChangeAspect="1" noChangeArrowheads="1"/>
            </p:cNvPicPr>
            <p:nvPr/>
          </p:nvPicPr>
          <p:blipFill>
            <a:blip r:embed="rId8" cstate="print"/>
            <a:srcRect/>
            <a:stretch>
              <a:fillRect/>
            </a:stretch>
          </p:blipFill>
          <p:spPr bwMode="auto">
            <a:xfrm>
              <a:off x="5864225" y="-1336675"/>
              <a:ext cx="4968240" cy="4968240"/>
            </a:xfrm>
            <a:prstGeom prst="rect">
              <a:avLst/>
            </a:prstGeom>
            <a:noFill/>
            <a:ln w="9525">
              <a:solidFill>
                <a:schemeClr val="tx1"/>
              </a:solidFill>
              <a:miter lim="800000"/>
              <a:headEnd/>
              <a:tailEnd/>
            </a:ln>
          </p:spPr>
        </p:pic>
        <p:sp>
          <p:nvSpPr>
            <p:cNvPr id="22" name="TextBox 21"/>
            <p:cNvSpPr txBox="1"/>
            <p:nvPr/>
          </p:nvSpPr>
          <p:spPr>
            <a:xfrm>
              <a:off x="9449487" y="-1336675"/>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14</a:t>
              </a:r>
              <a:r>
                <a:rPr kumimoji="0" lang="ko-KR" altLang="en-US" sz="1000" b="1"/>
                <a:t>시 </a:t>
              </a:r>
              <a:r>
                <a:rPr kumimoji="0" lang="en-US" altLang="ko-KR" sz="1000" b="1"/>
                <a:t>30</a:t>
              </a:r>
              <a:r>
                <a:rPr kumimoji="0" lang="ko-KR" altLang="en-US" sz="1000" b="1"/>
                <a:t>분 획득 영상</a:t>
              </a:r>
            </a:p>
          </p:txBody>
        </p:sp>
      </p:grpSp>
      <p:grpSp>
        <p:nvGrpSpPr>
          <p:cNvPr id="9" name="그룹 22"/>
          <p:cNvGrpSpPr>
            <a:grpSpLocks/>
          </p:cNvGrpSpPr>
          <p:nvPr/>
        </p:nvGrpSpPr>
        <p:grpSpPr bwMode="auto">
          <a:xfrm>
            <a:off x="3600450" y="1619250"/>
            <a:ext cx="4967288" cy="4968875"/>
            <a:chOff x="7174865" y="870446"/>
            <a:chExt cx="4968240" cy="4968240"/>
          </a:xfrm>
        </p:grpSpPr>
        <p:pic>
          <p:nvPicPr>
            <p:cNvPr id="6173" name="Picture 10" descr="G:\00-GOCI data processing temp\20110621-1주년기념 동영상 제작 - 경기만 해안선변화\20110416\GOCI_Rrs_waterline_Gyeonggi_20110416_061640.tif"/>
            <p:cNvPicPr>
              <a:picLocks noChangeAspect="1" noChangeArrowheads="1"/>
            </p:cNvPicPr>
            <p:nvPr/>
          </p:nvPicPr>
          <p:blipFill>
            <a:blip r:embed="rId9" cstate="print"/>
            <a:srcRect/>
            <a:stretch>
              <a:fillRect/>
            </a:stretch>
          </p:blipFill>
          <p:spPr bwMode="auto">
            <a:xfrm>
              <a:off x="7174865" y="870446"/>
              <a:ext cx="4968240" cy="4968240"/>
            </a:xfrm>
            <a:prstGeom prst="rect">
              <a:avLst/>
            </a:prstGeom>
            <a:noFill/>
            <a:ln w="9525">
              <a:solidFill>
                <a:schemeClr val="tx1"/>
              </a:solidFill>
              <a:miter lim="800000"/>
              <a:headEnd/>
              <a:tailEnd/>
            </a:ln>
          </p:spPr>
        </p:pic>
        <p:sp>
          <p:nvSpPr>
            <p:cNvPr id="25" name="TextBox 24"/>
            <p:cNvSpPr txBox="1"/>
            <p:nvPr/>
          </p:nvSpPr>
          <p:spPr>
            <a:xfrm>
              <a:off x="10760127" y="870446"/>
              <a:ext cx="1382978" cy="553967"/>
            </a:xfrm>
            <a:prstGeom prst="rect">
              <a:avLst/>
            </a:prstGeom>
            <a:solidFill>
              <a:srgbClr val="FFFFFF">
                <a:alpha val="60000"/>
              </a:srgbClr>
            </a:solidFill>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15</a:t>
              </a:r>
              <a:r>
                <a:rPr kumimoji="0" lang="ko-KR" altLang="en-US" sz="1000" b="1"/>
                <a:t>시 </a:t>
              </a:r>
              <a:r>
                <a:rPr kumimoji="0" lang="en-US" altLang="ko-KR" sz="1000" b="1"/>
                <a:t>30</a:t>
              </a:r>
              <a:r>
                <a:rPr kumimoji="0" lang="ko-KR" altLang="en-US" sz="1000" b="1"/>
                <a:t>분 획득 영상</a:t>
              </a:r>
            </a:p>
          </p:txBody>
        </p:sp>
      </p:grpSp>
      <p:grpSp>
        <p:nvGrpSpPr>
          <p:cNvPr id="11" name="그룹 25"/>
          <p:cNvGrpSpPr>
            <a:grpSpLocks/>
          </p:cNvGrpSpPr>
          <p:nvPr/>
        </p:nvGrpSpPr>
        <p:grpSpPr bwMode="auto">
          <a:xfrm>
            <a:off x="3600450" y="1619250"/>
            <a:ext cx="4967288" cy="4968875"/>
            <a:chOff x="7280275" y="-3394075"/>
            <a:chExt cx="4968240" cy="4968240"/>
          </a:xfrm>
        </p:grpSpPr>
        <p:pic>
          <p:nvPicPr>
            <p:cNvPr id="6171" name="Picture 2" descr="G:\00-GOCI data processing temp\20110621-1주년기념 동영상 제작 - 경기만 해안선변화\20110416\GOCI_Rrs_waterline_Gyeonggi_20110416_071640.tif"/>
            <p:cNvPicPr>
              <a:picLocks noChangeAspect="1" noChangeArrowheads="1"/>
            </p:cNvPicPr>
            <p:nvPr/>
          </p:nvPicPr>
          <p:blipFill>
            <a:blip r:embed="rId10" cstate="print"/>
            <a:srcRect/>
            <a:stretch>
              <a:fillRect/>
            </a:stretch>
          </p:blipFill>
          <p:spPr bwMode="auto">
            <a:xfrm>
              <a:off x="7280275" y="-3394075"/>
              <a:ext cx="4968240" cy="4968240"/>
            </a:xfrm>
            <a:prstGeom prst="rect">
              <a:avLst/>
            </a:prstGeom>
            <a:noFill/>
            <a:ln w="9525">
              <a:solidFill>
                <a:schemeClr val="tx1"/>
              </a:solidFill>
              <a:miter lim="800000"/>
              <a:headEnd/>
              <a:tailEnd/>
            </a:ln>
          </p:spPr>
        </p:pic>
        <p:sp>
          <p:nvSpPr>
            <p:cNvPr id="28" name="TextBox 27"/>
            <p:cNvSpPr txBox="1"/>
            <p:nvPr/>
          </p:nvSpPr>
          <p:spPr>
            <a:xfrm>
              <a:off x="10865537" y="-3394075"/>
              <a:ext cx="1382978" cy="553967"/>
            </a:xfrm>
            <a:prstGeom prst="rect">
              <a:avLst/>
            </a:prstGeom>
            <a:solidFill>
              <a:srgbClr val="FFFFFF">
                <a:alpha val="60000"/>
              </a:srgbClr>
            </a:solidFill>
            <a:ln>
              <a:solidFill>
                <a:schemeClr val="tx1"/>
              </a:solidFill>
              <a:tailEnd type="triangle" w="lg" len="lg"/>
            </a:ln>
          </p:spPr>
          <p:txBody>
            <a:bodyPr wrap="none">
              <a:spAutoFit/>
            </a:bodyPr>
            <a:lstStyle/>
            <a:p>
              <a:pPr latinLnBrk="0"/>
              <a:r>
                <a:rPr kumimoji="0" lang="en-US" altLang="ko-KR" sz="1000" b="1"/>
                <a:t>GOCI </a:t>
              </a:r>
            </a:p>
            <a:p>
              <a:pPr latinLnBrk="0"/>
              <a:r>
                <a:rPr kumimoji="0" lang="en-US" altLang="ko-KR" sz="1000" b="1"/>
                <a:t>2011</a:t>
              </a:r>
              <a:r>
                <a:rPr kumimoji="0" lang="ko-KR" altLang="en-US" sz="1000" b="1"/>
                <a:t>년 </a:t>
              </a:r>
              <a:r>
                <a:rPr kumimoji="0" lang="en-US" altLang="ko-KR" sz="1000" b="1"/>
                <a:t>4</a:t>
              </a:r>
              <a:r>
                <a:rPr kumimoji="0" lang="ko-KR" altLang="en-US" sz="1000" b="1"/>
                <a:t>월 </a:t>
              </a:r>
              <a:r>
                <a:rPr kumimoji="0" lang="en-US" altLang="ko-KR" sz="1000" b="1"/>
                <a:t>16</a:t>
              </a:r>
              <a:r>
                <a:rPr kumimoji="0" lang="ko-KR" altLang="en-US" sz="1000" b="1"/>
                <a:t>일</a:t>
              </a:r>
              <a:endParaRPr kumimoji="0" lang="en-US" altLang="ko-KR" sz="1000" b="1"/>
            </a:p>
            <a:p>
              <a:pPr latinLnBrk="0"/>
              <a:r>
                <a:rPr kumimoji="0" lang="en-US" altLang="ko-KR" sz="1000" b="1"/>
                <a:t>16</a:t>
              </a:r>
              <a:r>
                <a:rPr kumimoji="0" lang="ko-KR" altLang="en-US" sz="1000" b="1"/>
                <a:t>시 </a:t>
              </a:r>
              <a:r>
                <a:rPr kumimoji="0" lang="en-US" altLang="ko-KR" sz="1000" b="1"/>
                <a:t>30</a:t>
              </a:r>
              <a:r>
                <a:rPr kumimoji="0" lang="ko-KR" altLang="en-US" sz="1000" b="1"/>
                <a:t>분 획득 영상</a:t>
              </a:r>
            </a:p>
          </p:txBody>
        </p:sp>
      </p:grpSp>
      <p:sp>
        <p:nvSpPr>
          <p:cNvPr id="29" name="자유형 28"/>
          <p:cNvSpPr/>
          <p:nvPr/>
        </p:nvSpPr>
        <p:spPr>
          <a:xfrm>
            <a:off x="4562475" y="2643188"/>
            <a:ext cx="1928813" cy="1017587"/>
          </a:xfrm>
          <a:custGeom>
            <a:avLst/>
            <a:gdLst>
              <a:gd name="connsiteX0" fmla="*/ 0 w 1928813"/>
              <a:gd name="connsiteY0" fmla="*/ 0 h 1018048"/>
              <a:gd name="connsiteX1" fmla="*/ 57150 w 1928813"/>
              <a:gd name="connsiteY1" fmla="*/ 109537 h 1018048"/>
              <a:gd name="connsiteX2" fmla="*/ 71438 w 1928813"/>
              <a:gd name="connsiteY2" fmla="*/ 147637 h 1018048"/>
              <a:gd name="connsiteX3" fmla="*/ 76200 w 1928813"/>
              <a:gd name="connsiteY3" fmla="*/ 161925 h 1018048"/>
              <a:gd name="connsiteX4" fmla="*/ 100013 w 1928813"/>
              <a:gd name="connsiteY4" fmla="*/ 195262 h 1018048"/>
              <a:gd name="connsiteX5" fmla="*/ 109538 w 1928813"/>
              <a:gd name="connsiteY5" fmla="*/ 219075 h 1018048"/>
              <a:gd name="connsiteX6" fmla="*/ 114300 w 1928813"/>
              <a:gd name="connsiteY6" fmla="*/ 233362 h 1018048"/>
              <a:gd name="connsiteX7" fmla="*/ 123825 w 1928813"/>
              <a:gd name="connsiteY7" fmla="*/ 247650 h 1018048"/>
              <a:gd name="connsiteX8" fmla="*/ 138113 w 1928813"/>
              <a:gd name="connsiteY8" fmla="*/ 285750 h 1018048"/>
              <a:gd name="connsiteX9" fmla="*/ 152400 w 1928813"/>
              <a:gd name="connsiteY9" fmla="*/ 300037 h 1018048"/>
              <a:gd name="connsiteX10" fmla="*/ 166688 w 1928813"/>
              <a:gd name="connsiteY10" fmla="*/ 333375 h 1018048"/>
              <a:gd name="connsiteX11" fmla="*/ 171450 w 1928813"/>
              <a:gd name="connsiteY11" fmla="*/ 347662 h 1018048"/>
              <a:gd name="connsiteX12" fmla="*/ 185738 w 1928813"/>
              <a:gd name="connsiteY12" fmla="*/ 376237 h 1018048"/>
              <a:gd name="connsiteX13" fmla="*/ 195263 w 1928813"/>
              <a:gd name="connsiteY13" fmla="*/ 404812 h 1018048"/>
              <a:gd name="connsiteX14" fmla="*/ 214313 w 1928813"/>
              <a:gd name="connsiteY14" fmla="*/ 423862 h 1018048"/>
              <a:gd name="connsiteX15" fmla="*/ 223838 w 1928813"/>
              <a:gd name="connsiteY15" fmla="*/ 438150 h 1018048"/>
              <a:gd name="connsiteX16" fmla="*/ 238125 w 1928813"/>
              <a:gd name="connsiteY16" fmla="*/ 457200 h 1018048"/>
              <a:gd name="connsiteX17" fmla="*/ 261938 w 1928813"/>
              <a:gd name="connsiteY17" fmla="*/ 485775 h 1018048"/>
              <a:gd name="connsiteX18" fmla="*/ 266700 w 1928813"/>
              <a:gd name="connsiteY18" fmla="*/ 500062 h 1018048"/>
              <a:gd name="connsiteX19" fmla="*/ 285750 w 1928813"/>
              <a:gd name="connsiteY19" fmla="*/ 528637 h 1018048"/>
              <a:gd name="connsiteX20" fmla="*/ 290513 w 1928813"/>
              <a:gd name="connsiteY20" fmla="*/ 542925 h 1018048"/>
              <a:gd name="connsiteX21" fmla="*/ 304800 w 1928813"/>
              <a:gd name="connsiteY21" fmla="*/ 561975 h 1018048"/>
              <a:gd name="connsiteX22" fmla="*/ 319088 w 1928813"/>
              <a:gd name="connsiteY22" fmla="*/ 585787 h 1018048"/>
              <a:gd name="connsiteX23" fmla="*/ 352425 w 1928813"/>
              <a:gd name="connsiteY23" fmla="*/ 623887 h 1018048"/>
              <a:gd name="connsiteX24" fmla="*/ 366713 w 1928813"/>
              <a:gd name="connsiteY24" fmla="*/ 633412 h 1018048"/>
              <a:gd name="connsiteX25" fmla="*/ 400050 w 1928813"/>
              <a:gd name="connsiteY25" fmla="*/ 676275 h 1018048"/>
              <a:gd name="connsiteX26" fmla="*/ 442913 w 1928813"/>
              <a:gd name="connsiteY26" fmla="*/ 719137 h 1018048"/>
              <a:gd name="connsiteX27" fmla="*/ 447675 w 1928813"/>
              <a:gd name="connsiteY27" fmla="*/ 733425 h 1018048"/>
              <a:gd name="connsiteX28" fmla="*/ 481013 w 1928813"/>
              <a:gd name="connsiteY28" fmla="*/ 771525 h 1018048"/>
              <a:gd name="connsiteX29" fmla="*/ 504825 w 1928813"/>
              <a:gd name="connsiteY29" fmla="*/ 785812 h 1018048"/>
              <a:gd name="connsiteX30" fmla="*/ 542925 w 1928813"/>
              <a:gd name="connsiteY30" fmla="*/ 814387 h 1018048"/>
              <a:gd name="connsiteX31" fmla="*/ 609600 w 1928813"/>
              <a:gd name="connsiteY31" fmla="*/ 847725 h 1018048"/>
              <a:gd name="connsiteX32" fmla="*/ 633413 w 1928813"/>
              <a:gd name="connsiteY32" fmla="*/ 857250 h 1018048"/>
              <a:gd name="connsiteX33" fmla="*/ 661988 w 1928813"/>
              <a:gd name="connsiteY33" fmla="*/ 871537 h 1018048"/>
              <a:gd name="connsiteX34" fmla="*/ 690563 w 1928813"/>
              <a:gd name="connsiteY34" fmla="*/ 876300 h 1018048"/>
              <a:gd name="connsiteX35" fmla="*/ 714375 w 1928813"/>
              <a:gd name="connsiteY35" fmla="*/ 890587 h 1018048"/>
              <a:gd name="connsiteX36" fmla="*/ 771525 w 1928813"/>
              <a:gd name="connsiteY36" fmla="*/ 900112 h 1018048"/>
              <a:gd name="connsiteX37" fmla="*/ 814388 w 1928813"/>
              <a:gd name="connsiteY37" fmla="*/ 914400 h 1018048"/>
              <a:gd name="connsiteX38" fmla="*/ 833438 w 1928813"/>
              <a:gd name="connsiteY38" fmla="*/ 923925 h 1018048"/>
              <a:gd name="connsiteX39" fmla="*/ 862013 w 1928813"/>
              <a:gd name="connsiteY39" fmla="*/ 928687 h 1018048"/>
              <a:gd name="connsiteX40" fmla="*/ 885825 w 1928813"/>
              <a:gd name="connsiteY40" fmla="*/ 938212 h 1018048"/>
              <a:gd name="connsiteX41" fmla="*/ 909638 w 1928813"/>
              <a:gd name="connsiteY41" fmla="*/ 942975 h 1018048"/>
              <a:gd name="connsiteX42" fmla="*/ 923925 w 1928813"/>
              <a:gd name="connsiteY42" fmla="*/ 952500 h 1018048"/>
              <a:gd name="connsiteX43" fmla="*/ 962025 w 1928813"/>
              <a:gd name="connsiteY43" fmla="*/ 957262 h 1018048"/>
              <a:gd name="connsiteX44" fmla="*/ 985838 w 1928813"/>
              <a:gd name="connsiteY44" fmla="*/ 962025 h 1018048"/>
              <a:gd name="connsiteX45" fmla="*/ 1042988 w 1928813"/>
              <a:gd name="connsiteY45" fmla="*/ 976312 h 1018048"/>
              <a:gd name="connsiteX46" fmla="*/ 1114425 w 1928813"/>
              <a:gd name="connsiteY46" fmla="*/ 985837 h 1018048"/>
              <a:gd name="connsiteX47" fmla="*/ 1133475 w 1928813"/>
              <a:gd name="connsiteY47" fmla="*/ 990600 h 1018048"/>
              <a:gd name="connsiteX48" fmla="*/ 1176338 w 1928813"/>
              <a:gd name="connsiteY48" fmla="*/ 995362 h 1018048"/>
              <a:gd name="connsiteX49" fmla="*/ 1252538 w 1928813"/>
              <a:gd name="connsiteY49" fmla="*/ 1004887 h 1018048"/>
              <a:gd name="connsiteX50" fmla="*/ 1343025 w 1928813"/>
              <a:gd name="connsiteY50" fmla="*/ 1009650 h 1018048"/>
              <a:gd name="connsiteX51" fmla="*/ 1538288 w 1928813"/>
              <a:gd name="connsiteY51" fmla="*/ 1009650 h 1018048"/>
              <a:gd name="connsiteX52" fmla="*/ 1595438 w 1928813"/>
              <a:gd name="connsiteY52" fmla="*/ 995362 h 1018048"/>
              <a:gd name="connsiteX53" fmla="*/ 1614488 w 1928813"/>
              <a:gd name="connsiteY53" fmla="*/ 990600 h 1018048"/>
              <a:gd name="connsiteX54" fmla="*/ 1652588 w 1928813"/>
              <a:gd name="connsiteY54" fmla="*/ 976312 h 1018048"/>
              <a:gd name="connsiteX55" fmla="*/ 1671638 w 1928813"/>
              <a:gd name="connsiteY55" fmla="*/ 966787 h 1018048"/>
              <a:gd name="connsiteX56" fmla="*/ 1695450 w 1928813"/>
              <a:gd name="connsiteY56" fmla="*/ 957262 h 1018048"/>
              <a:gd name="connsiteX57" fmla="*/ 1733550 w 1928813"/>
              <a:gd name="connsiteY57" fmla="*/ 942975 h 1018048"/>
              <a:gd name="connsiteX58" fmla="*/ 1766888 w 1928813"/>
              <a:gd name="connsiteY58" fmla="*/ 919162 h 1018048"/>
              <a:gd name="connsiteX59" fmla="*/ 1781175 w 1928813"/>
              <a:gd name="connsiteY59" fmla="*/ 914400 h 1018048"/>
              <a:gd name="connsiteX60" fmla="*/ 1800225 w 1928813"/>
              <a:gd name="connsiteY60" fmla="*/ 904875 h 1018048"/>
              <a:gd name="connsiteX61" fmla="*/ 1814513 w 1928813"/>
              <a:gd name="connsiteY61" fmla="*/ 900112 h 1018048"/>
              <a:gd name="connsiteX62" fmla="*/ 1857375 w 1928813"/>
              <a:gd name="connsiteY62" fmla="*/ 876300 h 1018048"/>
              <a:gd name="connsiteX63" fmla="*/ 1885950 w 1928813"/>
              <a:gd name="connsiteY63" fmla="*/ 857250 h 1018048"/>
              <a:gd name="connsiteX64" fmla="*/ 1900238 w 1928813"/>
              <a:gd name="connsiteY64" fmla="*/ 842962 h 1018048"/>
              <a:gd name="connsiteX65" fmla="*/ 1928813 w 1928813"/>
              <a:gd name="connsiteY65" fmla="*/ 823912 h 101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28813" h="1018048">
                <a:moveTo>
                  <a:pt x="0" y="0"/>
                </a:moveTo>
                <a:cubicBezTo>
                  <a:pt x="13604" y="24486"/>
                  <a:pt x="50372" y="89204"/>
                  <a:pt x="57150" y="109537"/>
                </a:cubicBezTo>
                <a:cubicBezTo>
                  <a:pt x="67967" y="141985"/>
                  <a:pt x="54344" y="102050"/>
                  <a:pt x="71438" y="147637"/>
                </a:cubicBezTo>
                <a:cubicBezTo>
                  <a:pt x="73201" y="152338"/>
                  <a:pt x="73709" y="157566"/>
                  <a:pt x="76200" y="161925"/>
                </a:cubicBezTo>
                <a:cubicBezTo>
                  <a:pt x="84829" y="177025"/>
                  <a:pt x="92642" y="180520"/>
                  <a:pt x="100013" y="195262"/>
                </a:cubicBezTo>
                <a:cubicBezTo>
                  <a:pt x="103836" y="202909"/>
                  <a:pt x="106536" y="211070"/>
                  <a:pt x="109538" y="219075"/>
                </a:cubicBezTo>
                <a:cubicBezTo>
                  <a:pt x="111301" y="223775"/>
                  <a:pt x="112055" y="228872"/>
                  <a:pt x="114300" y="233362"/>
                </a:cubicBezTo>
                <a:cubicBezTo>
                  <a:pt x="116860" y="238482"/>
                  <a:pt x="121265" y="242530"/>
                  <a:pt x="123825" y="247650"/>
                </a:cubicBezTo>
                <a:cubicBezTo>
                  <a:pt x="134905" y="269810"/>
                  <a:pt x="120570" y="257680"/>
                  <a:pt x="138113" y="285750"/>
                </a:cubicBezTo>
                <a:cubicBezTo>
                  <a:pt x="141682" y="291461"/>
                  <a:pt x="147638" y="295275"/>
                  <a:pt x="152400" y="300037"/>
                </a:cubicBezTo>
                <a:cubicBezTo>
                  <a:pt x="157163" y="311150"/>
                  <a:pt x="162198" y="322149"/>
                  <a:pt x="166688" y="333375"/>
                </a:cubicBezTo>
                <a:cubicBezTo>
                  <a:pt x="168552" y="338036"/>
                  <a:pt x="169411" y="343075"/>
                  <a:pt x="171450" y="347662"/>
                </a:cubicBezTo>
                <a:cubicBezTo>
                  <a:pt x="175775" y="357393"/>
                  <a:pt x="181642" y="366407"/>
                  <a:pt x="185738" y="376237"/>
                </a:cubicBezTo>
                <a:cubicBezTo>
                  <a:pt x="189600" y="385505"/>
                  <a:pt x="190097" y="396203"/>
                  <a:pt x="195263" y="404812"/>
                </a:cubicBezTo>
                <a:cubicBezTo>
                  <a:pt x="199883" y="412513"/>
                  <a:pt x="208469" y="417044"/>
                  <a:pt x="214313" y="423862"/>
                </a:cubicBezTo>
                <a:cubicBezTo>
                  <a:pt x="218038" y="428208"/>
                  <a:pt x="220511" y="433492"/>
                  <a:pt x="223838" y="438150"/>
                </a:cubicBezTo>
                <a:cubicBezTo>
                  <a:pt x="228451" y="444609"/>
                  <a:pt x="233363" y="450850"/>
                  <a:pt x="238125" y="457200"/>
                </a:cubicBezTo>
                <a:cubicBezTo>
                  <a:pt x="249046" y="489959"/>
                  <a:pt x="233104" y="451174"/>
                  <a:pt x="261938" y="485775"/>
                </a:cubicBezTo>
                <a:cubicBezTo>
                  <a:pt x="265152" y="489631"/>
                  <a:pt x="264262" y="495674"/>
                  <a:pt x="266700" y="500062"/>
                </a:cubicBezTo>
                <a:cubicBezTo>
                  <a:pt x="272259" y="510069"/>
                  <a:pt x="282130" y="517777"/>
                  <a:pt x="285750" y="528637"/>
                </a:cubicBezTo>
                <a:cubicBezTo>
                  <a:pt x="287338" y="533400"/>
                  <a:pt x="288022" y="538566"/>
                  <a:pt x="290513" y="542925"/>
                </a:cubicBezTo>
                <a:cubicBezTo>
                  <a:pt x="294451" y="549817"/>
                  <a:pt x="300397" y="555371"/>
                  <a:pt x="304800" y="561975"/>
                </a:cubicBezTo>
                <a:cubicBezTo>
                  <a:pt x="309935" y="569677"/>
                  <a:pt x="313780" y="578204"/>
                  <a:pt x="319088" y="585787"/>
                </a:cubicBezTo>
                <a:cubicBezTo>
                  <a:pt x="326294" y="596080"/>
                  <a:pt x="341585" y="614854"/>
                  <a:pt x="352425" y="623887"/>
                </a:cubicBezTo>
                <a:cubicBezTo>
                  <a:pt x="356822" y="627551"/>
                  <a:pt x="361950" y="630237"/>
                  <a:pt x="366713" y="633412"/>
                </a:cubicBezTo>
                <a:cubicBezTo>
                  <a:pt x="379310" y="652307"/>
                  <a:pt x="380818" y="655669"/>
                  <a:pt x="400050" y="676275"/>
                </a:cubicBezTo>
                <a:cubicBezTo>
                  <a:pt x="413837" y="691046"/>
                  <a:pt x="442913" y="719137"/>
                  <a:pt x="442913" y="719137"/>
                </a:cubicBezTo>
                <a:cubicBezTo>
                  <a:pt x="444500" y="723900"/>
                  <a:pt x="445430" y="728935"/>
                  <a:pt x="447675" y="733425"/>
                </a:cubicBezTo>
                <a:cubicBezTo>
                  <a:pt x="454495" y="747065"/>
                  <a:pt x="470671" y="763251"/>
                  <a:pt x="481013" y="771525"/>
                </a:cubicBezTo>
                <a:cubicBezTo>
                  <a:pt x="488241" y="777307"/>
                  <a:pt x="496888" y="781050"/>
                  <a:pt x="504825" y="785812"/>
                </a:cubicBezTo>
                <a:cubicBezTo>
                  <a:pt x="531320" y="821138"/>
                  <a:pt x="504120" y="791751"/>
                  <a:pt x="542925" y="814387"/>
                </a:cubicBezTo>
                <a:cubicBezTo>
                  <a:pt x="618512" y="858480"/>
                  <a:pt x="535336" y="822970"/>
                  <a:pt x="609600" y="847725"/>
                </a:cubicBezTo>
                <a:cubicBezTo>
                  <a:pt x="617710" y="850428"/>
                  <a:pt x="625630" y="853712"/>
                  <a:pt x="633413" y="857250"/>
                </a:cubicBezTo>
                <a:cubicBezTo>
                  <a:pt x="643108" y="861657"/>
                  <a:pt x="651885" y="868169"/>
                  <a:pt x="661988" y="871537"/>
                </a:cubicBezTo>
                <a:cubicBezTo>
                  <a:pt x="671149" y="874591"/>
                  <a:pt x="681038" y="874712"/>
                  <a:pt x="690563" y="876300"/>
                </a:cubicBezTo>
                <a:cubicBezTo>
                  <a:pt x="698500" y="881062"/>
                  <a:pt x="705495" y="887975"/>
                  <a:pt x="714375" y="890587"/>
                </a:cubicBezTo>
                <a:cubicBezTo>
                  <a:pt x="732903" y="896036"/>
                  <a:pt x="771525" y="900112"/>
                  <a:pt x="771525" y="900112"/>
                </a:cubicBezTo>
                <a:cubicBezTo>
                  <a:pt x="785813" y="904875"/>
                  <a:pt x="800917" y="907665"/>
                  <a:pt x="814388" y="914400"/>
                </a:cubicBezTo>
                <a:cubicBezTo>
                  <a:pt x="820738" y="917575"/>
                  <a:pt x="826638" y="921885"/>
                  <a:pt x="833438" y="923925"/>
                </a:cubicBezTo>
                <a:cubicBezTo>
                  <a:pt x="842687" y="926700"/>
                  <a:pt x="852488" y="927100"/>
                  <a:pt x="862013" y="928687"/>
                </a:cubicBezTo>
                <a:cubicBezTo>
                  <a:pt x="869950" y="931862"/>
                  <a:pt x="877637" y="935755"/>
                  <a:pt x="885825" y="938212"/>
                </a:cubicBezTo>
                <a:cubicBezTo>
                  <a:pt x="893578" y="940538"/>
                  <a:pt x="902059" y="940133"/>
                  <a:pt x="909638" y="942975"/>
                </a:cubicBezTo>
                <a:cubicBezTo>
                  <a:pt x="914997" y="944985"/>
                  <a:pt x="918403" y="950994"/>
                  <a:pt x="923925" y="952500"/>
                </a:cubicBezTo>
                <a:cubicBezTo>
                  <a:pt x="936273" y="955868"/>
                  <a:pt x="949375" y="955316"/>
                  <a:pt x="962025" y="957262"/>
                </a:cubicBezTo>
                <a:cubicBezTo>
                  <a:pt x="970026" y="958493"/>
                  <a:pt x="977985" y="960062"/>
                  <a:pt x="985838" y="962025"/>
                </a:cubicBezTo>
                <a:cubicBezTo>
                  <a:pt x="1018158" y="970105"/>
                  <a:pt x="1014006" y="971853"/>
                  <a:pt x="1042988" y="976312"/>
                </a:cubicBezTo>
                <a:cubicBezTo>
                  <a:pt x="1069888" y="980450"/>
                  <a:pt x="1088010" y="981034"/>
                  <a:pt x="1114425" y="985837"/>
                </a:cubicBezTo>
                <a:cubicBezTo>
                  <a:pt x="1120865" y="987008"/>
                  <a:pt x="1127006" y="989605"/>
                  <a:pt x="1133475" y="990600"/>
                </a:cubicBezTo>
                <a:cubicBezTo>
                  <a:pt x="1147683" y="992786"/>
                  <a:pt x="1162073" y="993579"/>
                  <a:pt x="1176338" y="995362"/>
                </a:cubicBezTo>
                <a:cubicBezTo>
                  <a:pt x="1208542" y="999388"/>
                  <a:pt x="1218194" y="1002434"/>
                  <a:pt x="1252538" y="1004887"/>
                </a:cubicBezTo>
                <a:cubicBezTo>
                  <a:pt x="1282665" y="1007039"/>
                  <a:pt x="1312863" y="1008062"/>
                  <a:pt x="1343025" y="1009650"/>
                </a:cubicBezTo>
                <a:cubicBezTo>
                  <a:pt x="1420805" y="1020760"/>
                  <a:pt x="1408503" y="1020936"/>
                  <a:pt x="1538288" y="1009650"/>
                </a:cubicBezTo>
                <a:cubicBezTo>
                  <a:pt x="1557851" y="1007949"/>
                  <a:pt x="1576388" y="1000125"/>
                  <a:pt x="1595438" y="995362"/>
                </a:cubicBezTo>
                <a:lnTo>
                  <a:pt x="1614488" y="990600"/>
                </a:lnTo>
                <a:cubicBezTo>
                  <a:pt x="1667525" y="964081"/>
                  <a:pt x="1600713" y="995766"/>
                  <a:pt x="1652588" y="976312"/>
                </a:cubicBezTo>
                <a:cubicBezTo>
                  <a:pt x="1659235" y="973819"/>
                  <a:pt x="1665150" y="969670"/>
                  <a:pt x="1671638" y="966787"/>
                </a:cubicBezTo>
                <a:cubicBezTo>
                  <a:pt x="1679450" y="963315"/>
                  <a:pt x="1687445" y="960264"/>
                  <a:pt x="1695450" y="957262"/>
                </a:cubicBezTo>
                <a:cubicBezTo>
                  <a:pt x="1708616" y="952325"/>
                  <a:pt x="1720797" y="950060"/>
                  <a:pt x="1733550" y="942975"/>
                </a:cubicBezTo>
                <a:cubicBezTo>
                  <a:pt x="1752973" y="932184"/>
                  <a:pt x="1749029" y="928091"/>
                  <a:pt x="1766888" y="919162"/>
                </a:cubicBezTo>
                <a:cubicBezTo>
                  <a:pt x="1771378" y="916917"/>
                  <a:pt x="1776561" y="916377"/>
                  <a:pt x="1781175" y="914400"/>
                </a:cubicBezTo>
                <a:cubicBezTo>
                  <a:pt x="1787701" y="911603"/>
                  <a:pt x="1793700" y="907672"/>
                  <a:pt x="1800225" y="904875"/>
                </a:cubicBezTo>
                <a:cubicBezTo>
                  <a:pt x="1804839" y="902897"/>
                  <a:pt x="1810124" y="902550"/>
                  <a:pt x="1814513" y="900112"/>
                </a:cubicBezTo>
                <a:cubicBezTo>
                  <a:pt x="1863638" y="872820"/>
                  <a:pt x="1825048" y="887075"/>
                  <a:pt x="1857375" y="876300"/>
                </a:cubicBezTo>
                <a:cubicBezTo>
                  <a:pt x="1866900" y="869950"/>
                  <a:pt x="1877855" y="865345"/>
                  <a:pt x="1885950" y="857250"/>
                </a:cubicBezTo>
                <a:cubicBezTo>
                  <a:pt x="1890713" y="852487"/>
                  <a:pt x="1894921" y="847097"/>
                  <a:pt x="1900238" y="842962"/>
                </a:cubicBezTo>
                <a:cubicBezTo>
                  <a:pt x="1909274" y="835934"/>
                  <a:pt x="1928813" y="823912"/>
                  <a:pt x="1928813" y="823912"/>
                </a:cubicBezTo>
              </a:path>
            </a:pathLst>
          </a:cu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latinLnBrk="0">
              <a:defRPr/>
            </a:pPr>
            <a:endParaRPr kumimoji="0" lang="ko-KR" altLang="en-US"/>
          </a:p>
        </p:txBody>
      </p:sp>
      <p:sp>
        <p:nvSpPr>
          <p:cNvPr id="30" name="자유형 29"/>
          <p:cNvSpPr/>
          <p:nvPr/>
        </p:nvSpPr>
        <p:spPr>
          <a:xfrm>
            <a:off x="5033963" y="3700463"/>
            <a:ext cx="1604962" cy="347662"/>
          </a:xfrm>
          <a:custGeom>
            <a:avLst/>
            <a:gdLst>
              <a:gd name="connsiteX0" fmla="*/ 0 w 1604962"/>
              <a:gd name="connsiteY0" fmla="*/ 185737 h 347052"/>
              <a:gd name="connsiteX1" fmla="*/ 66675 w 1604962"/>
              <a:gd name="connsiteY1" fmla="*/ 228600 h 347052"/>
              <a:gd name="connsiteX2" fmla="*/ 185737 w 1604962"/>
              <a:gd name="connsiteY2" fmla="*/ 261937 h 347052"/>
              <a:gd name="connsiteX3" fmla="*/ 209550 w 1604962"/>
              <a:gd name="connsiteY3" fmla="*/ 276225 h 347052"/>
              <a:gd name="connsiteX4" fmla="*/ 233362 w 1604962"/>
              <a:gd name="connsiteY4" fmla="*/ 280987 h 347052"/>
              <a:gd name="connsiteX5" fmla="*/ 290512 w 1604962"/>
              <a:gd name="connsiteY5" fmla="*/ 290512 h 347052"/>
              <a:gd name="connsiteX6" fmla="*/ 366712 w 1604962"/>
              <a:gd name="connsiteY6" fmla="*/ 304800 h 347052"/>
              <a:gd name="connsiteX7" fmla="*/ 414337 w 1604962"/>
              <a:gd name="connsiteY7" fmla="*/ 314325 h 347052"/>
              <a:gd name="connsiteX8" fmla="*/ 442912 w 1604962"/>
              <a:gd name="connsiteY8" fmla="*/ 319087 h 347052"/>
              <a:gd name="connsiteX9" fmla="*/ 509587 w 1604962"/>
              <a:gd name="connsiteY9" fmla="*/ 328612 h 347052"/>
              <a:gd name="connsiteX10" fmla="*/ 533400 w 1604962"/>
              <a:gd name="connsiteY10" fmla="*/ 333375 h 347052"/>
              <a:gd name="connsiteX11" fmla="*/ 657225 w 1604962"/>
              <a:gd name="connsiteY11" fmla="*/ 338137 h 347052"/>
              <a:gd name="connsiteX12" fmla="*/ 842962 w 1604962"/>
              <a:gd name="connsiteY12" fmla="*/ 338137 h 347052"/>
              <a:gd name="connsiteX13" fmla="*/ 947737 w 1604962"/>
              <a:gd name="connsiteY13" fmla="*/ 319087 h 347052"/>
              <a:gd name="connsiteX14" fmla="*/ 1004887 w 1604962"/>
              <a:gd name="connsiteY14" fmla="*/ 304800 h 347052"/>
              <a:gd name="connsiteX15" fmla="*/ 1033462 w 1604962"/>
              <a:gd name="connsiteY15" fmla="*/ 295275 h 347052"/>
              <a:gd name="connsiteX16" fmla="*/ 1071562 w 1604962"/>
              <a:gd name="connsiteY16" fmla="*/ 285750 h 347052"/>
              <a:gd name="connsiteX17" fmla="*/ 1100137 w 1604962"/>
              <a:gd name="connsiteY17" fmla="*/ 266700 h 347052"/>
              <a:gd name="connsiteX18" fmla="*/ 1123950 w 1604962"/>
              <a:gd name="connsiteY18" fmla="*/ 261937 h 347052"/>
              <a:gd name="connsiteX19" fmla="*/ 1157287 w 1604962"/>
              <a:gd name="connsiteY19" fmla="*/ 247650 h 347052"/>
              <a:gd name="connsiteX20" fmla="*/ 1176337 w 1604962"/>
              <a:gd name="connsiteY20" fmla="*/ 242887 h 347052"/>
              <a:gd name="connsiteX21" fmla="*/ 1190625 w 1604962"/>
              <a:gd name="connsiteY21" fmla="*/ 238125 h 347052"/>
              <a:gd name="connsiteX22" fmla="*/ 1257300 w 1604962"/>
              <a:gd name="connsiteY22" fmla="*/ 219075 h 347052"/>
              <a:gd name="connsiteX23" fmla="*/ 1271587 w 1604962"/>
              <a:gd name="connsiteY23" fmla="*/ 209550 h 347052"/>
              <a:gd name="connsiteX24" fmla="*/ 1285875 w 1604962"/>
              <a:gd name="connsiteY24" fmla="*/ 195262 h 347052"/>
              <a:gd name="connsiteX25" fmla="*/ 1319212 w 1604962"/>
              <a:gd name="connsiteY25" fmla="*/ 190500 h 347052"/>
              <a:gd name="connsiteX26" fmla="*/ 1338262 w 1604962"/>
              <a:gd name="connsiteY26" fmla="*/ 180975 h 347052"/>
              <a:gd name="connsiteX27" fmla="*/ 1357312 w 1604962"/>
              <a:gd name="connsiteY27" fmla="*/ 176212 h 347052"/>
              <a:gd name="connsiteX28" fmla="*/ 1371600 w 1604962"/>
              <a:gd name="connsiteY28" fmla="*/ 161925 h 347052"/>
              <a:gd name="connsiteX29" fmla="*/ 1400175 w 1604962"/>
              <a:gd name="connsiteY29" fmla="*/ 147637 h 347052"/>
              <a:gd name="connsiteX30" fmla="*/ 1433512 w 1604962"/>
              <a:gd name="connsiteY30" fmla="*/ 128587 h 347052"/>
              <a:gd name="connsiteX31" fmla="*/ 1447800 w 1604962"/>
              <a:gd name="connsiteY31" fmla="*/ 119062 h 347052"/>
              <a:gd name="connsiteX32" fmla="*/ 1462087 w 1604962"/>
              <a:gd name="connsiteY32" fmla="*/ 114300 h 347052"/>
              <a:gd name="connsiteX33" fmla="*/ 1504950 w 1604962"/>
              <a:gd name="connsiteY33" fmla="*/ 80962 h 347052"/>
              <a:gd name="connsiteX34" fmla="*/ 1519237 w 1604962"/>
              <a:gd name="connsiteY34" fmla="*/ 71437 h 347052"/>
              <a:gd name="connsiteX35" fmla="*/ 1543050 w 1604962"/>
              <a:gd name="connsiteY35" fmla="*/ 52387 h 347052"/>
              <a:gd name="connsiteX36" fmla="*/ 1552575 w 1604962"/>
              <a:gd name="connsiteY36" fmla="*/ 38100 h 347052"/>
              <a:gd name="connsiteX37" fmla="*/ 1581150 w 1604962"/>
              <a:gd name="connsiteY37" fmla="*/ 19050 h 347052"/>
              <a:gd name="connsiteX38" fmla="*/ 1595437 w 1604962"/>
              <a:gd name="connsiteY38" fmla="*/ 9525 h 347052"/>
              <a:gd name="connsiteX39" fmla="*/ 1604962 w 1604962"/>
              <a:gd name="connsiteY39" fmla="*/ 0 h 34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4962" h="347052">
                <a:moveTo>
                  <a:pt x="0" y="185737"/>
                </a:moveTo>
                <a:cubicBezTo>
                  <a:pt x="22225" y="200025"/>
                  <a:pt x="42595" y="217725"/>
                  <a:pt x="66675" y="228600"/>
                </a:cubicBezTo>
                <a:cubicBezTo>
                  <a:pt x="87137" y="237841"/>
                  <a:pt x="154345" y="254089"/>
                  <a:pt x="185737" y="261937"/>
                </a:cubicBezTo>
                <a:cubicBezTo>
                  <a:pt x="193675" y="266700"/>
                  <a:pt x="200955" y="272787"/>
                  <a:pt x="209550" y="276225"/>
                </a:cubicBezTo>
                <a:cubicBezTo>
                  <a:pt x="217066" y="279231"/>
                  <a:pt x="225509" y="279024"/>
                  <a:pt x="233362" y="280987"/>
                </a:cubicBezTo>
                <a:cubicBezTo>
                  <a:pt x="278046" y="292158"/>
                  <a:pt x="194673" y="279864"/>
                  <a:pt x="290512" y="290512"/>
                </a:cubicBezTo>
                <a:cubicBezTo>
                  <a:pt x="338572" y="306532"/>
                  <a:pt x="302186" y="296734"/>
                  <a:pt x="366712" y="304800"/>
                </a:cubicBezTo>
                <a:cubicBezTo>
                  <a:pt x="410254" y="310243"/>
                  <a:pt x="380150" y="307488"/>
                  <a:pt x="414337" y="314325"/>
                </a:cubicBezTo>
                <a:cubicBezTo>
                  <a:pt x="423806" y="316219"/>
                  <a:pt x="433387" y="317500"/>
                  <a:pt x="442912" y="319087"/>
                </a:cubicBezTo>
                <a:cubicBezTo>
                  <a:pt x="476523" y="330292"/>
                  <a:pt x="442808" y="320265"/>
                  <a:pt x="509587" y="328612"/>
                </a:cubicBezTo>
                <a:cubicBezTo>
                  <a:pt x="517619" y="329616"/>
                  <a:pt x="525322" y="332854"/>
                  <a:pt x="533400" y="333375"/>
                </a:cubicBezTo>
                <a:cubicBezTo>
                  <a:pt x="574620" y="336034"/>
                  <a:pt x="615950" y="336550"/>
                  <a:pt x="657225" y="338137"/>
                </a:cubicBezTo>
                <a:cubicBezTo>
                  <a:pt x="730267" y="350312"/>
                  <a:pt x="715395" y="349734"/>
                  <a:pt x="842962" y="338137"/>
                </a:cubicBezTo>
                <a:cubicBezTo>
                  <a:pt x="878314" y="334923"/>
                  <a:pt x="912833" y="325551"/>
                  <a:pt x="947737" y="319087"/>
                </a:cubicBezTo>
                <a:cubicBezTo>
                  <a:pt x="973472" y="314321"/>
                  <a:pt x="977202" y="313319"/>
                  <a:pt x="1004887" y="304800"/>
                </a:cubicBezTo>
                <a:cubicBezTo>
                  <a:pt x="1014483" y="301847"/>
                  <a:pt x="1023808" y="298033"/>
                  <a:pt x="1033462" y="295275"/>
                </a:cubicBezTo>
                <a:cubicBezTo>
                  <a:pt x="1046049" y="291679"/>
                  <a:pt x="1071562" y="285750"/>
                  <a:pt x="1071562" y="285750"/>
                </a:cubicBezTo>
                <a:cubicBezTo>
                  <a:pt x="1081087" y="279400"/>
                  <a:pt x="1089715" y="271437"/>
                  <a:pt x="1100137" y="266700"/>
                </a:cubicBezTo>
                <a:cubicBezTo>
                  <a:pt x="1107506" y="263350"/>
                  <a:pt x="1116097" y="263900"/>
                  <a:pt x="1123950" y="261937"/>
                </a:cubicBezTo>
                <a:cubicBezTo>
                  <a:pt x="1147604" y="256024"/>
                  <a:pt x="1130025" y="257874"/>
                  <a:pt x="1157287" y="247650"/>
                </a:cubicBezTo>
                <a:cubicBezTo>
                  <a:pt x="1163416" y="245352"/>
                  <a:pt x="1170043" y="244685"/>
                  <a:pt x="1176337" y="242887"/>
                </a:cubicBezTo>
                <a:cubicBezTo>
                  <a:pt x="1181164" y="241508"/>
                  <a:pt x="1185809" y="239542"/>
                  <a:pt x="1190625" y="238125"/>
                </a:cubicBezTo>
                <a:lnTo>
                  <a:pt x="1257300" y="219075"/>
                </a:lnTo>
                <a:cubicBezTo>
                  <a:pt x="1262062" y="215900"/>
                  <a:pt x="1267190" y="213214"/>
                  <a:pt x="1271587" y="209550"/>
                </a:cubicBezTo>
                <a:cubicBezTo>
                  <a:pt x="1276761" y="205238"/>
                  <a:pt x="1279621" y="197763"/>
                  <a:pt x="1285875" y="195262"/>
                </a:cubicBezTo>
                <a:cubicBezTo>
                  <a:pt x="1296297" y="191093"/>
                  <a:pt x="1308100" y="192087"/>
                  <a:pt x="1319212" y="190500"/>
                </a:cubicBezTo>
                <a:cubicBezTo>
                  <a:pt x="1325562" y="187325"/>
                  <a:pt x="1331615" y="183468"/>
                  <a:pt x="1338262" y="180975"/>
                </a:cubicBezTo>
                <a:cubicBezTo>
                  <a:pt x="1344391" y="178677"/>
                  <a:pt x="1351629" y="179459"/>
                  <a:pt x="1357312" y="176212"/>
                </a:cubicBezTo>
                <a:cubicBezTo>
                  <a:pt x="1363160" y="172870"/>
                  <a:pt x="1366426" y="166237"/>
                  <a:pt x="1371600" y="161925"/>
                </a:cubicBezTo>
                <a:cubicBezTo>
                  <a:pt x="1383910" y="151667"/>
                  <a:pt x="1385855" y="152411"/>
                  <a:pt x="1400175" y="147637"/>
                </a:cubicBezTo>
                <a:cubicBezTo>
                  <a:pt x="1417427" y="121760"/>
                  <a:pt x="1399510" y="141338"/>
                  <a:pt x="1433512" y="128587"/>
                </a:cubicBezTo>
                <a:cubicBezTo>
                  <a:pt x="1438871" y="126577"/>
                  <a:pt x="1442680" y="121622"/>
                  <a:pt x="1447800" y="119062"/>
                </a:cubicBezTo>
                <a:cubicBezTo>
                  <a:pt x="1452290" y="116817"/>
                  <a:pt x="1457325" y="115887"/>
                  <a:pt x="1462087" y="114300"/>
                </a:cubicBezTo>
                <a:cubicBezTo>
                  <a:pt x="1484470" y="91917"/>
                  <a:pt x="1470770" y="103749"/>
                  <a:pt x="1504950" y="80962"/>
                </a:cubicBezTo>
                <a:lnTo>
                  <a:pt x="1519237" y="71437"/>
                </a:lnTo>
                <a:cubicBezTo>
                  <a:pt x="1546533" y="30494"/>
                  <a:pt x="1510187" y="78677"/>
                  <a:pt x="1543050" y="52387"/>
                </a:cubicBezTo>
                <a:cubicBezTo>
                  <a:pt x="1547519" y="48811"/>
                  <a:pt x="1548267" y="41869"/>
                  <a:pt x="1552575" y="38100"/>
                </a:cubicBezTo>
                <a:cubicBezTo>
                  <a:pt x="1561190" y="30562"/>
                  <a:pt x="1571625" y="25400"/>
                  <a:pt x="1581150" y="19050"/>
                </a:cubicBezTo>
                <a:cubicBezTo>
                  <a:pt x="1585912" y="15875"/>
                  <a:pt x="1591390" y="13572"/>
                  <a:pt x="1595437" y="9525"/>
                </a:cubicBezTo>
                <a:lnTo>
                  <a:pt x="1604962" y="0"/>
                </a:lnTo>
              </a:path>
            </a:pathLst>
          </a:cu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latinLnBrk="0">
              <a:defRPr/>
            </a:pPr>
            <a:endParaRPr kumimoji="0" lang="ko-KR" altLang="en-US"/>
          </a:p>
        </p:txBody>
      </p:sp>
      <p:sp>
        <p:nvSpPr>
          <p:cNvPr id="31" name="타원 30"/>
          <p:cNvSpPr/>
          <p:nvPr/>
        </p:nvSpPr>
        <p:spPr>
          <a:xfrm rot="19968134">
            <a:off x="6672263" y="2455863"/>
            <a:ext cx="969962" cy="1765300"/>
          </a:xfrm>
          <a:prstGeom prst="ellipse">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32" name="자유형 31"/>
          <p:cNvSpPr/>
          <p:nvPr/>
        </p:nvSpPr>
        <p:spPr>
          <a:xfrm>
            <a:off x="6243638" y="4167188"/>
            <a:ext cx="561975" cy="1090612"/>
          </a:xfrm>
          <a:custGeom>
            <a:avLst/>
            <a:gdLst>
              <a:gd name="connsiteX0" fmla="*/ 0 w 561975"/>
              <a:gd name="connsiteY0" fmla="*/ 1090612 h 1090612"/>
              <a:gd name="connsiteX1" fmla="*/ 14287 w 561975"/>
              <a:gd name="connsiteY1" fmla="*/ 1023937 h 1090612"/>
              <a:gd name="connsiteX2" fmla="*/ 23812 w 561975"/>
              <a:gd name="connsiteY2" fmla="*/ 995362 h 1090612"/>
              <a:gd name="connsiteX3" fmla="*/ 28575 w 561975"/>
              <a:gd name="connsiteY3" fmla="*/ 952500 h 1090612"/>
              <a:gd name="connsiteX4" fmla="*/ 33337 w 561975"/>
              <a:gd name="connsiteY4" fmla="*/ 933450 h 1090612"/>
              <a:gd name="connsiteX5" fmla="*/ 52387 w 561975"/>
              <a:gd name="connsiteY5" fmla="*/ 885825 h 1090612"/>
              <a:gd name="connsiteX6" fmla="*/ 57150 w 561975"/>
              <a:gd name="connsiteY6" fmla="*/ 847725 h 1090612"/>
              <a:gd name="connsiteX7" fmla="*/ 76200 w 561975"/>
              <a:gd name="connsiteY7" fmla="*/ 814387 h 1090612"/>
              <a:gd name="connsiteX8" fmla="*/ 109537 w 561975"/>
              <a:gd name="connsiteY8" fmla="*/ 757237 h 1090612"/>
              <a:gd name="connsiteX9" fmla="*/ 123825 w 561975"/>
              <a:gd name="connsiteY9" fmla="*/ 709612 h 1090612"/>
              <a:gd name="connsiteX10" fmla="*/ 138112 w 561975"/>
              <a:gd name="connsiteY10" fmla="*/ 681037 h 1090612"/>
              <a:gd name="connsiteX11" fmla="*/ 147637 w 561975"/>
              <a:gd name="connsiteY11" fmla="*/ 657225 h 1090612"/>
              <a:gd name="connsiteX12" fmla="*/ 152400 w 561975"/>
              <a:gd name="connsiteY12" fmla="*/ 628650 h 1090612"/>
              <a:gd name="connsiteX13" fmla="*/ 176212 w 561975"/>
              <a:gd name="connsiteY13" fmla="*/ 581025 h 1090612"/>
              <a:gd name="connsiteX14" fmla="*/ 185737 w 561975"/>
              <a:gd name="connsiteY14" fmla="*/ 542925 h 1090612"/>
              <a:gd name="connsiteX15" fmla="*/ 190500 w 561975"/>
              <a:gd name="connsiteY15" fmla="*/ 519112 h 1090612"/>
              <a:gd name="connsiteX16" fmla="*/ 209550 w 561975"/>
              <a:gd name="connsiteY16" fmla="*/ 481012 h 1090612"/>
              <a:gd name="connsiteX17" fmla="*/ 219075 w 561975"/>
              <a:gd name="connsiteY17" fmla="*/ 461962 h 1090612"/>
              <a:gd name="connsiteX18" fmla="*/ 257175 w 561975"/>
              <a:gd name="connsiteY18" fmla="*/ 390525 h 1090612"/>
              <a:gd name="connsiteX19" fmla="*/ 280987 w 561975"/>
              <a:gd name="connsiteY19" fmla="*/ 338137 h 1090612"/>
              <a:gd name="connsiteX20" fmla="*/ 290512 w 561975"/>
              <a:gd name="connsiteY20" fmla="*/ 323850 h 1090612"/>
              <a:gd name="connsiteX21" fmla="*/ 314325 w 561975"/>
              <a:gd name="connsiteY21" fmla="*/ 280987 h 1090612"/>
              <a:gd name="connsiteX22" fmla="*/ 323850 w 561975"/>
              <a:gd name="connsiteY22" fmla="*/ 247650 h 1090612"/>
              <a:gd name="connsiteX23" fmla="*/ 328612 w 561975"/>
              <a:gd name="connsiteY23" fmla="*/ 233362 h 1090612"/>
              <a:gd name="connsiteX24" fmla="*/ 338137 w 561975"/>
              <a:gd name="connsiteY24" fmla="*/ 214312 h 1090612"/>
              <a:gd name="connsiteX25" fmla="*/ 352425 w 561975"/>
              <a:gd name="connsiteY25" fmla="*/ 204787 h 1090612"/>
              <a:gd name="connsiteX26" fmla="*/ 366712 w 561975"/>
              <a:gd name="connsiteY26" fmla="*/ 185737 h 1090612"/>
              <a:gd name="connsiteX27" fmla="*/ 385762 w 561975"/>
              <a:gd name="connsiteY27" fmla="*/ 147637 h 1090612"/>
              <a:gd name="connsiteX28" fmla="*/ 404812 w 561975"/>
              <a:gd name="connsiteY28" fmla="*/ 138112 h 1090612"/>
              <a:gd name="connsiteX29" fmla="*/ 438150 w 561975"/>
              <a:gd name="connsiteY29" fmla="*/ 104775 h 1090612"/>
              <a:gd name="connsiteX30" fmla="*/ 461962 w 561975"/>
              <a:gd name="connsiteY30" fmla="*/ 80962 h 1090612"/>
              <a:gd name="connsiteX31" fmla="*/ 481012 w 561975"/>
              <a:gd name="connsiteY31" fmla="*/ 66675 h 1090612"/>
              <a:gd name="connsiteX32" fmla="*/ 514350 w 561975"/>
              <a:gd name="connsiteY32" fmla="*/ 42862 h 1090612"/>
              <a:gd name="connsiteX33" fmla="*/ 528637 w 561975"/>
              <a:gd name="connsiteY33" fmla="*/ 28575 h 1090612"/>
              <a:gd name="connsiteX34" fmla="*/ 561975 w 561975"/>
              <a:gd name="connsiteY34" fmla="*/ 0 h 109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1975" h="1090612">
                <a:moveTo>
                  <a:pt x="0" y="1090612"/>
                </a:moveTo>
                <a:cubicBezTo>
                  <a:pt x="4762" y="1068387"/>
                  <a:pt x="8774" y="1045988"/>
                  <a:pt x="14287" y="1023937"/>
                </a:cubicBezTo>
                <a:cubicBezTo>
                  <a:pt x="16722" y="1014197"/>
                  <a:pt x="23812" y="995362"/>
                  <a:pt x="23812" y="995362"/>
                </a:cubicBezTo>
                <a:cubicBezTo>
                  <a:pt x="25400" y="981075"/>
                  <a:pt x="26389" y="966708"/>
                  <a:pt x="28575" y="952500"/>
                </a:cubicBezTo>
                <a:cubicBezTo>
                  <a:pt x="29570" y="946031"/>
                  <a:pt x="31456" y="939719"/>
                  <a:pt x="33337" y="933450"/>
                </a:cubicBezTo>
                <a:cubicBezTo>
                  <a:pt x="42164" y="904026"/>
                  <a:pt x="40453" y="909693"/>
                  <a:pt x="52387" y="885825"/>
                </a:cubicBezTo>
                <a:cubicBezTo>
                  <a:pt x="53975" y="873125"/>
                  <a:pt x="54046" y="860142"/>
                  <a:pt x="57150" y="847725"/>
                </a:cubicBezTo>
                <a:cubicBezTo>
                  <a:pt x="61324" y="831028"/>
                  <a:pt x="69115" y="828558"/>
                  <a:pt x="76200" y="814387"/>
                </a:cubicBezTo>
                <a:cubicBezTo>
                  <a:pt x="102961" y="760866"/>
                  <a:pt x="61325" y="824736"/>
                  <a:pt x="109537" y="757237"/>
                </a:cubicBezTo>
                <a:cubicBezTo>
                  <a:pt x="113900" y="739786"/>
                  <a:pt x="116579" y="727002"/>
                  <a:pt x="123825" y="709612"/>
                </a:cubicBezTo>
                <a:cubicBezTo>
                  <a:pt x="127921" y="699782"/>
                  <a:pt x="133705" y="690732"/>
                  <a:pt x="138112" y="681037"/>
                </a:cubicBezTo>
                <a:cubicBezTo>
                  <a:pt x="141649" y="673254"/>
                  <a:pt x="144462" y="665162"/>
                  <a:pt x="147637" y="657225"/>
                </a:cubicBezTo>
                <a:cubicBezTo>
                  <a:pt x="149225" y="647700"/>
                  <a:pt x="149009" y="637692"/>
                  <a:pt x="152400" y="628650"/>
                </a:cubicBezTo>
                <a:cubicBezTo>
                  <a:pt x="158632" y="612031"/>
                  <a:pt x="171907" y="598244"/>
                  <a:pt x="176212" y="581025"/>
                </a:cubicBezTo>
                <a:cubicBezTo>
                  <a:pt x="179387" y="568325"/>
                  <a:pt x="183169" y="555762"/>
                  <a:pt x="185737" y="542925"/>
                </a:cubicBezTo>
                <a:cubicBezTo>
                  <a:pt x="187325" y="534987"/>
                  <a:pt x="187594" y="526667"/>
                  <a:pt x="190500" y="519112"/>
                </a:cubicBezTo>
                <a:cubicBezTo>
                  <a:pt x="195597" y="505859"/>
                  <a:pt x="203200" y="493712"/>
                  <a:pt x="209550" y="481012"/>
                </a:cubicBezTo>
                <a:cubicBezTo>
                  <a:pt x="212725" y="474662"/>
                  <a:pt x="215553" y="468126"/>
                  <a:pt x="219075" y="461962"/>
                </a:cubicBezTo>
                <a:cubicBezTo>
                  <a:pt x="230283" y="442349"/>
                  <a:pt x="248917" y="411170"/>
                  <a:pt x="257175" y="390525"/>
                </a:cubicBezTo>
                <a:cubicBezTo>
                  <a:pt x="266500" y="367212"/>
                  <a:pt x="268052" y="361420"/>
                  <a:pt x="280987" y="338137"/>
                </a:cubicBezTo>
                <a:cubicBezTo>
                  <a:pt x="283767" y="333134"/>
                  <a:pt x="287952" y="328969"/>
                  <a:pt x="290512" y="323850"/>
                </a:cubicBezTo>
                <a:cubicBezTo>
                  <a:pt x="312340" y="280194"/>
                  <a:pt x="286222" y="318457"/>
                  <a:pt x="314325" y="280987"/>
                </a:cubicBezTo>
                <a:cubicBezTo>
                  <a:pt x="317500" y="269875"/>
                  <a:pt x="320529" y="258720"/>
                  <a:pt x="323850" y="247650"/>
                </a:cubicBezTo>
                <a:cubicBezTo>
                  <a:pt x="325293" y="242841"/>
                  <a:pt x="326635" y="237976"/>
                  <a:pt x="328612" y="233362"/>
                </a:cubicBezTo>
                <a:cubicBezTo>
                  <a:pt x="331409" y="226836"/>
                  <a:pt x="333592" y="219766"/>
                  <a:pt x="338137" y="214312"/>
                </a:cubicBezTo>
                <a:cubicBezTo>
                  <a:pt x="341801" y="209915"/>
                  <a:pt x="347662" y="207962"/>
                  <a:pt x="352425" y="204787"/>
                </a:cubicBezTo>
                <a:cubicBezTo>
                  <a:pt x="357187" y="198437"/>
                  <a:pt x="362713" y="192593"/>
                  <a:pt x="366712" y="185737"/>
                </a:cubicBezTo>
                <a:cubicBezTo>
                  <a:pt x="373866" y="173472"/>
                  <a:pt x="373062" y="153987"/>
                  <a:pt x="385762" y="147637"/>
                </a:cubicBezTo>
                <a:cubicBezTo>
                  <a:pt x="392112" y="144462"/>
                  <a:pt x="399317" y="142608"/>
                  <a:pt x="404812" y="138112"/>
                </a:cubicBezTo>
                <a:cubicBezTo>
                  <a:pt x="416975" y="128161"/>
                  <a:pt x="427037" y="115888"/>
                  <a:pt x="438150" y="104775"/>
                </a:cubicBezTo>
                <a:cubicBezTo>
                  <a:pt x="446088" y="96837"/>
                  <a:pt x="452982" y="87697"/>
                  <a:pt x="461962" y="80962"/>
                </a:cubicBezTo>
                <a:cubicBezTo>
                  <a:pt x="468312" y="76200"/>
                  <a:pt x="474553" y="71288"/>
                  <a:pt x="481012" y="66675"/>
                </a:cubicBezTo>
                <a:cubicBezTo>
                  <a:pt x="496092" y="55904"/>
                  <a:pt x="498781" y="56207"/>
                  <a:pt x="514350" y="42862"/>
                </a:cubicBezTo>
                <a:cubicBezTo>
                  <a:pt x="519464" y="38479"/>
                  <a:pt x="523321" y="32710"/>
                  <a:pt x="528637" y="28575"/>
                </a:cubicBezTo>
                <a:cubicBezTo>
                  <a:pt x="563032" y="1823"/>
                  <a:pt x="551203" y="21542"/>
                  <a:pt x="561975" y="0"/>
                </a:cubicBezTo>
              </a:path>
            </a:pathLst>
          </a:cu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latinLnBrk="0">
              <a:defRPr/>
            </a:pPr>
            <a:endParaRPr kumimoji="0" lang="ko-KR" altLang="en-US"/>
          </a:p>
        </p:txBody>
      </p:sp>
      <p:sp>
        <p:nvSpPr>
          <p:cNvPr id="6160" name="TextBox 32"/>
          <p:cNvSpPr txBox="1">
            <a:spLocks noChangeArrowheads="1"/>
          </p:cNvSpPr>
          <p:nvPr/>
        </p:nvSpPr>
        <p:spPr bwMode="auto">
          <a:xfrm>
            <a:off x="4535488" y="6135688"/>
            <a:ext cx="2484437" cy="461962"/>
          </a:xfrm>
          <a:prstGeom prst="rect">
            <a:avLst/>
          </a:prstGeom>
          <a:noFill/>
          <a:ln w="9525">
            <a:noFill/>
            <a:miter lim="800000"/>
            <a:headEnd/>
            <a:tailEnd/>
          </a:ln>
        </p:spPr>
        <p:txBody>
          <a:bodyPr wrap="none">
            <a:spAutoFit/>
          </a:bodyPr>
          <a:lstStyle/>
          <a:p>
            <a:pPr latinLnBrk="0"/>
            <a:r>
              <a:rPr kumimoji="0" lang="en-US" altLang="ko-KR" sz="1200" b="1">
                <a:solidFill>
                  <a:schemeClr val="bg1"/>
                </a:solidFill>
              </a:rPr>
              <a:t>R</a:t>
            </a:r>
            <a:r>
              <a:rPr kumimoji="0" lang="en-US" altLang="ko-KR" sz="1200" b="1" baseline="-25000">
                <a:solidFill>
                  <a:schemeClr val="bg1"/>
                </a:solidFill>
              </a:rPr>
              <a:t>rs</a:t>
            </a:r>
            <a:r>
              <a:rPr kumimoji="0" lang="en-US" altLang="ko-KR" sz="1200" b="1">
                <a:solidFill>
                  <a:schemeClr val="bg1"/>
                </a:solidFill>
              </a:rPr>
              <a:t> RGB-642 composite image </a:t>
            </a:r>
          </a:p>
          <a:p>
            <a:pPr latinLnBrk="0"/>
            <a:r>
              <a:rPr kumimoji="0" lang="en-US" altLang="ko-KR" sz="1200" b="1">
                <a:solidFill>
                  <a:schemeClr val="bg1"/>
                </a:solidFill>
              </a:rPr>
              <a:t>(background : l1b band6)</a:t>
            </a:r>
            <a:endParaRPr kumimoji="0" lang="ko-KR" altLang="en-US" sz="1200" b="1">
              <a:solidFill>
                <a:schemeClr val="bg1"/>
              </a:solidFill>
            </a:endParaRPr>
          </a:p>
        </p:txBody>
      </p:sp>
      <p:pic>
        <p:nvPicPr>
          <p:cNvPr id="6161" name="Picture 12" descr="G:\00-GOCI data processing temp\20110621-1주년기념 동영상 제작 - 경기만 해안선변화\20110416\20100416_IC.png"/>
          <p:cNvPicPr>
            <a:picLocks noChangeAspect="1" noChangeArrowheads="1"/>
          </p:cNvPicPr>
          <p:nvPr/>
        </p:nvPicPr>
        <p:blipFill>
          <a:blip r:embed="rId11" cstate="print"/>
          <a:srcRect/>
          <a:stretch>
            <a:fillRect/>
          </a:stretch>
        </p:blipFill>
        <p:spPr bwMode="auto">
          <a:xfrm>
            <a:off x="1331913" y="4318000"/>
            <a:ext cx="3205162" cy="2400300"/>
          </a:xfrm>
          <a:prstGeom prst="rect">
            <a:avLst/>
          </a:prstGeom>
          <a:noFill/>
          <a:ln w="9525">
            <a:noFill/>
            <a:miter lim="800000"/>
            <a:headEnd/>
            <a:tailEnd/>
          </a:ln>
        </p:spPr>
      </p:pic>
      <p:sp>
        <p:nvSpPr>
          <p:cNvPr id="35" name="타원 34"/>
          <p:cNvSpPr/>
          <p:nvPr/>
        </p:nvSpPr>
        <p:spPr>
          <a:xfrm>
            <a:off x="2687638" y="6226175"/>
            <a:ext cx="25400" cy="238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36" name="타원 35"/>
          <p:cNvSpPr/>
          <p:nvPr/>
        </p:nvSpPr>
        <p:spPr>
          <a:xfrm>
            <a:off x="2963863" y="5556250"/>
            <a:ext cx="25400" cy="25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37" name="타원 36"/>
          <p:cNvSpPr/>
          <p:nvPr/>
        </p:nvSpPr>
        <p:spPr>
          <a:xfrm>
            <a:off x="2873375" y="5864225"/>
            <a:ext cx="25400" cy="238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38" name="타원 37"/>
          <p:cNvSpPr/>
          <p:nvPr/>
        </p:nvSpPr>
        <p:spPr>
          <a:xfrm>
            <a:off x="2784475" y="6115050"/>
            <a:ext cx="25400" cy="25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39" name="자유형 38"/>
          <p:cNvSpPr/>
          <p:nvPr/>
        </p:nvSpPr>
        <p:spPr>
          <a:xfrm>
            <a:off x="2784475" y="4941888"/>
            <a:ext cx="552450" cy="1366837"/>
          </a:xfrm>
          <a:custGeom>
            <a:avLst/>
            <a:gdLst>
              <a:gd name="connsiteX0" fmla="*/ 0 w 476250"/>
              <a:gd name="connsiteY0" fmla="*/ 1173957 h 1173957"/>
              <a:gd name="connsiteX1" fmla="*/ 33338 w 476250"/>
              <a:gd name="connsiteY1" fmla="*/ 1171575 h 1173957"/>
              <a:gd name="connsiteX2" fmla="*/ 42863 w 476250"/>
              <a:gd name="connsiteY2" fmla="*/ 1166813 h 1173957"/>
              <a:gd name="connsiteX3" fmla="*/ 52388 w 476250"/>
              <a:gd name="connsiteY3" fmla="*/ 1164432 h 1173957"/>
              <a:gd name="connsiteX4" fmla="*/ 57150 w 476250"/>
              <a:gd name="connsiteY4" fmla="*/ 1157288 h 1173957"/>
              <a:gd name="connsiteX5" fmla="*/ 73819 w 476250"/>
              <a:gd name="connsiteY5" fmla="*/ 1145382 h 1173957"/>
              <a:gd name="connsiteX6" fmla="*/ 83344 w 476250"/>
              <a:gd name="connsiteY6" fmla="*/ 1138238 h 1173957"/>
              <a:gd name="connsiteX7" fmla="*/ 107157 w 476250"/>
              <a:gd name="connsiteY7" fmla="*/ 1112044 h 1173957"/>
              <a:gd name="connsiteX8" fmla="*/ 116682 w 476250"/>
              <a:gd name="connsiteY8" fmla="*/ 1088232 h 1173957"/>
              <a:gd name="connsiteX9" fmla="*/ 130969 w 476250"/>
              <a:gd name="connsiteY9" fmla="*/ 1062038 h 1173957"/>
              <a:gd name="connsiteX10" fmla="*/ 138113 w 476250"/>
              <a:gd name="connsiteY10" fmla="*/ 1054894 h 1173957"/>
              <a:gd name="connsiteX11" fmla="*/ 145257 w 476250"/>
              <a:gd name="connsiteY11" fmla="*/ 1038225 h 1173957"/>
              <a:gd name="connsiteX12" fmla="*/ 147638 w 476250"/>
              <a:gd name="connsiteY12" fmla="*/ 1021557 h 1173957"/>
              <a:gd name="connsiteX13" fmla="*/ 157163 w 476250"/>
              <a:gd name="connsiteY13" fmla="*/ 1002507 h 1173957"/>
              <a:gd name="connsiteX14" fmla="*/ 161925 w 476250"/>
              <a:gd name="connsiteY14" fmla="*/ 983457 h 1173957"/>
              <a:gd name="connsiteX15" fmla="*/ 180975 w 476250"/>
              <a:gd name="connsiteY15" fmla="*/ 942975 h 1173957"/>
              <a:gd name="connsiteX16" fmla="*/ 190500 w 476250"/>
              <a:gd name="connsiteY16" fmla="*/ 907257 h 1173957"/>
              <a:gd name="connsiteX17" fmla="*/ 200025 w 476250"/>
              <a:gd name="connsiteY17" fmla="*/ 885825 h 1173957"/>
              <a:gd name="connsiteX18" fmla="*/ 211932 w 476250"/>
              <a:gd name="connsiteY18" fmla="*/ 847725 h 1173957"/>
              <a:gd name="connsiteX19" fmla="*/ 216694 w 476250"/>
              <a:gd name="connsiteY19" fmla="*/ 819150 h 1173957"/>
              <a:gd name="connsiteX20" fmla="*/ 228600 w 476250"/>
              <a:gd name="connsiteY20" fmla="*/ 773907 h 1173957"/>
              <a:gd name="connsiteX21" fmla="*/ 233363 w 476250"/>
              <a:gd name="connsiteY21" fmla="*/ 747713 h 1173957"/>
              <a:gd name="connsiteX22" fmla="*/ 254794 w 476250"/>
              <a:gd name="connsiteY22" fmla="*/ 664369 h 1173957"/>
              <a:gd name="connsiteX23" fmla="*/ 264319 w 476250"/>
              <a:gd name="connsiteY23" fmla="*/ 638175 h 1173957"/>
              <a:gd name="connsiteX24" fmla="*/ 280988 w 476250"/>
              <a:gd name="connsiteY24" fmla="*/ 559594 h 1173957"/>
              <a:gd name="connsiteX25" fmla="*/ 290513 w 476250"/>
              <a:gd name="connsiteY25" fmla="*/ 511969 h 1173957"/>
              <a:gd name="connsiteX26" fmla="*/ 300038 w 476250"/>
              <a:gd name="connsiteY26" fmla="*/ 490538 h 1173957"/>
              <a:gd name="connsiteX27" fmla="*/ 319088 w 476250"/>
              <a:gd name="connsiteY27" fmla="*/ 411957 h 1173957"/>
              <a:gd name="connsiteX28" fmla="*/ 340519 w 476250"/>
              <a:gd name="connsiteY28" fmla="*/ 345282 h 1173957"/>
              <a:gd name="connsiteX29" fmla="*/ 354807 w 476250"/>
              <a:gd name="connsiteY29" fmla="*/ 288132 h 1173957"/>
              <a:gd name="connsiteX30" fmla="*/ 369094 w 476250"/>
              <a:gd name="connsiteY30" fmla="*/ 247650 h 1173957"/>
              <a:gd name="connsiteX31" fmla="*/ 373857 w 476250"/>
              <a:gd name="connsiteY31" fmla="*/ 221457 h 1173957"/>
              <a:gd name="connsiteX32" fmla="*/ 376238 w 476250"/>
              <a:gd name="connsiteY32" fmla="*/ 202407 h 1173957"/>
              <a:gd name="connsiteX33" fmla="*/ 385763 w 476250"/>
              <a:gd name="connsiteY33" fmla="*/ 154782 h 1173957"/>
              <a:gd name="connsiteX34" fmla="*/ 395288 w 476250"/>
              <a:gd name="connsiteY34" fmla="*/ 126207 h 1173957"/>
              <a:gd name="connsiteX35" fmla="*/ 397669 w 476250"/>
              <a:gd name="connsiteY35" fmla="*/ 109538 h 1173957"/>
              <a:gd name="connsiteX36" fmla="*/ 400050 w 476250"/>
              <a:gd name="connsiteY36" fmla="*/ 102394 h 1173957"/>
              <a:gd name="connsiteX37" fmla="*/ 409575 w 476250"/>
              <a:gd name="connsiteY37" fmla="*/ 59532 h 1173957"/>
              <a:gd name="connsiteX38" fmla="*/ 414338 w 476250"/>
              <a:gd name="connsiteY38" fmla="*/ 45244 h 1173957"/>
              <a:gd name="connsiteX39" fmla="*/ 428625 w 476250"/>
              <a:gd name="connsiteY39" fmla="*/ 33338 h 1173957"/>
              <a:gd name="connsiteX40" fmla="*/ 438150 w 476250"/>
              <a:gd name="connsiteY40" fmla="*/ 26194 h 1173957"/>
              <a:gd name="connsiteX41" fmla="*/ 447675 w 476250"/>
              <a:gd name="connsiteY41" fmla="*/ 23813 h 1173957"/>
              <a:gd name="connsiteX42" fmla="*/ 454819 w 476250"/>
              <a:gd name="connsiteY42" fmla="*/ 19050 h 1173957"/>
              <a:gd name="connsiteX43" fmla="*/ 464344 w 476250"/>
              <a:gd name="connsiteY43" fmla="*/ 9525 h 1173957"/>
              <a:gd name="connsiteX44" fmla="*/ 469107 w 476250"/>
              <a:gd name="connsiteY44" fmla="*/ 2382 h 1173957"/>
              <a:gd name="connsiteX45" fmla="*/ 476250 w 476250"/>
              <a:gd name="connsiteY45" fmla="*/ 0 h 11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6250" h="1173957">
                <a:moveTo>
                  <a:pt x="0" y="1173957"/>
                </a:moveTo>
                <a:cubicBezTo>
                  <a:pt x="11113" y="1173163"/>
                  <a:pt x="22349" y="1173407"/>
                  <a:pt x="33338" y="1171575"/>
                </a:cubicBezTo>
                <a:cubicBezTo>
                  <a:pt x="36839" y="1170991"/>
                  <a:pt x="39539" y="1168059"/>
                  <a:pt x="42863" y="1166813"/>
                </a:cubicBezTo>
                <a:cubicBezTo>
                  <a:pt x="45927" y="1165664"/>
                  <a:pt x="49213" y="1165226"/>
                  <a:pt x="52388" y="1164432"/>
                </a:cubicBezTo>
                <a:cubicBezTo>
                  <a:pt x="53975" y="1162051"/>
                  <a:pt x="55126" y="1159312"/>
                  <a:pt x="57150" y="1157288"/>
                </a:cubicBezTo>
                <a:cubicBezTo>
                  <a:pt x="61046" y="1153392"/>
                  <a:pt x="69083" y="1148765"/>
                  <a:pt x="73819" y="1145382"/>
                </a:cubicBezTo>
                <a:cubicBezTo>
                  <a:pt x="77049" y="1143075"/>
                  <a:pt x="80674" y="1141175"/>
                  <a:pt x="83344" y="1138238"/>
                </a:cubicBezTo>
                <a:cubicBezTo>
                  <a:pt x="111126" y="1107678"/>
                  <a:pt x="85726" y="1128118"/>
                  <a:pt x="107157" y="1112044"/>
                </a:cubicBezTo>
                <a:cubicBezTo>
                  <a:pt x="124191" y="1083652"/>
                  <a:pt x="106564" y="1116058"/>
                  <a:pt x="116682" y="1088232"/>
                </a:cubicBezTo>
                <a:cubicBezTo>
                  <a:pt x="118344" y="1083661"/>
                  <a:pt x="127648" y="1066466"/>
                  <a:pt x="130969" y="1062038"/>
                </a:cubicBezTo>
                <a:cubicBezTo>
                  <a:pt x="132990" y="1059344"/>
                  <a:pt x="135732" y="1057275"/>
                  <a:pt x="138113" y="1054894"/>
                </a:cubicBezTo>
                <a:cubicBezTo>
                  <a:pt x="140494" y="1049338"/>
                  <a:pt x="143596" y="1044038"/>
                  <a:pt x="145257" y="1038225"/>
                </a:cubicBezTo>
                <a:cubicBezTo>
                  <a:pt x="146799" y="1032829"/>
                  <a:pt x="145863" y="1026881"/>
                  <a:pt x="147638" y="1021557"/>
                </a:cubicBezTo>
                <a:cubicBezTo>
                  <a:pt x="149883" y="1014822"/>
                  <a:pt x="153988" y="1008857"/>
                  <a:pt x="157163" y="1002507"/>
                </a:cubicBezTo>
                <a:cubicBezTo>
                  <a:pt x="158750" y="996157"/>
                  <a:pt x="159553" y="989557"/>
                  <a:pt x="161925" y="983457"/>
                </a:cubicBezTo>
                <a:cubicBezTo>
                  <a:pt x="171732" y="958240"/>
                  <a:pt x="173609" y="965075"/>
                  <a:pt x="180975" y="942975"/>
                </a:cubicBezTo>
                <a:cubicBezTo>
                  <a:pt x="187044" y="924768"/>
                  <a:pt x="184024" y="924526"/>
                  <a:pt x="190500" y="907257"/>
                </a:cubicBezTo>
                <a:cubicBezTo>
                  <a:pt x="193245" y="899937"/>
                  <a:pt x="196850" y="892969"/>
                  <a:pt x="200025" y="885825"/>
                </a:cubicBezTo>
                <a:cubicBezTo>
                  <a:pt x="206480" y="834201"/>
                  <a:pt x="196004" y="900821"/>
                  <a:pt x="211932" y="847725"/>
                </a:cubicBezTo>
                <a:cubicBezTo>
                  <a:pt x="214707" y="838476"/>
                  <a:pt x="214567" y="828569"/>
                  <a:pt x="216694" y="819150"/>
                </a:cubicBezTo>
                <a:cubicBezTo>
                  <a:pt x="220129" y="803939"/>
                  <a:pt x="225810" y="789250"/>
                  <a:pt x="228600" y="773907"/>
                </a:cubicBezTo>
                <a:cubicBezTo>
                  <a:pt x="230188" y="765176"/>
                  <a:pt x="231553" y="756401"/>
                  <a:pt x="233363" y="747713"/>
                </a:cubicBezTo>
                <a:cubicBezTo>
                  <a:pt x="237557" y="727585"/>
                  <a:pt x="249720" y="678321"/>
                  <a:pt x="254794" y="664369"/>
                </a:cubicBezTo>
                <a:cubicBezTo>
                  <a:pt x="257969" y="655638"/>
                  <a:pt x="261502" y="647028"/>
                  <a:pt x="264319" y="638175"/>
                </a:cubicBezTo>
                <a:cubicBezTo>
                  <a:pt x="273307" y="609929"/>
                  <a:pt x="275388" y="591330"/>
                  <a:pt x="280988" y="559594"/>
                </a:cubicBezTo>
                <a:cubicBezTo>
                  <a:pt x="283199" y="547065"/>
                  <a:pt x="285866" y="525134"/>
                  <a:pt x="290513" y="511969"/>
                </a:cubicBezTo>
                <a:cubicBezTo>
                  <a:pt x="293115" y="504597"/>
                  <a:pt x="296863" y="497682"/>
                  <a:pt x="300038" y="490538"/>
                </a:cubicBezTo>
                <a:cubicBezTo>
                  <a:pt x="305583" y="462812"/>
                  <a:pt x="309556" y="440558"/>
                  <a:pt x="319088" y="411957"/>
                </a:cubicBezTo>
                <a:cubicBezTo>
                  <a:pt x="328572" y="383501"/>
                  <a:pt x="326241" y="390712"/>
                  <a:pt x="340519" y="345282"/>
                </a:cubicBezTo>
                <a:cubicBezTo>
                  <a:pt x="366563" y="262415"/>
                  <a:pt x="336680" y="360643"/>
                  <a:pt x="354807" y="288132"/>
                </a:cubicBezTo>
                <a:cubicBezTo>
                  <a:pt x="357132" y="278831"/>
                  <a:pt x="365576" y="257031"/>
                  <a:pt x="369094" y="247650"/>
                </a:cubicBezTo>
                <a:cubicBezTo>
                  <a:pt x="370682" y="238919"/>
                  <a:pt x="372473" y="230223"/>
                  <a:pt x="373857" y="221457"/>
                </a:cubicBezTo>
                <a:cubicBezTo>
                  <a:pt x="374855" y="215136"/>
                  <a:pt x="375113" y="208707"/>
                  <a:pt x="376238" y="202407"/>
                </a:cubicBezTo>
                <a:cubicBezTo>
                  <a:pt x="379084" y="186470"/>
                  <a:pt x="382371" y="170612"/>
                  <a:pt x="385763" y="154782"/>
                </a:cubicBezTo>
                <a:cubicBezTo>
                  <a:pt x="389981" y="135098"/>
                  <a:pt x="388360" y="140062"/>
                  <a:pt x="395288" y="126207"/>
                </a:cubicBezTo>
                <a:cubicBezTo>
                  <a:pt x="396082" y="120651"/>
                  <a:pt x="396568" y="115042"/>
                  <a:pt x="397669" y="109538"/>
                </a:cubicBezTo>
                <a:cubicBezTo>
                  <a:pt x="398161" y="107077"/>
                  <a:pt x="399486" y="104840"/>
                  <a:pt x="400050" y="102394"/>
                </a:cubicBezTo>
                <a:cubicBezTo>
                  <a:pt x="402877" y="90145"/>
                  <a:pt x="405454" y="71895"/>
                  <a:pt x="409575" y="59532"/>
                </a:cubicBezTo>
                <a:cubicBezTo>
                  <a:pt x="411163" y="54769"/>
                  <a:pt x="410788" y="48794"/>
                  <a:pt x="414338" y="45244"/>
                </a:cubicBezTo>
                <a:cubicBezTo>
                  <a:pt x="425457" y="34125"/>
                  <a:pt x="417022" y="41626"/>
                  <a:pt x="428625" y="33338"/>
                </a:cubicBezTo>
                <a:cubicBezTo>
                  <a:pt x="431855" y="31031"/>
                  <a:pt x="434600" y="27969"/>
                  <a:pt x="438150" y="26194"/>
                </a:cubicBezTo>
                <a:cubicBezTo>
                  <a:pt x="441077" y="24730"/>
                  <a:pt x="444500" y="24607"/>
                  <a:pt x="447675" y="23813"/>
                </a:cubicBezTo>
                <a:cubicBezTo>
                  <a:pt x="450056" y="22225"/>
                  <a:pt x="453031" y="21285"/>
                  <a:pt x="454819" y="19050"/>
                </a:cubicBezTo>
                <a:cubicBezTo>
                  <a:pt x="464056" y="7504"/>
                  <a:pt x="448756" y="14722"/>
                  <a:pt x="464344" y="9525"/>
                </a:cubicBezTo>
                <a:cubicBezTo>
                  <a:pt x="465932" y="7144"/>
                  <a:pt x="466872" y="4170"/>
                  <a:pt x="469107" y="2382"/>
                </a:cubicBezTo>
                <a:cubicBezTo>
                  <a:pt x="471067" y="814"/>
                  <a:pt x="476250" y="0"/>
                  <a:pt x="476250" y="0"/>
                </a:cubicBezTo>
              </a:path>
            </a:pathLst>
          </a:cu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latinLnBrk="0">
              <a:defRPr/>
            </a:pPr>
            <a:endParaRPr kumimoji="0" lang="ko-KR" altLang="en-US"/>
          </a:p>
        </p:txBody>
      </p:sp>
      <p:sp>
        <p:nvSpPr>
          <p:cNvPr id="40" name="타원 39"/>
          <p:cNvSpPr/>
          <p:nvPr/>
        </p:nvSpPr>
        <p:spPr>
          <a:xfrm>
            <a:off x="3324225" y="4848225"/>
            <a:ext cx="25400" cy="25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41" name="타원 40"/>
          <p:cNvSpPr/>
          <p:nvPr/>
        </p:nvSpPr>
        <p:spPr>
          <a:xfrm>
            <a:off x="3233738" y="4848225"/>
            <a:ext cx="25400" cy="25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42" name="타원 41"/>
          <p:cNvSpPr/>
          <p:nvPr/>
        </p:nvSpPr>
        <p:spPr>
          <a:xfrm>
            <a:off x="3143250" y="4997450"/>
            <a:ext cx="25400" cy="25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
        <p:nvSpPr>
          <p:cNvPr id="43" name="타원 42"/>
          <p:cNvSpPr/>
          <p:nvPr/>
        </p:nvSpPr>
        <p:spPr>
          <a:xfrm>
            <a:off x="3054350" y="5253038"/>
            <a:ext cx="25400" cy="25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a typeface="굴림" charset="-127"/>
            </a:endParaRPr>
          </a:p>
        </p:txBody>
      </p:sp>
    </p:spTree>
    <p:extLst>
      <p:ext uri="{BB962C8B-B14F-4D97-AF65-F5344CB8AC3E}">
        <p14:creationId xmlns:p14="http://schemas.microsoft.com/office/powerpoint/2010/main" val="1482031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3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par>
                          <p:cTn id="11" fill="hold">
                            <p:stCondLst>
                              <p:cond delay="300"/>
                            </p:stCondLst>
                            <p:childTnLst>
                              <p:par>
                                <p:cTn id="12" presetID="24" presetClass="emph" presetSubtype="0" fill="hold" grpId="1" nodeType="afterEffect">
                                  <p:stCondLst>
                                    <p:cond delay="0"/>
                                  </p:stCondLst>
                                  <p:childTnLst>
                                    <p:animClr clrSpc="hsl" dir="cw">
                                      <p:cBhvr override="childStyle">
                                        <p:cTn id="13" dur="300" fill="hold"/>
                                        <p:tgtEl>
                                          <p:spTgt spid="35"/>
                                        </p:tgtEl>
                                        <p:attrNameLst>
                                          <p:attrName>style.color</p:attrName>
                                        </p:attrNameLst>
                                      </p:cBhvr>
                                      <p:by>
                                        <p:hsl h="0" s="-12549" l="-25098"/>
                                      </p:by>
                                    </p:animClr>
                                    <p:animClr clrSpc="hsl" dir="cw">
                                      <p:cBhvr>
                                        <p:cTn id="14" dur="300" fill="hold"/>
                                        <p:tgtEl>
                                          <p:spTgt spid="35"/>
                                        </p:tgtEl>
                                        <p:attrNameLst>
                                          <p:attrName>fillcolor</p:attrName>
                                        </p:attrNameLst>
                                      </p:cBhvr>
                                      <p:by>
                                        <p:hsl h="0" s="-12549" l="-25098"/>
                                      </p:by>
                                    </p:animClr>
                                    <p:animClr clrSpc="hsl" dir="cw">
                                      <p:cBhvr>
                                        <p:cTn id="15" dur="300" fill="hold"/>
                                        <p:tgtEl>
                                          <p:spTgt spid="35"/>
                                        </p:tgtEl>
                                        <p:attrNameLst>
                                          <p:attrName>stroke.color</p:attrName>
                                        </p:attrNameLst>
                                      </p:cBhvr>
                                      <p:by>
                                        <p:hsl h="0" s="-12549" l="-25098"/>
                                      </p:by>
                                    </p:animClr>
                                    <p:set>
                                      <p:cBhvr>
                                        <p:cTn id="16" dur="300" fill="hold"/>
                                        <p:tgtEl>
                                          <p:spTgt spid="35"/>
                                        </p:tgtEl>
                                        <p:attrNameLst>
                                          <p:attrName>fill.type</p:attrName>
                                        </p:attrNameLst>
                                      </p:cBhvr>
                                      <p:to>
                                        <p:strVal val="solid"/>
                                      </p:to>
                                    </p:set>
                                  </p:childTnLst>
                                </p:cTn>
                              </p:par>
                            </p:childTnLst>
                          </p:cTn>
                        </p:par>
                        <p:par>
                          <p:cTn id="17" fill="hold">
                            <p:stCondLst>
                              <p:cond delay="6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3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900"/>
                            </p:stCondLst>
                            <p:childTnLst>
                              <p:par>
                                <p:cTn id="25" presetID="24" presetClass="emph" presetSubtype="0" fill="hold" grpId="1" nodeType="afterEffect">
                                  <p:stCondLst>
                                    <p:cond delay="0"/>
                                  </p:stCondLst>
                                  <p:childTnLst>
                                    <p:animClr clrSpc="hsl" dir="cw">
                                      <p:cBhvr override="childStyle">
                                        <p:cTn id="26" dur="300" fill="hold"/>
                                        <p:tgtEl>
                                          <p:spTgt spid="38"/>
                                        </p:tgtEl>
                                        <p:attrNameLst>
                                          <p:attrName>style.color</p:attrName>
                                        </p:attrNameLst>
                                      </p:cBhvr>
                                      <p:by>
                                        <p:hsl h="0" s="-12549" l="-25098"/>
                                      </p:by>
                                    </p:animClr>
                                    <p:animClr clrSpc="hsl" dir="cw">
                                      <p:cBhvr>
                                        <p:cTn id="27" dur="300" fill="hold"/>
                                        <p:tgtEl>
                                          <p:spTgt spid="38"/>
                                        </p:tgtEl>
                                        <p:attrNameLst>
                                          <p:attrName>fillcolor</p:attrName>
                                        </p:attrNameLst>
                                      </p:cBhvr>
                                      <p:by>
                                        <p:hsl h="0" s="-12549" l="-25098"/>
                                      </p:by>
                                    </p:animClr>
                                    <p:animClr clrSpc="hsl" dir="cw">
                                      <p:cBhvr>
                                        <p:cTn id="28" dur="300" fill="hold"/>
                                        <p:tgtEl>
                                          <p:spTgt spid="38"/>
                                        </p:tgtEl>
                                        <p:attrNameLst>
                                          <p:attrName>stroke.color</p:attrName>
                                        </p:attrNameLst>
                                      </p:cBhvr>
                                      <p:by>
                                        <p:hsl h="0" s="-12549" l="-25098"/>
                                      </p:by>
                                    </p:animClr>
                                    <p:set>
                                      <p:cBhvr>
                                        <p:cTn id="29" dur="300" fill="hold"/>
                                        <p:tgtEl>
                                          <p:spTgt spid="38"/>
                                        </p:tgtEl>
                                        <p:attrNameLst>
                                          <p:attrName>fill.type</p:attrName>
                                        </p:attrNameLst>
                                      </p:cBhvr>
                                      <p:to>
                                        <p:strVal val="solid"/>
                                      </p:to>
                                    </p:set>
                                  </p:childTnLst>
                                </p:cTn>
                              </p:par>
                            </p:childTnLst>
                          </p:cTn>
                        </p:par>
                        <p:par>
                          <p:cTn id="30" fill="hold">
                            <p:stCondLst>
                              <p:cond delay="12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300"/>
                                        <p:tgtEl>
                                          <p:spTgt spid="37"/>
                                        </p:tgtEl>
                                      </p:cBhvr>
                                    </p:animEffect>
                                  </p:childTnLst>
                                </p:cTn>
                              </p:par>
                            </p:childTnLst>
                          </p:cTn>
                        </p:par>
                        <p:par>
                          <p:cTn id="37" fill="hold">
                            <p:stCondLst>
                              <p:cond delay="1500"/>
                            </p:stCondLst>
                            <p:childTnLst>
                              <p:par>
                                <p:cTn id="38" presetID="24" presetClass="emph" presetSubtype="0" fill="hold" grpId="1" nodeType="afterEffect">
                                  <p:stCondLst>
                                    <p:cond delay="0"/>
                                  </p:stCondLst>
                                  <p:childTnLst>
                                    <p:animClr clrSpc="hsl" dir="cw">
                                      <p:cBhvr override="childStyle">
                                        <p:cTn id="39" dur="300" fill="hold"/>
                                        <p:tgtEl>
                                          <p:spTgt spid="37"/>
                                        </p:tgtEl>
                                        <p:attrNameLst>
                                          <p:attrName>style.color</p:attrName>
                                        </p:attrNameLst>
                                      </p:cBhvr>
                                      <p:by>
                                        <p:hsl h="0" s="-12549" l="-25098"/>
                                      </p:by>
                                    </p:animClr>
                                    <p:animClr clrSpc="hsl" dir="cw">
                                      <p:cBhvr>
                                        <p:cTn id="40" dur="300" fill="hold"/>
                                        <p:tgtEl>
                                          <p:spTgt spid="37"/>
                                        </p:tgtEl>
                                        <p:attrNameLst>
                                          <p:attrName>fillcolor</p:attrName>
                                        </p:attrNameLst>
                                      </p:cBhvr>
                                      <p:by>
                                        <p:hsl h="0" s="-12549" l="-25098"/>
                                      </p:by>
                                    </p:animClr>
                                    <p:animClr clrSpc="hsl" dir="cw">
                                      <p:cBhvr>
                                        <p:cTn id="41" dur="300" fill="hold"/>
                                        <p:tgtEl>
                                          <p:spTgt spid="37"/>
                                        </p:tgtEl>
                                        <p:attrNameLst>
                                          <p:attrName>stroke.color</p:attrName>
                                        </p:attrNameLst>
                                      </p:cBhvr>
                                      <p:by>
                                        <p:hsl h="0" s="-12549" l="-25098"/>
                                      </p:by>
                                    </p:animClr>
                                    <p:set>
                                      <p:cBhvr>
                                        <p:cTn id="42" dur="300" fill="hold"/>
                                        <p:tgtEl>
                                          <p:spTgt spid="37"/>
                                        </p:tgtEl>
                                        <p:attrNameLst>
                                          <p:attrName>fill.type</p:attrName>
                                        </p:attrNameLst>
                                      </p:cBhvr>
                                      <p:to>
                                        <p:strVal val="solid"/>
                                      </p:to>
                                    </p:set>
                                  </p:childTnLst>
                                </p:cTn>
                              </p:par>
                            </p:childTnLst>
                          </p:cTn>
                        </p:par>
                        <p:par>
                          <p:cTn id="43" fill="hold">
                            <p:stCondLst>
                              <p:cond delay="18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3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300"/>
                                        <p:tgtEl>
                                          <p:spTgt spid="36"/>
                                        </p:tgtEl>
                                      </p:cBhvr>
                                    </p:animEffect>
                                  </p:childTnLst>
                                </p:cTn>
                              </p:par>
                            </p:childTnLst>
                          </p:cTn>
                        </p:par>
                        <p:par>
                          <p:cTn id="50" fill="hold">
                            <p:stCondLst>
                              <p:cond delay="2100"/>
                            </p:stCondLst>
                            <p:childTnLst>
                              <p:par>
                                <p:cTn id="51" presetID="24" presetClass="emph" presetSubtype="0" fill="hold" grpId="1" nodeType="afterEffect">
                                  <p:stCondLst>
                                    <p:cond delay="0"/>
                                  </p:stCondLst>
                                  <p:childTnLst>
                                    <p:animClr clrSpc="hsl" dir="cw">
                                      <p:cBhvr override="childStyle">
                                        <p:cTn id="52" dur="300" fill="hold"/>
                                        <p:tgtEl>
                                          <p:spTgt spid="36"/>
                                        </p:tgtEl>
                                        <p:attrNameLst>
                                          <p:attrName>style.color</p:attrName>
                                        </p:attrNameLst>
                                      </p:cBhvr>
                                      <p:by>
                                        <p:hsl h="0" s="-12549" l="-25098"/>
                                      </p:by>
                                    </p:animClr>
                                    <p:animClr clrSpc="hsl" dir="cw">
                                      <p:cBhvr>
                                        <p:cTn id="53" dur="300" fill="hold"/>
                                        <p:tgtEl>
                                          <p:spTgt spid="36"/>
                                        </p:tgtEl>
                                        <p:attrNameLst>
                                          <p:attrName>fillcolor</p:attrName>
                                        </p:attrNameLst>
                                      </p:cBhvr>
                                      <p:by>
                                        <p:hsl h="0" s="-12549" l="-25098"/>
                                      </p:by>
                                    </p:animClr>
                                    <p:animClr clrSpc="hsl" dir="cw">
                                      <p:cBhvr>
                                        <p:cTn id="54" dur="300" fill="hold"/>
                                        <p:tgtEl>
                                          <p:spTgt spid="36"/>
                                        </p:tgtEl>
                                        <p:attrNameLst>
                                          <p:attrName>stroke.color</p:attrName>
                                        </p:attrNameLst>
                                      </p:cBhvr>
                                      <p:by>
                                        <p:hsl h="0" s="-12549" l="-25098"/>
                                      </p:by>
                                    </p:animClr>
                                    <p:set>
                                      <p:cBhvr>
                                        <p:cTn id="55" dur="300" fill="hold"/>
                                        <p:tgtEl>
                                          <p:spTgt spid="36"/>
                                        </p:tgtEl>
                                        <p:attrNameLst>
                                          <p:attrName>fill.type</p:attrName>
                                        </p:attrNameLst>
                                      </p:cBhvr>
                                      <p:to>
                                        <p:strVal val="solid"/>
                                      </p:to>
                                    </p:set>
                                  </p:childTnLst>
                                </p:cTn>
                              </p:par>
                            </p:childTnLst>
                          </p:cTn>
                        </p:par>
                        <p:par>
                          <p:cTn id="56" fill="hold">
                            <p:stCondLst>
                              <p:cond delay="2400"/>
                            </p:stCondLst>
                            <p:childTnLst>
                              <p:par>
                                <p:cTn id="57" presetID="10"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3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300"/>
                                        <p:tgtEl>
                                          <p:spTgt spid="43"/>
                                        </p:tgtEl>
                                      </p:cBhvr>
                                    </p:animEffect>
                                  </p:childTnLst>
                                </p:cTn>
                              </p:par>
                            </p:childTnLst>
                          </p:cTn>
                        </p:par>
                        <p:par>
                          <p:cTn id="63" fill="hold">
                            <p:stCondLst>
                              <p:cond delay="2700"/>
                            </p:stCondLst>
                            <p:childTnLst>
                              <p:par>
                                <p:cTn id="64" presetID="24" presetClass="emph" presetSubtype="0" fill="hold" grpId="1" nodeType="afterEffect">
                                  <p:stCondLst>
                                    <p:cond delay="0"/>
                                  </p:stCondLst>
                                  <p:childTnLst>
                                    <p:animClr clrSpc="hsl" dir="cw">
                                      <p:cBhvr override="childStyle">
                                        <p:cTn id="65" dur="300" fill="hold"/>
                                        <p:tgtEl>
                                          <p:spTgt spid="43"/>
                                        </p:tgtEl>
                                        <p:attrNameLst>
                                          <p:attrName>style.color</p:attrName>
                                        </p:attrNameLst>
                                      </p:cBhvr>
                                      <p:by>
                                        <p:hsl h="0" s="-12549" l="-25098"/>
                                      </p:by>
                                    </p:animClr>
                                    <p:animClr clrSpc="hsl" dir="cw">
                                      <p:cBhvr>
                                        <p:cTn id="66" dur="300" fill="hold"/>
                                        <p:tgtEl>
                                          <p:spTgt spid="43"/>
                                        </p:tgtEl>
                                        <p:attrNameLst>
                                          <p:attrName>fillcolor</p:attrName>
                                        </p:attrNameLst>
                                      </p:cBhvr>
                                      <p:by>
                                        <p:hsl h="0" s="-12549" l="-25098"/>
                                      </p:by>
                                    </p:animClr>
                                    <p:animClr clrSpc="hsl" dir="cw">
                                      <p:cBhvr>
                                        <p:cTn id="67" dur="300" fill="hold"/>
                                        <p:tgtEl>
                                          <p:spTgt spid="43"/>
                                        </p:tgtEl>
                                        <p:attrNameLst>
                                          <p:attrName>stroke.color</p:attrName>
                                        </p:attrNameLst>
                                      </p:cBhvr>
                                      <p:by>
                                        <p:hsl h="0" s="-12549" l="-25098"/>
                                      </p:by>
                                    </p:animClr>
                                    <p:set>
                                      <p:cBhvr>
                                        <p:cTn id="68" dur="300" fill="hold"/>
                                        <p:tgtEl>
                                          <p:spTgt spid="43"/>
                                        </p:tgtEl>
                                        <p:attrNameLst>
                                          <p:attrName>fill.type</p:attrName>
                                        </p:attrNameLst>
                                      </p:cBhvr>
                                      <p:to>
                                        <p:strVal val="solid"/>
                                      </p:to>
                                    </p:set>
                                  </p:childTnLst>
                                </p:cTn>
                              </p:par>
                            </p:childTnLst>
                          </p:cTn>
                        </p:par>
                        <p:par>
                          <p:cTn id="69" fill="hold">
                            <p:stCondLst>
                              <p:cond delay="3000"/>
                            </p:stCondLst>
                            <p:childTnLst>
                              <p:par>
                                <p:cTn id="70" presetID="10"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3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300"/>
                                        <p:tgtEl>
                                          <p:spTgt spid="42"/>
                                        </p:tgtEl>
                                      </p:cBhvr>
                                    </p:animEffect>
                                  </p:childTnLst>
                                </p:cTn>
                              </p:par>
                            </p:childTnLst>
                          </p:cTn>
                        </p:par>
                        <p:par>
                          <p:cTn id="76" fill="hold">
                            <p:stCondLst>
                              <p:cond delay="3300"/>
                            </p:stCondLst>
                            <p:childTnLst>
                              <p:par>
                                <p:cTn id="77" presetID="24" presetClass="emph" presetSubtype="0" fill="hold" grpId="1" nodeType="afterEffect">
                                  <p:stCondLst>
                                    <p:cond delay="0"/>
                                  </p:stCondLst>
                                  <p:childTnLst>
                                    <p:animClr clrSpc="hsl" dir="cw">
                                      <p:cBhvr override="childStyle">
                                        <p:cTn id="78" dur="300" fill="hold"/>
                                        <p:tgtEl>
                                          <p:spTgt spid="42"/>
                                        </p:tgtEl>
                                        <p:attrNameLst>
                                          <p:attrName>style.color</p:attrName>
                                        </p:attrNameLst>
                                      </p:cBhvr>
                                      <p:by>
                                        <p:hsl h="0" s="-12549" l="-25098"/>
                                      </p:by>
                                    </p:animClr>
                                    <p:animClr clrSpc="hsl" dir="cw">
                                      <p:cBhvr>
                                        <p:cTn id="79" dur="300" fill="hold"/>
                                        <p:tgtEl>
                                          <p:spTgt spid="42"/>
                                        </p:tgtEl>
                                        <p:attrNameLst>
                                          <p:attrName>fillcolor</p:attrName>
                                        </p:attrNameLst>
                                      </p:cBhvr>
                                      <p:by>
                                        <p:hsl h="0" s="-12549" l="-25098"/>
                                      </p:by>
                                    </p:animClr>
                                    <p:animClr clrSpc="hsl" dir="cw">
                                      <p:cBhvr>
                                        <p:cTn id="80" dur="300" fill="hold"/>
                                        <p:tgtEl>
                                          <p:spTgt spid="42"/>
                                        </p:tgtEl>
                                        <p:attrNameLst>
                                          <p:attrName>stroke.color</p:attrName>
                                        </p:attrNameLst>
                                      </p:cBhvr>
                                      <p:by>
                                        <p:hsl h="0" s="-12549" l="-25098"/>
                                      </p:by>
                                    </p:animClr>
                                    <p:set>
                                      <p:cBhvr>
                                        <p:cTn id="81" dur="300" fill="hold"/>
                                        <p:tgtEl>
                                          <p:spTgt spid="42"/>
                                        </p:tgtEl>
                                        <p:attrNameLst>
                                          <p:attrName>fill.type</p:attrName>
                                        </p:attrNameLst>
                                      </p:cBhvr>
                                      <p:to>
                                        <p:strVal val="solid"/>
                                      </p:to>
                                    </p:set>
                                  </p:childTnLst>
                                </p:cTn>
                              </p:par>
                            </p:childTnLst>
                          </p:cTn>
                        </p:par>
                        <p:par>
                          <p:cTn id="82" fill="hold">
                            <p:stCondLst>
                              <p:cond delay="3600"/>
                            </p:stCondLst>
                            <p:childTnLst>
                              <p:par>
                                <p:cTn id="83" presetID="10" presetClass="entr" presetSubtype="0"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300"/>
                                        <p:tgtEl>
                                          <p:spTgt spid="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300"/>
                                        <p:tgtEl>
                                          <p:spTgt spid="41"/>
                                        </p:tgtEl>
                                      </p:cBhvr>
                                    </p:animEffect>
                                  </p:childTnLst>
                                </p:cTn>
                              </p:par>
                            </p:childTnLst>
                          </p:cTn>
                        </p:par>
                        <p:par>
                          <p:cTn id="89" fill="hold">
                            <p:stCondLst>
                              <p:cond delay="3900"/>
                            </p:stCondLst>
                            <p:childTnLst>
                              <p:par>
                                <p:cTn id="90" presetID="24" presetClass="emph" presetSubtype="0" fill="hold" grpId="1" nodeType="afterEffect">
                                  <p:stCondLst>
                                    <p:cond delay="0"/>
                                  </p:stCondLst>
                                  <p:childTnLst>
                                    <p:animClr clrSpc="hsl" dir="cw">
                                      <p:cBhvr override="childStyle">
                                        <p:cTn id="91" dur="300" fill="hold"/>
                                        <p:tgtEl>
                                          <p:spTgt spid="41"/>
                                        </p:tgtEl>
                                        <p:attrNameLst>
                                          <p:attrName>style.color</p:attrName>
                                        </p:attrNameLst>
                                      </p:cBhvr>
                                      <p:by>
                                        <p:hsl h="0" s="-12549" l="-25098"/>
                                      </p:by>
                                    </p:animClr>
                                    <p:animClr clrSpc="hsl" dir="cw">
                                      <p:cBhvr>
                                        <p:cTn id="92" dur="300" fill="hold"/>
                                        <p:tgtEl>
                                          <p:spTgt spid="41"/>
                                        </p:tgtEl>
                                        <p:attrNameLst>
                                          <p:attrName>fillcolor</p:attrName>
                                        </p:attrNameLst>
                                      </p:cBhvr>
                                      <p:by>
                                        <p:hsl h="0" s="-12549" l="-25098"/>
                                      </p:by>
                                    </p:animClr>
                                    <p:animClr clrSpc="hsl" dir="cw">
                                      <p:cBhvr>
                                        <p:cTn id="93" dur="300" fill="hold"/>
                                        <p:tgtEl>
                                          <p:spTgt spid="41"/>
                                        </p:tgtEl>
                                        <p:attrNameLst>
                                          <p:attrName>stroke.color</p:attrName>
                                        </p:attrNameLst>
                                      </p:cBhvr>
                                      <p:by>
                                        <p:hsl h="0" s="-12549" l="-25098"/>
                                      </p:by>
                                    </p:animClr>
                                    <p:set>
                                      <p:cBhvr>
                                        <p:cTn id="94" dur="300" fill="hold"/>
                                        <p:tgtEl>
                                          <p:spTgt spid="41"/>
                                        </p:tgtEl>
                                        <p:attrNameLst>
                                          <p:attrName>fill.type</p:attrName>
                                        </p:attrNameLst>
                                      </p:cBhvr>
                                      <p:to>
                                        <p:strVal val="solid"/>
                                      </p:to>
                                    </p:set>
                                  </p:childTnLst>
                                </p:cTn>
                              </p:par>
                            </p:childTnLst>
                          </p:cTn>
                        </p:par>
                        <p:par>
                          <p:cTn id="95" fill="hold">
                            <p:stCondLst>
                              <p:cond delay="4200"/>
                            </p:stCondLst>
                            <p:childTnLst>
                              <p:par>
                                <p:cTn id="96" presetID="10" presetClass="entr" presetSubtype="0"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300"/>
                                        <p:tgtEl>
                                          <p:spTgt spid="40"/>
                                        </p:tgtEl>
                                      </p:cBhvr>
                                    </p:animEffect>
                                  </p:childTnLst>
                                </p:cTn>
                              </p:par>
                              <p:par>
                                <p:cTn id="99" presetID="10" presetClass="entr" presetSubtype="0" fill="hold"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300"/>
                                        <p:tgtEl>
                                          <p:spTgt spid="11"/>
                                        </p:tgtEl>
                                      </p:cBhvr>
                                    </p:animEffect>
                                  </p:childTnLst>
                                </p:cTn>
                              </p:par>
                            </p:childTnLst>
                          </p:cTn>
                        </p:par>
                        <p:par>
                          <p:cTn id="102" fill="hold">
                            <p:stCondLst>
                              <p:cond delay="4500"/>
                            </p:stCondLst>
                            <p:childTnLst>
                              <p:par>
                                <p:cTn id="103" presetID="24" presetClass="emph" presetSubtype="0" fill="hold" grpId="1" nodeType="afterEffect">
                                  <p:stCondLst>
                                    <p:cond delay="0"/>
                                  </p:stCondLst>
                                  <p:childTnLst>
                                    <p:animClr clrSpc="hsl" dir="cw">
                                      <p:cBhvr override="childStyle">
                                        <p:cTn id="104" dur="300" fill="hold"/>
                                        <p:tgtEl>
                                          <p:spTgt spid="40"/>
                                        </p:tgtEl>
                                        <p:attrNameLst>
                                          <p:attrName>style.color</p:attrName>
                                        </p:attrNameLst>
                                      </p:cBhvr>
                                      <p:by>
                                        <p:hsl h="0" s="-12549" l="-25098"/>
                                      </p:by>
                                    </p:animClr>
                                    <p:animClr clrSpc="hsl" dir="cw">
                                      <p:cBhvr>
                                        <p:cTn id="105" dur="300" fill="hold"/>
                                        <p:tgtEl>
                                          <p:spTgt spid="40"/>
                                        </p:tgtEl>
                                        <p:attrNameLst>
                                          <p:attrName>fillcolor</p:attrName>
                                        </p:attrNameLst>
                                      </p:cBhvr>
                                      <p:by>
                                        <p:hsl h="0" s="-12549" l="-25098"/>
                                      </p:by>
                                    </p:animClr>
                                    <p:animClr clrSpc="hsl" dir="cw">
                                      <p:cBhvr>
                                        <p:cTn id="106" dur="300" fill="hold"/>
                                        <p:tgtEl>
                                          <p:spTgt spid="40"/>
                                        </p:tgtEl>
                                        <p:attrNameLst>
                                          <p:attrName>stroke.color</p:attrName>
                                        </p:attrNameLst>
                                      </p:cBhvr>
                                      <p:by>
                                        <p:hsl h="0" s="-12549" l="-25098"/>
                                      </p:by>
                                    </p:animClr>
                                    <p:set>
                                      <p:cBhvr>
                                        <p:cTn id="107" dur="3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P spid="43" grpId="0" animBg="1"/>
      <p:bldP spid="4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23"/>
          <p:cNvGrpSpPr/>
          <p:nvPr/>
        </p:nvGrpSpPr>
        <p:grpSpPr>
          <a:xfrm>
            <a:off x="14677" y="836712"/>
            <a:ext cx="9126786" cy="6192688"/>
            <a:chOff x="0" y="0"/>
            <a:chExt cx="5500800" cy="3960000"/>
          </a:xfrm>
        </p:grpSpPr>
        <p:pic>
          <p:nvPicPr>
            <p:cNvPr id="125" name="Picture 11" descr="I:\Users\배상수\Desktop\해무0219\해무__0007_021900.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00:15</a:t>
              </a:r>
              <a:endParaRPr kumimoji="1" lang="ko-KR" altLang="en-US" dirty="0">
                <a:solidFill>
                  <a:srgbClr val="FFFF00"/>
                </a:solidFill>
                <a:latin typeface="굴림" pitchFamily="50" charset="-127"/>
                <a:ea typeface="굴림" pitchFamily="50" charset="-127"/>
              </a:endParaRPr>
            </a:p>
          </p:txBody>
        </p:sp>
      </p:grpSp>
      <p:grpSp>
        <p:nvGrpSpPr>
          <p:cNvPr id="3" name="그룹 126"/>
          <p:cNvGrpSpPr/>
          <p:nvPr/>
        </p:nvGrpSpPr>
        <p:grpSpPr>
          <a:xfrm>
            <a:off x="14677" y="836712"/>
            <a:ext cx="9126786" cy="6192688"/>
            <a:chOff x="0" y="0"/>
            <a:chExt cx="5500800" cy="3960000"/>
          </a:xfrm>
        </p:grpSpPr>
        <p:pic>
          <p:nvPicPr>
            <p:cNvPr id="128" name="Picture 12" descr="I:\Users\배상수\Desktop\해무0219\해무__0006_021901.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01:15</a:t>
              </a:r>
              <a:endParaRPr kumimoji="1" lang="ko-KR" altLang="en-US" dirty="0">
                <a:solidFill>
                  <a:srgbClr val="FFFF00"/>
                </a:solidFill>
                <a:latin typeface="굴림" pitchFamily="50" charset="-127"/>
                <a:ea typeface="굴림" pitchFamily="50" charset="-127"/>
              </a:endParaRPr>
            </a:p>
          </p:txBody>
        </p:sp>
      </p:grpSp>
      <p:grpSp>
        <p:nvGrpSpPr>
          <p:cNvPr id="4" name="그룹 129"/>
          <p:cNvGrpSpPr/>
          <p:nvPr/>
        </p:nvGrpSpPr>
        <p:grpSpPr>
          <a:xfrm>
            <a:off x="14677" y="836712"/>
            <a:ext cx="9126786" cy="6192688"/>
            <a:chOff x="0" y="0"/>
            <a:chExt cx="5500800" cy="3960000"/>
          </a:xfrm>
        </p:grpSpPr>
        <p:pic>
          <p:nvPicPr>
            <p:cNvPr id="131" name="Picture 13" descr="I:\Users\배상수\Desktop\해무0219\해무__0005_021902.jp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02:15</a:t>
              </a:r>
              <a:endParaRPr kumimoji="1" lang="ko-KR" altLang="en-US" dirty="0">
                <a:solidFill>
                  <a:srgbClr val="FFFF00"/>
                </a:solidFill>
                <a:latin typeface="굴림" pitchFamily="50" charset="-127"/>
                <a:ea typeface="굴림" pitchFamily="50" charset="-127"/>
              </a:endParaRPr>
            </a:p>
          </p:txBody>
        </p:sp>
      </p:grpSp>
      <p:grpSp>
        <p:nvGrpSpPr>
          <p:cNvPr id="5" name="그룹 132"/>
          <p:cNvGrpSpPr/>
          <p:nvPr/>
        </p:nvGrpSpPr>
        <p:grpSpPr>
          <a:xfrm>
            <a:off x="14677" y="836712"/>
            <a:ext cx="9126786" cy="6192688"/>
            <a:chOff x="0" y="0"/>
            <a:chExt cx="5500800" cy="3960000"/>
          </a:xfrm>
        </p:grpSpPr>
        <p:pic>
          <p:nvPicPr>
            <p:cNvPr id="134" name="Picture 14" descr="I:\Users\배상수\Desktop\해무0219\해무__0004_021903.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03:15</a:t>
              </a:r>
              <a:endParaRPr kumimoji="1" lang="ko-KR" altLang="en-US" dirty="0">
                <a:solidFill>
                  <a:srgbClr val="FFFF00"/>
                </a:solidFill>
                <a:latin typeface="굴림" pitchFamily="50" charset="-127"/>
                <a:ea typeface="굴림" pitchFamily="50" charset="-127"/>
              </a:endParaRPr>
            </a:p>
          </p:txBody>
        </p:sp>
      </p:grpSp>
      <p:grpSp>
        <p:nvGrpSpPr>
          <p:cNvPr id="6" name="그룹 135"/>
          <p:cNvGrpSpPr/>
          <p:nvPr/>
        </p:nvGrpSpPr>
        <p:grpSpPr>
          <a:xfrm>
            <a:off x="14677" y="836712"/>
            <a:ext cx="9126786" cy="6192688"/>
            <a:chOff x="0" y="0"/>
            <a:chExt cx="5500800" cy="3960000"/>
          </a:xfrm>
        </p:grpSpPr>
        <p:pic>
          <p:nvPicPr>
            <p:cNvPr id="137" name="Picture 15" descr="I:\Users\배상수\Desktop\해무0219\해무__0003_021904.jpg"/>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04:15</a:t>
              </a:r>
              <a:endParaRPr kumimoji="1" lang="ko-KR" altLang="en-US" dirty="0">
                <a:solidFill>
                  <a:srgbClr val="FFFF00"/>
                </a:solidFill>
                <a:latin typeface="굴림" pitchFamily="50" charset="-127"/>
                <a:ea typeface="굴림" pitchFamily="50" charset="-127"/>
              </a:endParaRPr>
            </a:p>
          </p:txBody>
        </p:sp>
      </p:grpSp>
      <p:grpSp>
        <p:nvGrpSpPr>
          <p:cNvPr id="7" name="그룹 138"/>
          <p:cNvGrpSpPr/>
          <p:nvPr/>
        </p:nvGrpSpPr>
        <p:grpSpPr>
          <a:xfrm>
            <a:off x="14677" y="836712"/>
            <a:ext cx="9126786" cy="6192688"/>
            <a:chOff x="0" y="0"/>
            <a:chExt cx="5500800" cy="3960000"/>
          </a:xfrm>
        </p:grpSpPr>
        <p:pic>
          <p:nvPicPr>
            <p:cNvPr id="140" name="Picture 16" descr="I:\Users\배상수\Desktop\해무0219\해무__0002_021905.jpg"/>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05:15</a:t>
              </a:r>
              <a:endParaRPr kumimoji="1" lang="ko-KR" altLang="en-US" dirty="0">
                <a:solidFill>
                  <a:srgbClr val="FFFF00"/>
                </a:solidFill>
                <a:latin typeface="굴림" pitchFamily="50" charset="-127"/>
                <a:ea typeface="굴림" pitchFamily="50" charset="-127"/>
              </a:endParaRPr>
            </a:p>
          </p:txBody>
        </p:sp>
      </p:grpSp>
      <p:grpSp>
        <p:nvGrpSpPr>
          <p:cNvPr id="8" name="그룹 141"/>
          <p:cNvGrpSpPr/>
          <p:nvPr/>
        </p:nvGrpSpPr>
        <p:grpSpPr>
          <a:xfrm>
            <a:off x="14677" y="836712"/>
            <a:ext cx="9126786" cy="6192688"/>
            <a:chOff x="0" y="-1"/>
            <a:chExt cx="5500800" cy="3960000"/>
          </a:xfrm>
        </p:grpSpPr>
        <p:pic>
          <p:nvPicPr>
            <p:cNvPr id="143" name="Picture 17" descr="I:\Users\배상수\Desktop\해무0219\해무__0001_021906.jpg"/>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06:15</a:t>
              </a:r>
              <a:endParaRPr kumimoji="1" lang="ko-KR" altLang="en-US" dirty="0">
                <a:solidFill>
                  <a:srgbClr val="FFFF00"/>
                </a:solidFill>
                <a:latin typeface="굴림" pitchFamily="50" charset="-127"/>
                <a:ea typeface="굴림" pitchFamily="50" charset="-127"/>
              </a:endParaRPr>
            </a:p>
          </p:txBody>
        </p:sp>
      </p:grpSp>
      <p:grpSp>
        <p:nvGrpSpPr>
          <p:cNvPr id="9" name="그룹 144"/>
          <p:cNvGrpSpPr/>
          <p:nvPr/>
        </p:nvGrpSpPr>
        <p:grpSpPr>
          <a:xfrm>
            <a:off x="14677" y="836712"/>
            <a:ext cx="9126786" cy="6192688"/>
            <a:chOff x="0" y="0"/>
            <a:chExt cx="5500800" cy="3960000"/>
          </a:xfrm>
        </p:grpSpPr>
        <p:pic>
          <p:nvPicPr>
            <p:cNvPr id="146" name="Picture 18" descr="I:\Users\배상수\Desktop\해무0219\해무__0000_021907.jpg"/>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2011.02.19 07:15</a:t>
              </a:r>
              <a:endParaRPr kumimoji="1" lang="ko-KR" altLang="en-US" dirty="0">
                <a:solidFill>
                  <a:srgbClr val="FFFF00"/>
                </a:solidFill>
                <a:latin typeface="굴림" pitchFamily="50" charset="-127"/>
                <a:ea typeface="굴림" pitchFamily="50" charset="-127"/>
              </a:endParaRPr>
            </a:p>
          </p:txBody>
        </p:sp>
      </p:grpSp>
      <p:grpSp>
        <p:nvGrpSpPr>
          <p:cNvPr id="10" name="그룹 147"/>
          <p:cNvGrpSpPr/>
          <p:nvPr/>
        </p:nvGrpSpPr>
        <p:grpSpPr>
          <a:xfrm>
            <a:off x="14677" y="836712"/>
            <a:ext cx="9126786" cy="6192688"/>
            <a:chOff x="0" y="0"/>
            <a:chExt cx="5500800" cy="3960000"/>
          </a:xfrm>
        </p:grpSpPr>
        <p:pic>
          <p:nvPicPr>
            <p:cNvPr id="149" name="Picture 19" descr="I:\Users\배상수\Desktop\해무0219\해무0220\해무__0007_022000.jpg"/>
            <p:cNvPicPr preferRelativeResize="0">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00:15</a:t>
              </a:r>
              <a:endParaRPr kumimoji="1" lang="ko-KR" altLang="en-US" dirty="0">
                <a:solidFill>
                  <a:srgbClr val="FFFF00"/>
                </a:solidFill>
                <a:latin typeface="굴림" pitchFamily="50" charset="-127"/>
                <a:ea typeface="굴림" pitchFamily="50" charset="-127"/>
              </a:endParaRPr>
            </a:p>
          </p:txBody>
        </p:sp>
      </p:grpSp>
      <p:grpSp>
        <p:nvGrpSpPr>
          <p:cNvPr id="11" name="그룹 150"/>
          <p:cNvGrpSpPr/>
          <p:nvPr/>
        </p:nvGrpSpPr>
        <p:grpSpPr>
          <a:xfrm>
            <a:off x="14677" y="836712"/>
            <a:ext cx="9126786" cy="6192688"/>
            <a:chOff x="0" y="0"/>
            <a:chExt cx="5500800" cy="3960000"/>
          </a:xfrm>
        </p:grpSpPr>
        <p:pic>
          <p:nvPicPr>
            <p:cNvPr id="152" name="Picture 20" descr="I:\Users\배상수\Desktop\해무0219\해무0220\해무__0006_022001.jpg"/>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01:15</a:t>
              </a:r>
              <a:endParaRPr kumimoji="1" lang="ko-KR" altLang="en-US" dirty="0">
                <a:solidFill>
                  <a:srgbClr val="FFFF00"/>
                </a:solidFill>
                <a:latin typeface="굴림" pitchFamily="50" charset="-127"/>
                <a:ea typeface="굴림" pitchFamily="50" charset="-127"/>
              </a:endParaRPr>
            </a:p>
          </p:txBody>
        </p:sp>
      </p:grpSp>
      <p:grpSp>
        <p:nvGrpSpPr>
          <p:cNvPr id="12" name="그룹 153"/>
          <p:cNvGrpSpPr/>
          <p:nvPr/>
        </p:nvGrpSpPr>
        <p:grpSpPr>
          <a:xfrm>
            <a:off x="14677" y="836712"/>
            <a:ext cx="9126786" cy="6192688"/>
            <a:chOff x="0" y="0"/>
            <a:chExt cx="5500800" cy="3960000"/>
          </a:xfrm>
        </p:grpSpPr>
        <p:pic>
          <p:nvPicPr>
            <p:cNvPr id="155" name="Picture 21" descr="I:\Users\배상수\Desktop\해무0219\해무0220\해무__0005_022002.jpg"/>
            <p:cNvPicPr preferRelativeResize="0">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p:cNvSpPr txBox="1"/>
            <p:nvPr/>
          </p:nvSpPr>
          <p:spPr>
            <a:xfrm>
              <a:off x="0" y="0"/>
              <a:ext cx="1991251"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02:15</a:t>
              </a:r>
              <a:endParaRPr kumimoji="1" lang="ko-KR" altLang="en-US" dirty="0">
                <a:solidFill>
                  <a:srgbClr val="FFFF00"/>
                </a:solidFill>
                <a:latin typeface="굴림" pitchFamily="50" charset="-127"/>
                <a:ea typeface="굴림" pitchFamily="50" charset="-127"/>
              </a:endParaRPr>
            </a:p>
          </p:txBody>
        </p:sp>
      </p:grpSp>
      <p:grpSp>
        <p:nvGrpSpPr>
          <p:cNvPr id="13" name="그룹 156"/>
          <p:cNvGrpSpPr/>
          <p:nvPr/>
        </p:nvGrpSpPr>
        <p:grpSpPr>
          <a:xfrm>
            <a:off x="14677" y="836712"/>
            <a:ext cx="9126786" cy="6192688"/>
            <a:chOff x="0" y="0"/>
            <a:chExt cx="5500800" cy="3960000"/>
          </a:xfrm>
        </p:grpSpPr>
        <p:pic>
          <p:nvPicPr>
            <p:cNvPr id="158" name="Picture 22" descr="I:\Users\배상수\Desktop\해무0219\해무0220\해무__0004_022003.jpg"/>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03:15</a:t>
              </a:r>
              <a:endParaRPr kumimoji="1" lang="ko-KR" altLang="en-US" dirty="0">
                <a:solidFill>
                  <a:srgbClr val="FFFF00"/>
                </a:solidFill>
                <a:latin typeface="굴림" pitchFamily="50" charset="-127"/>
                <a:ea typeface="굴림" pitchFamily="50" charset="-127"/>
              </a:endParaRPr>
            </a:p>
          </p:txBody>
        </p:sp>
      </p:grpSp>
      <p:grpSp>
        <p:nvGrpSpPr>
          <p:cNvPr id="14" name="그룹 159"/>
          <p:cNvGrpSpPr/>
          <p:nvPr/>
        </p:nvGrpSpPr>
        <p:grpSpPr>
          <a:xfrm>
            <a:off x="14677" y="836712"/>
            <a:ext cx="9126786" cy="6192688"/>
            <a:chOff x="0" y="-1"/>
            <a:chExt cx="5500800" cy="3960000"/>
          </a:xfrm>
        </p:grpSpPr>
        <p:pic>
          <p:nvPicPr>
            <p:cNvPr id="161" name="Picture 23" descr="I:\Users\배상수\Desktop\해무0219\해무0220\해무__0003_022004.jpg"/>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62" name="TextBox 161"/>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04:15</a:t>
              </a:r>
              <a:endParaRPr kumimoji="1" lang="ko-KR" altLang="en-US" dirty="0">
                <a:solidFill>
                  <a:srgbClr val="FFFF00"/>
                </a:solidFill>
                <a:latin typeface="굴림" pitchFamily="50" charset="-127"/>
                <a:ea typeface="굴림" pitchFamily="50" charset="-127"/>
              </a:endParaRPr>
            </a:p>
          </p:txBody>
        </p:sp>
      </p:grpSp>
      <p:grpSp>
        <p:nvGrpSpPr>
          <p:cNvPr id="15" name="그룹 162"/>
          <p:cNvGrpSpPr/>
          <p:nvPr/>
        </p:nvGrpSpPr>
        <p:grpSpPr>
          <a:xfrm>
            <a:off x="14677" y="836712"/>
            <a:ext cx="9126786" cy="6192688"/>
            <a:chOff x="0" y="0"/>
            <a:chExt cx="5500800" cy="3960000"/>
          </a:xfrm>
        </p:grpSpPr>
        <p:pic>
          <p:nvPicPr>
            <p:cNvPr id="164" name="Picture 24" descr="I:\Users\배상수\Desktop\해무0219\해무0220\해무__0002_022005.jpg"/>
            <p:cNvPicPr preferRelativeResize="0">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05:15</a:t>
              </a:r>
              <a:endParaRPr kumimoji="1" lang="ko-KR" altLang="en-US" dirty="0">
                <a:solidFill>
                  <a:srgbClr val="FFFF00"/>
                </a:solidFill>
                <a:latin typeface="굴림" pitchFamily="50" charset="-127"/>
                <a:ea typeface="굴림" pitchFamily="50" charset="-127"/>
              </a:endParaRPr>
            </a:p>
          </p:txBody>
        </p:sp>
      </p:grpSp>
      <p:grpSp>
        <p:nvGrpSpPr>
          <p:cNvPr id="16" name="그룹 165"/>
          <p:cNvGrpSpPr/>
          <p:nvPr/>
        </p:nvGrpSpPr>
        <p:grpSpPr>
          <a:xfrm>
            <a:off x="14677" y="836712"/>
            <a:ext cx="9126786" cy="6192688"/>
            <a:chOff x="0" y="0"/>
            <a:chExt cx="5500800" cy="3960000"/>
          </a:xfrm>
        </p:grpSpPr>
        <p:pic>
          <p:nvPicPr>
            <p:cNvPr id="167" name="Picture 25" descr="I:\Users\배상수\Desktop\해무0219\해무0220\해무__0001_022006.jpg"/>
            <p:cNvPicPr preferRelativeResize="0">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68" name="TextBox 167"/>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06:15</a:t>
              </a:r>
              <a:endParaRPr kumimoji="1" lang="ko-KR" altLang="en-US" dirty="0">
                <a:solidFill>
                  <a:srgbClr val="FFFF00"/>
                </a:solidFill>
                <a:latin typeface="굴림" pitchFamily="50" charset="-127"/>
                <a:ea typeface="굴림" pitchFamily="50" charset="-127"/>
              </a:endParaRPr>
            </a:p>
          </p:txBody>
        </p:sp>
      </p:grpSp>
      <p:grpSp>
        <p:nvGrpSpPr>
          <p:cNvPr id="17" name="그룹 168"/>
          <p:cNvGrpSpPr/>
          <p:nvPr/>
        </p:nvGrpSpPr>
        <p:grpSpPr>
          <a:xfrm>
            <a:off x="14677" y="836712"/>
            <a:ext cx="9126786" cy="6192688"/>
            <a:chOff x="0" y="-1"/>
            <a:chExt cx="5500800" cy="3960000"/>
          </a:xfrm>
        </p:grpSpPr>
        <p:pic>
          <p:nvPicPr>
            <p:cNvPr id="170" name="Picture 26" descr="I:\Users\배상수\Desktop\해무0219\해무0220\해무__0000_022007.jpg"/>
            <p:cNvPicPr preferRelativeResize="0">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1"/>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2011.02.20 07:15</a:t>
              </a:r>
              <a:endParaRPr kumimoji="1" lang="ko-KR" altLang="en-US" dirty="0">
                <a:solidFill>
                  <a:srgbClr val="FFFF00"/>
                </a:solidFill>
                <a:latin typeface="굴림" pitchFamily="50" charset="-127"/>
                <a:ea typeface="굴림" pitchFamily="50" charset="-127"/>
              </a:endParaRPr>
            </a:p>
          </p:txBody>
        </p:sp>
      </p:grpSp>
      <p:grpSp>
        <p:nvGrpSpPr>
          <p:cNvPr id="18" name="그룹 171"/>
          <p:cNvGrpSpPr/>
          <p:nvPr/>
        </p:nvGrpSpPr>
        <p:grpSpPr>
          <a:xfrm>
            <a:off x="14677" y="836712"/>
            <a:ext cx="9126786" cy="6192688"/>
            <a:chOff x="0" y="-1"/>
            <a:chExt cx="5500800" cy="3960000"/>
          </a:xfrm>
        </p:grpSpPr>
        <p:pic>
          <p:nvPicPr>
            <p:cNvPr id="173" name="Picture 27" descr="I:\Users\배상수\Desktop\해무0219\해무0221\해무__0006_022100.jpg"/>
            <p:cNvPicPr preferRelativeResize="0">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1"/>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00:15</a:t>
              </a:r>
              <a:endParaRPr kumimoji="1" lang="ko-KR" altLang="en-US" dirty="0">
                <a:solidFill>
                  <a:srgbClr val="FFFF00"/>
                </a:solidFill>
                <a:latin typeface="굴림" pitchFamily="50" charset="-127"/>
                <a:ea typeface="굴림" pitchFamily="50" charset="-127"/>
              </a:endParaRPr>
            </a:p>
          </p:txBody>
        </p:sp>
      </p:grpSp>
      <p:grpSp>
        <p:nvGrpSpPr>
          <p:cNvPr id="19" name="그룹 174"/>
          <p:cNvGrpSpPr/>
          <p:nvPr/>
        </p:nvGrpSpPr>
        <p:grpSpPr>
          <a:xfrm>
            <a:off x="14677" y="836712"/>
            <a:ext cx="9126786" cy="6192688"/>
            <a:chOff x="0" y="0"/>
            <a:chExt cx="5500800" cy="3960000"/>
          </a:xfrm>
        </p:grpSpPr>
        <p:pic>
          <p:nvPicPr>
            <p:cNvPr id="176" name="Picture 28" descr="I:\Users\배상수\Desktop\해무0219\해무0221\해무__0005_022101.jpg"/>
            <p:cNvPicPr preferRelativeResize="0">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77" name="TextBox 176"/>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01:15</a:t>
              </a:r>
              <a:endParaRPr kumimoji="1" lang="ko-KR" altLang="en-US" dirty="0">
                <a:solidFill>
                  <a:srgbClr val="FFFF00"/>
                </a:solidFill>
                <a:latin typeface="굴림" pitchFamily="50" charset="-127"/>
                <a:ea typeface="굴림" pitchFamily="50" charset="-127"/>
              </a:endParaRPr>
            </a:p>
          </p:txBody>
        </p:sp>
      </p:grpSp>
      <p:grpSp>
        <p:nvGrpSpPr>
          <p:cNvPr id="20" name="그룹 177"/>
          <p:cNvGrpSpPr/>
          <p:nvPr/>
        </p:nvGrpSpPr>
        <p:grpSpPr>
          <a:xfrm>
            <a:off x="14677" y="836712"/>
            <a:ext cx="9126786" cy="6192688"/>
            <a:chOff x="0" y="-1"/>
            <a:chExt cx="5500800" cy="3960000"/>
          </a:xfrm>
        </p:grpSpPr>
        <p:pic>
          <p:nvPicPr>
            <p:cNvPr id="179" name="Picture 29" descr="I:\Users\배상수\Desktop\해무0219\해무0221\해무__0004_022102.jpg"/>
            <p:cNvPicPr preferRelativeResize="0">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1"/>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0" name="TextBox 179"/>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02:15</a:t>
              </a:r>
              <a:endParaRPr kumimoji="1" lang="ko-KR" altLang="en-US" dirty="0">
                <a:solidFill>
                  <a:srgbClr val="FFFF00"/>
                </a:solidFill>
                <a:latin typeface="굴림" pitchFamily="50" charset="-127"/>
                <a:ea typeface="굴림" pitchFamily="50" charset="-127"/>
              </a:endParaRPr>
            </a:p>
          </p:txBody>
        </p:sp>
      </p:grpSp>
      <p:grpSp>
        <p:nvGrpSpPr>
          <p:cNvPr id="21" name="그룹 180"/>
          <p:cNvGrpSpPr/>
          <p:nvPr/>
        </p:nvGrpSpPr>
        <p:grpSpPr>
          <a:xfrm>
            <a:off x="14677" y="836712"/>
            <a:ext cx="9126786" cy="6192688"/>
            <a:chOff x="0" y="0"/>
            <a:chExt cx="5500800" cy="3960000"/>
          </a:xfrm>
        </p:grpSpPr>
        <p:pic>
          <p:nvPicPr>
            <p:cNvPr id="182" name="Picture 30" descr="I:\Users\배상수\Desktop\해무0219\해무0221\해무__0003_022103.jpg"/>
            <p:cNvPicPr preferRelativeResize="0">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3" name="TextBox 182"/>
            <p:cNvSpPr txBox="1"/>
            <p:nvPr/>
          </p:nvSpPr>
          <p:spPr>
            <a:xfrm>
              <a:off x="0" y="0"/>
              <a:ext cx="2021707"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03:15 </a:t>
              </a:r>
              <a:endParaRPr kumimoji="1" lang="ko-KR" altLang="en-US" dirty="0">
                <a:solidFill>
                  <a:srgbClr val="FFFF00"/>
                </a:solidFill>
                <a:latin typeface="굴림" pitchFamily="50" charset="-127"/>
                <a:ea typeface="굴림" pitchFamily="50" charset="-127"/>
              </a:endParaRPr>
            </a:p>
          </p:txBody>
        </p:sp>
      </p:grpSp>
      <p:grpSp>
        <p:nvGrpSpPr>
          <p:cNvPr id="22" name="그룹 183"/>
          <p:cNvGrpSpPr/>
          <p:nvPr/>
        </p:nvGrpSpPr>
        <p:grpSpPr>
          <a:xfrm>
            <a:off x="14677" y="836712"/>
            <a:ext cx="9126786" cy="6192688"/>
            <a:chOff x="0" y="0"/>
            <a:chExt cx="5500800" cy="3960000"/>
          </a:xfrm>
        </p:grpSpPr>
        <p:pic>
          <p:nvPicPr>
            <p:cNvPr id="185" name="Picture 31" descr="I:\Users\배상수\Desktop\해무0219\해무0221\해무__0002_022104.jpg"/>
            <p:cNvPicPr preferRelativeResize="0">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5500800" cy="3960000"/>
            </a:xfrm>
            <a:prstGeom prst="rect">
              <a:avLst/>
            </a:prstGeom>
            <a:noFill/>
            <a:extLst>
              <a:ext uri="{909E8E84-426E-40dd-AFC4-6F175D3DCCD1}">
                <a14:hiddenFill xmlns:a14="http://schemas.microsoft.com/office/drawing/2010/main">
                  <a:solidFill>
                    <a:srgbClr val="FFFFFF"/>
                  </a:solidFill>
                </a14:hiddenFill>
              </a:ext>
            </a:extLst>
          </p:spPr>
        </p:pic>
        <p:sp>
          <p:nvSpPr>
            <p:cNvPr id="186" name="TextBox 185"/>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04:15</a:t>
              </a:r>
              <a:endParaRPr kumimoji="1" lang="ko-KR" altLang="en-US" dirty="0">
                <a:solidFill>
                  <a:srgbClr val="FFFF00"/>
                </a:solidFill>
                <a:latin typeface="굴림" pitchFamily="50" charset="-127"/>
                <a:ea typeface="굴림" pitchFamily="50" charset="-127"/>
              </a:endParaRPr>
            </a:p>
          </p:txBody>
        </p:sp>
      </p:grpSp>
      <p:grpSp>
        <p:nvGrpSpPr>
          <p:cNvPr id="23" name="그룹 186"/>
          <p:cNvGrpSpPr/>
          <p:nvPr/>
        </p:nvGrpSpPr>
        <p:grpSpPr>
          <a:xfrm>
            <a:off x="14677" y="836712"/>
            <a:ext cx="9126788" cy="6191024"/>
            <a:chOff x="0" y="0"/>
            <a:chExt cx="5500801" cy="3958936"/>
          </a:xfrm>
        </p:grpSpPr>
        <p:pic>
          <p:nvPicPr>
            <p:cNvPr id="188" name="Picture 2" descr="I:\Users\배상수\Desktop\해무0219\해무0221\해무__0001_022105.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 y="0"/>
              <a:ext cx="5500800" cy="3958936"/>
            </a:xfrm>
            <a:prstGeom prst="rect">
              <a:avLst/>
            </a:prstGeom>
            <a:noFill/>
            <a:extLst>
              <a:ext uri="{909E8E84-426E-40dd-AFC4-6F175D3DCCD1}">
                <a14:hiddenFill xmlns:a14="http://schemas.microsoft.com/office/drawing/2010/main">
                  <a:solidFill>
                    <a:srgbClr val="FFFFFF"/>
                  </a:solidFill>
                </a14:hiddenFill>
              </a:ext>
            </a:extLst>
          </p:spPr>
        </p:pic>
        <p:sp>
          <p:nvSpPr>
            <p:cNvPr id="189" name="TextBox 188"/>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05:15</a:t>
              </a:r>
              <a:endParaRPr kumimoji="1" lang="ko-KR" altLang="en-US" dirty="0">
                <a:solidFill>
                  <a:srgbClr val="FFFF00"/>
                </a:solidFill>
                <a:latin typeface="굴림" pitchFamily="50" charset="-127"/>
                <a:ea typeface="굴림" pitchFamily="50" charset="-127"/>
              </a:endParaRPr>
            </a:p>
          </p:txBody>
        </p:sp>
      </p:grpSp>
      <p:grpSp>
        <p:nvGrpSpPr>
          <p:cNvPr id="24" name="그룹 189"/>
          <p:cNvGrpSpPr/>
          <p:nvPr/>
        </p:nvGrpSpPr>
        <p:grpSpPr>
          <a:xfrm>
            <a:off x="14756" y="836712"/>
            <a:ext cx="9129243" cy="6191023"/>
            <a:chOff x="0" y="0"/>
            <a:chExt cx="5502280" cy="3958935"/>
          </a:xfrm>
        </p:grpSpPr>
        <p:pic>
          <p:nvPicPr>
            <p:cNvPr id="191" name="Picture 4" descr="I:\Users\배상수\Desktop\해무0219\해무0221\해무__0000_022107.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480" y="0"/>
              <a:ext cx="5500800" cy="3958935"/>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2011.02.21 07:15</a:t>
              </a:r>
              <a:endParaRPr kumimoji="1" lang="ko-KR" altLang="en-US" dirty="0">
                <a:solidFill>
                  <a:srgbClr val="FFFF00"/>
                </a:solidFill>
                <a:latin typeface="굴림" pitchFamily="50" charset="-127"/>
                <a:ea typeface="굴림" pitchFamily="50" charset="-127"/>
              </a:endParaRPr>
            </a:p>
          </p:txBody>
        </p:sp>
      </p:grpSp>
      <p:grpSp>
        <p:nvGrpSpPr>
          <p:cNvPr id="25" name="그룹 192"/>
          <p:cNvGrpSpPr/>
          <p:nvPr/>
        </p:nvGrpSpPr>
        <p:grpSpPr>
          <a:xfrm>
            <a:off x="14677" y="836712"/>
            <a:ext cx="9126786" cy="6191024"/>
            <a:chOff x="0" y="0"/>
            <a:chExt cx="5500800" cy="3958936"/>
          </a:xfrm>
        </p:grpSpPr>
        <p:pic>
          <p:nvPicPr>
            <p:cNvPr id="194" name="Picture 5" descr="I:\Users\배상수\Desktop\해무0219\해무0222\해무__0006_022200.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0"/>
              <a:ext cx="5500800" cy="3958936"/>
            </a:xfrm>
            <a:prstGeom prst="rect">
              <a:avLst/>
            </a:prstGeom>
            <a:noFill/>
            <a:extLst>
              <a:ext uri="{909E8E84-426E-40dd-AFC4-6F175D3DCCD1}">
                <a14:hiddenFill xmlns:a14="http://schemas.microsoft.com/office/drawing/2010/main">
                  <a:solidFill>
                    <a:srgbClr val="FFFFFF"/>
                  </a:solidFill>
                </a14:hiddenFill>
              </a:ext>
            </a:extLst>
          </p:spPr>
        </p:pic>
        <p:sp>
          <p:nvSpPr>
            <p:cNvPr id="195" name="TextBox 194"/>
            <p:cNvSpPr txBox="1"/>
            <p:nvPr/>
          </p:nvSpPr>
          <p:spPr>
            <a:xfrm>
              <a:off x="0" y="0"/>
              <a:ext cx="1991251"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00:15</a:t>
              </a:r>
              <a:endParaRPr kumimoji="1" lang="ko-KR" altLang="en-US" dirty="0">
                <a:solidFill>
                  <a:srgbClr val="FFFF00"/>
                </a:solidFill>
                <a:latin typeface="굴림" pitchFamily="50" charset="-127"/>
                <a:ea typeface="굴림" pitchFamily="50" charset="-127"/>
              </a:endParaRPr>
            </a:p>
          </p:txBody>
        </p:sp>
      </p:grpSp>
      <p:grpSp>
        <p:nvGrpSpPr>
          <p:cNvPr id="26" name="그룹 195"/>
          <p:cNvGrpSpPr/>
          <p:nvPr/>
        </p:nvGrpSpPr>
        <p:grpSpPr>
          <a:xfrm>
            <a:off x="14677" y="836712"/>
            <a:ext cx="9126786" cy="6191024"/>
            <a:chOff x="0" y="-34640"/>
            <a:chExt cx="5500800" cy="3958936"/>
          </a:xfrm>
        </p:grpSpPr>
        <p:pic>
          <p:nvPicPr>
            <p:cNvPr id="197" name="Picture 6" descr="I:\Users\배상수\Desktop\해무0219\해무0222\해무__0005_022201.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0" y="-34640"/>
              <a:ext cx="5500800" cy="3958936"/>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p:cNvSpPr txBox="1"/>
            <p:nvPr/>
          </p:nvSpPr>
          <p:spPr>
            <a:xfrm>
              <a:off x="0" y="-3464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01:15</a:t>
              </a:r>
              <a:endParaRPr kumimoji="1" lang="ko-KR" altLang="en-US" dirty="0">
                <a:solidFill>
                  <a:srgbClr val="FFFF00"/>
                </a:solidFill>
                <a:latin typeface="굴림" pitchFamily="50" charset="-127"/>
                <a:ea typeface="굴림" pitchFamily="50" charset="-127"/>
              </a:endParaRPr>
            </a:p>
          </p:txBody>
        </p:sp>
      </p:grpSp>
      <p:grpSp>
        <p:nvGrpSpPr>
          <p:cNvPr id="27" name="그룹 198"/>
          <p:cNvGrpSpPr/>
          <p:nvPr/>
        </p:nvGrpSpPr>
        <p:grpSpPr>
          <a:xfrm>
            <a:off x="14677" y="836712"/>
            <a:ext cx="9126786" cy="6191024"/>
            <a:chOff x="0" y="0"/>
            <a:chExt cx="5500800" cy="3958936"/>
          </a:xfrm>
        </p:grpSpPr>
        <p:pic>
          <p:nvPicPr>
            <p:cNvPr id="200" name="Picture 7" descr="I:\Users\배상수\Desktop\해무0219\해무0222\해무__0004_022202.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0" y="0"/>
              <a:ext cx="5500800" cy="3958936"/>
            </a:xfrm>
            <a:prstGeom prst="rect">
              <a:avLst/>
            </a:prstGeom>
            <a:noFill/>
            <a:extLst>
              <a:ext uri="{909E8E84-426E-40dd-AFC4-6F175D3DCCD1}">
                <a14:hiddenFill xmlns:a14="http://schemas.microsoft.com/office/drawing/2010/main">
                  <a:solidFill>
                    <a:srgbClr val="FFFFFF"/>
                  </a:solidFill>
                </a14:hiddenFill>
              </a:ext>
            </a:extLst>
          </p:spPr>
        </p:pic>
        <p:sp>
          <p:nvSpPr>
            <p:cNvPr id="201" name="TextBox 200"/>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02:15</a:t>
              </a:r>
              <a:endParaRPr kumimoji="1" lang="ko-KR" altLang="en-US" dirty="0">
                <a:solidFill>
                  <a:srgbClr val="FFFF00"/>
                </a:solidFill>
                <a:latin typeface="굴림" pitchFamily="50" charset="-127"/>
                <a:ea typeface="굴림" pitchFamily="50" charset="-127"/>
              </a:endParaRPr>
            </a:p>
          </p:txBody>
        </p:sp>
      </p:grpSp>
      <p:grpSp>
        <p:nvGrpSpPr>
          <p:cNvPr id="28" name="그룹 201"/>
          <p:cNvGrpSpPr/>
          <p:nvPr/>
        </p:nvGrpSpPr>
        <p:grpSpPr>
          <a:xfrm>
            <a:off x="14677" y="836712"/>
            <a:ext cx="9126786" cy="6191024"/>
            <a:chOff x="0" y="0"/>
            <a:chExt cx="5500800" cy="3958936"/>
          </a:xfrm>
        </p:grpSpPr>
        <p:pic>
          <p:nvPicPr>
            <p:cNvPr id="203" name="Picture 9" descr="I:\Users\배상수\Desktop\해무0219\해무0222\해무__0003_022203.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0" y="0"/>
              <a:ext cx="5500800" cy="3958936"/>
            </a:xfrm>
            <a:prstGeom prst="rect">
              <a:avLst/>
            </a:prstGeom>
            <a:noFill/>
            <a:extLst>
              <a:ext uri="{909E8E84-426E-40dd-AFC4-6F175D3DCCD1}">
                <a14:hiddenFill xmlns:a14="http://schemas.microsoft.com/office/drawing/2010/main">
                  <a:solidFill>
                    <a:srgbClr val="FFFFFF"/>
                  </a:solidFill>
                </a14:hiddenFill>
              </a:ext>
            </a:extLst>
          </p:spPr>
        </p:pic>
        <p:sp>
          <p:nvSpPr>
            <p:cNvPr id="204" name="TextBox 203"/>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03:15</a:t>
              </a:r>
              <a:endParaRPr kumimoji="1" lang="ko-KR" altLang="en-US" dirty="0">
                <a:solidFill>
                  <a:srgbClr val="FFFF00"/>
                </a:solidFill>
                <a:latin typeface="굴림" pitchFamily="50" charset="-127"/>
                <a:ea typeface="굴림" pitchFamily="50" charset="-127"/>
              </a:endParaRPr>
            </a:p>
          </p:txBody>
        </p:sp>
      </p:grpSp>
      <p:grpSp>
        <p:nvGrpSpPr>
          <p:cNvPr id="29" name="그룹 204"/>
          <p:cNvGrpSpPr/>
          <p:nvPr/>
        </p:nvGrpSpPr>
        <p:grpSpPr>
          <a:xfrm>
            <a:off x="14677" y="836712"/>
            <a:ext cx="9126786" cy="6191023"/>
            <a:chOff x="0" y="0"/>
            <a:chExt cx="5500800" cy="3958935"/>
          </a:xfrm>
        </p:grpSpPr>
        <p:pic>
          <p:nvPicPr>
            <p:cNvPr id="206" name="Picture 10" descr="I:\Users\배상수\Desktop\해무0219\해무0222\해무__0002_022204.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0" y="0"/>
              <a:ext cx="5500800" cy="3958935"/>
            </a:xfrm>
            <a:prstGeom prst="rect">
              <a:avLst/>
            </a:prstGeom>
            <a:noFill/>
            <a:extLst>
              <a:ext uri="{909E8E84-426E-40dd-AFC4-6F175D3DCCD1}">
                <a14:hiddenFill xmlns:a14="http://schemas.microsoft.com/office/drawing/2010/main">
                  <a:solidFill>
                    <a:srgbClr val="FFFFFF"/>
                  </a:solidFill>
                </a14:hiddenFill>
              </a:ext>
            </a:extLst>
          </p:spPr>
        </p:pic>
        <p:sp>
          <p:nvSpPr>
            <p:cNvPr id="207" name="TextBox 206"/>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04:15</a:t>
              </a:r>
            </a:p>
          </p:txBody>
        </p:sp>
      </p:grpSp>
      <p:grpSp>
        <p:nvGrpSpPr>
          <p:cNvPr id="30" name="그룹 207"/>
          <p:cNvGrpSpPr/>
          <p:nvPr/>
        </p:nvGrpSpPr>
        <p:grpSpPr>
          <a:xfrm>
            <a:off x="14677" y="836712"/>
            <a:ext cx="9126786" cy="6191023"/>
            <a:chOff x="0" y="0"/>
            <a:chExt cx="5500800" cy="3958935"/>
          </a:xfrm>
        </p:grpSpPr>
        <p:pic>
          <p:nvPicPr>
            <p:cNvPr id="209" name="Picture 11" descr="I:\Users\배상수\Desktop\해무0219\해무0222\해무__0001_022205.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0" y="0"/>
              <a:ext cx="5500800" cy="3958935"/>
            </a:xfrm>
            <a:prstGeom prst="rect">
              <a:avLst/>
            </a:prstGeom>
            <a:noFill/>
            <a:extLst>
              <a:ext uri="{909E8E84-426E-40dd-AFC4-6F175D3DCCD1}">
                <a14:hiddenFill xmlns:a14="http://schemas.microsoft.com/office/drawing/2010/main">
                  <a:solidFill>
                    <a:srgbClr val="FFFFFF"/>
                  </a:solidFill>
                </a14:hiddenFill>
              </a:ext>
            </a:extLst>
          </p:spPr>
        </p:pic>
        <p:sp>
          <p:nvSpPr>
            <p:cNvPr id="210" name="TextBox 209"/>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05:15</a:t>
              </a:r>
              <a:endParaRPr kumimoji="1" lang="ko-KR" altLang="en-US" dirty="0">
                <a:solidFill>
                  <a:srgbClr val="FFFF00"/>
                </a:solidFill>
                <a:latin typeface="굴림" pitchFamily="50" charset="-127"/>
                <a:ea typeface="굴림" pitchFamily="50" charset="-127"/>
              </a:endParaRPr>
            </a:p>
          </p:txBody>
        </p:sp>
      </p:grpSp>
      <p:grpSp>
        <p:nvGrpSpPr>
          <p:cNvPr id="31" name="그룹 210"/>
          <p:cNvGrpSpPr/>
          <p:nvPr/>
        </p:nvGrpSpPr>
        <p:grpSpPr>
          <a:xfrm>
            <a:off x="14677" y="836712"/>
            <a:ext cx="9126786" cy="6191023"/>
            <a:chOff x="0" y="0"/>
            <a:chExt cx="5500800" cy="3958935"/>
          </a:xfrm>
        </p:grpSpPr>
        <p:pic>
          <p:nvPicPr>
            <p:cNvPr id="212" name="Picture 12" descr="I:\Users\배상수\Desktop\해무0219\해무0222\해무__0000_022207.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0" y="0"/>
              <a:ext cx="5500800" cy="3958935"/>
            </a:xfrm>
            <a:prstGeom prst="rect">
              <a:avLst/>
            </a:prstGeom>
            <a:noFill/>
            <a:extLst>
              <a:ext uri="{909E8E84-426E-40dd-AFC4-6F175D3DCCD1}">
                <a14:hiddenFill xmlns:a14="http://schemas.microsoft.com/office/drawing/2010/main">
                  <a:solidFill>
                    <a:srgbClr val="FFFFFF"/>
                  </a:solidFill>
                </a14:hiddenFill>
              </a:ext>
            </a:extLst>
          </p:spPr>
        </p:pic>
        <p:sp>
          <p:nvSpPr>
            <p:cNvPr id="213" name="TextBox 212"/>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2011.02.22 07:15</a:t>
              </a:r>
            </a:p>
          </p:txBody>
        </p:sp>
      </p:grpSp>
      <p:grpSp>
        <p:nvGrpSpPr>
          <p:cNvPr id="226" name="그룹 213"/>
          <p:cNvGrpSpPr/>
          <p:nvPr/>
        </p:nvGrpSpPr>
        <p:grpSpPr>
          <a:xfrm>
            <a:off x="14677" y="836712"/>
            <a:ext cx="9126786" cy="6191023"/>
            <a:chOff x="0" y="0"/>
            <a:chExt cx="5500800" cy="3958935"/>
          </a:xfrm>
        </p:grpSpPr>
        <p:pic>
          <p:nvPicPr>
            <p:cNvPr id="215" name="Picture 13" descr="I:\Users\배상수\Desktop\해무0219\해무0223\해무__0007_022300.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0" y="0"/>
              <a:ext cx="5500800" cy="3958935"/>
            </a:xfrm>
            <a:prstGeom prst="rect">
              <a:avLst/>
            </a:prstGeom>
            <a:noFill/>
            <a:extLst>
              <a:ext uri="{909E8E84-426E-40dd-AFC4-6F175D3DCCD1}">
                <a14:hiddenFill xmlns:a14="http://schemas.microsoft.com/office/drawing/2010/main">
                  <a:solidFill>
                    <a:srgbClr val="FFFFFF"/>
                  </a:solidFill>
                </a14:hiddenFill>
              </a:ext>
            </a:extLst>
          </p:spPr>
        </p:pic>
        <p:sp>
          <p:nvSpPr>
            <p:cNvPr id="216" name="TextBox 215"/>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00:15</a:t>
              </a:r>
              <a:endParaRPr kumimoji="1" lang="ko-KR" altLang="en-US" dirty="0">
                <a:solidFill>
                  <a:srgbClr val="FFFF00"/>
                </a:solidFill>
                <a:latin typeface="굴림" pitchFamily="50" charset="-127"/>
                <a:ea typeface="굴림" pitchFamily="50" charset="-127"/>
              </a:endParaRPr>
            </a:p>
          </p:txBody>
        </p:sp>
      </p:grpSp>
      <p:grpSp>
        <p:nvGrpSpPr>
          <p:cNvPr id="229" name="그룹 216"/>
          <p:cNvGrpSpPr/>
          <p:nvPr/>
        </p:nvGrpSpPr>
        <p:grpSpPr>
          <a:xfrm>
            <a:off x="14757" y="836712"/>
            <a:ext cx="9129241" cy="6192688"/>
            <a:chOff x="0" y="0"/>
            <a:chExt cx="5502279" cy="3960000"/>
          </a:xfrm>
        </p:grpSpPr>
        <p:pic>
          <p:nvPicPr>
            <p:cNvPr id="218" name="Picture 14" descr="I:\Users\배상수\Desktop\해무0219\해무0223\해무__0006_022301.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0" y="0"/>
              <a:ext cx="5502279" cy="3960000"/>
            </a:xfrm>
            <a:prstGeom prst="rect">
              <a:avLst/>
            </a:prstGeom>
            <a:noFill/>
            <a:extLst>
              <a:ext uri="{909E8E84-426E-40dd-AFC4-6F175D3DCCD1}">
                <a14:hiddenFill xmlns:a14="http://schemas.microsoft.com/office/drawing/2010/main">
                  <a:solidFill>
                    <a:srgbClr val="FFFFFF"/>
                  </a:solidFill>
                </a14:hiddenFill>
              </a:ext>
            </a:extLst>
          </p:spPr>
        </p:pic>
        <p:sp>
          <p:nvSpPr>
            <p:cNvPr id="219" name="TextBox 218"/>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01:15</a:t>
              </a:r>
              <a:endParaRPr kumimoji="1" lang="ko-KR" altLang="en-US" dirty="0">
                <a:solidFill>
                  <a:srgbClr val="FFFF00"/>
                </a:solidFill>
                <a:latin typeface="굴림" pitchFamily="50" charset="-127"/>
                <a:ea typeface="굴림" pitchFamily="50" charset="-127"/>
              </a:endParaRPr>
            </a:p>
          </p:txBody>
        </p:sp>
      </p:grpSp>
      <p:grpSp>
        <p:nvGrpSpPr>
          <p:cNvPr id="232" name="그룹 219"/>
          <p:cNvGrpSpPr/>
          <p:nvPr/>
        </p:nvGrpSpPr>
        <p:grpSpPr>
          <a:xfrm>
            <a:off x="14757" y="836712"/>
            <a:ext cx="9129241" cy="6192688"/>
            <a:chOff x="-827584" y="0"/>
            <a:chExt cx="5502279" cy="3960000"/>
          </a:xfrm>
        </p:grpSpPr>
        <p:pic>
          <p:nvPicPr>
            <p:cNvPr id="221" name="Picture 15" descr="I:\Users\배상수\Desktop\해무0219\해무0223\해무__0005_022302.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27584" y="0"/>
              <a:ext cx="5502279" cy="3960000"/>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221"/>
            <p:cNvSpPr txBox="1"/>
            <p:nvPr/>
          </p:nvSpPr>
          <p:spPr>
            <a:xfrm>
              <a:off x="-827584"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02:15</a:t>
              </a:r>
              <a:endParaRPr kumimoji="1" lang="ko-KR" altLang="en-US" dirty="0">
                <a:solidFill>
                  <a:srgbClr val="FFFF00"/>
                </a:solidFill>
                <a:latin typeface="굴림" pitchFamily="50" charset="-127"/>
                <a:ea typeface="굴림" pitchFamily="50" charset="-127"/>
              </a:endParaRPr>
            </a:p>
          </p:txBody>
        </p:sp>
      </p:grpSp>
      <p:grpSp>
        <p:nvGrpSpPr>
          <p:cNvPr id="235" name="그룹 222"/>
          <p:cNvGrpSpPr/>
          <p:nvPr/>
        </p:nvGrpSpPr>
        <p:grpSpPr>
          <a:xfrm>
            <a:off x="14757" y="836712"/>
            <a:ext cx="9129241" cy="6192688"/>
            <a:chOff x="0" y="0"/>
            <a:chExt cx="5502279" cy="3960000"/>
          </a:xfrm>
        </p:grpSpPr>
        <p:pic>
          <p:nvPicPr>
            <p:cNvPr id="224" name="Picture 16" descr="I:\Users\배상수\Desktop\해무0219\해무0223\해무__0004_022303.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0" y="0"/>
              <a:ext cx="5502279" cy="3960000"/>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03:15</a:t>
              </a:r>
              <a:endParaRPr kumimoji="1" lang="ko-KR" altLang="en-US" dirty="0">
                <a:solidFill>
                  <a:srgbClr val="FFFF00"/>
                </a:solidFill>
                <a:latin typeface="굴림" pitchFamily="50" charset="-127"/>
                <a:ea typeface="굴림" pitchFamily="50" charset="-127"/>
              </a:endParaRPr>
            </a:p>
          </p:txBody>
        </p:sp>
      </p:grpSp>
      <p:grpSp>
        <p:nvGrpSpPr>
          <p:cNvPr id="240" name="그룹 225"/>
          <p:cNvGrpSpPr/>
          <p:nvPr/>
        </p:nvGrpSpPr>
        <p:grpSpPr>
          <a:xfrm>
            <a:off x="14756" y="836712"/>
            <a:ext cx="9129243" cy="6192688"/>
            <a:chOff x="0" y="0"/>
            <a:chExt cx="5502280" cy="3960000"/>
          </a:xfrm>
        </p:grpSpPr>
        <p:pic>
          <p:nvPicPr>
            <p:cNvPr id="227" name="Picture 17" descr="I:\Users\배상수\Desktop\해무0219\해무0223\해무__0003_022304.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5502280" cy="3960000"/>
            </a:xfrm>
            <a:prstGeom prst="rect">
              <a:avLst/>
            </a:prstGeom>
            <a:noFill/>
            <a:extLst>
              <a:ext uri="{909E8E84-426E-40dd-AFC4-6F175D3DCCD1}">
                <a14:hiddenFill xmlns:a14="http://schemas.microsoft.com/office/drawing/2010/main">
                  <a:solidFill>
                    <a:srgbClr val="FFFFFF"/>
                  </a:solidFill>
                </a14:hiddenFill>
              </a:ext>
            </a:extLst>
          </p:spPr>
        </p:pic>
        <p:sp>
          <p:nvSpPr>
            <p:cNvPr id="228" name="TextBox 227"/>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04:15</a:t>
              </a:r>
            </a:p>
          </p:txBody>
        </p:sp>
      </p:grpSp>
      <p:grpSp>
        <p:nvGrpSpPr>
          <p:cNvPr id="241" name="그룹 228"/>
          <p:cNvGrpSpPr/>
          <p:nvPr/>
        </p:nvGrpSpPr>
        <p:grpSpPr>
          <a:xfrm>
            <a:off x="14756" y="836712"/>
            <a:ext cx="9129243" cy="6192688"/>
            <a:chOff x="0" y="0"/>
            <a:chExt cx="5502280" cy="3960000"/>
          </a:xfrm>
        </p:grpSpPr>
        <p:pic>
          <p:nvPicPr>
            <p:cNvPr id="230" name="Picture 18" descr="I:\Users\배상수\Desktop\해무0219\해무0223\해무__0002_022305.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0" y="0"/>
              <a:ext cx="5502280" cy="3960000"/>
            </a:xfrm>
            <a:prstGeom prst="rect">
              <a:avLst/>
            </a:prstGeom>
            <a:noFill/>
            <a:extLst>
              <a:ext uri="{909E8E84-426E-40dd-AFC4-6F175D3DCCD1}">
                <a14:hiddenFill xmlns:a14="http://schemas.microsoft.com/office/drawing/2010/main">
                  <a:solidFill>
                    <a:srgbClr val="FFFFFF"/>
                  </a:solidFill>
                </a14:hiddenFill>
              </a:ext>
            </a:extLst>
          </p:spPr>
        </p:pic>
        <p:sp>
          <p:nvSpPr>
            <p:cNvPr id="231" name="TextBox 230"/>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05:15</a:t>
              </a:r>
              <a:endParaRPr kumimoji="1" lang="ko-KR" altLang="en-US" dirty="0">
                <a:solidFill>
                  <a:srgbClr val="FFFF00"/>
                </a:solidFill>
                <a:latin typeface="굴림" pitchFamily="50" charset="-127"/>
                <a:ea typeface="굴림" pitchFamily="50" charset="-127"/>
              </a:endParaRPr>
            </a:p>
          </p:txBody>
        </p:sp>
      </p:grpSp>
      <p:grpSp>
        <p:nvGrpSpPr>
          <p:cNvPr id="242" name="그룹 231"/>
          <p:cNvGrpSpPr/>
          <p:nvPr/>
        </p:nvGrpSpPr>
        <p:grpSpPr>
          <a:xfrm>
            <a:off x="14757" y="836712"/>
            <a:ext cx="9129241" cy="6192688"/>
            <a:chOff x="0" y="0"/>
            <a:chExt cx="5502279" cy="3960000"/>
          </a:xfrm>
        </p:grpSpPr>
        <p:pic>
          <p:nvPicPr>
            <p:cNvPr id="233" name="Picture 19" descr="I:\Users\배상수\Desktop\해무0219\해무0223\해무__0001_022306.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0" y="0"/>
              <a:ext cx="5502279" cy="3960000"/>
            </a:xfrm>
            <a:prstGeom prst="rect">
              <a:avLst/>
            </a:prstGeom>
            <a:noFill/>
            <a:extLst>
              <a:ext uri="{909E8E84-426E-40dd-AFC4-6F175D3DCCD1}">
                <a14:hiddenFill xmlns:a14="http://schemas.microsoft.com/office/drawing/2010/main">
                  <a:solidFill>
                    <a:srgbClr val="FFFFFF"/>
                  </a:solidFill>
                </a14:hiddenFill>
              </a:ext>
            </a:extLst>
          </p:spPr>
        </p:pic>
        <p:sp>
          <p:nvSpPr>
            <p:cNvPr id="234" name="TextBox 233"/>
            <p:cNvSpPr txBox="1"/>
            <p:nvPr/>
          </p:nvSpPr>
          <p:spPr>
            <a:xfrm>
              <a:off x="0" y="0"/>
              <a:ext cx="1939955" cy="369332"/>
            </a:xfrm>
            <a:prstGeom prst="rect">
              <a:avLst/>
            </a:prstGeom>
            <a:noFill/>
          </p:spPr>
          <p:txBody>
            <a:bodyPr wrap="none" rtlCol="0">
              <a:spAutoFit/>
            </a:bodyPr>
            <a:lstStyle/>
            <a:p>
              <a:r>
                <a:rPr kumimoji="1" lang="en-US" altLang="ko-KR" dirty="0">
                  <a:solidFill>
                    <a:srgbClr val="FFFF00"/>
                  </a:solidFill>
                  <a:latin typeface="굴림" pitchFamily="50" charset="-127"/>
                  <a:ea typeface="굴림" pitchFamily="50" charset="-127"/>
                </a:rPr>
                <a:t>2011.02.23 06:15</a:t>
              </a:r>
              <a:endParaRPr kumimoji="1" lang="ko-KR" altLang="en-US" dirty="0">
                <a:solidFill>
                  <a:srgbClr val="FFFF00"/>
                </a:solidFill>
                <a:latin typeface="굴림" pitchFamily="50" charset="-127"/>
                <a:ea typeface="굴림" pitchFamily="50" charset="-127"/>
              </a:endParaRPr>
            </a:p>
          </p:txBody>
        </p:sp>
      </p:grpSp>
      <p:grpSp>
        <p:nvGrpSpPr>
          <p:cNvPr id="243" name="그룹 234"/>
          <p:cNvGrpSpPr/>
          <p:nvPr/>
        </p:nvGrpSpPr>
        <p:grpSpPr>
          <a:xfrm>
            <a:off x="14756" y="836712"/>
            <a:ext cx="9129243" cy="6192688"/>
            <a:chOff x="0" y="0"/>
            <a:chExt cx="5502280" cy="3960000"/>
          </a:xfrm>
        </p:grpSpPr>
        <p:pic>
          <p:nvPicPr>
            <p:cNvPr id="236" name="Picture 20" descr="I:\Users\배상수\Desktop\해무0219\해무0223\해무__0000_022307.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0" y="0"/>
              <a:ext cx="5502280" cy="3960000"/>
            </a:xfrm>
            <a:prstGeom prst="rect">
              <a:avLst/>
            </a:prstGeom>
            <a:noFill/>
            <a:extLst>
              <a:ext uri="{909E8E84-426E-40dd-AFC4-6F175D3DCCD1}">
                <a14:hiddenFill xmlns:a14="http://schemas.microsoft.com/office/drawing/2010/main">
                  <a:solidFill>
                    <a:srgbClr val="FFFFFF"/>
                  </a:solidFill>
                </a14:hiddenFill>
              </a:ext>
            </a:extLst>
          </p:spPr>
        </p:pic>
        <p:sp>
          <p:nvSpPr>
            <p:cNvPr id="237" name="TextBox 236"/>
            <p:cNvSpPr txBox="1"/>
            <p:nvPr/>
          </p:nvSpPr>
          <p:spPr>
            <a:xfrm>
              <a:off x="0" y="0"/>
              <a:ext cx="1232028" cy="236174"/>
            </a:xfrm>
            <a:prstGeom prst="rect">
              <a:avLst/>
            </a:prstGeom>
            <a:noFill/>
          </p:spPr>
          <p:txBody>
            <a:bodyPr wrap="none" rtlCol="0">
              <a:spAutoFit/>
            </a:bodyPr>
            <a:lstStyle/>
            <a:p>
              <a:r>
                <a:rPr kumimoji="1" lang="en-US" altLang="ko-KR" b="1" dirty="0">
                  <a:solidFill>
                    <a:srgbClr val="FFFF00"/>
                  </a:solidFill>
                  <a:latin typeface="굴림" pitchFamily="50" charset="-127"/>
                  <a:ea typeface="굴림" pitchFamily="50" charset="-127"/>
                </a:rPr>
                <a:t>2011.02.23 07:15</a:t>
              </a:r>
            </a:p>
          </p:txBody>
        </p:sp>
      </p:grpSp>
      <p:sp>
        <p:nvSpPr>
          <p:cNvPr id="238" name="직사각형 237"/>
          <p:cNvSpPr/>
          <p:nvPr/>
        </p:nvSpPr>
        <p:spPr>
          <a:xfrm>
            <a:off x="2174247" y="836805"/>
            <a:ext cx="1757803" cy="369332"/>
          </a:xfrm>
          <a:prstGeom prst="rect">
            <a:avLst/>
          </a:prstGeom>
        </p:spPr>
        <p:txBody>
          <a:bodyPr wrap="square">
            <a:spAutoFit/>
          </a:bodyPr>
          <a:lstStyle/>
          <a:p>
            <a:r>
              <a:rPr kumimoji="1" lang="en-US" altLang="ko-KR" dirty="0">
                <a:solidFill>
                  <a:srgbClr val="FFFF00"/>
                </a:solidFill>
                <a:latin typeface="굴림" pitchFamily="50" charset="-127"/>
                <a:ea typeface="굴림" pitchFamily="50" charset="-127"/>
              </a:rPr>
              <a:t>(UTC)</a:t>
            </a:r>
          </a:p>
        </p:txBody>
      </p:sp>
      <p:sp>
        <p:nvSpPr>
          <p:cNvPr id="370" name="Text Box 57"/>
          <p:cNvSpPr txBox="1">
            <a:spLocks noChangeArrowheads="1"/>
          </p:cNvSpPr>
          <p:nvPr/>
        </p:nvSpPr>
        <p:spPr bwMode="auto">
          <a:xfrm>
            <a:off x="209550" y="134938"/>
            <a:ext cx="8505825" cy="53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kumimoji="1" b="1">
                <a:solidFill>
                  <a:schemeClr val="tx1"/>
                </a:solidFill>
                <a:latin typeface="굴림" pitchFamily="50" charset="-127"/>
                <a:ea typeface="굴림" pitchFamily="50" charset="-127"/>
              </a:defRPr>
            </a:lvl1pPr>
            <a:lvl2pPr marL="742950" indent="-285750" eaLnBrk="0" hangingPunct="0">
              <a:defRPr kumimoji="1" b="1">
                <a:solidFill>
                  <a:schemeClr val="tx1"/>
                </a:solidFill>
                <a:latin typeface="굴림" pitchFamily="50" charset="-127"/>
                <a:ea typeface="굴림" pitchFamily="50" charset="-127"/>
              </a:defRPr>
            </a:lvl2pPr>
            <a:lvl3pPr marL="1143000" indent="-228600" eaLnBrk="0" hangingPunct="0">
              <a:defRPr kumimoji="1" b="1">
                <a:solidFill>
                  <a:schemeClr val="tx1"/>
                </a:solidFill>
                <a:latin typeface="굴림" pitchFamily="50" charset="-127"/>
                <a:ea typeface="굴림" pitchFamily="50" charset="-127"/>
              </a:defRPr>
            </a:lvl3pPr>
            <a:lvl4pPr marL="1600200" indent="-228600" eaLnBrk="0" hangingPunct="0">
              <a:defRPr kumimoji="1" b="1">
                <a:solidFill>
                  <a:schemeClr val="tx1"/>
                </a:solidFill>
                <a:latin typeface="굴림" pitchFamily="50" charset="-127"/>
                <a:ea typeface="굴림" pitchFamily="50" charset="-127"/>
              </a:defRPr>
            </a:lvl4pPr>
            <a:lvl5pPr marL="2057400" indent="-228600" eaLnBrk="0" hangingPunct="0">
              <a:defRPr kumimoji="1" b="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1">
                <a:solidFill>
                  <a:schemeClr val="tx1"/>
                </a:solidFill>
                <a:latin typeface="굴림" pitchFamily="50" charset="-127"/>
                <a:ea typeface="굴림" pitchFamily="50" charset="-127"/>
              </a:defRPr>
            </a:lvl9pPr>
          </a:lstStyle>
          <a:p>
            <a:pPr algn="ctr" eaLnBrk="1" hangingPunct="1">
              <a:spcBef>
                <a:spcPct val="50000"/>
              </a:spcBef>
            </a:pPr>
            <a:r>
              <a:rPr lang="en-US" altLang="ko-KR" sz="2800" dirty="0" smtClean="0">
                <a:latin typeface="HY울릉도M" pitchFamily="18" charset="-127"/>
                <a:ea typeface="HY울릉도M" pitchFamily="18" charset="-127"/>
              </a:rPr>
              <a:t>Sea Fog (19-23 Feb. 2011)</a:t>
            </a:r>
            <a:endParaRPr lang="ko-KR" altLang="en-US" sz="2800" dirty="0" smtClean="0">
              <a:latin typeface="HY울릉도M" pitchFamily="18" charset="-127"/>
              <a:ea typeface="HY울릉도M" pitchFamily="18" charset="-127"/>
            </a:endParaRPr>
          </a:p>
        </p:txBody>
      </p:sp>
    </p:spTree>
    <p:extLst>
      <p:ext uri="{BB962C8B-B14F-4D97-AF65-F5344CB8AC3E}">
        <p14:creationId xmlns:p14="http://schemas.microsoft.com/office/powerpoint/2010/main" val="1412619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00"/>
                                        <p:tgtEl>
                                          <p:spTgt spid="3"/>
                                        </p:tgtEl>
                                      </p:cBhvr>
                                    </p:animEffect>
                                  </p:childTnLst>
                                </p:cTn>
                              </p:par>
                            </p:childTnLst>
                          </p:cTn>
                        </p:par>
                        <p:par>
                          <p:cTn id="12" fill="hold">
                            <p:stCondLst>
                              <p:cond delay="14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00"/>
                                        <p:tgtEl>
                                          <p:spTgt spid="4"/>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00"/>
                                        <p:tgtEl>
                                          <p:spTgt spid="5"/>
                                        </p:tgtEl>
                                      </p:cBhvr>
                                    </p:animEffect>
                                  </p:childTnLst>
                                </p:cTn>
                              </p:par>
                            </p:childTnLst>
                          </p:cTn>
                        </p:par>
                        <p:par>
                          <p:cTn id="20" fill="hold">
                            <p:stCondLst>
                              <p:cond delay="28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00"/>
                                        <p:tgtEl>
                                          <p:spTgt spid="6"/>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00"/>
                                        <p:tgtEl>
                                          <p:spTgt spid="7"/>
                                        </p:tgtEl>
                                      </p:cBhvr>
                                    </p:animEffect>
                                  </p:childTnLst>
                                </p:cTn>
                              </p:par>
                            </p:childTnLst>
                          </p:cTn>
                        </p:par>
                        <p:par>
                          <p:cTn id="28" fill="hold">
                            <p:stCondLst>
                              <p:cond delay="42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00"/>
                                        <p:tgtEl>
                                          <p:spTgt spid="8"/>
                                        </p:tgtEl>
                                      </p:cBhvr>
                                    </p:animEffect>
                                  </p:childTnLst>
                                </p:cTn>
                              </p:par>
                            </p:childTnLst>
                          </p:cTn>
                        </p:par>
                        <p:par>
                          <p:cTn id="32" fill="hold">
                            <p:stCondLst>
                              <p:cond delay="49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00"/>
                                        <p:tgtEl>
                                          <p:spTgt spid="9"/>
                                        </p:tgtEl>
                                      </p:cBhvr>
                                    </p:animEffect>
                                  </p:childTnLst>
                                </p:cTn>
                              </p:par>
                            </p:childTnLst>
                          </p:cTn>
                        </p:par>
                        <p:par>
                          <p:cTn id="36" fill="hold">
                            <p:stCondLst>
                              <p:cond delay="56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700"/>
                                        <p:tgtEl>
                                          <p:spTgt spid="10"/>
                                        </p:tgtEl>
                                      </p:cBhvr>
                                    </p:animEffect>
                                  </p:childTnLst>
                                </p:cTn>
                              </p:par>
                            </p:childTnLst>
                          </p:cTn>
                        </p:par>
                        <p:par>
                          <p:cTn id="40" fill="hold">
                            <p:stCondLst>
                              <p:cond delay="63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700"/>
                                        <p:tgtEl>
                                          <p:spTgt spid="11"/>
                                        </p:tgtEl>
                                      </p:cBhvr>
                                    </p:animEffect>
                                  </p:childTnLst>
                                </p:cTn>
                              </p:par>
                            </p:childTnLst>
                          </p:cTn>
                        </p:par>
                        <p:par>
                          <p:cTn id="44" fill="hold">
                            <p:stCondLst>
                              <p:cond delay="70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00"/>
                                        <p:tgtEl>
                                          <p:spTgt spid="12"/>
                                        </p:tgtEl>
                                      </p:cBhvr>
                                    </p:animEffect>
                                  </p:childTnLst>
                                </p:cTn>
                              </p:par>
                            </p:childTnLst>
                          </p:cTn>
                        </p:par>
                        <p:par>
                          <p:cTn id="48" fill="hold">
                            <p:stCondLst>
                              <p:cond delay="77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00"/>
                                        <p:tgtEl>
                                          <p:spTgt spid="13"/>
                                        </p:tgtEl>
                                      </p:cBhvr>
                                    </p:animEffect>
                                  </p:childTnLst>
                                </p:cTn>
                              </p:par>
                            </p:childTnLst>
                          </p:cTn>
                        </p:par>
                        <p:par>
                          <p:cTn id="52" fill="hold">
                            <p:stCondLst>
                              <p:cond delay="84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00"/>
                                        <p:tgtEl>
                                          <p:spTgt spid="14"/>
                                        </p:tgtEl>
                                      </p:cBhvr>
                                    </p:animEffect>
                                  </p:childTnLst>
                                </p:cTn>
                              </p:par>
                            </p:childTnLst>
                          </p:cTn>
                        </p:par>
                        <p:par>
                          <p:cTn id="56" fill="hold">
                            <p:stCondLst>
                              <p:cond delay="91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700"/>
                                        <p:tgtEl>
                                          <p:spTgt spid="15"/>
                                        </p:tgtEl>
                                      </p:cBhvr>
                                    </p:animEffect>
                                  </p:childTnLst>
                                </p:cTn>
                              </p:par>
                            </p:childTnLst>
                          </p:cTn>
                        </p:par>
                        <p:par>
                          <p:cTn id="60" fill="hold">
                            <p:stCondLst>
                              <p:cond delay="9800"/>
                            </p:stCondLst>
                            <p:childTnLst>
                              <p:par>
                                <p:cTn id="61" presetID="10"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700"/>
                                        <p:tgtEl>
                                          <p:spTgt spid="16"/>
                                        </p:tgtEl>
                                      </p:cBhvr>
                                    </p:animEffect>
                                  </p:childTnLst>
                                </p:cTn>
                              </p:par>
                            </p:childTnLst>
                          </p:cTn>
                        </p:par>
                        <p:par>
                          <p:cTn id="64" fill="hold">
                            <p:stCondLst>
                              <p:cond delay="105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00"/>
                                        <p:tgtEl>
                                          <p:spTgt spid="17"/>
                                        </p:tgtEl>
                                      </p:cBhvr>
                                    </p:animEffect>
                                  </p:childTnLst>
                                </p:cTn>
                              </p:par>
                            </p:childTnLst>
                          </p:cTn>
                        </p:par>
                        <p:par>
                          <p:cTn id="68" fill="hold">
                            <p:stCondLst>
                              <p:cond delay="11200"/>
                            </p:stCondLst>
                            <p:childTnLst>
                              <p:par>
                                <p:cTn id="69" presetID="10" presetClass="entr" presetSubtype="0"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700"/>
                                        <p:tgtEl>
                                          <p:spTgt spid="18"/>
                                        </p:tgtEl>
                                      </p:cBhvr>
                                    </p:animEffect>
                                  </p:childTnLst>
                                </p:cTn>
                              </p:par>
                            </p:childTnLst>
                          </p:cTn>
                        </p:par>
                        <p:par>
                          <p:cTn id="72" fill="hold">
                            <p:stCondLst>
                              <p:cond delay="11900"/>
                            </p:stCondLst>
                            <p:childTnLst>
                              <p:par>
                                <p:cTn id="73" presetID="10"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700"/>
                                        <p:tgtEl>
                                          <p:spTgt spid="19"/>
                                        </p:tgtEl>
                                      </p:cBhvr>
                                    </p:animEffect>
                                  </p:childTnLst>
                                </p:cTn>
                              </p:par>
                            </p:childTnLst>
                          </p:cTn>
                        </p:par>
                        <p:par>
                          <p:cTn id="76" fill="hold">
                            <p:stCondLst>
                              <p:cond delay="12600"/>
                            </p:stCondLst>
                            <p:childTnLst>
                              <p:par>
                                <p:cTn id="77" presetID="10" presetClass="entr" presetSubtype="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00"/>
                                        <p:tgtEl>
                                          <p:spTgt spid="20"/>
                                        </p:tgtEl>
                                      </p:cBhvr>
                                    </p:animEffect>
                                  </p:childTnLst>
                                </p:cTn>
                              </p:par>
                            </p:childTnLst>
                          </p:cTn>
                        </p:par>
                        <p:par>
                          <p:cTn id="80" fill="hold">
                            <p:stCondLst>
                              <p:cond delay="13300"/>
                            </p:stCondLst>
                            <p:childTnLst>
                              <p:par>
                                <p:cTn id="81" presetID="10" presetClass="entr" presetSubtype="0"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700"/>
                                        <p:tgtEl>
                                          <p:spTgt spid="21"/>
                                        </p:tgtEl>
                                      </p:cBhvr>
                                    </p:animEffect>
                                  </p:childTnLst>
                                </p:cTn>
                              </p:par>
                            </p:childTnLst>
                          </p:cTn>
                        </p:par>
                        <p:par>
                          <p:cTn id="84" fill="hold">
                            <p:stCondLst>
                              <p:cond delay="14000"/>
                            </p:stCondLst>
                            <p:childTnLst>
                              <p:par>
                                <p:cTn id="85" presetID="10" presetClass="entr" presetSubtype="0"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700"/>
                                        <p:tgtEl>
                                          <p:spTgt spid="22"/>
                                        </p:tgtEl>
                                      </p:cBhvr>
                                    </p:animEffect>
                                  </p:childTnLst>
                                </p:cTn>
                              </p:par>
                            </p:childTnLst>
                          </p:cTn>
                        </p:par>
                        <p:par>
                          <p:cTn id="88" fill="hold">
                            <p:stCondLst>
                              <p:cond delay="14700"/>
                            </p:stCondLst>
                            <p:childTnLst>
                              <p:par>
                                <p:cTn id="89" presetID="10" presetClass="entr" presetSubtype="0"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700"/>
                                        <p:tgtEl>
                                          <p:spTgt spid="23"/>
                                        </p:tgtEl>
                                      </p:cBhvr>
                                    </p:animEffect>
                                  </p:childTnLst>
                                </p:cTn>
                              </p:par>
                            </p:childTnLst>
                          </p:cTn>
                        </p:par>
                        <p:par>
                          <p:cTn id="92" fill="hold">
                            <p:stCondLst>
                              <p:cond delay="15400"/>
                            </p:stCondLst>
                            <p:childTnLst>
                              <p:par>
                                <p:cTn id="93" presetID="10"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700"/>
                                        <p:tgtEl>
                                          <p:spTgt spid="24"/>
                                        </p:tgtEl>
                                      </p:cBhvr>
                                    </p:animEffect>
                                  </p:childTnLst>
                                </p:cTn>
                              </p:par>
                            </p:childTnLst>
                          </p:cTn>
                        </p:par>
                        <p:par>
                          <p:cTn id="96" fill="hold">
                            <p:stCondLst>
                              <p:cond delay="16100"/>
                            </p:stCondLst>
                            <p:childTnLst>
                              <p:par>
                                <p:cTn id="97" presetID="10" presetClass="entr" presetSubtype="0" fill="hold"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700"/>
                                        <p:tgtEl>
                                          <p:spTgt spid="25"/>
                                        </p:tgtEl>
                                      </p:cBhvr>
                                    </p:animEffect>
                                  </p:childTnLst>
                                </p:cTn>
                              </p:par>
                            </p:childTnLst>
                          </p:cTn>
                        </p:par>
                        <p:par>
                          <p:cTn id="100" fill="hold">
                            <p:stCondLst>
                              <p:cond delay="16800"/>
                            </p:stCondLst>
                            <p:childTnLst>
                              <p:par>
                                <p:cTn id="101" presetID="10" presetClass="entr" presetSubtype="0"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700"/>
                                        <p:tgtEl>
                                          <p:spTgt spid="26"/>
                                        </p:tgtEl>
                                      </p:cBhvr>
                                    </p:animEffect>
                                  </p:childTnLst>
                                </p:cTn>
                              </p:par>
                            </p:childTnLst>
                          </p:cTn>
                        </p:par>
                        <p:par>
                          <p:cTn id="104" fill="hold">
                            <p:stCondLst>
                              <p:cond delay="17500"/>
                            </p:stCondLst>
                            <p:childTnLst>
                              <p:par>
                                <p:cTn id="105" presetID="10" presetClass="entr" presetSubtype="0" fill="hold"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700"/>
                                        <p:tgtEl>
                                          <p:spTgt spid="27"/>
                                        </p:tgtEl>
                                      </p:cBhvr>
                                    </p:animEffect>
                                  </p:childTnLst>
                                </p:cTn>
                              </p:par>
                            </p:childTnLst>
                          </p:cTn>
                        </p:par>
                        <p:par>
                          <p:cTn id="108" fill="hold">
                            <p:stCondLst>
                              <p:cond delay="18200"/>
                            </p:stCondLst>
                            <p:childTnLst>
                              <p:par>
                                <p:cTn id="109" presetID="10" presetClass="entr" presetSubtype="0" fill="hold" nodeType="after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700"/>
                                        <p:tgtEl>
                                          <p:spTgt spid="28"/>
                                        </p:tgtEl>
                                      </p:cBhvr>
                                    </p:animEffect>
                                  </p:childTnLst>
                                </p:cTn>
                              </p:par>
                            </p:childTnLst>
                          </p:cTn>
                        </p:par>
                        <p:par>
                          <p:cTn id="112" fill="hold">
                            <p:stCondLst>
                              <p:cond delay="18900"/>
                            </p:stCondLst>
                            <p:childTnLst>
                              <p:par>
                                <p:cTn id="113" presetID="10" presetClass="entr" presetSubtype="0" fill="hold"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700"/>
                                        <p:tgtEl>
                                          <p:spTgt spid="29"/>
                                        </p:tgtEl>
                                      </p:cBhvr>
                                    </p:animEffect>
                                  </p:childTnLst>
                                </p:cTn>
                              </p:par>
                            </p:childTnLst>
                          </p:cTn>
                        </p:par>
                        <p:par>
                          <p:cTn id="116" fill="hold">
                            <p:stCondLst>
                              <p:cond delay="19600"/>
                            </p:stCondLst>
                            <p:childTnLst>
                              <p:par>
                                <p:cTn id="117" presetID="10" presetClass="entr" presetSubtype="0" fill="hold"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700"/>
                                        <p:tgtEl>
                                          <p:spTgt spid="30"/>
                                        </p:tgtEl>
                                      </p:cBhvr>
                                    </p:animEffect>
                                  </p:childTnLst>
                                </p:cTn>
                              </p:par>
                            </p:childTnLst>
                          </p:cTn>
                        </p:par>
                        <p:par>
                          <p:cTn id="120" fill="hold">
                            <p:stCondLst>
                              <p:cond delay="20300"/>
                            </p:stCondLst>
                            <p:childTnLst>
                              <p:par>
                                <p:cTn id="121" presetID="10" presetClass="entr" presetSubtype="0" fill="hold" nodeType="after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700"/>
                                        <p:tgtEl>
                                          <p:spTgt spid="31"/>
                                        </p:tgtEl>
                                      </p:cBhvr>
                                    </p:animEffect>
                                  </p:childTnLst>
                                </p:cTn>
                              </p:par>
                            </p:childTnLst>
                          </p:cTn>
                        </p:par>
                        <p:par>
                          <p:cTn id="124" fill="hold">
                            <p:stCondLst>
                              <p:cond delay="21000"/>
                            </p:stCondLst>
                            <p:childTnLst>
                              <p:par>
                                <p:cTn id="125" presetID="10" presetClass="entr" presetSubtype="0" fill="hold" nodeType="afterEffect">
                                  <p:stCondLst>
                                    <p:cond delay="0"/>
                                  </p:stCondLst>
                                  <p:childTnLst>
                                    <p:set>
                                      <p:cBhvr>
                                        <p:cTn id="126" dur="1" fill="hold">
                                          <p:stCondLst>
                                            <p:cond delay="0"/>
                                          </p:stCondLst>
                                        </p:cTn>
                                        <p:tgtEl>
                                          <p:spTgt spid="226"/>
                                        </p:tgtEl>
                                        <p:attrNameLst>
                                          <p:attrName>style.visibility</p:attrName>
                                        </p:attrNameLst>
                                      </p:cBhvr>
                                      <p:to>
                                        <p:strVal val="visible"/>
                                      </p:to>
                                    </p:set>
                                    <p:animEffect transition="in" filter="fade">
                                      <p:cBhvr>
                                        <p:cTn id="127" dur="700"/>
                                        <p:tgtEl>
                                          <p:spTgt spid="226"/>
                                        </p:tgtEl>
                                      </p:cBhvr>
                                    </p:animEffect>
                                  </p:childTnLst>
                                </p:cTn>
                              </p:par>
                            </p:childTnLst>
                          </p:cTn>
                        </p:par>
                        <p:par>
                          <p:cTn id="128" fill="hold">
                            <p:stCondLst>
                              <p:cond delay="21700"/>
                            </p:stCondLst>
                            <p:childTnLst>
                              <p:par>
                                <p:cTn id="129" presetID="10" presetClass="entr" presetSubtype="0" fill="hold" nodeType="afterEffect">
                                  <p:stCondLst>
                                    <p:cond delay="0"/>
                                  </p:stCondLst>
                                  <p:childTnLst>
                                    <p:set>
                                      <p:cBhvr>
                                        <p:cTn id="130" dur="1" fill="hold">
                                          <p:stCondLst>
                                            <p:cond delay="0"/>
                                          </p:stCondLst>
                                        </p:cTn>
                                        <p:tgtEl>
                                          <p:spTgt spid="229"/>
                                        </p:tgtEl>
                                        <p:attrNameLst>
                                          <p:attrName>style.visibility</p:attrName>
                                        </p:attrNameLst>
                                      </p:cBhvr>
                                      <p:to>
                                        <p:strVal val="visible"/>
                                      </p:to>
                                    </p:set>
                                    <p:animEffect transition="in" filter="fade">
                                      <p:cBhvr>
                                        <p:cTn id="131" dur="700"/>
                                        <p:tgtEl>
                                          <p:spTgt spid="229"/>
                                        </p:tgtEl>
                                      </p:cBhvr>
                                    </p:animEffect>
                                  </p:childTnLst>
                                </p:cTn>
                              </p:par>
                            </p:childTnLst>
                          </p:cTn>
                        </p:par>
                        <p:par>
                          <p:cTn id="132" fill="hold">
                            <p:stCondLst>
                              <p:cond delay="22400"/>
                            </p:stCondLst>
                            <p:childTnLst>
                              <p:par>
                                <p:cTn id="133" presetID="10" presetClass="entr" presetSubtype="0" fill="hold" nodeType="afterEffect">
                                  <p:stCondLst>
                                    <p:cond delay="0"/>
                                  </p:stCondLst>
                                  <p:childTnLst>
                                    <p:set>
                                      <p:cBhvr>
                                        <p:cTn id="134" dur="1" fill="hold">
                                          <p:stCondLst>
                                            <p:cond delay="0"/>
                                          </p:stCondLst>
                                        </p:cTn>
                                        <p:tgtEl>
                                          <p:spTgt spid="232"/>
                                        </p:tgtEl>
                                        <p:attrNameLst>
                                          <p:attrName>style.visibility</p:attrName>
                                        </p:attrNameLst>
                                      </p:cBhvr>
                                      <p:to>
                                        <p:strVal val="visible"/>
                                      </p:to>
                                    </p:set>
                                    <p:animEffect transition="in" filter="fade">
                                      <p:cBhvr>
                                        <p:cTn id="135" dur="700"/>
                                        <p:tgtEl>
                                          <p:spTgt spid="232"/>
                                        </p:tgtEl>
                                      </p:cBhvr>
                                    </p:animEffect>
                                  </p:childTnLst>
                                </p:cTn>
                              </p:par>
                            </p:childTnLst>
                          </p:cTn>
                        </p:par>
                        <p:par>
                          <p:cTn id="136" fill="hold">
                            <p:stCondLst>
                              <p:cond delay="23100"/>
                            </p:stCondLst>
                            <p:childTnLst>
                              <p:par>
                                <p:cTn id="137" presetID="10" presetClass="entr" presetSubtype="0" fill="hold" nodeType="afterEffect">
                                  <p:stCondLst>
                                    <p:cond delay="0"/>
                                  </p:stCondLst>
                                  <p:childTnLst>
                                    <p:set>
                                      <p:cBhvr>
                                        <p:cTn id="138" dur="1" fill="hold">
                                          <p:stCondLst>
                                            <p:cond delay="0"/>
                                          </p:stCondLst>
                                        </p:cTn>
                                        <p:tgtEl>
                                          <p:spTgt spid="235"/>
                                        </p:tgtEl>
                                        <p:attrNameLst>
                                          <p:attrName>style.visibility</p:attrName>
                                        </p:attrNameLst>
                                      </p:cBhvr>
                                      <p:to>
                                        <p:strVal val="visible"/>
                                      </p:to>
                                    </p:set>
                                    <p:animEffect transition="in" filter="fade">
                                      <p:cBhvr>
                                        <p:cTn id="139" dur="700"/>
                                        <p:tgtEl>
                                          <p:spTgt spid="235"/>
                                        </p:tgtEl>
                                      </p:cBhvr>
                                    </p:animEffect>
                                  </p:childTnLst>
                                </p:cTn>
                              </p:par>
                            </p:childTnLst>
                          </p:cTn>
                        </p:par>
                        <p:par>
                          <p:cTn id="140" fill="hold">
                            <p:stCondLst>
                              <p:cond delay="23800"/>
                            </p:stCondLst>
                            <p:childTnLst>
                              <p:par>
                                <p:cTn id="141" presetID="10" presetClass="entr" presetSubtype="0" fill="hold" nodeType="afterEffect">
                                  <p:stCondLst>
                                    <p:cond delay="0"/>
                                  </p:stCondLst>
                                  <p:childTnLst>
                                    <p:set>
                                      <p:cBhvr>
                                        <p:cTn id="142" dur="1" fill="hold">
                                          <p:stCondLst>
                                            <p:cond delay="0"/>
                                          </p:stCondLst>
                                        </p:cTn>
                                        <p:tgtEl>
                                          <p:spTgt spid="240"/>
                                        </p:tgtEl>
                                        <p:attrNameLst>
                                          <p:attrName>style.visibility</p:attrName>
                                        </p:attrNameLst>
                                      </p:cBhvr>
                                      <p:to>
                                        <p:strVal val="visible"/>
                                      </p:to>
                                    </p:set>
                                    <p:animEffect transition="in" filter="fade">
                                      <p:cBhvr>
                                        <p:cTn id="143" dur="700"/>
                                        <p:tgtEl>
                                          <p:spTgt spid="240"/>
                                        </p:tgtEl>
                                      </p:cBhvr>
                                    </p:animEffect>
                                  </p:childTnLst>
                                </p:cTn>
                              </p:par>
                            </p:childTnLst>
                          </p:cTn>
                        </p:par>
                        <p:par>
                          <p:cTn id="144" fill="hold">
                            <p:stCondLst>
                              <p:cond delay="24500"/>
                            </p:stCondLst>
                            <p:childTnLst>
                              <p:par>
                                <p:cTn id="145" presetID="10" presetClass="entr" presetSubtype="0" fill="hold" nodeType="afterEffect">
                                  <p:stCondLst>
                                    <p:cond delay="0"/>
                                  </p:stCondLst>
                                  <p:childTnLst>
                                    <p:set>
                                      <p:cBhvr>
                                        <p:cTn id="146" dur="1" fill="hold">
                                          <p:stCondLst>
                                            <p:cond delay="0"/>
                                          </p:stCondLst>
                                        </p:cTn>
                                        <p:tgtEl>
                                          <p:spTgt spid="241"/>
                                        </p:tgtEl>
                                        <p:attrNameLst>
                                          <p:attrName>style.visibility</p:attrName>
                                        </p:attrNameLst>
                                      </p:cBhvr>
                                      <p:to>
                                        <p:strVal val="visible"/>
                                      </p:to>
                                    </p:set>
                                    <p:animEffect transition="in" filter="fade">
                                      <p:cBhvr>
                                        <p:cTn id="147" dur="700"/>
                                        <p:tgtEl>
                                          <p:spTgt spid="241"/>
                                        </p:tgtEl>
                                      </p:cBhvr>
                                    </p:animEffect>
                                  </p:childTnLst>
                                </p:cTn>
                              </p:par>
                            </p:childTnLst>
                          </p:cTn>
                        </p:par>
                        <p:par>
                          <p:cTn id="148" fill="hold">
                            <p:stCondLst>
                              <p:cond delay="25200"/>
                            </p:stCondLst>
                            <p:childTnLst>
                              <p:par>
                                <p:cTn id="149" presetID="10" presetClass="entr" presetSubtype="0" fill="hold" nodeType="afterEffect">
                                  <p:stCondLst>
                                    <p:cond delay="0"/>
                                  </p:stCondLst>
                                  <p:childTnLst>
                                    <p:set>
                                      <p:cBhvr>
                                        <p:cTn id="150" dur="1" fill="hold">
                                          <p:stCondLst>
                                            <p:cond delay="0"/>
                                          </p:stCondLst>
                                        </p:cTn>
                                        <p:tgtEl>
                                          <p:spTgt spid="242"/>
                                        </p:tgtEl>
                                        <p:attrNameLst>
                                          <p:attrName>style.visibility</p:attrName>
                                        </p:attrNameLst>
                                      </p:cBhvr>
                                      <p:to>
                                        <p:strVal val="visible"/>
                                      </p:to>
                                    </p:set>
                                    <p:animEffect transition="in" filter="fade">
                                      <p:cBhvr>
                                        <p:cTn id="151" dur="700"/>
                                        <p:tgtEl>
                                          <p:spTgt spid="242"/>
                                        </p:tgtEl>
                                      </p:cBhvr>
                                    </p:animEffect>
                                  </p:childTnLst>
                                </p:cTn>
                              </p:par>
                            </p:childTnLst>
                          </p:cTn>
                        </p:par>
                        <p:par>
                          <p:cTn id="152" fill="hold">
                            <p:stCondLst>
                              <p:cond delay="25900"/>
                            </p:stCondLst>
                            <p:childTnLst>
                              <p:par>
                                <p:cTn id="153" presetID="10" presetClass="entr" presetSubtype="0" fill="hold" nodeType="afterEffect">
                                  <p:stCondLst>
                                    <p:cond delay="0"/>
                                  </p:stCondLst>
                                  <p:childTnLst>
                                    <p:set>
                                      <p:cBhvr>
                                        <p:cTn id="154" dur="1" fill="hold">
                                          <p:stCondLst>
                                            <p:cond delay="0"/>
                                          </p:stCondLst>
                                        </p:cTn>
                                        <p:tgtEl>
                                          <p:spTgt spid="243"/>
                                        </p:tgtEl>
                                        <p:attrNameLst>
                                          <p:attrName>style.visibility</p:attrName>
                                        </p:attrNameLst>
                                      </p:cBhvr>
                                      <p:to>
                                        <p:strVal val="visible"/>
                                      </p:to>
                                    </p:set>
                                    <p:animEffect transition="in" filter="fade">
                                      <p:cBhvr>
                                        <p:cTn id="155" dur="7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Ocean dumping site monitoring</a:t>
            </a:r>
            <a:endParaRPr lang="ko-KR" altLang="en-US" dirty="0"/>
          </a:p>
        </p:txBody>
      </p:sp>
      <p:pic>
        <p:nvPicPr>
          <p:cNvPr id="63" name="Picture 2" descr="D:\Users\sunjulee\Desktop\왜가리\0717\remake\20110719_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496" t="45340" r="29034" b="34996"/>
          <a:stretch/>
        </p:blipFill>
        <p:spPr bwMode="auto">
          <a:xfrm>
            <a:off x="3457757" y="1349215"/>
            <a:ext cx="4796524" cy="499069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 descr="D:\Users\sunjulee\Desktop\왜가리\0717\remake\20110719_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15" t="45443" r="28915" b="34893"/>
          <a:stretch/>
        </p:blipFill>
        <p:spPr bwMode="auto">
          <a:xfrm>
            <a:off x="3457757" y="1349218"/>
            <a:ext cx="4796528" cy="499069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D:\Users\sunjulee\Desktop\왜가리\0717\remake\20110719_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15" t="45432" r="28915" b="34904"/>
          <a:stretch/>
        </p:blipFill>
        <p:spPr bwMode="auto">
          <a:xfrm>
            <a:off x="3457761" y="1348035"/>
            <a:ext cx="4796524" cy="499069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D:\Users\sunjulee\Desktop\왜가리\0717\remake\20110719_0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615" t="45443" r="28915" b="34893"/>
          <a:stretch/>
        </p:blipFill>
        <p:spPr bwMode="auto">
          <a:xfrm>
            <a:off x="3457753" y="1349218"/>
            <a:ext cx="4796528" cy="499069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D:\Users\sunjulee\Desktop\왜가리\0717\remake\20110719_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615" t="45443" r="28915" b="34893"/>
          <a:stretch/>
        </p:blipFill>
        <p:spPr bwMode="auto">
          <a:xfrm>
            <a:off x="3466242" y="1348035"/>
            <a:ext cx="4796525" cy="499069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D:\Users\sunjulee\Desktop\왜가리\0717\remake\20110719_0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615" t="45443" r="28915" b="34893"/>
          <a:stretch/>
        </p:blipFill>
        <p:spPr bwMode="auto">
          <a:xfrm>
            <a:off x="3466242" y="1349218"/>
            <a:ext cx="4796525" cy="4990693"/>
          </a:xfrm>
          <a:prstGeom prst="rect">
            <a:avLst/>
          </a:prstGeom>
          <a:noFill/>
          <a:extLst>
            <a:ext uri="{909E8E84-426E-40dd-AFC4-6F175D3DCCD1}">
              <a14:hiddenFill xmlns:a14="http://schemas.microsoft.com/office/drawing/2010/main">
                <a:solidFill>
                  <a:srgbClr val="FFFFFF"/>
                </a:solidFill>
              </a14:hiddenFill>
            </a:ext>
          </a:extLst>
        </p:spPr>
      </p:pic>
      <p:sp>
        <p:nvSpPr>
          <p:cNvPr id="82" name="내용 개체 틀 81"/>
          <p:cNvSpPr>
            <a:spLocks noGrp="1"/>
          </p:cNvSpPr>
          <p:nvPr>
            <p:ph idx="1"/>
          </p:nvPr>
        </p:nvSpPr>
        <p:spPr>
          <a:xfrm>
            <a:off x="4703862" y="1350403"/>
            <a:ext cx="3473425" cy="1433419"/>
          </a:xfrm>
        </p:spPr>
        <p:txBody>
          <a:bodyPr>
            <a:normAutofit fontScale="70000" lnSpcReduction="20000"/>
          </a:bodyPr>
          <a:lstStyle/>
          <a:p>
            <a:r>
              <a:rPr lang="en-US" altLang="ko-KR" dirty="0" smtClean="0">
                <a:solidFill>
                  <a:schemeClr val="bg1"/>
                </a:solidFill>
              </a:rPr>
              <a:t>2011.07.19</a:t>
            </a:r>
          </a:p>
          <a:p>
            <a:r>
              <a:rPr lang="en-US" altLang="ko-KR" dirty="0" smtClean="0">
                <a:solidFill>
                  <a:schemeClr val="bg1"/>
                </a:solidFill>
              </a:rPr>
              <a:t>Ship velocity measurement </a:t>
            </a:r>
          </a:p>
          <a:p>
            <a:pPr marL="0" indent="0">
              <a:buNone/>
            </a:pPr>
            <a:r>
              <a:rPr lang="en-US" altLang="ko-KR" dirty="0" smtClean="0">
                <a:solidFill>
                  <a:schemeClr val="bg1"/>
                </a:solidFill>
              </a:rPr>
              <a:t>: 8~9 knot</a:t>
            </a:r>
            <a:endParaRPr lang="ko-KR" altLang="en-US" dirty="0">
              <a:solidFill>
                <a:schemeClr val="bg1"/>
              </a:solidFill>
            </a:endParaRPr>
          </a:p>
        </p:txBody>
      </p:sp>
      <p:sp>
        <p:nvSpPr>
          <p:cNvPr id="83" name="타원 82"/>
          <p:cNvSpPr/>
          <p:nvPr/>
        </p:nvSpPr>
        <p:spPr bwMode="auto">
          <a:xfrm>
            <a:off x="5487875" y="3420990"/>
            <a:ext cx="1515036" cy="143584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endParaRPr lang="ko-KR" altLang="en-US" smtClean="0">
              <a:solidFill>
                <a:srgbClr val="000000"/>
              </a:solidFill>
              <a:latin typeface="Arial" charset="0"/>
            </a:endParaRPr>
          </a:p>
        </p:txBody>
      </p:sp>
      <p:pic>
        <p:nvPicPr>
          <p:cNvPr id="1026" name="Picture 2" descr="D:\g\gPro\GOCI_1B_MOS_2011-07-19.03-17-24_disposalarea_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733" y="1397639"/>
            <a:ext cx="2928938" cy="22945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g\gPro\GOCI_1B_MOS_2011-07-19.03-17-24_disposalarea_smal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138" y="3907843"/>
            <a:ext cx="2228850" cy="2162175"/>
          </a:xfrm>
          <a:prstGeom prst="rect">
            <a:avLst/>
          </a:prstGeom>
          <a:noFill/>
          <a:extLst>
            <a:ext uri="{909E8E84-426E-40dd-AFC4-6F175D3DCCD1}">
              <a14:hiddenFill xmlns:a14="http://schemas.microsoft.com/office/drawing/2010/main">
                <a:solidFill>
                  <a:srgbClr val="FFFFFF"/>
                </a:solidFill>
              </a14:hiddenFill>
            </a:ext>
          </a:extLst>
        </p:spPr>
      </p:pic>
      <p:sp>
        <p:nvSpPr>
          <p:cNvPr id="87" name="타원 86"/>
          <p:cNvSpPr/>
          <p:nvPr/>
        </p:nvSpPr>
        <p:spPr bwMode="auto">
          <a:xfrm>
            <a:off x="1358822" y="4509692"/>
            <a:ext cx="956115" cy="93041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endParaRPr lang="ko-KR" altLang="en-US" smtClean="0">
              <a:solidFill>
                <a:srgbClr val="000000"/>
              </a:solidFill>
              <a:latin typeface="Arial" charset="0"/>
            </a:endParaRPr>
          </a:p>
        </p:txBody>
      </p:sp>
      <p:cxnSp>
        <p:nvCxnSpPr>
          <p:cNvPr id="4" name="직선 연결선 3"/>
          <p:cNvCxnSpPr/>
          <p:nvPr/>
        </p:nvCxnSpPr>
        <p:spPr>
          <a:xfrm flipH="1">
            <a:off x="740780" y="2500132"/>
            <a:ext cx="798653" cy="13889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1875099" y="2500132"/>
            <a:ext cx="1030147" cy="13773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585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2000"/>
                                        <p:tgtEl>
                                          <p:spTgt spid="6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2000"/>
                                        <p:tgtEl>
                                          <p:spTgt spid="6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2000"/>
                                        <p:tgtEl>
                                          <p:spTgt spid="6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2000"/>
                                        <p:tgtEl>
                                          <p:spTgt spid="72"/>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2000"/>
                                        <p:tgtEl>
                                          <p:spTgt spid="75"/>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Sea Ice (3-15 Jan 2011)</a:t>
            </a:r>
            <a:endParaRPr lang="ko-KR" altLang="en-US" dirty="0"/>
          </a:p>
        </p:txBody>
      </p:sp>
      <p:grpSp>
        <p:nvGrpSpPr>
          <p:cNvPr id="33" name="그룹 32"/>
          <p:cNvGrpSpPr/>
          <p:nvPr/>
        </p:nvGrpSpPr>
        <p:grpSpPr>
          <a:xfrm>
            <a:off x="3412608" y="1415503"/>
            <a:ext cx="5457778" cy="4398794"/>
            <a:chOff x="4283968" y="1389424"/>
            <a:chExt cx="4248472" cy="3181350"/>
          </a:xfrm>
        </p:grpSpPr>
        <p:pic>
          <p:nvPicPr>
            <p:cNvPr id="34" name="Picture 10" descr="D:\KOSC_갱신\20110103_las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389424"/>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962800" y="141254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03 03:16(UTT)</a:t>
              </a:r>
            </a:p>
          </p:txBody>
        </p:sp>
      </p:grpSp>
      <p:grpSp>
        <p:nvGrpSpPr>
          <p:cNvPr id="36" name="그룹 35"/>
          <p:cNvGrpSpPr/>
          <p:nvPr/>
        </p:nvGrpSpPr>
        <p:grpSpPr>
          <a:xfrm>
            <a:off x="3412640" y="1412776"/>
            <a:ext cx="5457224" cy="4398794"/>
            <a:chOff x="4284000" y="1389600"/>
            <a:chExt cx="4248040" cy="3181350"/>
          </a:xfrm>
        </p:grpSpPr>
        <p:pic>
          <p:nvPicPr>
            <p:cNvPr id="37" name="Picture 11" descr="D:\KOSC_갱신\20110106_las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000" y="1389600"/>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962400" y="141120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06 03:16(UTC)</a:t>
              </a:r>
            </a:p>
          </p:txBody>
        </p:sp>
      </p:grpSp>
      <p:grpSp>
        <p:nvGrpSpPr>
          <p:cNvPr id="39" name="그룹 38"/>
          <p:cNvGrpSpPr/>
          <p:nvPr/>
        </p:nvGrpSpPr>
        <p:grpSpPr>
          <a:xfrm>
            <a:off x="3412703" y="1412776"/>
            <a:ext cx="5457224" cy="4398794"/>
            <a:chOff x="4284000" y="1389600"/>
            <a:chExt cx="4248040" cy="3181350"/>
          </a:xfrm>
        </p:grpSpPr>
        <p:pic>
          <p:nvPicPr>
            <p:cNvPr id="40" name="Picture 12" descr="D:\KOSC_갱신\20110107_la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4000" y="1389600"/>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962400" y="141120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07 03:16(UTC)</a:t>
              </a:r>
            </a:p>
          </p:txBody>
        </p:sp>
      </p:grpSp>
      <p:grpSp>
        <p:nvGrpSpPr>
          <p:cNvPr id="42" name="그룹 41"/>
          <p:cNvGrpSpPr/>
          <p:nvPr/>
        </p:nvGrpSpPr>
        <p:grpSpPr>
          <a:xfrm>
            <a:off x="3412703" y="1412776"/>
            <a:ext cx="5457224" cy="4398794"/>
            <a:chOff x="4284000" y="1389600"/>
            <a:chExt cx="4248040" cy="3181350"/>
          </a:xfrm>
        </p:grpSpPr>
        <p:pic>
          <p:nvPicPr>
            <p:cNvPr id="43" name="Picture 14" descr="D:\KOSC_갱신\20110111_la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000" y="1389600"/>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962400" y="141120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11 03:16(UTC)</a:t>
              </a:r>
            </a:p>
          </p:txBody>
        </p:sp>
      </p:grpSp>
      <p:grpSp>
        <p:nvGrpSpPr>
          <p:cNvPr id="45" name="그룹 44"/>
          <p:cNvGrpSpPr/>
          <p:nvPr/>
        </p:nvGrpSpPr>
        <p:grpSpPr>
          <a:xfrm>
            <a:off x="3412703" y="1412776"/>
            <a:ext cx="5457224" cy="4398794"/>
            <a:chOff x="4284000" y="1389600"/>
            <a:chExt cx="4248040" cy="3181350"/>
          </a:xfrm>
        </p:grpSpPr>
        <p:pic>
          <p:nvPicPr>
            <p:cNvPr id="46" name="Picture 15" descr="D:\KOSC_갱신\20110112_las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000" y="1389600"/>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6962400" y="141120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12 03:16(UTC)</a:t>
              </a:r>
            </a:p>
          </p:txBody>
        </p:sp>
      </p:grpSp>
      <p:grpSp>
        <p:nvGrpSpPr>
          <p:cNvPr id="48" name="그룹 47"/>
          <p:cNvGrpSpPr/>
          <p:nvPr/>
        </p:nvGrpSpPr>
        <p:grpSpPr>
          <a:xfrm>
            <a:off x="3412703" y="1412776"/>
            <a:ext cx="5457224" cy="4398794"/>
            <a:chOff x="4284000" y="1389600"/>
            <a:chExt cx="4248040" cy="3181350"/>
          </a:xfrm>
        </p:grpSpPr>
        <p:pic>
          <p:nvPicPr>
            <p:cNvPr id="49" name="Picture 16" descr="D:\KOSC_갱신\20110114_las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4000" y="1389600"/>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6962400" y="141120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14 03:16(UTC)</a:t>
              </a:r>
            </a:p>
          </p:txBody>
        </p:sp>
      </p:grpSp>
      <p:grpSp>
        <p:nvGrpSpPr>
          <p:cNvPr id="51" name="그룹 50"/>
          <p:cNvGrpSpPr/>
          <p:nvPr/>
        </p:nvGrpSpPr>
        <p:grpSpPr>
          <a:xfrm>
            <a:off x="3412702" y="1412776"/>
            <a:ext cx="5457265" cy="4398794"/>
            <a:chOff x="4283968" y="1389600"/>
            <a:chExt cx="4248072" cy="3181350"/>
          </a:xfrm>
        </p:grpSpPr>
        <p:pic>
          <p:nvPicPr>
            <p:cNvPr id="52" name="Picture 17" descr="D:\KOSC_갱신\20110115_las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3968" y="1389600"/>
              <a:ext cx="4191000" cy="318135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962400" y="1411200"/>
              <a:ext cx="1569640" cy="184873"/>
            </a:xfrm>
            <a:prstGeom prst="rect">
              <a:avLst/>
            </a:prstGeom>
            <a:noFill/>
          </p:spPr>
          <p:txBody>
            <a:bodyPr wrap="square" rtlCol="0">
              <a:spAutoFit/>
            </a:bodyPr>
            <a:lstStyle/>
            <a:p>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2011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01</a:t>
              </a:r>
              <a:r>
                <a:rPr lang="en-US" altLang="ko-KR" sz="1000" b="1" dirty="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a:t>
              </a:r>
              <a:r>
                <a:rPr lang="ko-KR" altLang="en-US"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 </a:t>
              </a:r>
              <a:r>
                <a:rPr lang="en-US" altLang="ko-KR" sz="1000" b="1"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15 03:16(UTC)</a:t>
              </a:r>
            </a:p>
          </p:txBody>
        </p:sp>
      </p:grpSp>
      <p:grpSp>
        <p:nvGrpSpPr>
          <p:cNvPr id="54" name="그룹 53"/>
          <p:cNvGrpSpPr/>
          <p:nvPr/>
        </p:nvGrpSpPr>
        <p:grpSpPr>
          <a:xfrm>
            <a:off x="575596" y="1420566"/>
            <a:ext cx="2639517" cy="2575334"/>
            <a:chOff x="419100" y="2725874"/>
            <a:chExt cx="2952104" cy="2880320"/>
          </a:xfrm>
        </p:grpSpPr>
        <p:grpSp>
          <p:nvGrpSpPr>
            <p:cNvPr id="55" name="그룹 54"/>
            <p:cNvGrpSpPr/>
            <p:nvPr/>
          </p:nvGrpSpPr>
          <p:grpSpPr>
            <a:xfrm>
              <a:off x="459413" y="2725874"/>
              <a:ext cx="2911791" cy="2880320"/>
              <a:chOff x="1187625" y="974567"/>
              <a:chExt cx="2911791" cy="2880320"/>
            </a:xfrm>
          </p:grpSpPr>
          <p:pic>
            <p:nvPicPr>
              <p:cNvPr id="58" name="Picture 10" descr="C:\Users\ryujoungmi\Desktop\해빙\COMS_GOCI_BI_2011011504164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7625" y="974567"/>
                <a:ext cx="2911791" cy="2880320"/>
              </a:xfrm>
              <a:prstGeom prst="rect">
                <a:avLst/>
              </a:prstGeom>
              <a:noFill/>
              <a:extLst>
                <a:ext uri="{909E8E84-426E-40dd-AFC4-6F175D3DCCD1}">
                  <a14:hiddenFill xmlns:a14="http://schemas.microsoft.com/office/drawing/2010/main">
                    <a:solidFill>
                      <a:srgbClr val="FFFFFF"/>
                    </a:solidFill>
                  </a14:hiddenFill>
                </a:ext>
              </a:extLst>
            </p:spPr>
          </p:pic>
          <p:sp>
            <p:nvSpPr>
              <p:cNvPr id="59" name="직사각형 58"/>
              <p:cNvSpPr/>
              <p:nvPr/>
            </p:nvSpPr>
            <p:spPr>
              <a:xfrm>
                <a:off x="1819063" y="1455270"/>
                <a:ext cx="576064" cy="599416"/>
              </a:xfrm>
              <a:prstGeom prst="rect">
                <a:avLst/>
              </a:prstGeom>
              <a:noFill/>
              <a:ln w="38100" cap="flat" cmpd="sng" algn="ctr">
                <a:solidFill>
                  <a:srgbClr val="FF0000"/>
                </a:solidFill>
                <a:prstDash val="solid"/>
              </a:ln>
              <a:effectLst/>
            </p:spPr>
            <p:txBody>
              <a:bodyPr rtlCol="0" anchor="ctr"/>
              <a:lstStyle/>
              <a:p>
                <a:pPr algn="ctr" fontAlgn="auto">
                  <a:spcBef>
                    <a:spcPts val="0"/>
                  </a:spcBef>
                  <a:spcAft>
                    <a:spcPts val="0"/>
                  </a:spcAft>
                  <a:defRPr/>
                </a:pPr>
                <a:endParaRPr lang="ko-KR" altLang="en-US" sz="1800" kern="0">
                  <a:solidFill>
                    <a:srgbClr val="FFFFFF"/>
                  </a:solidFill>
                  <a:latin typeface="Verdana"/>
                  <a:cs typeface="Arial"/>
                </a:endParaRPr>
              </a:p>
            </p:txBody>
          </p:sp>
        </p:grpSp>
        <p:sp>
          <p:nvSpPr>
            <p:cNvPr id="56" name="TextBox 55"/>
            <p:cNvSpPr txBox="1"/>
            <p:nvPr/>
          </p:nvSpPr>
          <p:spPr>
            <a:xfrm>
              <a:off x="2620281" y="4355812"/>
              <a:ext cx="663710" cy="309803"/>
            </a:xfrm>
            <a:prstGeom prst="rect">
              <a:avLst/>
            </a:prstGeom>
            <a:noFill/>
          </p:spPr>
          <p:txBody>
            <a:bodyPr wrap="none" rtlCol="0">
              <a:spAutoFit/>
            </a:bodyPr>
            <a:lstStyle/>
            <a:p>
              <a:pPr fontAlgn="auto">
                <a:spcBef>
                  <a:spcPts val="0"/>
                </a:spcBef>
                <a:spcAft>
                  <a:spcPts val="0"/>
                </a:spcAft>
                <a:defRPr/>
              </a:pPr>
              <a:r>
                <a:rPr lang="en-US" altLang="ko-KR" sz="1200" kern="0" dirty="0" smtClean="0">
                  <a:solidFill>
                    <a:srgbClr val="FFFFFF"/>
                  </a:solidFill>
                </a:rPr>
                <a:t>Korea</a:t>
              </a:r>
              <a:endParaRPr lang="ko-KR" altLang="en-US" sz="1200" kern="0" dirty="0">
                <a:solidFill>
                  <a:srgbClr val="FFFFFF"/>
                </a:solidFill>
              </a:endParaRPr>
            </a:p>
          </p:txBody>
        </p:sp>
        <p:sp>
          <p:nvSpPr>
            <p:cNvPr id="57" name="TextBox 56"/>
            <p:cNvSpPr txBox="1"/>
            <p:nvPr/>
          </p:nvSpPr>
          <p:spPr>
            <a:xfrm>
              <a:off x="419100" y="4392623"/>
              <a:ext cx="652953" cy="309803"/>
            </a:xfrm>
            <a:prstGeom prst="rect">
              <a:avLst/>
            </a:prstGeom>
            <a:noFill/>
          </p:spPr>
          <p:txBody>
            <a:bodyPr wrap="none" rtlCol="0">
              <a:spAutoFit/>
            </a:bodyPr>
            <a:lstStyle/>
            <a:p>
              <a:pPr fontAlgn="auto">
                <a:spcBef>
                  <a:spcPts val="0"/>
                </a:spcBef>
                <a:spcAft>
                  <a:spcPts val="0"/>
                </a:spcAft>
                <a:defRPr/>
              </a:pPr>
              <a:r>
                <a:rPr lang="en-US" altLang="ko-KR" sz="1200" kern="0" dirty="0" smtClean="0">
                  <a:solidFill>
                    <a:srgbClr val="FFFFFF"/>
                  </a:solidFill>
                </a:rPr>
                <a:t>China</a:t>
              </a:r>
              <a:endParaRPr lang="ko-KR" altLang="en-US" sz="1200" kern="0" dirty="0">
                <a:solidFill>
                  <a:srgbClr val="FFFFFF"/>
                </a:solidFill>
              </a:endParaRPr>
            </a:p>
          </p:txBody>
        </p:sp>
      </p:grpSp>
      <p:sp>
        <p:nvSpPr>
          <p:cNvPr id="60" name="TextBox 59"/>
          <p:cNvSpPr txBox="1"/>
          <p:nvPr/>
        </p:nvSpPr>
        <p:spPr>
          <a:xfrm>
            <a:off x="611640" y="4145625"/>
            <a:ext cx="2603473" cy="1169551"/>
          </a:xfrm>
          <a:prstGeom prst="rect">
            <a:avLst/>
          </a:prstGeom>
          <a:noFill/>
        </p:spPr>
        <p:txBody>
          <a:bodyPr wrap="square" rtlCol="0">
            <a:spAutoFit/>
          </a:bodyPr>
          <a:lstStyle/>
          <a:p>
            <a:pPr marL="285750" indent="-285750">
              <a:buFontTx/>
              <a:buChar char="-"/>
            </a:pPr>
            <a:r>
              <a:rPr lang="en-US" altLang="ko-KR" sz="1400" dirty="0">
                <a:solidFill>
                  <a:srgbClr val="000000"/>
                </a:solidFill>
              </a:rPr>
              <a:t>Acquisition by GOCI from 03 to 15 Jan 2011 </a:t>
            </a:r>
          </a:p>
          <a:p>
            <a:pPr marL="285750" indent="-285750">
              <a:buFontTx/>
              <a:buChar char="-"/>
            </a:pPr>
            <a:r>
              <a:rPr lang="en-US" altLang="ko-KR" sz="1400" dirty="0">
                <a:solidFill>
                  <a:srgbClr val="000000"/>
                </a:solidFill>
              </a:rPr>
              <a:t>As temperature dropping, area of sea ice widen and sea ice thicken</a:t>
            </a:r>
            <a:endParaRPr lang="ko-KR" altLang="en-US" sz="1400" dirty="0">
              <a:solidFill>
                <a:srgbClr val="000000"/>
              </a:solidFill>
            </a:endParaRPr>
          </a:p>
        </p:txBody>
      </p:sp>
    </p:spTree>
    <p:extLst>
      <p:ext uri="{BB962C8B-B14F-4D97-AF65-F5344CB8AC3E}">
        <p14:creationId xmlns:p14="http://schemas.microsoft.com/office/powerpoint/2010/main" val="1068869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500"/>
                                        <p:tgtEl>
                                          <p:spTgt spid="3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500"/>
                                        <p:tgtEl>
                                          <p:spTgt spid="4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500"/>
                                        <p:tgtEl>
                                          <p:spTgt spid="45"/>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500"/>
                                        <p:tgtEl>
                                          <p:spTgt spid="48"/>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7" descr="20080415-0600_lowr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1052513"/>
            <a:ext cx="9528175"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00088" y="234950"/>
            <a:ext cx="8101012" cy="546100"/>
          </a:xfrm>
        </p:spPr>
        <p:txBody>
          <a:bodyPr rtlCol="0">
            <a:normAutofit/>
          </a:bodyPr>
          <a:lstStyle/>
          <a:p>
            <a:pPr fontAlgn="auto">
              <a:spcAft>
                <a:spcPts val="0"/>
              </a:spcAft>
              <a:defRPr/>
            </a:pPr>
            <a:r>
              <a:rPr lang="fr-FR" sz="2800" b="1" dirty="0" smtClean="0"/>
              <a:t>New science </a:t>
            </a:r>
            <a:r>
              <a:rPr lang="fr-FR" sz="2800" b="1" dirty="0" err="1" smtClean="0"/>
              <a:t>from</a:t>
            </a:r>
            <a:r>
              <a:rPr lang="fr-FR" sz="2800" b="1" dirty="0" smtClean="0"/>
              <a:t> SEVIRI</a:t>
            </a:r>
            <a:r>
              <a:rPr lang="fr-FR" sz="2800" dirty="0" smtClean="0"/>
              <a:t>:  15 min </a:t>
            </a:r>
            <a:r>
              <a:rPr lang="fr-FR" sz="2800" dirty="0" err="1" smtClean="0"/>
              <a:t>variability</a:t>
            </a:r>
            <a:r>
              <a:rPr lang="fr-FR" sz="2800" dirty="0" smtClean="0"/>
              <a:t> in TSS !!</a:t>
            </a:r>
            <a:endParaRPr lang="en-US" sz="2800" dirty="0" smtClean="0"/>
          </a:p>
        </p:txBody>
      </p:sp>
      <p:pic>
        <p:nvPicPr>
          <p:cNvPr id="3076" name="Picture 5" descr="seapoint_turbidity_meter_1254501270.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663" y="4292600"/>
            <a:ext cx="657225"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Group 8"/>
          <p:cNvGrpSpPr>
            <a:grpSpLocks/>
          </p:cNvGrpSpPr>
          <p:nvPr/>
        </p:nvGrpSpPr>
        <p:grpSpPr bwMode="auto">
          <a:xfrm>
            <a:off x="395288" y="2276475"/>
            <a:ext cx="8583612" cy="3844925"/>
            <a:chOff x="395536" y="2708920"/>
            <a:chExt cx="8583241" cy="3845002"/>
          </a:xfrm>
        </p:grpSpPr>
        <p:sp>
          <p:nvSpPr>
            <p:cNvPr id="10" name="Oval 9"/>
            <p:cNvSpPr/>
            <p:nvPr/>
          </p:nvSpPr>
          <p:spPr>
            <a:xfrm>
              <a:off x="1590871" y="2867673"/>
              <a:ext cx="71435" cy="714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1908358" y="2708920"/>
              <a:ext cx="71435" cy="7143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a:stCxn id="10" idx="4"/>
            </p:cNvCxnSpPr>
            <p:nvPr/>
          </p:nvCxnSpPr>
          <p:spPr>
            <a:xfrm flipH="1">
              <a:off x="466970" y="2939113"/>
              <a:ext cx="1158825" cy="17145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95536" y="4672697"/>
              <a:ext cx="3816185" cy="18716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5162592" y="4682223"/>
              <a:ext cx="3816185" cy="18716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1986142" y="2780359"/>
              <a:ext cx="3162163" cy="216063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362690" y="2867673"/>
              <a:ext cx="71435" cy="714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680176" y="2708920"/>
              <a:ext cx="71435" cy="7143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1" name="Rectangle 20"/>
          <p:cNvSpPr/>
          <p:nvPr/>
        </p:nvSpPr>
        <p:spPr>
          <a:xfrm>
            <a:off x="4356100" y="3644900"/>
            <a:ext cx="1079500" cy="3603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80" name="TextBox 18"/>
          <p:cNvSpPr txBox="1">
            <a:spLocks noChangeArrowheads="1"/>
          </p:cNvSpPr>
          <p:nvPr/>
        </p:nvSpPr>
        <p:spPr bwMode="auto">
          <a:xfrm>
            <a:off x="1371600" y="64770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fr-FR"/>
              <a:t>Neukermans, G. 2012</a:t>
            </a:r>
            <a:endParaRPr lang="en-US"/>
          </a:p>
        </p:txBody>
      </p:sp>
    </p:spTree>
    <p:extLst>
      <p:ext uri="{BB962C8B-B14F-4D97-AF65-F5344CB8AC3E}">
        <p14:creationId xmlns:p14="http://schemas.microsoft.com/office/powerpoint/2010/main" val="4682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2026</TotalTime>
  <Words>1215</Words>
  <Application>Microsoft Macintosh PowerPoint</Application>
  <PresentationFormat>On-screen Show (4:3)</PresentationFormat>
  <Paragraphs>240</Paragraphs>
  <Slides>24</Slides>
  <Notes>11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Document</vt:lpstr>
      <vt:lpstr>PowerPoint Presentation</vt:lpstr>
      <vt:lpstr>PowerPoint Presentation</vt:lpstr>
      <vt:lpstr>PowerPoint Presentation</vt:lpstr>
      <vt:lpstr>New science enabled by GOCI</vt:lpstr>
      <vt:lpstr>Tidal effects on the SS movement</vt:lpstr>
      <vt:lpstr>PowerPoint Presentation</vt:lpstr>
      <vt:lpstr>Ocean dumping site monitoring</vt:lpstr>
      <vt:lpstr>Sea Ice (3-15 Jan 2011)</vt:lpstr>
      <vt:lpstr>New science from SEVIRI:  15 min variability in TSS !!</vt:lpstr>
      <vt:lpstr>PowerPoint Presentation</vt:lpstr>
      <vt:lpstr> Sequential  Ocean color  from MODIS and NPP  </vt:lpstr>
      <vt:lpstr>PowerPoint Presentation</vt:lpstr>
      <vt:lpstr>Short Term Dynamics of a Harmful Algal Bloom in Monterey Bay</vt:lpstr>
      <vt:lpstr>September 12, 2006 Time sequence of 710 nm:  Diurnal migration of the bloom?</vt:lpstr>
      <vt:lpstr>Bloom disappears on the 15th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salisbury</dc:creator>
  <cp:lastModifiedBy>joe salisbury</cp:lastModifiedBy>
  <cp:revision>53</cp:revision>
  <dcterms:created xsi:type="dcterms:W3CDTF">2013-05-10T14:21:34Z</dcterms:created>
  <dcterms:modified xsi:type="dcterms:W3CDTF">2013-05-21T17:01:11Z</dcterms:modified>
</cp:coreProperties>
</file>