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2" r:id="rId5"/>
    <p:sldId id="264" r:id="rId6"/>
    <p:sldId id="268" r:id="rId7"/>
    <p:sldId id="402" r:id="rId8"/>
    <p:sldId id="265" r:id="rId9"/>
    <p:sldId id="399" r:id="rId10"/>
    <p:sldId id="436" r:id="rId11"/>
    <p:sldId id="444" r:id="rId12"/>
    <p:sldId id="451" r:id="rId13"/>
    <p:sldId id="448" r:id="rId14"/>
    <p:sldId id="26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0988" autoAdjust="0"/>
  </p:normalViewPr>
  <p:slideViewPr>
    <p:cSldViewPr snapToGrid="0">
      <p:cViewPr varScale="1">
        <p:scale>
          <a:sx n="69" d="100"/>
          <a:sy n="69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7C57FEFE-1734-4956-B4F9-22712A8CCBC3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17CA521E-C069-407D-A049-0E892AC251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759" y="1558946"/>
            <a:ext cx="8312727" cy="1860176"/>
          </a:xfrm>
          <a:effectLst/>
        </p:spPr>
        <p:txBody>
          <a:bodyPr lIns="91407" tIns="45704" rIns="91407" bIns="45704"/>
          <a:lstStyle>
            <a:lvl1pPr algn="ctr">
              <a:defRPr sz="35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MOS SER-XXX-20XXXXXX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2173" y="3751287"/>
            <a:ext cx="7010977" cy="1369919"/>
          </a:xfrm>
          <a:prstGeom prst="rect">
            <a:avLst/>
          </a:prstGeom>
          <a:effectLst/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Author:  </a:t>
            </a:r>
          </a:p>
          <a:p>
            <a:r>
              <a:rPr lang="en-US" dirty="0" smtClean="0"/>
              <a:t>Date: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22" y="5627077"/>
            <a:ext cx="770744" cy="51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NASA-logo1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143704"/>
            <a:ext cx="548640" cy="44726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985" y="6302327"/>
            <a:ext cx="544228" cy="2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AFAA-C6C7-4EF0-BA5C-C8CF30F22D94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148" y="211016"/>
            <a:ext cx="723517" cy="4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NASA-logo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4055" y="699507"/>
            <a:ext cx="548640" cy="447261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489" y="829994"/>
            <a:ext cx="544228" cy="2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914400" indent="-287338">
              <a:defRPr sz="18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defRPr lang="en-US" sz="24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20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59D8-69C9-4B40-9EC4-F5F5940984A1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1905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0" y="3810000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1066800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3809999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3733800"/>
            <a:ext cx="868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1FCB42-B3AF-4986-B892-915B00606BF3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D9C3-1D19-4AA1-A48F-B95458E717F6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6633028" y="0"/>
            <a:ext cx="2303153" cy="6858000"/>
          </a:xfrm>
          <a:prstGeom prst="rect">
            <a:avLst/>
          </a:prstGeom>
          <a:solidFill>
            <a:srgbClr val="336699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066800"/>
            <a:ext cx="62484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629400" y="1066800"/>
            <a:ext cx="2287588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866948-E494-4206-9B00-D805E6199A5F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980F-4CF3-4CD0-88F2-61F515F81F3E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D39F-83A6-4EF2-8355-91D34E566028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82880"/>
            <a:ext cx="9144000" cy="914399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3525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A8DC581F-264A-4C76-8CC6-79DC869760E2}" type="datetime1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613525"/>
            <a:ext cx="5791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1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Ball Aerospace &amp; Technologies Corp.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613525"/>
            <a:ext cx="1066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7803" y="297981"/>
            <a:ext cx="618745" cy="6187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60" r:id="rId4"/>
    <p:sldLayoutId id="2147483653" r:id="rId5"/>
    <p:sldLayoutId id="2147483657" r:id="rId6"/>
    <p:sldLayoutId id="2147483654" r:id="rId7"/>
    <p:sldLayoutId id="2147483655" r:id="rId8"/>
  </p:sldLayoutIdLst>
  <p:transition>
    <p:fade/>
  </p:transition>
  <p:hf hd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74675" indent="-347663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4075" indent="-279400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1413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9075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leitch@bal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Geostationary Trace Gas and Aerosol </a:t>
            </a:r>
            <a:br>
              <a:rPr lang="en-US" dirty="0" smtClean="0"/>
            </a:br>
            <a:r>
              <a:rPr lang="en-US" dirty="0" smtClean="0"/>
              <a:t>Sensor Optimization (</a:t>
            </a:r>
            <a:r>
              <a:rPr lang="en-US" dirty="0" err="1" smtClean="0"/>
              <a:t>GeoTASO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IIP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066511" y="3429000"/>
            <a:ext cx="7010977" cy="13699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21 May 2013</a:t>
            </a:r>
          </a:p>
          <a:p>
            <a:r>
              <a:rPr lang="en-US" dirty="0" smtClean="0"/>
              <a:t>Jim Leitch, PI</a:t>
            </a:r>
            <a:endParaRPr lang="en-US" sz="1800" u="sng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jleitch@ball.com</a:t>
            </a:r>
            <a:endParaRPr lang="en-US" sz="1800" dirty="0" smtClean="0"/>
          </a:p>
          <a:p>
            <a:r>
              <a:rPr lang="en-US" sz="1800" dirty="0" smtClean="0"/>
              <a:t>303-939-5280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Work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613525"/>
            <a:ext cx="10668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45ED0021-C3A7-4D0F-9105-B4BD49998D8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7690" y="1352301"/>
            <a:ext cx="4334310" cy="497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Aerosols (Jun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Wang)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Development of a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transfer model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(RTM) that includes modeling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trace gases, Rayleigh scattering, Aerosol Mie scattering,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transfer, etc.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Tests of aerosol retrieval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algorithms using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AERONET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ground data measuring direct and diffuse solar radiance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b="1" u="sng" baseline="0" dirty="0" smtClean="0">
              <a:latin typeface="Arial Narrow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72638" y="1440850"/>
            <a:ext cx="3698206" cy="488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5000"/>
              </a:spcBef>
              <a:spcAft>
                <a:spcPct val="25000"/>
              </a:spcAft>
              <a:buFont typeface="Monotype Sorts"/>
              <a:buBlip>
                <a:blip r:embed="rId2"/>
              </a:buBlip>
            </a:pPr>
            <a:endParaRPr lang="en-US" altLang="zh-CN" sz="1600" b="1" dirty="0" smtClean="0">
              <a:latin typeface="Times New Roman" pitchFamily="18" charset="0"/>
            </a:endParaRP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Blip>
                <a:blip r:embed="rId2"/>
              </a:buBlip>
            </a:pPr>
            <a:endParaRPr lang="en-US" altLang="zh-CN" sz="1600" b="1" dirty="0" smtClean="0">
              <a:latin typeface="Times New Roman" pitchFamily="18" charset="0"/>
            </a:endParaRP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Font typeface="Monotype Sorts"/>
              <a:buBlip>
                <a:blip r:embed="rId2"/>
              </a:buBlip>
            </a:pPr>
            <a:endParaRPr lang="en-US" altLang="zh-CN" sz="1600" b="1" dirty="0" smtClean="0">
              <a:latin typeface="Times New Roman" pitchFamily="18" charset="0"/>
            </a:endParaRPr>
          </a:p>
          <a:p>
            <a:pPr marL="574675" marR="0" lvl="1" indent="-347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 Narrow" pitchFamily="34" charset="0"/>
              <a:buChar char="—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380010"/>
            <a:ext cx="4572000" cy="4973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600" b="1" u="sng" baseline="0" dirty="0" smtClean="0">
                <a:latin typeface="Arial Narrow" pitchFamily="34" charset="0"/>
              </a:rPr>
              <a:t>Trace Gases (Kelly Chance, Xiong Liu):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  <a:buFont typeface="Monotype Sorts"/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Much preparation work for </a:t>
            </a:r>
            <a:r>
              <a:rPr lang="en-US" altLang="zh-CN" sz="2000" b="1" dirty="0" err="1" smtClean="0">
                <a:latin typeface="Times New Roman" pitchFamily="18" charset="0"/>
              </a:rPr>
              <a:t>GeoTASO</a:t>
            </a:r>
            <a:r>
              <a:rPr lang="en-US" altLang="zh-CN" sz="2000" b="1" dirty="0" smtClean="0">
                <a:latin typeface="Times New Roman" pitchFamily="18" charset="0"/>
              </a:rPr>
              <a:t> done using </a:t>
            </a:r>
            <a:r>
              <a:rPr lang="en-US" altLang="zh-CN" sz="2000" b="1" dirty="0" err="1" smtClean="0">
                <a:latin typeface="Times New Roman" pitchFamily="18" charset="0"/>
              </a:rPr>
              <a:t>ACAM</a:t>
            </a:r>
            <a:r>
              <a:rPr lang="en-US" altLang="zh-CN" sz="2000" b="1" dirty="0" smtClean="0">
                <a:latin typeface="Times New Roman" pitchFamily="18" charset="0"/>
              </a:rPr>
              <a:t> data from DISCOVER-</a:t>
            </a:r>
            <a:r>
              <a:rPr lang="en-US" altLang="zh-CN" sz="2000" b="1" dirty="0" err="1" smtClean="0">
                <a:latin typeface="Times New Roman" pitchFamily="18" charset="0"/>
              </a:rPr>
              <a:t>AQ</a:t>
            </a:r>
            <a:endParaRPr lang="en-US" altLang="zh-CN" sz="2000" b="1" dirty="0" smtClean="0">
              <a:latin typeface="Times New Roman" pitchFamily="18" charset="0"/>
            </a:endParaRPr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  <a:buFont typeface="Monotype Sorts"/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Sensor Effects in data</a:t>
            </a: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Font typeface="Monotype Sorts"/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Fits of slit function and spectral shifts</a:t>
            </a: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Font typeface="Monotype Sorts"/>
              <a:buBlip>
                <a:blip r:embed="rId2"/>
              </a:buBlip>
            </a:pPr>
            <a:r>
              <a:rPr lang="en-US" altLang="zh-CN" sz="2000" b="1" dirty="0" err="1" smtClean="0">
                <a:latin typeface="Times New Roman" pitchFamily="18" charset="0"/>
              </a:rPr>
              <a:t>SNR</a:t>
            </a:r>
            <a:r>
              <a:rPr lang="en-US" altLang="zh-CN" sz="2000" b="1" dirty="0" smtClean="0">
                <a:latin typeface="Times New Roman" pitchFamily="18" charset="0"/>
              </a:rPr>
              <a:t> characterization</a:t>
            </a: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Empirical sensor radiometric calibration</a:t>
            </a:r>
          </a:p>
          <a:p>
            <a:pPr marL="342900" indent="-342900">
              <a:spcBef>
                <a:spcPct val="25000"/>
              </a:spcBef>
              <a:spcAft>
                <a:spcPct val="25000"/>
              </a:spcAft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Retrieval Studies:</a:t>
            </a: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Derivation of reference spectrum to use in retrievals</a:t>
            </a: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Finding best spectral fit windows</a:t>
            </a:r>
          </a:p>
          <a:p>
            <a:pPr marL="800100" lvl="1" indent="-342900">
              <a:spcBef>
                <a:spcPct val="25000"/>
              </a:spcBef>
              <a:spcAft>
                <a:spcPct val="25000"/>
              </a:spcAft>
              <a:buBlip>
                <a:blip r:embed="rId2"/>
              </a:buBlip>
            </a:pPr>
            <a:r>
              <a:rPr lang="en-US" altLang="zh-CN" sz="2000" b="1" dirty="0" smtClean="0">
                <a:latin typeface="Times New Roman" pitchFamily="18" charset="0"/>
              </a:rPr>
              <a:t>Investigating direct retrievals of ozone profiles and trace gases</a:t>
            </a:r>
          </a:p>
          <a:p>
            <a:pPr marL="574675" marR="0" lvl="1" indent="-347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 Narrow" pitchFamily="34" charset="0"/>
              <a:buChar char="—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977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18655" y="1126435"/>
            <a:ext cx="4253345" cy="5274365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Sensor functional testing in late June</a:t>
            </a:r>
          </a:p>
          <a:p>
            <a:pPr lvl="0"/>
            <a:r>
              <a:rPr lang="en-US" dirty="0" smtClean="0"/>
              <a:t>Sensor test flights at Langley in July</a:t>
            </a:r>
          </a:p>
          <a:p>
            <a:pPr lvl="0"/>
            <a:r>
              <a:rPr lang="en-US" dirty="0" smtClean="0"/>
              <a:t>Calibration at Goddard (common cal to </a:t>
            </a:r>
            <a:r>
              <a:rPr lang="en-US" dirty="0" err="1" smtClean="0"/>
              <a:t>ACAM</a:t>
            </a:r>
            <a:r>
              <a:rPr lang="en-US" dirty="0" smtClean="0"/>
              <a:t>) after test flights</a:t>
            </a:r>
          </a:p>
          <a:p>
            <a:pPr lvl="0"/>
            <a:r>
              <a:rPr lang="en-US" dirty="0" smtClean="0"/>
              <a:t>Data collection flights in September in conjunction with DISCOVER-</a:t>
            </a:r>
            <a:r>
              <a:rPr lang="en-US" dirty="0" err="1" smtClean="0"/>
              <a:t>AQ</a:t>
            </a:r>
            <a:r>
              <a:rPr lang="en-US" dirty="0" smtClean="0"/>
              <a:t> in Houston</a:t>
            </a:r>
          </a:p>
          <a:p>
            <a:pPr lvl="0"/>
            <a:r>
              <a:rPr lang="en-US" dirty="0" smtClean="0"/>
              <a:t>Validation of retrieval performance using comparison with other DISCOVER-</a:t>
            </a:r>
            <a:r>
              <a:rPr lang="en-US" dirty="0" err="1" smtClean="0"/>
              <a:t>AQ</a:t>
            </a:r>
            <a:r>
              <a:rPr lang="en-US" dirty="0" smtClean="0"/>
              <a:t> measurements (ground-based and airborne)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42391"/>
            <a:ext cx="4274911" cy="29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29200" y="3429000"/>
            <a:ext cx="32204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B200 w/</a:t>
            </a:r>
            <a:r>
              <a:rPr lang="en-US" dirty="0" err="1" smtClean="0"/>
              <a:t>ACAM</a:t>
            </a:r>
            <a:r>
              <a:rPr lang="en-US" dirty="0" smtClean="0"/>
              <a:t>: 26 </a:t>
            </a:r>
            <a:r>
              <a:rPr lang="en-US" dirty="0" err="1" smtClean="0"/>
              <a:t>kft</a:t>
            </a:r>
            <a:r>
              <a:rPr lang="en-US" dirty="0" smtClean="0"/>
              <a:t>, 140 m/s</a:t>
            </a:r>
          </a:p>
          <a:p>
            <a:r>
              <a:rPr lang="en-US" dirty="0" smtClean="0"/>
              <a:t>HU-25C w/</a:t>
            </a:r>
            <a:r>
              <a:rPr lang="en-US" dirty="0" err="1" smtClean="0"/>
              <a:t>GeoT</a:t>
            </a:r>
            <a:r>
              <a:rPr lang="en-US" dirty="0" smtClean="0"/>
              <a:t>: 40 </a:t>
            </a:r>
            <a:r>
              <a:rPr lang="en-US" dirty="0" err="1" smtClean="0"/>
              <a:t>kft</a:t>
            </a:r>
            <a:r>
              <a:rPr lang="en-US" dirty="0" smtClean="0"/>
              <a:t>, 230 m/s</a:t>
            </a:r>
            <a:endParaRPr lang="en-US" dirty="0"/>
          </a:p>
        </p:txBody>
      </p:sp>
      <p:pic>
        <p:nvPicPr>
          <p:cNvPr id="8" name="Picture 6" descr="acam_aldino_comparison_NO2_.png"/>
          <p:cNvPicPr>
            <a:picLocks noChangeAspect="1"/>
          </p:cNvPicPr>
          <p:nvPr/>
        </p:nvPicPr>
        <p:blipFill>
          <a:blip r:embed="rId3" cstate="print"/>
          <a:srcRect l="7137" t="9995" r="2374" b="6660"/>
          <a:stretch>
            <a:fillRect/>
          </a:stretch>
        </p:blipFill>
        <p:spPr bwMode="auto">
          <a:xfrm>
            <a:off x="4830418" y="4171207"/>
            <a:ext cx="3635298" cy="239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15489" y="5590772"/>
            <a:ext cx="29695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Example of </a:t>
            </a:r>
            <a:r>
              <a:rPr lang="en-US" sz="1600" b="1" dirty="0" err="1" smtClean="0"/>
              <a:t>ACAM</a:t>
            </a:r>
            <a:r>
              <a:rPr lang="en-US" sz="1600" b="1" dirty="0" smtClean="0"/>
              <a:t>-based NO2 retrieval compared with Pandora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and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NASA </a:t>
            </a:r>
            <a:r>
              <a:rPr lang="en-US" dirty="0" err="1" smtClean="0"/>
              <a:t>ESTO</a:t>
            </a:r>
            <a:r>
              <a:rPr lang="en-US" dirty="0" smtClean="0"/>
              <a:t> quad chart</a:t>
            </a:r>
          </a:p>
          <a:p>
            <a:r>
              <a:rPr lang="en-US" dirty="0" smtClean="0"/>
              <a:t>Sensor overview</a:t>
            </a:r>
          </a:p>
          <a:p>
            <a:r>
              <a:rPr lang="en-US" dirty="0" smtClean="0"/>
              <a:t>Project objectives</a:t>
            </a:r>
          </a:p>
          <a:p>
            <a:r>
              <a:rPr lang="en-US" dirty="0" smtClean="0"/>
              <a:t>Sensor status</a:t>
            </a:r>
          </a:p>
          <a:p>
            <a:r>
              <a:rPr lang="en-US" dirty="0" smtClean="0"/>
              <a:t>Expected sensor performance</a:t>
            </a:r>
          </a:p>
          <a:p>
            <a:r>
              <a:rPr lang="en-US" dirty="0" smtClean="0"/>
              <a:t>Algorithm preparation</a:t>
            </a:r>
          </a:p>
          <a:p>
            <a:r>
              <a:rPr lang="en-US" dirty="0" smtClean="0"/>
              <a:t>Plans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277007"/>
            <a:ext cx="4114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Ball Sensor Team:</a:t>
            </a:r>
          </a:p>
          <a:p>
            <a:pPr marL="630238" lvl="1" indent="-17303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</a:rPr>
              <a:t>Tom Delker, Lead</a:t>
            </a:r>
          </a:p>
          <a:p>
            <a:pPr marL="630238" lvl="1" indent="-17303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Bill Good, Airborne Lead</a:t>
            </a:r>
          </a:p>
          <a:p>
            <a:pPr marL="630238" lvl="1" indent="-17303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</a:rPr>
              <a:t>Many supporting engineers and technicians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indent="-17303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</a:rPr>
              <a:t>Co-Investigators</a:t>
            </a:r>
          </a:p>
          <a:p>
            <a:pPr marL="630238" lvl="1" indent="-17303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Kelly Chance,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Xiong Liu – Harvard/SAO</a:t>
            </a:r>
          </a:p>
          <a:p>
            <a:pPr marL="630238" lvl="1" indent="-17303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b="1" baseline="0" dirty="0" smtClean="0">
                <a:latin typeface="Arial Narrow" pitchFamily="34" charset="0"/>
              </a:rPr>
              <a:t>Scott</a:t>
            </a:r>
            <a:r>
              <a:rPr lang="en-US" sz="2400" b="1" dirty="0" smtClean="0">
                <a:latin typeface="Arial Narrow" pitchFamily="34" charset="0"/>
              </a:rPr>
              <a:t> Janz, Ken Pickering, Nick Krotkov – NASA/</a:t>
            </a:r>
            <a:r>
              <a:rPr lang="en-US" sz="2400" b="1" dirty="0" err="1" smtClean="0">
                <a:latin typeface="Arial Narrow" pitchFamily="34" charset="0"/>
              </a:rPr>
              <a:t>GSFC</a:t>
            </a:r>
            <a:endParaRPr lang="en-US" sz="2400" b="1" dirty="0" smtClean="0">
              <a:latin typeface="Arial Narrow" pitchFamily="34" charset="0"/>
            </a:endParaRPr>
          </a:p>
          <a:p>
            <a:pPr marL="630238" lvl="1" indent="-173038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Jun Wang – U Nebraska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574675" marR="0" lvl="1" indent="-347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 Narrow" pitchFamily="34" charset="0"/>
              <a:buChar char="—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Ball Aerospace &amp; Technologies Corp. Proprietary Information</a:t>
            </a:r>
            <a:endParaRPr lang="en-US" dirty="0"/>
          </a:p>
        </p:txBody>
      </p:sp>
      <p:pic>
        <p:nvPicPr>
          <p:cNvPr id="1026" name="Picture 2" descr="\\aerodata\USERS3$\jleitch\My Documents\nasa_esto\GeoTASO\ESTO_admin\quad_chart\3.14.IIP-10-0079-Leitch-QuadChart_revi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6" y="346841"/>
            <a:ext cx="8682047" cy="6511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Concept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45ED0021-C3A7-4D0F-9105-B4BD49998D8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614"/>
            <a:ext cx="4370070" cy="382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765" y="4850130"/>
            <a:ext cx="2427316" cy="18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709" y="4612640"/>
            <a:ext cx="2484797" cy="186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5105400" y="5867400"/>
            <a:ext cx="685800" cy="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93000" y="5242560"/>
            <a:ext cx="523240" cy="15240"/>
          </a:xfrm>
          <a:prstGeom prst="line">
            <a:avLst/>
          </a:prstGeom>
          <a:ln w="1905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2560" y="1090246"/>
            <a:ext cx="4409440" cy="57677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Nadir-viewing wide-swath imaging spectrometer</a:t>
            </a:r>
          </a:p>
          <a:p>
            <a:r>
              <a:rPr lang="en-US" sz="2000" dirty="0" smtClean="0"/>
              <a:t>Two channel spectrometer uses:</a:t>
            </a:r>
          </a:p>
          <a:p>
            <a:pPr lvl="1"/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order diffraction for Visible</a:t>
            </a:r>
          </a:p>
          <a:p>
            <a:pPr lvl="1"/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 diffraction for UV</a:t>
            </a:r>
          </a:p>
          <a:p>
            <a:r>
              <a:rPr lang="en-US" sz="2000" dirty="0" smtClean="0"/>
              <a:t>Low polarization sensitivity telescope (&lt;3%) and electronic depolarizer for spectrometer</a:t>
            </a:r>
          </a:p>
          <a:p>
            <a:r>
              <a:rPr lang="en-US" sz="2000" dirty="0" smtClean="0"/>
              <a:t>Field-swappable spectrometer slits to change spectral </a:t>
            </a:r>
            <a:r>
              <a:rPr lang="en-US" sz="2000" dirty="0" err="1" smtClean="0"/>
              <a:t>passband</a:t>
            </a:r>
            <a:r>
              <a:rPr lang="en-US" sz="2000" dirty="0" smtClean="0"/>
              <a:t> and sampling</a:t>
            </a:r>
          </a:p>
          <a:p>
            <a:r>
              <a:rPr lang="en-US" sz="2000" dirty="0" smtClean="0"/>
              <a:t>Selectable view: wide nadir swath or zenith look with an optical fiber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1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924800" y="1496291"/>
            <a:ext cx="858982" cy="498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60217" y="5139113"/>
          <a:ext cx="342207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10"/>
                <a:gridCol w="17179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Ground spot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 x 80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Ground</a:t>
                      </a:r>
                      <a:r>
                        <a:rPr lang="en-US" baseline="0" dirty="0" smtClean="0"/>
                        <a:t>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 x 50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5208"/>
            <a:ext cx="7725508" cy="995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GeoTASO</a:t>
            </a:r>
            <a:r>
              <a:rPr lang="en-US" dirty="0" smtClean="0"/>
              <a:t> Advances Mission Readiness </a:t>
            </a:r>
            <a:br>
              <a:rPr lang="en-US" dirty="0" smtClean="0"/>
            </a:br>
            <a:r>
              <a:rPr lang="en-US" dirty="0" smtClean="0"/>
              <a:t>of GEO-CAPE UV-Vis Sensing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47649" cy="5181600"/>
          </a:xfrm>
        </p:spPr>
        <p:txBody>
          <a:bodyPr/>
          <a:lstStyle/>
          <a:p>
            <a:r>
              <a:rPr lang="en-US" dirty="0" smtClean="0"/>
              <a:t>Hardware demonstration:</a:t>
            </a:r>
          </a:p>
          <a:p>
            <a:pPr lvl="1"/>
            <a:r>
              <a:rPr lang="en-US" dirty="0" smtClean="0"/>
              <a:t>Compact </a:t>
            </a:r>
            <a:r>
              <a:rPr lang="en-US" dirty="0" smtClean="0"/>
              <a:t>spectrometer</a:t>
            </a:r>
          </a:p>
          <a:p>
            <a:pPr lvl="1"/>
            <a:r>
              <a:rPr lang="en-US" dirty="0" smtClean="0"/>
              <a:t>Minimal blur depolarizer in a spectrometer</a:t>
            </a:r>
            <a:endParaRPr lang="en-US" dirty="0" smtClean="0"/>
          </a:p>
          <a:p>
            <a:pPr lvl="1"/>
            <a:r>
              <a:rPr lang="en-US" dirty="0" smtClean="0"/>
              <a:t>Filtering  scheme effectiveness</a:t>
            </a:r>
          </a:p>
          <a:p>
            <a:r>
              <a:rPr lang="en-US" dirty="0" smtClean="0"/>
              <a:t>Sensor-algorithm system demonstration:</a:t>
            </a:r>
          </a:p>
          <a:p>
            <a:pPr lvl="1"/>
            <a:r>
              <a:rPr lang="en-US" dirty="0" smtClean="0"/>
              <a:t>Real scene data with variable spectral/spatial sampling and varying polarization sensitivity</a:t>
            </a:r>
          </a:p>
          <a:p>
            <a:pPr lvl="1"/>
            <a:r>
              <a:rPr lang="en-US" dirty="0" smtClean="0"/>
              <a:t>Effect on algorithm of spectral dispersion/filtering in spectrometer</a:t>
            </a:r>
          </a:p>
          <a:p>
            <a:r>
              <a:rPr lang="en-US" dirty="0" smtClean="0"/>
              <a:t>Prediction/Validation:</a:t>
            </a:r>
            <a:endParaRPr lang="en-US" dirty="0" smtClean="0"/>
          </a:p>
          <a:p>
            <a:pPr lvl="1"/>
            <a:r>
              <a:rPr lang="en-US" dirty="0" smtClean="0"/>
              <a:t>Component and system performance </a:t>
            </a:r>
            <a:r>
              <a:rPr lang="en-US" dirty="0" smtClean="0"/>
              <a:t>measurements inform TEMPO</a:t>
            </a:r>
          </a:p>
          <a:p>
            <a:pPr lvl="1"/>
            <a:r>
              <a:rPr lang="en-US" dirty="0" smtClean="0"/>
              <a:t>DISCOVER </a:t>
            </a:r>
            <a:r>
              <a:rPr lang="en-US" dirty="0" err="1" smtClean="0"/>
              <a:t>AQ</a:t>
            </a:r>
            <a:r>
              <a:rPr lang="en-US" dirty="0" smtClean="0"/>
              <a:t> contribution as “satellite analog” measurement from moderately high altitude </a:t>
            </a:r>
            <a:r>
              <a:rPr lang="en-US" dirty="0" err="1" smtClean="0"/>
              <a:t>overflights</a:t>
            </a:r>
            <a:r>
              <a:rPr lang="en-US" dirty="0" smtClean="0"/>
              <a:t> of DISCOVER-</a:t>
            </a:r>
            <a:r>
              <a:rPr lang="en-US" dirty="0" err="1" smtClean="0"/>
              <a:t>AQ</a:t>
            </a:r>
            <a:r>
              <a:rPr lang="en-US" dirty="0" smtClean="0"/>
              <a:t> test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Flights with DISCOVER-</a:t>
            </a:r>
            <a:r>
              <a:rPr lang="en-US" dirty="0" err="1" smtClean="0"/>
              <a:t>AQ</a:t>
            </a:r>
            <a:r>
              <a:rPr lang="en-US" dirty="0" smtClean="0"/>
              <a:t> provide rich data set of measurements for comparison and validation of retrievals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5ED0021-C3A7-4D0F-9105-B4BD49998D8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/>
          <a:srcRect l="6852" r="-2007" b="-734"/>
          <a:stretch>
            <a:fillRect/>
          </a:stretch>
        </p:blipFill>
        <p:spPr bwMode="auto">
          <a:xfrm rot="21398611">
            <a:off x="235400" y="1184397"/>
            <a:ext cx="5818037" cy="38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0" y="228600"/>
            <a:ext cx="8042674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Sensor Status (1 of 2)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613525"/>
            <a:ext cx="10668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45ED0021-C3A7-4D0F-9105-B4BD49998D8C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2987175" y="5312790"/>
            <a:ext cx="1174140" cy="68695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78653" y="1187266"/>
            <a:ext cx="3168870" cy="811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Telescope in alignment </a:t>
            </a:r>
          </a:p>
          <a:p>
            <a:pPr marL="574675" marR="0" lvl="1" indent="-347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 Narrow" pitchFamily="34" charset="0"/>
              <a:buChar char="—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Built on separate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baseplate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574675" marR="0" lvl="1" indent="-347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 Narrow" pitchFamily="34" charset="0"/>
              <a:buChar char="—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 flipH="1">
            <a:off x="1712686" y="1999189"/>
            <a:ext cx="50402" cy="38115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Documents and Settings\jleitch\Desktop\Trips\GeoC_0513\DSCN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706" y="1059543"/>
            <a:ext cx="3851361" cy="288834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130" y="3429000"/>
            <a:ext cx="3168870" cy="279335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dirty="0" smtClean="0"/>
              <a:t>Spectrometer aligned:</a:t>
            </a:r>
          </a:p>
          <a:p>
            <a:pPr lvl="1"/>
            <a:r>
              <a:rPr lang="en-US" sz="1800" dirty="0" smtClean="0"/>
              <a:t>All optics in place</a:t>
            </a:r>
          </a:p>
          <a:p>
            <a:pPr lvl="1"/>
            <a:r>
              <a:rPr lang="en-US" sz="1800" dirty="0" smtClean="0"/>
              <a:t>Initial imaging measurements made</a:t>
            </a:r>
          </a:p>
          <a:p>
            <a:pPr lvl="1"/>
            <a:r>
              <a:rPr lang="en-US" sz="1800" dirty="0" smtClean="0"/>
              <a:t>Vertical alignment (flight configuration) verified</a:t>
            </a:r>
          </a:p>
          <a:p>
            <a:pPr lvl="1"/>
            <a:r>
              <a:rPr lang="en-US" sz="1800" dirty="0" smtClean="0"/>
              <a:t>Detector alignment underway</a:t>
            </a:r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70" y="4921577"/>
            <a:ext cx="5266503" cy="134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>
            <a:off x="3524940" y="5351714"/>
            <a:ext cx="1174140" cy="68695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2350" y="4943458"/>
            <a:ext cx="316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Grating ghost is &lt; 1e-4  of signal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0" y="228600"/>
            <a:ext cx="8042674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Sensor Status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3" y="5721927"/>
            <a:ext cx="4502727" cy="900546"/>
          </a:xfrm>
        </p:spPr>
        <p:txBody>
          <a:bodyPr>
            <a:noAutofit/>
          </a:bodyPr>
          <a:lstStyle/>
          <a:p>
            <a:r>
              <a:rPr lang="en-US" sz="1800" dirty="0" smtClean="0"/>
              <a:t>Completed preliminary engineering and airworthiness reviews with Langley flight team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6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710" y="2049582"/>
            <a:ext cx="3311236" cy="36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96834" y="1489826"/>
            <a:ext cx="40198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GeoTASO</a:t>
            </a:r>
            <a:r>
              <a:rPr lang="en-US" sz="1600" b="1" dirty="0" smtClean="0"/>
              <a:t> sensor in its thermally-stabilized</a:t>
            </a:r>
          </a:p>
          <a:p>
            <a:r>
              <a:rPr lang="en-US" sz="1600" b="1" dirty="0" smtClean="0"/>
              <a:t>enclosure and mounting frame for the Falcon</a:t>
            </a:r>
            <a:endParaRPr lang="en-US" sz="16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613525"/>
            <a:ext cx="10668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45ED0021-C3A7-4D0F-9105-B4BD49998D8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429000"/>
            <a:ext cx="29945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GeoTASO</a:t>
            </a:r>
            <a:r>
              <a:rPr lang="en-US" sz="1600" dirty="0" smtClean="0"/>
              <a:t> sensor in the nadir well </a:t>
            </a:r>
          </a:p>
          <a:p>
            <a:r>
              <a:rPr lang="en-US" sz="1600" dirty="0" smtClean="0"/>
              <a:t>with electronics racks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15" y="2085109"/>
            <a:ext cx="4325985" cy="330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62919" y="1448709"/>
            <a:ext cx="283385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Imaging  performance  predicts</a:t>
            </a:r>
          </a:p>
          <a:p>
            <a:r>
              <a:rPr lang="en-US" sz="1600" b="1" dirty="0" err="1" smtClean="0"/>
              <a:t>lineshape</a:t>
            </a:r>
            <a:r>
              <a:rPr lang="en-US" sz="1600" b="1" dirty="0" smtClean="0"/>
              <a:t> within specification</a:t>
            </a:r>
            <a:endParaRPr lang="en-US" sz="16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273" y="5389418"/>
            <a:ext cx="4502727" cy="90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b="1" dirty="0" err="1" smtClean="0">
                <a:latin typeface="Arial Narrow" pitchFamily="34" charset="0"/>
              </a:rPr>
              <a:t>Lineshape</a:t>
            </a:r>
            <a:r>
              <a:rPr lang="en-US" b="1" dirty="0" smtClean="0">
                <a:latin typeface="Arial Narrow" pitchFamily="34" charset="0"/>
              </a:rPr>
              <a:t> asymmetry of &lt;4%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Lineshape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from imaging spot convolved with slit width to give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passband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shape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574675" marR="0" lvl="1" indent="-3476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 Narrow" pitchFamily="34" charset="0"/>
              <a:buChar char="—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GeoTASO</a:t>
            </a:r>
            <a:r>
              <a:rPr lang="en-US" dirty="0" smtClean="0"/>
              <a:t> Predicted </a:t>
            </a:r>
            <a:r>
              <a:rPr lang="en-US" dirty="0" err="1" smtClean="0"/>
              <a:t>SNR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68358" y="1219200"/>
            <a:ext cx="2175641" cy="385729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SNR</a:t>
            </a:r>
            <a:r>
              <a:rPr lang="en-US" sz="2000" dirty="0" smtClean="0"/>
              <a:t> predictions for 1 km square ground sample</a:t>
            </a:r>
          </a:p>
          <a:p>
            <a:r>
              <a:rPr lang="en-US" sz="2000" dirty="0" smtClean="0"/>
              <a:t>Required </a:t>
            </a:r>
            <a:r>
              <a:rPr lang="en-US" sz="2000" dirty="0" err="1" smtClean="0"/>
              <a:t>SNRs</a:t>
            </a:r>
            <a:r>
              <a:rPr lang="en-US" sz="2000" dirty="0" smtClean="0"/>
              <a:t> shown as a band-averaged value (red lines)</a:t>
            </a:r>
          </a:p>
          <a:p>
            <a:r>
              <a:rPr lang="en-US" sz="2000" dirty="0" smtClean="0"/>
              <a:t>Single sample </a:t>
            </a:r>
            <a:r>
              <a:rPr lang="en-US" sz="2000" dirty="0" err="1" smtClean="0"/>
              <a:t>SNRs</a:t>
            </a:r>
            <a:r>
              <a:rPr lang="en-US" sz="2000" dirty="0" smtClean="0"/>
              <a:t> are ~100x smaller (</a:t>
            </a:r>
            <a:r>
              <a:rPr lang="en-US" sz="2000" dirty="0" err="1" smtClean="0"/>
              <a:t>GSD</a:t>
            </a:r>
            <a:r>
              <a:rPr lang="en-US" sz="2000" dirty="0" smtClean="0"/>
              <a:t>: 40 m x 80 m)</a:t>
            </a:r>
          </a:p>
          <a:p>
            <a:endParaRPr lang="en-US" sz="2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613525"/>
            <a:ext cx="10668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45ED0021-C3A7-4D0F-9105-B4BD49998D8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67340" y="453224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1245704" y="4002157"/>
            <a:ext cx="58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24732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HCHO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5687" y="34290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0975" y="399553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CHOCHO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65305" y="435333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O3</a:t>
            </a:r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602829" y="6053958"/>
            <a:ext cx="5541817" cy="565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 samples/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FWHM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SN03 grating, updated well and noise values, 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0.6 mm flattening filter thickness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 bwMode="auto">
          <a:xfrm>
            <a:off x="273269" y="1330036"/>
            <a:ext cx="6705600" cy="47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48373" y="4294910"/>
            <a:ext cx="52253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O3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64700" y="3823855"/>
            <a:ext cx="52253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SO2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67028" y="3962401"/>
            <a:ext cx="68879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HCHO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91718" y="3259723"/>
            <a:ext cx="60566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NO2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83207" y="3813905"/>
            <a:ext cx="97973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CHOCHO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02955" y="4170219"/>
            <a:ext cx="52253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O3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80" y="1151020"/>
            <a:ext cx="68008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GeoTASO</a:t>
            </a:r>
            <a:r>
              <a:rPr lang="en-US" dirty="0" smtClean="0"/>
              <a:t> Predicted Saturation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4874" y="1219200"/>
            <a:ext cx="2369126" cy="385729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Attenuation of  visible channel from color filter glass in telescope</a:t>
            </a:r>
          </a:p>
          <a:p>
            <a:r>
              <a:rPr lang="en-US" sz="2000" dirty="0" smtClean="0"/>
              <a:t>Adjustable amount of filtering using different filter thicknesses</a:t>
            </a:r>
          </a:p>
          <a:p>
            <a:r>
              <a:rPr lang="en-US" sz="2000" dirty="0" smtClean="0"/>
              <a:t>Shorter integration times (in snapshot mode) can capture high signal  scenes for cloud/aerosol studies in O2 B band</a:t>
            </a:r>
          </a:p>
          <a:p>
            <a:endParaRPr lang="en-US" sz="20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613525"/>
            <a:ext cx="1066800" cy="244475"/>
          </a:xfrm>
        </p:spPr>
        <p:txBody>
          <a:bodyPr/>
          <a:lstStyle/>
          <a:p>
            <a:r>
              <a:rPr lang="en-US" dirty="0" smtClean="0"/>
              <a:t>Page </a:t>
            </a:r>
            <a:fld id="{45ED0021-C3A7-4D0F-9105-B4BD49998D8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602829" y="6053958"/>
            <a:ext cx="4201623" cy="565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 samples/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FWHM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SN03 grating, updated well values, 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0.6 mm filter thickness, 240 ms integration time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S SER-XXX 201X-XX-XX Author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C_x0020_Document_x0020_Category xmlns="e71d426d-8eaf-4e33-affd-06fcec24aaec">Corporate Presentation</CC_x0020_Document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3BB7294DBFF488E7E260267A70CC2" ma:contentTypeVersion="2" ma:contentTypeDescription="Create a new document." ma:contentTypeScope="" ma:versionID="28e83ea303de3ef742d352566460d941">
  <xsd:schema xmlns:xsd="http://www.w3.org/2001/XMLSchema" xmlns:p="http://schemas.microsoft.com/office/2006/metadata/properties" xmlns:ns1="http://schemas.microsoft.com/sharepoint/v3" xmlns:ns2="e71d426d-8eaf-4e33-affd-06fcec24aaec" targetNamespace="http://schemas.microsoft.com/office/2006/metadata/properties" ma:root="true" ma:fieldsID="517cfd092b961e7d3c46370a06b4827b" ns1:_="" ns2:_="">
    <xsd:import namespace="http://schemas.microsoft.com/sharepoint/v3"/>
    <xsd:import namespace="e71d426d-8eaf-4e33-affd-06fcec24aae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C_x0020_Document_x0020_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e71d426d-8eaf-4e33-affd-06fcec24aaec" elementFormDefault="qualified">
    <xsd:import namespace="http://schemas.microsoft.com/office/2006/documentManagement/types"/>
    <xsd:element name="CC_x0020_Document_x0020_Category" ma:index="10" nillable="true" ma:displayName="CC Document Category" ma:default="None" ma:format="Dropdown" ma:internalName="CC_x0020_Document_x0020_Category">
      <xsd:simpleType>
        <xsd:union memberTypes="dms:Text">
          <xsd:simpleType>
            <xsd:restriction base="dms:Choice">
              <xsd:enumeration value="None"/>
              <xsd:enumeration value="Corporate Presentation"/>
              <xsd:enumeration value="General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A9E0B13-A42F-49E2-961C-B310BC2F7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B1AEC6-07B5-463B-9082-310ECD4FDC6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e71d426d-8eaf-4e33-affd-06fcec24aaec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6BD1398-7318-48D3-A99F-40F6F1A29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1d426d-8eaf-4e33-affd-06fcec24aae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MOS SER-XXX 201X-XX-XX Author Title</Template>
  <TotalTime>5345</TotalTime>
  <Words>680</Words>
  <Application>Microsoft Office PowerPoint</Application>
  <PresentationFormat>On-screen Show (4:3)</PresentationFormat>
  <Paragraphs>147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MOS SER-XXX 201X-XX-XX Author Title</vt:lpstr>
      <vt:lpstr>Geostationary Trace Gas and Aerosol  Sensor Optimization (GeoTASO)  ESTO IIP </vt:lpstr>
      <vt:lpstr>Outline and Team</vt:lpstr>
      <vt:lpstr>Slide 3</vt:lpstr>
      <vt:lpstr>Sensor Concept Overview</vt:lpstr>
      <vt:lpstr>  GeoTASO Advances Mission Readiness  of GEO-CAPE UV-Vis Sensing   </vt:lpstr>
      <vt:lpstr>Sensor Status (1 of 2) </vt:lpstr>
      <vt:lpstr>Sensor Status (2 of 2)</vt:lpstr>
      <vt:lpstr>GeoTASO Predicted SNR</vt:lpstr>
      <vt:lpstr>GeoTASO Predicted Saturation</vt:lpstr>
      <vt:lpstr>Algorithm Work </vt:lpstr>
      <vt:lpstr>Plans</vt:lpstr>
    </vt:vector>
  </TitlesOfParts>
  <Company>Ball Aerospace &amp; Technologies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Multi-Slit Optimized Spectrometer (MOS-IIP) Year 1 Annual Review Outline</dc:title>
  <dc:creator>Good, William</dc:creator>
  <cp:lastModifiedBy>Jim Leitch</cp:lastModifiedBy>
  <cp:revision>255</cp:revision>
  <dcterms:created xsi:type="dcterms:W3CDTF">2012-03-02T23:31:21Z</dcterms:created>
  <dcterms:modified xsi:type="dcterms:W3CDTF">2013-05-21T14:18:18Z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0x010100E523BB7294DBFF488E7E260267A70CC2</vt:lpwstr>
  </property>
</Properties>
</file>