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0" r:id="rId2"/>
  </p:sldMasterIdLst>
  <p:notesMasterIdLst>
    <p:notesMasterId r:id="rId8"/>
  </p:notesMasterIdLst>
  <p:handoutMasterIdLst>
    <p:handoutMasterId r:id="rId9"/>
  </p:handoutMasterIdLst>
  <p:sldIdLst>
    <p:sldId id="257" r:id="rId3"/>
    <p:sldId id="371" r:id="rId4"/>
    <p:sldId id="385" r:id="rId5"/>
    <p:sldId id="386" r:id="rId6"/>
    <p:sldId id="387"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A9"/>
    <a:srgbClr val="D000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6" autoAdjust="0"/>
    <p:restoredTop sz="94660"/>
  </p:normalViewPr>
  <p:slideViewPr>
    <p:cSldViewPr snapToGrid="0" snapToObjects="1">
      <p:cViewPr varScale="1">
        <p:scale>
          <a:sx n="82" d="100"/>
          <a:sy n="82" d="100"/>
        </p:scale>
        <p:origin x="-1512" y="-104"/>
      </p:cViewPr>
      <p:guideLst>
        <p:guide orient="horz" pos="2160"/>
        <p:guide pos="28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54EF2A-7621-8F46-910E-12197C4F5F89}" type="datetimeFigureOut">
              <a:rPr lang="en-US" smtClean="0"/>
              <a:t>5/23/13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339667-9D96-F84B-A561-C997F3B14331}" type="slidenum">
              <a:rPr lang="en-US" smtClean="0"/>
              <a:t>‹#›</a:t>
            </a:fld>
            <a:endParaRPr lang="en-US" dirty="0"/>
          </a:p>
        </p:txBody>
      </p:sp>
    </p:spTree>
    <p:extLst>
      <p:ext uri="{BB962C8B-B14F-4D97-AF65-F5344CB8AC3E}">
        <p14:creationId xmlns:p14="http://schemas.microsoft.com/office/powerpoint/2010/main" val="1947608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056EC8-8B2E-3845-A103-01829C2BF768}" type="datetimeFigureOut">
              <a:rPr lang="en-US" smtClean="0"/>
              <a:t>5/23/13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E3CDB-7796-0C48-9D8B-BEBD79E330AB}" type="slidenum">
              <a:rPr lang="en-US" smtClean="0"/>
              <a:t>‹#›</a:t>
            </a:fld>
            <a:endParaRPr lang="en-US" dirty="0"/>
          </a:p>
        </p:txBody>
      </p:sp>
    </p:spTree>
    <p:extLst>
      <p:ext uri="{BB962C8B-B14F-4D97-AF65-F5344CB8AC3E}">
        <p14:creationId xmlns:p14="http://schemas.microsoft.com/office/powerpoint/2010/main" val="41926217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246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latin typeface="Calibri"/>
              </a:rPr>
              <a:t>5/23/13</a:t>
            </a:r>
            <a:endParaRPr lang="en-US" dirty="0">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60FB2F32-1344-4328-9702-9E94C5A98086}"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43214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latin typeface="Calibri"/>
              </a:rPr>
              <a:t>5/23/13</a:t>
            </a:r>
            <a:endParaRPr lang="en-US" dirty="0">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18F2A6E9-B5AD-438B-B94F-C3222A834274}"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2627437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latin typeface="Calibri"/>
              </a:rPr>
              <a:t>5/23/13</a:t>
            </a:r>
            <a:endParaRPr lang="en-US" dirty="0">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5C780AAA-CD72-4AF6-8AA7-C80B2E724F0E}"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1694521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latin typeface="Calibri"/>
              </a:rPr>
              <a:t>5/23/13</a:t>
            </a:r>
            <a:endParaRPr lang="en-US" dirty="0">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57F6409E-BE47-42A8-A80C-77EA1FFE7810}"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2128798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latin typeface="Calibri"/>
              </a:rPr>
              <a:t>5/23/13</a:t>
            </a:r>
            <a:endParaRPr lang="en-US" dirty="0">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891D8312-A11B-44BD-A015-9CDB18692A1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643219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latin typeface="Calibri"/>
              </a:rPr>
              <a:t>5/23/13</a:t>
            </a:r>
            <a:endParaRPr lang="en-US" dirty="0">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C5F3C8A4-CF77-4A62-8490-C53A1696830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2758150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latin typeface="Calibri"/>
              </a:rPr>
              <a:t>5/23/13</a:t>
            </a:r>
            <a:endParaRPr lang="en-US" dirty="0">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623F9F2-33DA-4568-8167-B308252D980D}"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1350289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latin typeface="Calibri"/>
              </a:rPr>
              <a:t>5/23/13</a:t>
            </a:r>
            <a:endParaRPr lang="en-US" dirty="0">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A85BBAC3-8B82-4C98-B975-A782AF4FCE53}"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2329968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latin typeface="Calibri"/>
              </a:rPr>
              <a:t>5/23/13</a:t>
            </a:r>
            <a:endParaRPr lang="en-US" dirty="0">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1F683B79-B225-41E2-8768-CD59E4D506CA}"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1831009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latin typeface="Calibri"/>
              </a:rPr>
              <a:t>5/23/13</a:t>
            </a:r>
            <a:endParaRPr lang="en-US" dirty="0">
              <a:latin typeface="Calibri"/>
            </a:endParaRPr>
          </a:p>
        </p:txBody>
      </p:sp>
    </p:spTree>
    <p:extLst>
      <p:ext uri="{BB962C8B-B14F-4D97-AF65-F5344CB8AC3E}">
        <p14:creationId xmlns:p14="http://schemas.microsoft.com/office/powerpoint/2010/main" val="376764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10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p>
            <a:r>
              <a:rPr lang="en-US" smtClean="0"/>
              <a:t>5/23/13</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1D65-9821-2B49-88CD-D477606C3EDA}" type="slidenum">
              <a:rPr lang="en-US" smtClean="0"/>
              <a:pPr/>
              <a:t>‹#›</a:t>
            </a:fld>
            <a:endParaRPr lang="en-US" dirty="0"/>
          </a:p>
        </p:txBody>
      </p:sp>
    </p:spTree>
    <p:extLst>
      <p:ext uri="{BB962C8B-B14F-4D97-AF65-F5344CB8AC3E}">
        <p14:creationId xmlns:p14="http://schemas.microsoft.com/office/powerpoint/2010/main" val="242766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r>
              <a:rPr lang="en-US" smtClean="0"/>
              <a:t>5/23/13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1D65-9821-2B49-88CD-D477606C3EDA}" type="slidenum">
              <a:rPr lang="en-US" smtClean="0"/>
              <a:pPr/>
              <a:t>‹#›</a:t>
            </a:fld>
            <a:endParaRPr lang="en-US" dirty="0"/>
          </a:p>
        </p:txBody>
      </p:sp>
    </p:spTree>
    <p:extLst>
      <p:ext uri="{BB962C8B-B14F-4D97-AF65-F5344CB8AC3E}">
        <p14:creationId xmlns:p14="http://schemas.microsoft.com/office/powerpoint/2010/main" val="313089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r>
              <a:rPr lang="en-US" smtClean="0"/>
              <a:t>5/23/13</a:t>
            </a:r>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AEC11D65-9821-2B49-88CD-D477606C3EDA}" type="slidenum">
              <a:rPr lang="en-US" smtClean="0"/>
              <a:pPr/>
              <a:t>‹#›</a:t>
            </a:fld>
            <a:endParaRPr lang="en-US" dirty="0"/>
          </a:p>
        </p:txBody>
      </p:sp>
    </p:spTree>
    <p:extLst>
      <p:ext uri="{BB962C8B-B14F-4D97-AF65-F5344CB8AC3E}">
        <p14:creationId xmlns:p14="http://schemas.microsoft.com/office/powerpoint/2010/main" val="347322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7"/>
            <a:ext cx="9144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dirty="0" smtClean="0">
                <a:solidFill>
                  <a:srgbClr val="000090"/>
                </a:solidFill>
                <a:latin typeface="Arial Rounded MT Bold"/>
                <a:cs typeface="Arial Rounded MT Bold"/>
              </a:rPr>
              <a:t>BACKUP</a:t>
            </a:r>
            <a:endParaRPr lang="en-US" sz="4800" b="1" dirty="0">
              <a:solidFill>
                <a:srgbClr val="000090"/>
              </a:solidFill>
              <a:latin typeface="Arial Rounded MT Bold"/>
              <a:cs typeface="Arial Rounded MT Bold"/>
            </a:endParaRPr>
          </a:p>
        </p:txBody>
      </p:sp>
    </p:spTree>
    <p:extLst>
      <p:ext uri="{BB962C8B-B14F-4D97-AF65-F5344CB8AC3E}">
        <p14:creationId xmlns:p14="http://schemas.microsoft.com/office/powerpoint/2010/main" val="319576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TEMPO Logo FINAL med re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08804" y="2512038"/>
            <a:ext cx="1926392" cy="1833925"/>
          </a:xfrm>
          <a:prstGeom prst="rect">
            <a:avLst/>
          </a:prstGeom>
        </p:spPr>
      </p:pic>
    </p:spTree>
    <p:extLst>
      <p:ext uri="{BB962C8B-B14F-4D97-AF65-F5344CB8AC3E}">
        <p14:creationId xmlns:p14="http://schemas.microsoft.com/office/powerpoint/2010/main" val="380510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latin typeface="Calibri"/>
              </a:rPr>
              <a:t>5/23/13</a:t>
            </a:r>
            <a:endParaRPr lang="en-US" dirty="0">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BDDB3E5-591A-464E-A063-13B4528DC2B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239074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926"/>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latin typeface="Calibri"/>
              </a:rPr>
              <a:t>5/23/13</a:t>
            </a:r>
            <a:endParaRPr lang="en-US" dirty="0">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C89BE4F-6262-4407-A049-D2665F085C67}"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153663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theme" Target="../theme/theme2.xml"/><Relationship Id="rId14"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MPO ppt Banner v6.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1063752"/>
          </a:xfrm>
          <a:prstGeom prst="rect">
            <a:avLst/>
          </a:prstGeom>
        </p:spPr>
      </p:pic>
      <p:sp>
        <p:nvSpPr>
          <p:cNvPr id="3" name="Date Placeholder 2"/>
          <p:cNvSpPr>
            <a:spLocks noGrp="1"/>
          </p:cNvSpPr>
          <p:nvPr>
            <p:ph type="dt" sz="half" idx="2"/>
          </p:nvPr>
        </p:nvSpPr>
        <p:spPr>
          <a:xfrm>
            <a:off x="112609" y="6504025"/>
            <a:ext cx="21336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smtClean="0"/>
              <a:t>5/23/13</a:t>
            </a:r>
            <a:endParaRPr lang="en-US" dirty="0"/>
          </a:p>
        </p:txBody>
      </p:sp>
      <p:sp>
        <p:nvSpPr>
          <p:cNvPr id="5" name="Footer Placeholder 4"/>
          <p:cNvSpPr>
            <a:spLocks noGrp="1"/>
          </p:cNvSpPr>
          <p:nvPr>
            <p:ph type="ftr" sz="quarter" idx="3"/>
          </p:nvPr>
        </p:nvSpPr>
        <p:spPr>
          <a:xfrm>
            <a:off x="2779609" y="6504025"/>
            <a:ext cx="2895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27330" y="6504025"/>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EC11D65-9821-2B49-88CD-D477606C3EDA}" type="slidenum">
              <a:rPr lang="en-US" smtClean="0"/>
              <a:pPr/>
              <a:t>‹#›</a:t>
            </a:fld>
            <a:endParaRPr lang="en-US" dirty="0"/>
          </a:p>
        </p:txBody>
      </p:sp>
    </p:spTree>
    <p:extLst>
      <p:ext uri="{BB962C8B-B14F-4D97-AF65-F5344CB8AC3E}">
        <p14:creationId xmlns:p14="http://schemas.microsoft.com/office/powerpoint/2010/main" val="2519722608"/>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1" r:id="rId3"/>
    <p:sldLayoutId id="2147483652" r:id="rId4"/>
    <p:sldLayoutId id="2147483656" r:id="rId5"/>
    <p:sldLayoutId id="2147483653" r:id="rId6"/>
    <p:sldLayoutId id="2147483654" r:id="rId7"/>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492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914400" fontAlgn="base">
              <a:spcBef>
                <a:spcPct val="0"/>
              </a:spcBef>
              <a:spcAft>
                <a:spcPct val="0"/>
              </a:spcAft>
              <a:defRPr/>
            </a:pPr>
            <a:r>
              <a:rPr lang="en-US" smtClean="0">
                <a:latin typeface="Arial" pitchFamily="34" charset="0"/>
                <a:ea typeface="ＭＳ Ｐゴシック" pitchFamily="34" charset="-128"/>
              </a:rPr>
              <a:t>5/23/13</a:t>
            </a:r>
            <a:endParaRPr lang="en-US" dirty="0">
              <a:latin typeface="Arial" pitchFamily="34" charset="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914400" fontAlgn="base">
              <a:spcBef>
                <a:spcPct val="0"/>
              </a:spcBef>
              <a:spcAft>
                <a:spcPct val="0"/>
              </a:spcAft>
              <a:defRPr/>
            </a:pPr>
            <a:endParaRPr lang="en-US" dirty="0">
              <a:latin typeface="Arial" pitchFamily="34" charset="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defRPr/>
            </a:pPr>
            <a:fld id="{D51FD4CC-5B09-4BEF-9353-EE5EA848A3BB}" type="slidenum">
              <a:rPr lang="en-US">
                <a:latin typeface="Arial" pitchFamily="34" charset="0"/>
                <a:ea typeface="ＭＳ Ｐゴシック" pitchFamily="34" charset="-128"/>
              </a:rPr>
              <a:pPr defTabSz="914400" fontAlgn="base">
                <a:spcBef>
                  <a:spcPct val="0"/>
                </a:spcBef>
                <a:spcAft>
                  <a:spcPct val="0"/>
                </a:spcAft>
                <a:defRPr/>
              </a:pPr>
              <a:t>‹#›</a:t>
            </a:fld>
            <a:endParaRPr lang="en-US" dirty="0">
              <a:latin typeface="Arial" pitchFamily="34" charset="0"/>
              <a:ea typeface="ＭＳ Ｐゴシック" pitchFamily="34" charset="-128"/>
            </a:endParaRPr>
          </a:p>
        </p:txBody>
      </p:sp>
      <p:sp>
        <p:nvSpPr>
          <p:cNvPr id="7" name="Line 8"/>
          <p:cNvSpPr>
            <a:spLocks noChangeShapeType="1"/>
          </p:cNvSpPr>
          <p:nvPr/>
        </p:nvSpPr>
        <p:spPr bwMode="auto">
          <a:xfrm>
            <a:off x="393700" y="930275"/>
            <a:ext cx="8280400" cy="0"/>
          </a:xfrm>
          <a:prstGeom prst="line">
            <a:avLst/>
          </a:prstGeom>
          <a:noFill/>
          <a:ln w="76200" cmpd="tri">
            <a:solidFill>
              <a:srgbClr val="002060"/>
            </a:solidFill>
            <a:round/>
            <a:headEnd/>
            <a:tailEnd/>
          </a:ln>
        </p:spPr>
        <p:txBody>
          <a:bodyPr wrap="none" anchor="ctr"/>
          <a:lstStyle/>
          <a:p>
            <a:pPr defTabSz="914400" eaLnBrk="0" fontAlgn="base" hangingPunct="0">
              <a:spcBef>
                <a:spcPct val="0"/>
              </a:spcBef>
              <a:spcAft>
                <a:spcPct val="0"/>
              </a:spcAft>
              <a:defRPr/>
            </a:pPr>
            <a:endParaRPr lang="en-US" sz="2400" dirty="0">
              <a:solidFill>
                <a:prstClr val="black"/>
              </a:solidFill>
              <a:latin typeface="Arial" pitchFamily="-108" charset="0"/>
              <a:ea typeface="ＭＳ Ｐゴシック" pitchFamily="-108" charset="-128"/>
            </a:endParaRPr>
          </a:p>
        </p:txBody>
      </p:sp>
      <p:pic>
        <p:nvPicPr>
          <p:cNvPr id="9" name="Picture 8"/>
          <p:cNvPicPr>
            <a:picLocks noChangeAspect="1" noChangeArrowheads="1"/>
          </p:cNvPicPr>
          <p:nvPr/>
        </p:nvPicPr>
        <p:blipFill>
          <a:blip r:embed="rId14"/>
          <a:srcRect/>
          <a:stretch>
            <a:fillRect/>
          </a:stretch>
        </p:blipFill>
        <p:spPr bwMode="auto">
          <a:xfrm>
            <a:off x="8204200" y="0"/>
            <a:ext cx="939800" cy="852488"/>
          </a:xfrm>
          <a:prstGeom prst="rect">
            <a:avLst/>
          </a:prstGeom>
          <a:noFill/>
          <a:ln w="9525">
            <a:noFill/>
            <a:miter lim="800000"/>
            <a:headEnd/>
            <a:tailEnd/>
          </a:ln>
        </p:spPr>
      </p:pic>
    </p:spTree>
    <p:extLst>
      <p:ext uri="{BB962C8B-B14F-4D97-AF65-F5344CB8AC3E}">
        <p14:creationId xmlns:p14="http://schemas.microsoft.com/office/powerpoint/2010/main" val="36968449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950620" y="1459506"/>
            <a:ext cx="4879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2800" b="1" dirty="0" smtClean="0">
                <a:solidFill>
                  <a:srgbClr val="000090"/>
                </a:solidFill>
                <a:cs typeface="Arial" charset="0"/>
              </a:rPr>
              <a:t>USPI activity with GEMS</a:t>
            </a:r>
            <a:endParaRPr lang="en-US" sz="1600" b="1" dirty="0">
              <a:solidFill>
                <a:srgbClr val="000090"/>
              </a:solidFill>
              <a:cs typeface="Arial" charset="0"/>
            </a:endParaRPr>
          </a:p>
        </p:txBody>
      </p:sp>
    </p:spTree>
    <p:extLst>
      <p:ext uri="{BB962C8B-B14F-4D97-AF65-F5344CB8AC3E}">
        <p14:creationId xmlns:p14="http://schemas.microsoft.com/office/powerpoint/2010/main" val="42486367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2" name="Date Placeholder 1"/>
          <p:cNvSpPr>
            <a:spLocks noGrp="1"/>
          </p:cNvSpPr>
          <p:nvPr>
            <p:ph type="dt" sz="half" idx="10"/>
          </p:nvPr>
        </p:nvSpPr>
        <p:spPr/>
        <p:txBody>
          <a:bodyPr/>
          <a:lstStyle/>
          <a:p>
            <a:r>
              <a:rPr lang="en-US" smtClean="0"/>
              <a:t>5/23/13</a:t>
            </a:r>
            <a:endParaRPr lang="en-US" dirty="0"/>
          </a:p>
        </p:txBody>
      </p:sp>
      <p:sp>
        <p:nvSpPr>
          <p:cNvPr id="5" name="Slide Number Placeholder 4"/>
          <p:cNvSpPr>
            <a:spLocks noGrp="1"/>
          </p:cNvSpPr>
          <p:nvPr>
            <p:ph type="sldNum" sz="quarter" idx="12"/>
          </p:nvPr>
        </p:nvSpPr>
        <p:spPr/>
        <p:txBody>
          <a:bodyPr/>
          <a:lstStyle/>
          <a:p>
            <a:fld id="{AEC11D65-9821-2B49-88CD-D477606C3EDA}" type="slidenum">
              <a:rPr lang="en-US" smtClean="0"/>
              <a:pPr/>
              <a:t>2</a:t>
            </a:fld>
            <a:endParaRPr lang="en-US" dirty="0"/>
          </a:p>
        </p:txBody>
      </p:sp>
      <p:sp>
        <p:nvSpPr>
          <p:cNvPr id="3" name="Rectangle 2"/>
          <p:cNvSpPr/>
          <p:nvPr/>
        </p:nvSpPr>
        <p:spPr>
          <a:xfrm>
            <a:off x="0" y="1079207"/>
            <a:ext cx="9144000" cy="5693867"/>
          </a:xfrm>
          <a:prstGeom prst="rect">
            <a:avLst/>
          </a:prstGeom>
        </p:spPr>
        <p:txBody>
          <a:bodyPr wrap="square">
            <a:spAutoFit/>
          </a:bodyPr>
          <a:lstStyle/>
          <a:p>
            <a:r>
              <a:rPr lang="en-US" sz="2800" dirty="0">
                <a:latin typeface="Arial"/>
                <a:cs typeface="Arial"/>
              </a:rPr>
              <a:t>This is a five-year program of research to continue and enhance the Smithsonian Astrophysical Observatory (SAO) collaboration with Korean scientists on the Geostationary Environment Monitoring Spectrometer (GEMS) Mission.</a:t>
            </a:r>
            <a:endParaRPr lang="en-US" sz="2800" b="1" dirty="0">
              <a:latin typeface="Arial"/>
              <a:cs typeface="Arial"/>
            </a:endParaRPr>
          </a:p>
          <a:p>
            <a:r>
              <a:rPr lang="en-US" sz="2800" dirty="0">
                <a:latin typeface="Arial"/>
                <a:cs typeface="Arial"/>
              </a:rPr>
              <a:t> </a:t>
            </a:r>
            <a:endParaRPr lang="en-US" sz="2800" b="1" dirty="0">
              <a:latin typeface="Arial"/>
              <a:cs typeface="Arial"/>
            </a:endParaRPr>
          </a:p>
          <a:p>
            <a:r>
              <a:rPr lang="en-US" sz="2800" dirty="0">
                <a:latin typeface="Arial"/>
                <a:cs typeface="Arial"/>
              </a:rPr>
              <a:t>We will continue our ongoing collaboration with the Principal Investigator, Professor Jhoon Kim of Yonsei University, Director of the Global Environment Satellite Research Center (GESC), along with colleagues at Seoul National University, Pusan University, the </a:t>
            </a:r>
            <a:r>
              <a:rPr lang="en-US" sz="2800" dirty="0" err="1">
                <a:latin typeface="Arial"/>
                <a:cs typeface="Arial"/>
              </a:rPr>
              <a:t>Gwangju</a:t>
            </a:r>
            <a:r>
              <a:rPr lang="en-US" sz="2800" dirty="0">
                <a:latin typeface="Arial"/>
                <a:cs typeface="Arial"/>
              </a:rPr>
              <a:t> Institute of Science and Technology (GIST) and the Korea Aerospace Research Institute (KARI).</a:t>
            </a:r>
            <a:endParaRPr lang="en-US" sz="2800" b="1" dirty="0">
              <a:latin typeface="Arial"/>
              <a:cs typeface="Arial"/>
            </a:endParaRPr>
          </a:p>
        </p:txBody>
      </p:sp>
    </p:spTree>
    <p:extLst>
      <p:ext uri="{BB962C8B-B14F-4D97-AF65-F5344CB8AC3E}">
        <p14:creationId xmlns:p14="http://schemas.microsoft.com/office/powerpoint/2010/main" val="12965889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Elements</a:t>
            </a:r>
            <a:endParaRPr lang="en-US" dirty="0"/>
          </a:p>
        </p:txBody>
      </p:sp>
      <p:sp>
        <p:nvSpPr>
          <p:cNvPr id="2" name="Date Placeholder 1"/>
          <p:cNvSpPr>
            <a:spLocks noGrp="1"/>
          </p:cNvSpPr>
          <p:nvPr>
            <p:ph type="dt" sz="half" idx="10"/>
          </p:nvPr>
        </p:nvSpPr>
        <p:spPr/>
        <p:txBody>
          <a:bodyPr/>
          <a:lstStyle/>
          <a:p>
            <a:r>
              <a:rPr lang="en-US" smtClean="0"/>
              <a:t>5/23/13</a:t>
            </a:r>
            <a:endParaRPr lang="en-US" dirty="0"/>
          </a:p>
        </p:txBody>
      </p:sp>
      <p:sp>
        <p:nvSpPr>
          <p:cNvPr id="5" name="Slide Number Placeholder 4"/>
          <p:cNvSpPr>
            <a:spLocks noGrp="1"/>
          </p:cNvSpPr>
          <p:nvPr>
            <p:ph type="sldNum" sz="quarter" idx="12"/>
          </p:nvPr>
        </p:nvSpPr>
        <p:spPr/>
        <p:txBody>
          <a:bodyPr/>
          <a:lstStyle/>
          <a:p>
            <a:fld id="{AEC11D65-9821-2B49-88CD-D477606C3EDA}" type="slidenum">
              <a:rPr lang="en-US" smtClean="0"/>
              <a:pPr/>
              <a:t>3</a:t>
            </a:fld>
            <a:endParaRPr lang="en-US" dirty="0"/>
          </a:p>
        </p:txBody>
      </p:sp>
      <p:sp>
        <p:nvSpPr>
          <p:cNvPr id="3" name="Rectangle 2"/>
          <p:cNvSpPr/>
          <p:nvPr/>
        </p:nvSpPr>
        <p:spPr>
          <a:xfrm>
            <a:off x="0" y="1519958"/>
            <a:ext cx="9144000" cy="4832093"/>
          </a:xfrm>
          <a:prstGeom prst="rect">
            <a:avLst/>
          </a:prstGeom>
        </p:spPr>
        <p:txBody>
          <a:bodyPr wrap="square">
            <a:spAutoFit/>
          </a:bodyPr>
          <a:lstStyle/>
          <a:p>
            <a:pPr lvl="0"/>
            <a:r>
              <a:rPr lang="en-US" sz="2800" dirty="0" smtClean="0">
                <a:latin typeface="Arial"/>
                <a:cs typeface="Arial"/>
              </a:rPr>
              <a:t>Perform radiance </a:t>
            </a:r>
            <a:r>
              <a:rPr lang="en-US" sz="2800" dirty="0">
                <a:latin typeface="Arial"/>
                <a:cs typeface="Arial"/>
              </a:rPr>
              <a:t>and synthetic retrieval studies in support of GEMS instrument and mission </a:t>
            </a:r>
            <a:r>
              <a:rPr lang="en-US" sz="2800" dirty="0" smtClean="0">
                <a:latin typeface="Arial"/>
                <a:cs typeface="Arial"/>
              </a:rPr>
              <a:t>development</a:t>
            </a:r>
            <a:endParaRPr lang="en-US" sz="2800" b="1" dirty="0">
              <a:latin typeface="Arial"/>
              <a:cs typeface="Arial"/>
            </a:endParaRPr>
          </a:p>
          <a:p>
            <a:r>
              <a:rPr lang="en-US" sz="2800" dirty="0">
                <a:latin typeface="Arial"/>
                <a:cs typeface="Arial"/>
              </a:rPr>
              <a:t> </a:t>
            </a:r>
            <a:endParaRPr lang="en-US" sz="2800" b="1" dirty="0">
              <a:latin typeface="Arial"/>
              <a:cs typeface="Arial"/>
            </a:endParaRPr>
          </a:p>
          <a:p>
            <a:pPr lvl="0"/>
            <a:r>
              <a:rPr lang="en-US" sz="2800" dirty="0">
                <a:latin typeface="Arial"/>
                <a:cs typeface="Arial"/>
              </a:rPr>
              <a:t>Provide improved reference data, including calibrated reference spectra, Raman scattering cross sections, and solar </a:t>
            </a:r>
            <a:r>
              <a:rPr lang="en-US" sz="2800" dirty="0" smtClean="0">
                <a:latin typeface="Arial"/>
                <a:cs typeface="Arial"/>
              </a:rPr>
              <a:t>irradiance</a:t>
            </a:r>
            <a:endParaRPr lang="en-US" sz="2800" b="1" dirty="0">
              <a:latin typeface="Arial"/>
              <a:cs typeface="Arial"/>
            </a:endParaRPr>
          </a:p>
          <a:p>
            <a:r>
              <a:rPr lang="en-US" sz="2800" dirty="0">
                <a:latin typeface="Arial"/>
                <a:cs typeface="Arial"/>
              </a:rPr>
              <a:t> </a:t>
            </a:r>
            <a:endParaRPr lang="en-US" sz="2800" b="1" dirty="0">
              <a:latin typeface="Arial"/>
              <a:cs typeface="Arial"/>
            </a:endParaRPr>
          </a:p>
          <a:p>
            <a:pPr lvl="0"/>
            <a:r>
              <a:rPr lang="en-US" sz="2800" dirty="0">
                <a:latin typeface="Arial"/>
                <a:cs typeface="Arial"/>
              </a:rPr>
              <a:t>Provide </a:t>
            </a:r>
            <a:r>
              <a:rPr lang="en-US" sz="2800" dirty="0" smtClean="0">
                <a:latin typeface="Arial"/>
                <a:cs typeface="Arial"/>
              </a:rPr>
              <a:t>improved </a:t>
            </a:r>
            <a:r>
              <a:rPr lang="en-US" sz="2800" dirty="0">
                <a:latin typeface="Arial"/>
                <a:cs typeface="Arial"/>
              </a:rPr>
              <a:t>spectral fitting algorithms for gas profiles and tropospheric abundances as scientific code and collaborate with GEMS scientists to implement operation </a:t>
            </a:r>
            <a:r>
              <a:rPr lang="en-US" sz="2800" dirty="0" smtClean="0">
                <a:latin typeface="Arial"/>
                <a:cs typeface="Arial"/>
              </a:rPr>
              <a:t>algorithms</a:t>
            </a:r>
            <a:endParaRPr lang="en-US" sz="2800" b="1" dirty="0">
              <a:latin typeface="Arial"/>
              <a:cs typeface="Arial"/>
            </a:endParaRPr>
          </a:p>
        </p:txBody>
      </p:sp>
    </p:spTree>
    <p:extLst>
      <p:ext uri="{BB962C8B-B14F-4D97-AF65-F5344CB8AC3E}">
        <p14:creationId xmlns:p14="http://schemas.microsoft.com/office/powerpoint/2010/main" val="14651585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Elements</a:t>
            </a:r>
            <a:endParaRPr lang="en-US" dirty="0"/>
          </a:p>
        </p:txBody>
      </p:sp>
      <p:sp>
        <p:nvSpPr>
          <p:cNvPr id="2" name="Date Placeholder 1"/>
          <p:cNvSpPr>
            <a:spLocks noGrp="1"/>
          </p:cNvSpPr>
          <p:nvPr>
            <p:ph type="dt" sz="half" idx="10"/>
          </p:nvPr>
        </p:nvSpPr>
        <p:spPr/>
        <p:txBody>
          <a:bodyPr/>
          <a:lstStyle/>
          <a:p>
            <a:r>
              <a:rPr lang="en-US" smtClean="0"/>
              <a:t>5/23/13</a:t>
            </a:r>
            <a:endParaRPr lang="en-US" dirty="0"/>
          </a:p>
        </p:txBody>
      </p:sp>
      <p:sp>
        <p:nvSpPr>
          <p:cNvPr id="5" name="Slide Number Placeholder 4"/>
          <p:cNvSpPr>
            <a:spLocks noGrp="1"/>
          </p:cNvSpPr>
          <p:nvPr>
            <p:ph type="sldNum" sz="quarter" idx="12"/>
          </p:nvPr>
        </p:nvSpPr>
        <p:spPr/>
        <p:txBody>
          <a:bodyPr/>
          <a:lstStyle/>
          <a:p>
            <a:fld id="{AEC11D65-9821-2B49-88CD-D477606C3EDA}" type="slidenum">
              <a:rPr lang="en-US" smtClean="0"/>
              <a:pPr/>
              <a:t>4</a:t>
            </a:fld>
            <a:endParaRPr lang="en-US" dirty="0"/>
          </a:p>
        </p:txBody>
      </p:sp>
      <p:sp>
        <p:nvSpPr>
          <p:cNvPr id="3" name="Rectangle 2"/>
          <p:cNvSpPr/>
          <p:nvPr/>
        </p:nvSpPr>
        <p:spPr>
          <a:xfrm>
            <a:off x="0" y="1746593"/>
            <a:ext cx="9144000" cy="4401205"/>
          </a:xfrm>
          <a:prstGeom prst="rect">
            <a:avLst/>
          </a:prstGeom>
        </p:spPr>
        <p:txBody>
          <a:bodyPr wrap="square">
            <a:spAutoFit/>
          </a:bodyPr>
          <a:lstStyle/>
          <a:p>
            <a:pPr lvl="0"/>
            <a:r>
              <a:rPr lang="en-US" sz="2800" dirty="0" smtClean="0">
                <a:latin typeface="Arial"/>
                <a:cs typeface="Arial"/>
              </a:rPr>
              <a:t>Provide </a:t>
            </a:r>
            <a:r>
              <a:rPr lang="en-US" sz="2800" dirty="0">
                <a:latin typeface="Arial"/>
                <a:cs typeface="Arial"/>
              </a:rPr>
              <a:t>test spectra derived from Ozone Monitoring Instrument (OMI) and Global Ozone Monitoring Experiment (GOME) as well as synthetic spectra from radiative transfer simulations and model fields of trace gases and aerosols. These will be degraded to GEMS resolution and, if necessary, signal-to-noise ratios to provide data for algorithm testing and </a:t>
            </a:r>
            <a:r>
              <a:rPr lang="en-US" sz="2800" dirty="0" smtClean="0">
                <a:latin typeface="Arial"/>
                <a:cs typeface="Arial"/>
              </a:rPr>
              <a:t>refinement</a:t>
            </a:r>
            <a:endParaRPr lang="en-US" sz="2800" b="1" dirty="0">
              <a:latin typeface="Arial"/>
              <a:cs typeface="Arial"/>
            </a:endParaRPr>
          </a:p>
          <a:p>
            <a:r>
              <a:rPr lang="en-US" sz="2800" dirty="0">
                <a:latin typeface="Arial"/>
                <a:cs typeface="Arial"/>
              </a:rPr>
              <a:t> </a:t>
            </a:r>
            <a:endParaRPr lang="en-US" sz="2800" b="1" dirty="0">
              <a:latin typeface="Arial"/>
              <a:cs typeface="Arial"/>
            </a:endParaRPr>
          </a:p>
          <a:p>
            <a:pPr lvl="0"/>
            <a:r>
              <a:rPr lang="en-US" sz="2800" dirty="0">
                <a:latin typeface="Arial"/>
                <a:cs typeface="Arial"/>
              </a:rPr>
              <a:t>Consult and contribute on other GEMS issues as requested by GESC and the GEMS Science </a:t>
            </a:r>
            <a:r>
              <a:rPr lang="en-US" sz="2800" dirty="0" smtClean="0">
                <a:latin typeface="Arial"/>
                <a:cs typeface="Arial"/>
              </a:rPr>
              <a:t>Team</a:t>
            </a:r>
            <a:endParaRPr lang="en-US" sz="2800" b="1" dirty="0">
              <a:latin typeface="Arial"/>
              <a:cs typeface="Arial"/>
            </a:endParaRPr>
          </a:p>
        </p:txBody>
      </p:sp>
    </p:spTree>
    <p:extLst>
      <p:ext uri="{BB962C8B-B14F-4D97-AF65-F5344CB8AC3E}">
        <p14:creationId xmlns:p14="http://schemas.microsoft.com/office/powerpoint/2010/main" val="10491909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Benefits</a:t>
            </a:r>
            <a:endParaRPr lang="en-US" dirty="0"/>
          </a:p>
        </p:txBody>
      </p:sp>
      <p:sp>
        <p:nvSpPr>
          <p:cNvPr id="2" name="Date Placeholder 1"/>
          <p:cNvSpPr>
            <a:spLocks noGrp="1"/>
          </p:cNvSpPr>
          <p:nvPr>
            <p:ph type="dt" sz="half" idx="10"/>
          </p:nvPr>
        </p:nvSpPr>
        <p:spPr/>
        <p:txBody>
          <a:bodyPr/>
          <a:lstStyle/>
          <a:p>
            <a:r>
              <a:rPr lang="en-US" smtClean="0"/>
              <a:t>5/23/13</a:t>
            </a:r>
            <a:endParaRPr lang="en-US" dirty="0"/>
          </a:p>
        </p:txBody>
      </p:sp>
      <p:sp>
        <p:nvSpPr>
          <p:cNvPr id="5" name="Slide Number Placeholder 4"/>
          <p:cNvSpPr>
            <a:spLocks noGrp="1"/>
          </p:cNvSpPr>
          <p:nvPr>
            <p:ph type="sldNum" sz="quarter" idx="12"/>
          </p:nvPr>
        </p:nvSpPr>
        <p:spPr/>
        <p:txBody>
          <a:bodyPr/>
          <a:lstStyle/>
          <a:p>
            <a:fld id="{AEC11D65-9821-2B49-88CD-D477606C3EDA}" type="slidenum">
              <a:rPr lang="en-US" smtClean="0"/>
              <a:pPr/>
              <a:t>5</a:t>
            </a:fld>
            <a:endParaRPr lang="en-US" dirty="0"/>
          </a:p>
        </p:txBody>
      </p:sp>
      <p:sp>
        <p:nvSpPr>
          <p:cNvPr id="3" name="Rectangle 2"/>
          <p:cNvSpPr/>
          <p:nvPr/>
        </p:nvSpPr>
        <p:spPr>
          <a:xfrm>
            <a:off x="0" y="1323398"/>
            <a:ext cx="9144000" cy="5262980"/>
          </a:xfrm>
          <a:prstGeom prst="rect">
            <a:avLst/>
          </a:prstGeom>
        </p:spPr>
        <p:txBody>
          <a:bodyPr wrap="square">
            <a:spAutoFit/>
          </a:bodyPr>
          <a:lstStyle/>
          <a:p>
            <a:pPr lvl="0"/>
            <a:r>
              <a:rPr lang="en-US" sz="2800" b="1" dirty="0" smtClean="0">
                <a:latin typeface="Arial"/>
                <a:cs typeface="Arial"/>
              </a:rPr>
              <a:t>Our </a:t>
            </a:r>
            <a:r>
              <a:rPr lang="en-US" sz="2800" b="1" dirty="0">
                <a:latin typeface="Arial"/>
                <a:cs typeface="Arial"/>
              </a:rPr>
              <a:t>involvement in GEMS will </a:t>
            </a:r>
            <a:r>
              <a:rPr lang="en-US" sz="2800" b="1" dirty="0" smtClean="0">
                <a:latin typeface="Arial"/>
                <a:cs typeface="Arial"/>
              </a:rPr>
              <a:t>provide:</a:t>
            </a:r>
          </a:p>
          <a:p>
            <a:pPr lvl="0"/>
            <a:endParaRPr lang="en-US" sz="2800" b="1" dirty="0">
              <a:latin typeface="Arial"/>
              <a:cs typeface="Arial"/>
            </a:endParaRPr>
          </a:p>
          <a:p>
            <a:pPr marL="342900" lvl="0" indent="-342900">
              <a:buFont typeface="Arial"/>
              <a:buChar char="•"/>
            </a:pPr>
            <a:r>
              <a:rPr lang="en-US" sz="2800" dirty="0">
                <a:latin typeface="Arial"/>
                <a:cs typeface="Arial"/>
              </a:rPr>
              <a:t>Access of geostationary air-quality observations for the Asia/Pacific </a:t>
            </a:r>
            <a:r>
              <a:rPr lang="en-US" sz="2800" dirty="0" smtClean="0">
                <a:latin typeface="Arial"/>
                <a:cs typeface="Arial"/>
              </a:rPr>
              <a:t>region</a:t>
            </a:r>
            <a:endParaRPr lang="en-US" sz="2800" b="1" dirty="0">
              <a:latin typeface="Arial"/>
              <a:cs typeface="Arial"/>
            </a:endParaRPr>
          </a:p>
          <a:p>
            <a:pPr marL="342900" lvl="0" indent="-342900">
              <a:buFont typeface="Arial"/>
              <a:buChar char="•"/>
            </a:pPr>
            <a:r>
              <a:rPr lang="en-US" sz="2800" dirty="0">
                <a:latin typeface="Arial"/>
                <a:cs typeface="Arial"/>
              </a:rPr>
              <a:t>Synergistic information and studies from GEMS and </a:t>
            </a:r>
            <a:r>
              <a:rPr lang="en-US" sz="2800" dirty="0" smtClean="0">
                <a:latin typeface="Arial"/>
                <a:cs typeface="Arial"/>
              </a:rPr>
              <a:t>TEMPO/Geo</a:t>
            </a:r>
            <a:r>
              <a:rPr lang="en-US" sz="2800" dirty="0">
                <a:latin typeface="Arial"/>
                <a:cs typeface="Arial"/>
              </a:rPr>
              <a:t>-</a:t>
            </a:r>
            <a:r>
              <a:rPr lang="en-US" sz="2800" dirty="0" smtClean="0">
                <a:latin typeface="Arial"/>
                <a:cs typeface="Arial"/>
              </a:rPr>
              <a:t>CAPE</a:t>
            </a:r>
            <a:endParaRPr lang="en-US" sz="2800" b="1" dirty="0">
              <a:latin typeface="Arial"/>
              <a:cs typeface="Arial"/>
            </a:endParaRPr>
          </a:p>
          <a:p>
            <a:endParaRPr lang="en-US" sz="2800" dirty="0" smtClean="0">
              <a:latin typeface="Arial"/>
              <a:cs typeface="Arial"/>
            </a:endParaRPr>
          </a:p>
          <a:p>
            <a:r>
              <a:rPr lang="en-US" sz="2800" dirty="0" smtClean="0">
                <a:latin typeface="Arial"/>
                <a:cs typeface="Arial"/>
              </a:rPr>
              <a:t>Our </a:t>
            </a:r>
            <a:r>
              <a:rPr lang="en-US" sz="2800" dirty="0">
                <a:latin typeface="Arial"/>
                <a:cs typeface="Arial"/>
              </a:rPr>
              <a:t>involvement in </a:t>
            </a:r>
            <a:r>
              <a:rPr lang="en-US" sz="2800" dirty="0" smtClean="0">
                <a:latin typeface="Arial"/>
                <a:cs typeface="Arial"/>
              </a:rPr>
              <a:t>TEMPO/Geo</a:t>
            </a:r>
            <a:r>
              <a:rPr lang="en-US" sz="2800" dirty="0">
                <a:latin typeface="Arial"/>
                <a:cs typeface="Arial"/>
              </a:rPr>
              <a:t>-CAPE, OMPS, and OCO-2 benefits directly from our collaboration on GEMS. Our close collaborations with U.S. chemical modeling groups ensure that data products from GEMS will find applications in U.S. science studies. </a:t>
            </a:r>
          </a:p>
        </p:txBody>
      </p:sp>
    </p:spTree>
    <p:extLst>
      <p:ext uri="{BB962C8B-B14F-4D97-AF65-F5344CB8AC3E}">
        <p14:creationId xmlns:p14="http://schemas.microsoft.com/office/powerpoint/2010/main" val="7885501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1167</TotalTime>
  <Words>223</Words>
  <Application>Microsoft Macintosh PowerPoint</Application>
  <PresentationFormat>On-screen Show (4:3)</PresentationFormat>
  <Paragraphs>30</Paragraphs>
  <Slides>5</Slides>
  <Notes>0</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Office Theme</vt:lpstr>
      <vt:lpstr>Custom Design</vt:lpstr>
      <vt:lpstr>PowerPoint Presentation</vt:lpstr>
      <vt:lpstr>Introduction</vt:lpstr>
      <vt:lpstr>Elements</vt:lpstr>
      <vt:lpstr>Elements</vt:lpstr>
      <vt:lpstr>Benefits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ODIN</dc:creator>
  <cp:lastModifiedBy>Kelly Chance</cp:lastModifiedBy>
  <cp:revision>109</cp:revision>
  <cp:lastPrinted>2013-04-07T17:37:49Z</cp:lastPrinted>
  <dcterms:created xsi:type="dcterms:W3CDTF">2013-01-29T19:06:19Z</dcterms:created>
  <dcterms:modified xsi:type="dcterms:W3CDTF">2013-05-23T16:07:33Z</dcterms:modified>
</cp:coreProperties>
</file>