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316" r:id="rId2"/>
    <p:sldId id="259" r:id="rId3"/>
    <p:sldId id="313" r:id="rId4"/>
    <p:sldId id="293" r:id="rId5"/>
    <p:sldId id="312" r:id="rId6"/>
    <p:sldId id="314" r:id="rId7"/>
    <p:sldId id="315" r:id="rId8"/>
    <p:sldId id="287" r:id="rId9"/>
    <p:sldId id="311" r:id="rId10"/>
    <p:sldId id="298" r:id="rId11"/>
    <p:sldId id="257" r:id="rId12"/>
    <p:sldId id="309" r:id="rId13"/>
    <p:sldId id="295" r:id="rId14"/>
    <p:sldId id="294" r:id="rId15"/>
    <p:sldId id="308" r:id="rId16"/>
    <p:sldId id="300" r:id="rId17"/>
    <p:sldId id="301" r:id="rId18"/>
    <p:sldId id="302" r:id="rId19"/>
    <p:sldId id="304" r:id="rId20"/>
    <p:sldId id="319" r:id="rId21"/>
    <p:sldId id="305" r:id="rId22"/>
    <p:sldId id="310" r:id="rId23"/>
    <p:sldId id="307" r:id="rId24"/>
    <p:sldId id="317" r:id="rId25"/>
    <p:sldId id="318" r:id="rId26"/>
    <p:sldId id="303" r:id="rId27"/>
    <p:sldId id="320" r:id="rId28"/>
    <p:sldId id="269" r:id="rId29"/>
    <p:sldId id="270" r:id="rId30"/>
    <p:sldId id="271" r:id="rId31"/>
    <p:sldId id="272" r:id="rId32"/>
    <p:sldId id="273" r:id="rId33"/>
    <p:sldId id="274" r:id="rId34"/>
    <p:sldId id="276" r:id="rId35"/>
    <p:sldId id="277" r:id="rId36"/>
    <p:sldId id="278" r:id="rId37"/>
    <p:sldId id="279" r:id="rId38"/>
    <p:sldId id="28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rk Aurin" initials="D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69" autoAdjust="0"/>
  </p:normalViewPr>
  <p:slideViewPr>
    <p:cSldViewPr>
      <p:cViewPr>
        <p:scale>
          <a:sx n="75" d="100"/>
          <a:sy n="75" d="100"/>
        </p:scale>
        <p:origin x="-1494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87956-F035-401B-9EE0-8D34ACFA5F79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B9A2-7868-4F68-9EE0-6AAC761FD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44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2410F5B9-1AD0-4148-8649-65A58C85D72E}" type="datetimeFigureOut">
              <a:rPr lang="en-US" smtClean="0"/>
              <a:t>5/31/2013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42A068AA-FF3E-4B19-B2C3-43B2F0DEB16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2667000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Spatially resolving ocean color and sediment dispersion in river plumes, coastal systems, and continental shelf waters.</a:t>
            </a:r>
          </a:p>
        </p:txBody>
      </p:sp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370" y="3362454"/>
            <a:ext cx="8393260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Dirk Aurin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a,b,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Antonio Mannino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&amp; Bryan Franz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aseline="300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7403" y="4038600"/>
            <a:ext cx="5249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NASA Goddard Space Flight Center,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Science Systems and Applications, Inc.</a:t>
            </a:r>
            <a:endParaRPr lang="en-US" sz="24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7474" y="5858470"/>
            <a:ext cx="70041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Funded by the GEO-CAPE </a:t>
            </a:r>
            <a:r>
              <a:rPr lang="en-US" dirty="0">
                <a:latin typeface="Baskerville Old Face" pitchFamily="18" charset="0"/>
                <a:cs typeface="Times New Roman" pitchFamily="18" charset="0"/>
              </a:rPr>
              <a:t>m</a:t>
            </a:r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ission pre-formulation activity. Acknowledgements to M. Ondrusek of NOAA/NESDIS, X. </a:t>
            </a:r>
            <a:r>
              <a:rPr lang="en-US" dirty="0">
                <a:latin typeface="Baskerville Old Face" pitchFamily="18" charset="0"/>
                <a:cs typeface="Times New Roman" pitchFamily="18" charset="0"/>
              </a:rPr>
              <a:t>Xiong and </a:t>
            </a:r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A. Angal </a:t>
            </a:r>
            <a:r>
              <a:rPr lang="en-US" dirty="0">
                <a:latin typeface="Baskerville Old Face" pitchFamily="18" charset="0"/>
                <a:cs typeface="Times New Roman" pitchFamily="18" charset="0"/>
              </a:rPr>
              <a:t>of </a:t>
            </a:r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 NASA/MCST, </a:t>
            </a:r>
            <a:r>
              <a:rPr lang="en-US" dirty="0">
                <a:latin typeface="Baskerville Old Face" pitchFamily="18" charset="0"/>
                <a:cs typeface="Times New Roman" pitchFamily="18" charset="0"/>
              </a:rPr>
              <a:t>and </a:t>
            </a:r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G. </a:t>
            </a:r>
            <a:r>
              <a:rPr lang="en-US" dirty="0">
                <a:latin typeface="Baskerville Old Face" pitchFamily="18" charset="0"/>
                <a:cs typeface="Times New Roman" pitchFamily="18" charset="0"/>
              </a:rPr>
              <a:t>Meister of the </a:t>
            </a:r>
            <a:r>
              <a:rPr lang="en-US" dirty="0" smtClean="0">
                <a:latin typeface="Baskerville Old Face" pitchFamily="18" charset="0"/>
                <a:cs typeface="Times New Roman" pitchFamily="18" charset="0"/>
              </a:rPr>
              <a:t>NASA/OBPG.</a:t>
            </a:r>
            <a:endParaRPr lang="en-US" dirty="0">
              <a:latin typeface="Baskerville Old Fac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5400" y="2209800"/>
            <a:ext cx="8229600" cy="391636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Baskerville Old Face" pitchFamily="18" charset="0"/>
                <a:cs typeface="Arial" pitchFamily="34" charset="0"/>
              </a:rPr>
              <a:t>1. Optimal </a:t>
            </a:r>
            <a:r>
              <a:rPr lang="en-US" sz="3200" dirty="0" smtClean="0">
                <a:solidFill>
                  <a:srgbClr val="FFFF00"/>
                </a:solidFill>
                <a:latin typeface="Baskerville Old Face" pitchFamily="18" charset="0"/>
                <a:cs typeface="Arial" pitchFamily="34" charset="0"/>
              </a:rPr>
              <a:t>GSD</a:t>
            </a:r>
            <a:r>
              <a:rPr lang="en-US" sz="3200" dirty="0" smtClean="0">
                <a:latin typeface="Baskerville Old Face" pitchFamily="18" charset="0"/>
                <a:cs typeface="Arial" pitchFamily="34" charset="0"/>
              </a:rPr>
              <a:t> by Virtual Transect</a:t>
            </a:r>
          </a:p>
          <a:p>
            <a:pPr lvl="1"/>
            <a:r>
              <a:rPr lang="en-US" sz="3200" dirty="0">
                <a:latin typeface="Baskerville Old Face" pitchFamily="18" charset="0"/>
                <a:cs typeface="Arial" pitchFamily="34" charset="0"/>
              </a:rPr>
              <a:t>R</a:t>
            </a:r>
            <a:r>
              <a:rPr lang="en-US" sz="3200" dirty="0" smtClean="0">
                <a:latin typeface="Baskerville Old Face" pitchFamily="18" charset="0"/>
                <a:cs typeface="Arial" pitchFamily="34" charset="0"/>
              </a:rPr>
              <a:t>esolution requirements</a:t>
            </a:r>
          </a:p>
          <a:p>
            <a:endParaRPr lang="en-US" sz="3200" dirty="0" smtClean="0">
              <a:latin typeface="Baskerville Old Face" pitchFamily="18" charset="0"/>
              <a:cs typeface="Arial" pitchFamily="34" charset="0"/>
            </a:endParaRPr>
          </a:p>
          <a:p>
            <a:r>
              <a:rPr lang="en-US" sz="3200" dirty="0" smtClean="0">
                <a:latin typeface="Baskerville Old Face" pitchFamily="18" charset="0"/>
                <a:cs typeface="Arial" pitchFamily="34" charset="0"/>
              </a:rPr>
              <a:t>2. Semivariance (</a:t>
            </a:r>
            <a:r>
              <a:rPr lang="el-GR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γ</a:t>
            </a:r>
            <a:r>
              <a:rPr lang="en-US" sz="3200" dirty="0" smtClean="0">
                <a:latin typeface="Baskerville Old Face" pitchFamily="18" charset="0"/>
                <a:cs typeface="Arial" pitchFamily="34" charset="0"/>
              </a:rPr>
              <a:t>)</a:t>
            </a:r>
          </a:p>
          <a:p>
            <a:pPr lvl="1"/>
            <a:r>
              <a:rPr lang="en-US" sz="3200" dirty="0" smtClean="0">
                <a:latin typeface="Baskerville Old Face" pitchFamily="18" charset="0"/>
                <a:cs typeface="Arial" pitchFamily="34" charset="0"/>
              </a:rPr>
              <a:t>Spatial scales of patchiness</a:t>
            </a:r>
          </a:p>
          <a:p>
            <a:pPr lvl="1"/>
            <a:r>
              <a:rPr lang="en-US" sz="3200" dirty="0" smtClean="0">
                <a:latin typeface="Baskerville Old Face" pitchFamily="18" charset="0"/>
                <a:cs typeface="Arial" pitchFamily="34" charset="0"/>
              </a:rPr>
              <a:t>Proportion of variability resolved at optimal GSD</a:t>
            </a:r>
          </a:p>
          <a:p>
            <a:endParaRPr lang="en-US" sz="3200" dirty="0">
              <a:latin typeface="Baskerville Old Face" pitchFamily="18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Cooper Black" pitchFamily="18" charset="0"/>
              </a:rPr>
              <a:t>2 Methods for Quantifying Spatial Scales of Variability</a:t>
            </a:r>
            <a:endParaRPr lang="en-US" dirty="0">
              <a:latin typeface="Cooper Black" pitchFamily="18" charset="0"/>
            </a:endParaRPr>
          </a:p>
        </p:txBody>
      </p:sp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0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38692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Method #1  Finding the optimal GSD:  Interpixel variability around virtual stations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51" y="2209800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Finding the optimal resolution: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At each station, ask, “Is the interpixel variability greater than the noise?”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If “yes” then natural variability is detected, and using a larger pixel size will overlook variability at that scale.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40" y="1484085"/>
            <a:ext cx="4938559" cy="5373915"/>
          </a:xfrm>
          <a:prstGeom prst="rect">
            <a:avLst/>
          </a:prstGeom>
        </p:spPr>
      </p:pic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6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20138"/>
            <a:ext cx="7010400" cy="6910489"/>
          </a:xfrm>
          <a:prstGeom prst="rect">
            <a:avLst/>
          </a:prstGeom>
        </p:spPr>
      </p:pic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8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343400" y="3364468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PACE Mission Science Definition Team Report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692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oper Black" pitchFamily="18" charset="0"/>
              </a:rPr>
              <a:t>Calculating the Ocean Color Uncertainty</a:t>
            </a:r>
            <a:endParaRPr lang="en-US" sz="3200" dirty="0">
              <a:latin typeface="Cooper Black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924"/>
            <a:ext cx="5930159" cy="99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68682"/>
            <a:ext cx="2196826" cy="520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521" y="4535269"/>
            <a:ext cx="357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NASA MODIS Characterization Support Team (MCST)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59160" y="3454486"/>
            <a:ext cx="7892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328160" y="22798"/>
            <a:ext cx="4773358" cy="6858000"/>
            <a:chOff x="4370642" y="0"/>
            <a:chExt cx="4773358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642" y="0"/>
              <a:ext cx="4773358" cy="6858000"/>
            </a:xfrm>
            <a:prstGeom prst="rect">
              <a:avLst/>
            </a:prstGeom>
          </p:spPr>
        </p:pic>
        <p:sp>
          <p:nvSpPr>
            <p:cNvPr id="15" name="5-Point Star 14"/>
            <p:cNvSpPr/>
            <p:nvPr/>
          </p:nvSpPr>
          <p:spPr>
            <a:xfrm>
              <a:off x="8653082" y="2133600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4995482" y="4320602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5800" y="5257800"/>
            <a:ext cx="326987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Evaluated on each pixel depending on whether SWIR or NIR bands used for atmospheric correction (more later)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57600"/>
            <a:ext cx="2247619" cy="86349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262207" y="3657600"/>
            <a:ext cx="184802" cy="1924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62206" y="3090322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SNR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7013" y="3090446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</a:t>
            </a:r>
            <a:endParaRPr lang="en-US" sz="1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4971" y="4535031"/>
            <a:ext cx="304800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askerville Old Face" pitchFamily="18" charset="0"/>
              </a:rPr>
              <a:t>(</a:t>
            </a:r>
            <a:r>
              <a:rPr lang="en-US" sz="2000" dirty="0">
                <a:latin typeface="Baskerville Old Face" pitchFamily="18" charset="0"/>
              </a:rPr>
              <a:t>See </a:t>
            </a:r>
            <a:r>
              <a:rPr lang="en-US" sz="2000" dirty="0" smtClean="0">
                <a:latin typeface="Baskerville Old Face" pitchFamily="18" charset="0"/>
              </a:rPr>
              <a:t>Poster:</a:t>
            </a:r>
            <a:br>
              <a:rPr lang="en-US" sz="2000" dirty="0" smtClean="0">
                <a:latin typeface="Baskerville Old Face" pitchFamily="18" charset="0"/>
              </a:rPr>
            </a:br>
            <a:r>
              <a:rPr lang="en-US" sz="2000" dirty="0" smtClean="0">
                <a:latin typeface="Baskerville Old Face" pitchFamily="18" charset="0"/>
              </a:rPr>
              <a:t> </a:t>
            </a:r>
            <a:r>
              <a:rPr lang="en-US" sz="2000" dirty="0">
                <a:latin typeface="Baskerville Old Face" pitchFamily="18" charset="0"/>
              </a:rPr>
              <a:t>Murky Waters; Atmospheric Correction and MODIS Ocean Color Uncertainty in Extreme Environments</a:t>
            </a:r>
            <a:r>
              <a:rPr lang="en-US" sz="2000" dirty="0" smtClean="0">
                <a:latin typeface="Baskerville Old Face" pitchFamily="18" charset="0"/>
              </a:rPr>
              <a:t>.)</a:t>
            </a:r>
            <a:endParaRPr lang="en-US" sz="2000" dirty="0">
              <a:latin typeface="Baskerville Old Face" pitchFamily="18" charset="0"/>
            </a:endParaRPr>
          </a:p>
          <a:p>
            <a:pPr algn="ctr"/>
            <a:endParaRPr lang="en-US" sz="20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22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2" y="5535591"/>
            <a:ext cx="4776788" cy="1398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2" y="1143000"/>
            <a:ext cx="5743575" cy="3429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oper Black" pitchFamily="18" charset="0"/>
              </a:rPr>
              <a:t>Method #2  Finding scales of variability: Semivariograms</a:t>
            </a:r>
            <a:endParaRPr lang="en-US" dirty="0">
              <a:latin typeface="Cooper Blac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456307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The semivariance function =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half the squared difference of all pixel pairs in an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image at </a:t>
            </a:r>
            <a:r>
              <a:rPr lang="en-US" dirty="0">
                <a:latin typeface="Arial" pitchFamily="34" charset="0"/>
                <a:cs typeface="Arial" pitchFamily="34" charset="0"/>
              </a:rPr>
              <a:t>distance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latin typeface="Arial" pitchFamily="34" charset="0"/>
                <a:cs typeface="Arial" pitchFamily="34" charset="0"/>
              </a:rPr>
              <a:t> from each other in any direction, over all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distances.  The data can generally be fit to a spherical model: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ooper Black" pitchFamily="18" charset="0"/>
              </a:rPr>
              <a:t>Results</a:t>
            </a:r>
            <a:endParaRPr lang="en-US" sz="48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6348" y="533400"/>
            <a:ext cx="3318851" cy="1371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oper Black" pitchFamily="18" charset="0"/>
              </a:rPr>
              <a:t>Example: Hurricane Irene and TS Lee;</a:t>
            </a:r>
            <a:endParaRPr lang="en-US" sz="2800" dirty="0">
              <a:latin typeface="Cooper Black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31" y="0"/>
            <a:ext cx="54707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2057400"/>
            <a:ext cx="2811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oper Black" pitchFamily="18" charset="0"/>
              </a:rPr>
              <a:t>Aug 27 – Sept 7, 2011 </a:t>
            </a:r>
            <a:r>
              <a:rPr lang="en-US" dirty="0" smtClean="0">
                <a:latin typeface="Cooper Black" pitchFamily="18" charset="0"/>
              </a:rPr>
              <a:t>(Aqua 9/11/11 shown here)</a:t>
            </a:r>
            <a:endParaRPr lang="en-US" dirty="0"/>
          </a:p>
        </p:txBody>
      </p:sp>
      <p:pic>
        <p:nvPicPr>
          <p:cNvPr id="7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2286000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Cloud ID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ailure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5049303" cy="6623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01" y="64190"/>
            <a:ext cx="3688081" cy="6635324"/>
          </a:xfrm>
          <a:prstGeom prst="rect">
            <a:avLst/>
          </a:prstGeom>
        </p:spPr>
      </p:pic>
      <p:pic>
        <p:nvPicPr>
          <p:cNvPr id="7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5181600"/>
            <a:ext cx="8040914" cy="9906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Baskerville Old Face" pitchFamily="18" charset="0"/>
                <a:cs typeface="Arial" pitchFamily="34" charset="0"/>
              </a:rPr>
              <a:t>Chesapeake: </a:t>
            </a:r>
            <a:r>
              <a:rPr lang="en-US" sz="2400" dirty="0">
                <a:latin typeface="Baskerville Old Face" pitchFamily="18" charset="0"/>
                <a:cs typeface="Arial" pitchFamily="34" charset="0"/>
              </a:rPr>
              <a:t>630 </a:t>
            </a:r>
            <a:r>
              <a:rPr lang="en-US" sz="2400" dirty="0" smtClean="0">
                <a:latin typeface="Baskerville Old Face" pitchFamily="18" charset="0"/>
                <a:cs typeface="Arial" pitchFamily="34" charset="0"/>
              </a:rPr>
              <a:t>                      Mississippi</a:t>
            </a:r>
            <a:r>
              <a:rPr lang="en-US" sz="2400" dirty="0">
                <a:latin typeface="Baskerville Old Face" pitchFamily="18" charset="0"/>
                <a:cs typeface="Arial" pitchFamily="34" charset="0"/>
              </a:rPr>
              <a:t>: 803  images </a:t>
            </a:r>
            <a:endParaRPr lang="en-US" sz="2400" dirty="0" smtClean="0">
              <a:latin typeface="Baskerville Old Face" pitchFamily="18" charset="0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246510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800" smtClean="0">
                <a:latin typeface="Cooper Black" pitchFamily="18" charset="0"/>
              </a:rPr>
              <a:t>Results; Optimal GSD</a:t>
            </a:r>
            <a:endParaRPr lang="en-US" sz="2800" dirty="0">
              <a:latin typeface="Cooper Black" pitchFamily="18" charset="0"/>
            </a:endParaRPr>
          </a:p>
        </p:txBody>
      </p:sp>
      <p:pic>
        <p:nvPicPr>
          <p:cNvPr id="1029" name="Picture 5" descr="C:\Users\Dirk Aurin\Dropbox\Conferences\GEOCAPE_NASA_AMES_2013\figs\GSD_fig_A1a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49" y="1752671"/>
            <a:ext cx="4571320" cy="338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irk Aurin\Dropbox\Conferences\GEOCAPE_NASA_AMES_2013\figs\GSD_fig_A1b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73" y="1752600"/>
            <a:ext cx="454691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34" y="0"/>
            <a:ext cx="4673866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2465109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ooper Black" pitchFamily="18" charset="0"/>
              </a:rPr>
              <a:t>Results; Optimal GSD</a:t>
            </a:r>
            <a:endParaRPr lang="en-US" sz="2800" dirty="0">
              <a:latin typeface="Cooper Black" pitchFamily="18" charset="0"/>
            </a:endParaRPr>
          </a:p>
        </p:txBody>
      </p:sp>
      <p:pic>
        <p:nvPicPr>
          <p:cNvPr id="7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9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1143000"/>
            <a:ext cx="17347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705 km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7859" y="1524000"/>
            <a:ext cx="2359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36,000 km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GEO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4172" y="2313042"/>
            <a:ext cx="664719" cy="89529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005453" y="2733765"/>
            <a:ext cx="528947" cy="69523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5064704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Stepping Out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1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612"/>
            <a:ext cx="9144000" cy="381751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2465109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ooper Black" pitchFamily="18" charset="0"/>
              </a:rPr>
              <a:t>Results; Semivariance</a:t>
            </a:r>
            <a:endParaRPr lang="en-US" sz="2800" dirty="0">
              <a:latin typeface="Cooper Black" pitchFamily="18" charset="0"/>
            </a:endParaRPr>
          </a:p>
        </p:txBody>
      </p:sp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4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70166"/>
            <a:ext cx="8229600" cy="4697234"/>
          </a:xfrm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Several years of high resolution (250 m) ocean color imagery from the most turbid and dynamic environments were custom-processed and analyzed for spatial variability.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Pixel-specific estimation of ocean color uncertainty is possible and useful.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Plumes more heterogeneous than nearshore, shelf, or offshore</a:t>
            </a:r>
          </a:p>
          <a:p>
            <a:pPr marL="914400" lvl="1" indent="-51435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Optimal GSD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↑ from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~500 m in plumes to ~1,400 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offshore</a:t>
            </a:r>
          </a:p>
          <a:p>
            <a:pPr marL="914400" lvl="1" indent="-51435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Patches ~20-90 km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180 km offshore</a:t>
            </a:r>
          </a:p>
          <a:p>
            <a:pPr marL="914400" lvl="1" indent="-51435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Plume patch size ↑ with river size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&gt; 90% of variability generally resolved at 500 m GSD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137" y="5706070"/>
            <a:ext cx="728666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Aurin, Dirk A., Mannino, A., Franz, B., "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Spatially resolving ocean color and sediment dispersion in river plumes, coastal systems, and continental shelf waters. Remote Sensing of Environment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" RSE-D-13-00194,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review.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0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6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k Aurin\Dropbox\Conferences\GEOCAPE_NASA_AMES_2013\figs\GSD_fig_B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65779"/>
            <a:ext cx="5669280" cy="414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43200" y="5791200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Baskerville Old Face" pitchFamily="18" charset="0"/>
                <a:cs typeface="Arial" pitchFamily="34" charset="0"/>
              </a:rPr>
              <a:t>Sargasso: 1,100 images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0"/>
            <a:ext cx="2465109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800" smtClean="0">
                <a:latin typeface="Cooper Black" pitchFamily="18" charset="0"/>
              </a:rPr>
              <a:t>Results; Optimal GSD</a:t>
            </a:r>
            <a:endParaRPr lang="en-US" sz="28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5334000"/>
            <a:ext cx="8077200" cy="102076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Baskerville Old Face" pitchFamily="18" charset="0"/>
                <a:cs typeface="Arial" pitchFamily="34" charset="0"/>
              </a:rPr>
              <a:t>Mississippi: 803  images                           Yangtze: 757</a:t>
            </a:r>
          </a:p>
        </p:txBody>
      </p:sp>
      <p:pic>
        <p:nvPicPr>
          <p:cNvPr id="7" name="Picture 4" descr="C:\Users\Dirk Aurin\Dropbox\Conferences\GEOCAPE_NASA_AMES_2013\figs\GSD_fig_A2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34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2465109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ooper Black" pitchFamily="18" charset="0"/>
              </a:rPr>
              <a:t>Results; Optimal GSD</a:t>
            </a:r>
            <a:endParaRPr lang="en-US" sz="28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81751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465109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ooper Black" pitchFamily="18" charset="0"/>
              </a:rPr>
              <a:t>Results; Semivariance</a:t>
            </a:r>
            <a:endParaRPr lang="en-US" sz="2800" dirty="0">
              <a:latin typeface="Cooper Black" pitchFamily="18" charset="0"/>
            </a:endParaRPr>
          </a:p>
        </p:txBody>
      </p:sp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6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1600"/>
            <a:ext cx="5105400" cy="42512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9880" y="76200"/>
            <a:ext cx="2465109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ooper Black" pitchFamily="18" charset="0"/>
              </a:rPr>
              <a:t>Results; Semivariance</a:t>
            </a:r>
            <a:endParaRPr lang="en-US" sz="2800" dirty="0">
              <a:latin typeface="Cooper Black" pitchFamily="18" charset="0"/>
            </a:endParaRPr>
          </a:p>
        </p:txBody>
      </p:sp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8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rk Aurin\Dropbox\Projects\GeoCAPE\spatial_rrs\testing\plt\A2008122191500_4.L2_QKM_v8miss_hi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1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rk Aurin\Dropbox\Projects\GeoCAPE\spatial_rrs\testing\plt\A2008122191500_4.L2_QKM_v8mi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Cooper Black" pitchFamily="18" charset="0"/>
              </a:rPr>
              <a:t>Possibility &amp; Opportunity</a:t>
            </a:r>
            <a:endParaRPr lang="en-US" dirty="0">
              <a:latin typeface="Cooper Black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18038" y="1219200"/>
            <a:ext cx="4525962" cy="440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MF_anim_june_solstice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599" y="1219200"/>
            <a:ext cx="4846637" cy="4405054"/>
          </a:xfrm>
          <a:prstGeom prst="rect">
            <a:avLst/>
          </a:prstGeom>
        </p:spPr>
      </p:pic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rk Aurin\Dropbox\Projects\GeoCAPE\spatial_rrs\testing\plt\A2008122191500_4.L2_QKM_v7mi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irk Aurin\Dropbox\Projects\GeoCAPE\spatial_rrs\testing\plt\A2008073183500_2.L2_QKM_v8ches_hi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irk Aurin\Dropbox\Projects\GeoCAPE\spatial_rrs\testing\plt\A2008073183500_2.L2_QKM_v8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irk Aurin\Dropbox\Projects\GeoCAPE\spatial_rrs\testing\plt\A2008073183500_2.L2_QKM_v7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irk Aurin\Dropbox\Projects\GeoCAPE\spatial_rrs\testing\plt\A2008208053000_3.L2_QKM_v8yang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rk Aurin\Dropbox\Projects\GeoCAPE\spatial_rrs\testing\plt\A2008208053000_3.L2_QKM_v7yang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irk Aurin\Dropbox\Projects\GeoCAPE\spatial_rrs\testing\plt\A2010128163500_1.L2_QKM_v8amazon_hi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rk Aurin\Dropbox\Projects\GeoCAPE\spatial_rrs\testing\plt\A2010128163500_1.L2_QKM_v8amaz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rk Aurin\Dropbox\Projects\GeoCAPE\spatial_rrs\testing\plt\A2010128163500_1.L2_QKM_v7amaz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2057400"/>
            <a:ext cx="8686800" cy="3810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800" dirty="0" smtClean="0">
                <a:latin typeface="Baskerville Old Face" pitchFamily="18" charset="0"/>
                <a:cs typeface="Arial" pitchFamily="34" charset="0"/>
              </a:rPr>
              <a:t>What resolution is needed?</a:t>
            </a:r>
            <a:br>
              <a:rPr lang="en-US" sz="4800" dirty="0" smtClean="0">
                <a:latin typeface="Baskerville Old Face" pitchFamily="18" charset="0"/>
                <a:cs typeface="Arial" pitchFamily="34" charset="0"/>
              </a:rPr>
            </a:br>
            <a:r>
              <a:rPr lang="en-US" sz="4800" dirty="0" smtClean="0">
                <a:latin typeface="Baskerville Old Face" pitchFamily="18" charset="0"/>
                <a:cs typeface="Arial" pitchFamily="34" charset="0"/>
              </a:rPr>
              <a:t/>
            </a:r>
            <a:br>
              <a:rPr lang="en-US" sz="4800" dirty="0" smtClean="0">
                <a:latin typeface="Baskerville Old Face" pitchFamily="18" charset="0"/>
                <a:cs typeface="Arial" pitchFamily="34" charset="0"/>
              </a:rPr>
            </a:br>
            <a:r>
              <a:rPr lang="en-US" sz="4800" dirty="0" smtClean="0">
                <a:latin typeface="Baskerville Old Face" pitchFamily="18" charset="0"/>
                <a:cs typeface="Arial" pitchFamily="34" charset="0"/>
              </a:rPr>
              <a:t>Where do we need it?</a:t>
            </a:r>
            <a:br>
              <a:rPr lang="en-US" sz="4800" dirty="0" smtClean="0">
                <a:latin typeface="Baskerville Old Face" pitchFamily="18" charset="0"/>
                <a:cs typeface="Arial" pitchFamily="34" charset="0"/>
              </a:rPr>
            </a:br>
            <a:r>
              <a:rPr lang="en-US" sz="4800" dirty="0" smtClean="0">
                <a:latin typeface="Baskerville Old Face" pitchFamily="18" charset="0"/>
                <a:cs typeface="Arial" pitchFamily="34" charset="0"/>
              </a:rPr>
              <a:t/>
            </a:r>
            <a:br>
              <a:rPr lang="en-US" sz="4800" dirty="0" smtClean="0">
                <a:latin typeface="Baskerville Old Face" pitchFamily="18" charset="0"/>
                <a:cs typeface="Arial" pitchFamily="34" charset="0"/>
              </a:rPr>
            </a:br>
            <a:r>
              <a:rPr lang="en-US" sz="4800" dirty="0" smtClean="0">
                <a:latin typeface="Baskerville Old Face" pitchFamily="18" charset="0"/>
                <a:cs typeface="Arial" pitchFamily="34" charset="0"/>
              </a:rPr>
              <a:t>Why?</a:t>
            </a:r>
          </a:p>
          <a:p>
            <a:pPr marL="514350" indent="-514350" algn="ctr">
              <a:buFont typeface="+mj-lt"/>
              <a:buAutoNum type="arabicPeriod"/>
            </a:pPr>
            <a:endParaRPr lang="en-US" sz="4800" dirty="0">
              <a:latin typeface="Baskerville Old Face" pitchFamily="18" charset="0"/>
              <a:cs typeface="Arial" pitchFamily="34" charset="0"/>
            </a:endParaRP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83820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G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round </a:t>
            </a: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S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pace </a:t>
            </a: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D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istance (</a:t>
            </a:r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  <a:cs typeface="Arial" pitchFamily="34" charset="0"/>
              </a:rPr>
              <a:t>GSD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): Spatial resolution requirements in dynamic coastal and nearshore environments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>
              <a:latin typeface="Baskerville Old Face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FFFF00"/>
                </a:solidFill>
                <a:latin typeface="Baskerville Old Face" pitchFamily="18" charset="0"/>
                <a:cs typeface="Arial" pitchFamily="34" charset="0"/>
              </a:rPr>
              <a:t>GSD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 in quiescent waters</a:t>
            </a:r>
            <a:br>
              <a:rPr lang="en-US" sz="3600" dirty="0" smtClean="0">
                <a:latin typeface="Baskerville Old Face" pitchFamily="18" charset="0"/>
                <a:cs typeface="Arial" pitchFamily="34" charset="0"/>
              </a:rPr>
            </a:b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(i.e. more relaxed </a:t>
            </a:r>
            <a:r>
              <a:rPr lang="en-US" sz="3600" i="1" dirty="0" smtClean="0">
                <a:latin typeface="Baskerville Old Face" pitchFamily="18" charset="0"/>
                <a:cs typeface="Arial" pitchFamily="34" charset="0"/>
              </a:rPr>
              <a:t>spatial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 res. </a:t>
            </a:r>
            <a:r>
              <a:rPr lang="en-US" sz="3600" dirty="0" err="1" smtClean="0">
                <a:latin typeface="Baskerville Old Face" pitchFamily="18" charset="0"/>
                <a:cs typeface="Arial" pitchFamily="34" charset="0"/>
              </a:rPr>
              <a:t>reqs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 reduce “stare interval” for telescope 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  <a:sym typeface="Symbol"/>
              </a:rPr>
              <a:t>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 higher </a:t>
            </a:r>
            <a:r>
              <a:rPr lang="en-US" sz="3600" i="1" dirty="0" smtClean="0">
                <a:latin typeface="Baskerville Old Face" pitchFamily="18" charset="0"/>
                <a:cs typeface="Arial" pitchFamily="34" charset="0"/>
              </a:rPr>
              <a:t>temporal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 res.)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>
              <a:latin typeface="Baskerville Old Face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>
              <a:latin typeface="Baskerville Old Face" pitchFamily="18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oper Black" pitchFamily="18" charset="0"/>
              </a:rPr>
              <a:t>Specifically:</a:t>
            </a:r>
            <a:endParaRPr lang="en-US" dirty="0">
              <a:latin typeface="Cooper Black" pitchFamily="18" charset="0"/>
            </a:endParaRPr>
          </a:p>
        </p:txBody>
      </p:sp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19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1600200"/>
            <a:ext cx="8382000" cy="4572000"/>
          </a:xfrm>
        </p:spPr>
        <p:txBody>
          <a:bodyPr>
            <a:noAutofit/>
          </a:bodyPr>
          <a:lstStyle/>
          <a:p>
            <a:pPr marL="517525" indent="-517525">
              <a:buFont typeface="+mj-lt"/>
              <a:buAutoNum type="arabicPeriod" startAt="3"/>
            </a:pP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S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cales </a:t>
            </a: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o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f </a:t>
            </a: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V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ariability (“patchiness”) near-, offshore</a:t>
            </a:r>
          </a:p>
          <a:p>
            <a:pPr marL="514350" indent="-514350">
              <a:buFont typeface="+mj-lt"/>
              <a:buAutoNum type="arabicPeriod" startAt="3"/>
            </a:pPr>
            <a:endParaRPr lang="en-US" sz="3600" dirty="0" smtClean="0">
              <a:latin typeface="Baskerville Old Face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P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roportion </a:t>
            </a: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o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f </a:t>
            </a:r>
            <a:r>
              <a:rPr lang="en-US" sz="3600" b="1" dirty="0" smtClean="0">
                <a:latin typeface="Baskerville Old Face" pitchFamily="18" charset="0"/>
                <a:cs typeface="Arial" pitchFamily="34" charset="0"/>
              </a:rPr>
              <a:t>V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ariability </a:t>
            </a:r>
            <a:r>
              <a:rPr lang="en-US" sz="3600" dirty="0">
                <a:latin typeface="Baskerville Old Face" pitchFamily="18" charset="0"/>
                <a:cs typeface="Arial" pitchFamily="34" charset="0"/>
              </a:rPr>
              <a:t>r</a:t>
            </a:r>
            <a:r>
              <a:rPr lang="en-US" sz="3600" dirty="0" smtClean="0">
                <a:latin typeface="Baskerville Old Face" pitchFamily="18" charset="0"/>
                <a:cs typeface="Arial" pitchFamily="34" charset="0"/>
              </a:rPr>
              <a:t>esolved at given GSD</a:t>
            </a:r>
          </a:p>
          <a:p>
            <a:pPr marL="514350" indent="-514350">
              <a:buFont typeface="+mj-lt"/>
              <a:buAutoNum type="arabicPeriod" startAt="3"/>
            </a:pPr>
            <a:endParaRPr lang="en-US" sz="3600" dirty="0" smtClean="0">
              <a:latin typeface="Baskerville Old Face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sz="3600" dirty="0">
              <a:latin typeface="Baskerville Old Face" pitchFamily="18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oper Black" pitchFamily="18" charset="0"/>
              </a:rPr>
              <a:t>Specifically:</a:t>
            </a:r>
            <a:endParaRPr lang="en-US" dirty="0">
              <a:latin typeface="Cooper Black" pitchFamily="18" charset="0"/>
            </a:endParaRPr>
          </a:p>
        </p:txBody>
      </p:sp>
      <p:pic>
        <p:nvPicPr>
          <p:cNvPr id="5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9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9" y="1371600"/>
            <a:ext cx="8253816" cy="4038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oper Black" pitchFamily="18" charset="0"/>
              </a:rPr>
              <a:t>Approach</a:t>
            </a:r>
            <a:endParaRPr lang="en-US" dirty="0">
              <a:latin typeface="Cooper Blac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4348" y="5562600"/>
            <a:ext cx="765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oper Black" pitchFamily="18" charset="0"/>
              </a:rPr>
              <a:t>5 Regions of Study: 4 Plumes, 1 subtropical gyre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939135"/>
            <a:ext cx="714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oper Black" pitchFamily="18" charset="0"/>
              </a:rPr>
              <a:t>Wet Season &amp; Dry 2008-2011 (3,000+ images)</a:t>
            </a:r>
            <a:endParaRPr lang="en-US" sz="2400" dirty="0"/>
          </a:p>
        </p:txBody>
      </p:sp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7" y="5641032"/>
            <a:ext cx="104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5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Dirk Aurin\Dropbox\Projects\GeoCAPE\spatial_rrs\testing\plt\A2008005054500_3.L3_1KM_RGB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1" y="0"/>
            <a:ext cx="805893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8" y="0"/>
            <a:ext cx="8221484" cy="6858000"/>
          </a:xfrm>
          <a:prstGeom prst="rect">
            <a:avLst/>
          </a:prstGeom>
        </p:spPr>
      </p:pic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0" y="0"/>
            <a:ext cx="8351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09" y="0"/>
            <a:ext cx="5289091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1143000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Cooper Black" pitchFamily="18" charset="0"/>
              </a:rPr>
              <a:t>NIR-SWIR Merge</a:t>
            </a:r>
            <a:endParaRPr lang="en-US" sz="2800" dirty="0">
              <a:latin typeface="Cooper Black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971800"/>
            <a:ext cx="304800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askerville Old Face" pitchFamily="18" charset="0"/>
              </a:rPr>
              <a:t>(</a:t>
            </a:r>
            <a:r>
              <a:rPr lang="en-US" sz="2000" dirty="0">
                <a:latin typeface="Baskerville Old Face" pitchFamily="18" charset="0"/>
              </a:rPr>
              <a:t>See </a:t>
            </a:r>
            <a:r>
              <a:rPr lang="en-US" sz="2000" dirty="0" smtClean="0">
                <a:latin typeface="Baskerville Old Face" pitchFamily="18" charset="0"/>
              </a:rPr>
              <a:t>Poster:</a:t>
            </a:r>
            <a:br>
              <a:rPr lang="en-US" sz="2000" dirty="0" smtClean="0">
                <a:latin typeface="Baskerville Old Face" pitchFamily="18" charset="0"/>
              </a:rPr>
            </a:br>
            <a:r>
              <a:rPr lang="en-US" sz="2000" dirty="0" smtClean="0">
                <a:latin typeface="Baskerville Old Face" pitchFamily="18" charset="0"/>
              </a:rPr>
              <a:t> </a:t>
            </a:r>
            <a:r>
              <a:rPr lang="en-US" sz="2000" dirty="0">
                <a:latin typeface="Baskerville Old Face" pitchFamily="18" charset="0"/>
              </a:rPr>
              <a:t>Murky Waters; Atmospheric Correction and MODIS Ocean Color Uncertainty in Extreme Environments</a:t>
            </a:r>
            <a:r>
              <a:rPr lang="en-US" sz="2000" dirty="0" smtClean="0">
                <a:latin typeface="Baskerville Old Face" pitchFamily="18" charset="0"/>
              </a:rPr>
              <a:t>.)</a:t>
            </a:r>
            <a:endParaRPr lang="en-US" sz="2000" dirty="0">
              <a:latin typeface="Baskerville Old Face" pitchFamily="18" charset="0"/>
            </a:endParaRPr>
          </a:p>
          <a:p>
            <a:pPr algn="ctr"/>
            <a:endParaRPr lang="en-US" sz="2000" dirty="0">
              <a:latin typeface="Baskerville Old Face" pitchFamily="18" charset="0"/>
            </a:endParaRPr>
          </a:p>
        </p:txBody>
      </p:sp>
      <p:pic>
        <p:nvPicPr>
          <p:cNvPr id="7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5897880"/>
            <a:ext cx="8331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2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8480</TotalTime>
  <Words>545</Words>
  <Application>Microsoft Office PowerPoint</Application>
  <PresentationFormat>On-screen Show (4:3)</PresentationFormat>
  <Paragraphs>72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Mylar</vt:lpstr>
      <vt:lpstr>Spatially resolving ocean color and sediment dispersion in river plumes, coastal systems, and continental shelf waters.</vt:lpstr>
      <vt:lpstr>Stepping Out</vt:lpstr>
      <vt:lpstr>Possibility &amp; Opportunity</vt:lpstr>
      <vt:lpstr>PowerPoint Presentation</vt:lpstr>
      <vt:lpstr>Specifically:</vt:lpstr>
      <vt:lpstr>Specifically:</vt:lpstr>
      <vt:lpstr>Approach</vt:lpstr>
      <vt:lpstr>PowerPoint Presentation</vt:lpstr>
      <vt:lpstr>NIR-SWIR Merge</vt:lpstr>
      <vt:lpstr>2 Methods for Quantifying Spatial Scales of Variability</vt:lpstr>
      <vt:lpstr>Method #1  Finding the optimal GSD:  Interpixel variability around virtual stations</vt:lpstr>
      <vt:lpstr>PowerPoint Presentation</vt:lpstr>
      <vt:lpstr>Calculating the Ocean Color Uncertainty</vt:lpstr>
      <vt:lpstr>Method #2  Finding scales of variability: Semivariograms</vt:lpstr>
      <vt:lpstr>Results</vt:lpstr>
      <vt:lpstr>Example: Hurricane Irene and TS Lee;</vt:lpstr>
      <vt:lpstr>PowerPoint Presentation</vt:lpstr>
      <vt:lpstr>PowerPoint Presentation</vt:lpstr>
      <vt:lpstr>Results; Optimal GSD</vt:lpstr>
      <vt:lpstr>Results; Semivariance</vt:lpstr>
      <vt:lpstr>Summary</vt:lpstr>
      <vt:lpstr>PowerPoint Presentation</vt:lpstr>
      <vt:lpstr>extras</vt:lpstr>
      <vt:lpstr>PowerPoint Presentation</vt:lpstr>
      <vt:lpstr>Results; Optimal GSD</vt:lpstr>
      <vt:lpstr>Results; Semivariance</vt:lpstr>
      <vt:lpstr>Results; Semivariance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Dirk Aurin</dc:creator>
  <cp:lastModifiedBy>Dirk Aurin</cp:lastModifiedBy>
  <cp:revision>169</cp:revision>
  <dcterms:created xsi:type="dcterms:W3CDTF">2012-11-08T16:31:20Z</dcterms:created>
  <dcterms:modified xsi:type="dcterms:W3CDTF">2013-05-31T14:02:05Z</dcterms:modified>
</cp:coreProperties>
</file>