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8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87" r:id="rId2"/>
    <p:sldMasterId id="2147483699" r:id="rId3"/>
    <p:sldMasterId id="2147483711" r:id="rId4"/>
  </p:sldMasterIdLst>
  <p:notesMasterIdLst>
    <p:notesMasterId r:id="rId71"/>
  </p:notesMasterIdLst>
  <p:handoutMasterIdLst>
    <p:handoutMasterId r:id="rId72"/>
  </p:handoutMasterIdLst>
  <p:sldIdLst>
    <p:sldId id="474" r:id="rId5"/>
    <p:sldId id="843" r:id="rId6"/>
    <p:sldId id="783" r:id="rId7"/>
    <p:sldId id="802" r:id="rId8"/>
    <p:sldId id="786" r:id="rId9"/>
    <p:sldId id="785" r:id="rId10"/>
    <p:sldId id="789" r:id="rId11"/>
    <p:sldId id="777" r:id="rId12"/>
    <p:sldId id="805" r:id="rId13"/>
    <p:sldId id="806" r:id="rId14"/>
    <p:sldId id="807" r:id="rId15"/>
    <p:sldId id="808" r:id="rId16"/>
    <p:sldId id="809" r:id="rId17"/>
    <p:sldId id="810" r:id="rId18"/>
    <p:sldId id="811" r:id="rId19"/>
    <p:sldId id="812" r:id="rId20"/>
    <p:sldId id="813" r:id="rId21"/>
    <p:sldId id="814" r:id="rId22"/>
    <p:sldId id="815" r:id="rId23"/>
    <p:sldId id="816" r:id="rId24"/>
    <p:sldId id="817" r:id="rId25"/>
    <p:sldId id="818" r:id="rId26"/>
    <p:sldId id="819" r:id="rId27"/>
    <p:sldId id="820" r:id="rId28"/>
    <p:sldId id="821" r:id="rId29"/>
    <p:sldId id="822" r:id="rId30"/>
    <p:sldId id="823" r:id="rId31"/>
    <p:sldId id="824" r:id="rId32"/>
    <p:sldId id="825" r:id="rId33"/>
    <p:sldId id="826" r:id="rId34"/>
    <p:sldId id="827" r:id="rId35"/>
    <p:sldId id="828" r:id="rId36"/>
    <p:sldId id="829" r:id="rId37"/>
    <p:sldId id="830" r:id="rId38"/>
    <p:sldId id="831" r:id="rId39"/>
    <p:sldId id="832" r:id="rId40"/>
    <p:sldId id="833" r:id="rId41"/>
    <p:sldId id="834" r:id="rId42"/>
    <p:sldId id="835" r:id="rId43"/>
    <p:sldId id="836" r:id="rId44"/>
    <p:sldId id="837" r:id="rId45"/>
    <p:sldId id="838" r:id="rId46"/>
    <p:sldId id="839" r:id="rId47"/>
    <p:sldId id="840" r:id="rId48"/>
    <p:sldId id="841" r:id="rId49"/>
    <p:sldId id="842" r:id="rId50"/>
    <p:sldId id="791" r:id="rId51"/>
    <p:sldId id="792" r:id="rId52"/>
    <p:sldId id="793" r:id="rId53"/>
    <p:sldId id="794" r:id="rId54"/>
    <p:sldId id="795" r:id="rId55"/>
    <p:sldId id="850" r:id="rId56"/>
    <p:sldId id="778" r:id="rId57"/>
    <p:sldId id="779" r:id="rId58"/>
    <p:sldId id="780" r:id="rId59"/>
    <p:sldId id="781" r:id="rId60"/>
    <p:sldId id="797" r:id="rId61"/>
    <p:sldId id="798" r:id="rId62"/>
    <p:sldId id="799" r:id="rId63"/>
    <p:sldId id="851" r:id="rId64"/>
    <p:sldId id="845" r:id="rId65"/>
    <p:sldId id="846" r:id="rId66"/>
    <p:sldId id="847" r:id="rId67"/>
    <p:sldId id="848" r:id="rId68"/>
    <p:sldId id="849" r:id="rId69"/>
    <p:sldId id="852" r:id="rId70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996633"/>
    <a:srgbClr val="5A155C"/>
    <a:srgbClr val="461256"/>
    <a:srgbClr val="D634ED"/>
    <a:srgbClr val="FF6600"/>
    <a:srgbClr val="00FF00"/>
    <a:srgbClr val="EC383F"/>
    <a:srgbClr val="084712"/>
    <a:srgbClr val="052D0B"/>
    <a:srgbClr val="FFF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2441" autoAdjust="0"/>
  </p:normalViewPr>
  <p:slideViewPr>
    <p:cSldViewPr>
      <p:cViewPr varScale="1">
        <p:scale>
          <a:sx n="81" d="100"/>
          <a:sy n="81" d="100"/>
        </p:scale>
        <p:origin x="-41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slide" Target="slides/slide66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2E04C2-59CB-1647-97B0-E7A70F9DF0B5}" type="datetime1">
              <a:rPr lang="en-US"/>
              <a:pPr>
                <a:defRPr/>
              </a:pPr>
              <a:t>5/21/13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9F4556-4EB5-CD42-ACD9-3EE8F7089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23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18E4578-0447-B34D-B3C6-CBD08A20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815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73A1E-242E-8548-A240-05773E1D8000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Chuck retired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abc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A017C8-B1ED-414B-BF8E-D67791D8029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2A2A18-3097-3649-B489-60588E39A497}" type="slidenum">
              <a:rPr lang="en-US"/>
              <a:pPr/>
              <a:t>53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CA9883-EF64-4F4B-9AC2-73542FF3612F}" type="slidenum">
              <a:rPr lang="en-US"/>
              <a:pPr/>
              <a:t>54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0E4DD8-5AA2-3648-8F18-6E97F5543001}" type="slidenum">
              <a:rPr lang="en-US"/>
              <a:pPr/>
              <a:t>55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671FE4-236A-2845-A6E2-861AF20F27D0}" type="slidenum">
              <a:rPr lang="en-US"/>
              <a:pPr/>
              <a:t>56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92D4FF-E472-344F-B62F-0BD717AE4FDB}" type="slidenum">
              <a:rPr lang="en-US"/>
              <a:pPr/>
              <a:t>57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13E6E6-BC3B-D844-BC1B-6FC1FD688923}" type="slidenum">
              <a:rPr lang="en-US"/>
              <a:pPr/>
              <a:t>58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Sensitivity of diurnal variability to BRDF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59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21235EF-8A87-E148-8E7F-511F856A97DD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13E6E6-BC3B-D844-BC1B-6FC1FD688923}" type="slidenum">
              <a:rPr lang="en-US"/>
              <a:pPr/>
              <a:t>4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4D13C-F530-9446-8C04-D9398A83202B}" type="slidenum">
              <a:rPr lang="en-US"/>
              <a:pPr/>
              <a:t>5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Models are non</a:t>
            </a:r>
            <a:r>
              <a:rPr lang="en-US" baseline="0" dirty="0" smtClean="0"/>
              <a:t> or weakly absorbing.  Can’t distinguish absorbing aerosol from non-absorbing using NIR alone.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DAA64A-8D26-8342-A051-8AD7F78B7DCE}" type="slidenum">
              <a:rPr lang="en-US"/>
              <a:pPr/>
              <a:t>6</a:t>
            </a:fld>
            <a:endParaRPr lang="en-US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Polar orbiters see large </a:t>
            </a:r>
            <a:r>
              <a:rPr lang="en-US" dirty="0" err="1" smtClean="0"/>
              <a:t>airmass</a:t>
            </a:r>
            <a:r>
              <a:rPr lang="en-US" dirty="0" smtClean="0"/>
              <a:t> at high </a:t>
            </a:r>
            <a:r>
              <a:rPr lang="en-US" dirty="0" err="1" smtClean="0"/>
              <a:t>lats</a:t>
            </a:r>
            <a:r>
              <a:rPr lang="en-US" baseline="0" dirty="0" smtClean="0"/>
              <a:t> (cloudy)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11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1D51E1-39F9-BB44-85F8-06D698D03B29}" type="slidenum">
              <a:rPr lang="en-US"/>
              <a:pPr/>
              <a:t>8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abc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A017C8-B1ED-414B-BF8E-D67791D8029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237BB-4D0D-BC45-8C1D-F818A35E9A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1973D-0AED-B541-99FD-B2D710EBD9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86E6F-8310-464B-BD68-E97E72A768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A7C08-BB9B-274F-A80A-A0B33D9BCD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3214-496F-4225-ABFC-11B0E23F7D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64D7-546B-468D-A009-5DA9EBAA6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3214-496F-4225-ABFC-11B0E23F7D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64D7-546B-468D-A009-5DA9EBAA6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3214-496F-4225-ABFC-11B0E23F7D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64D7-546B-468D-A009-5DA9EBAA6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6238" y="10028239"/>
            <a:ext cx="14736762" cy="28362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35401" y="10028239"/>
            <a:ext cx="14736763" cy="28362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3214-496F-4225-ABFC-11B0E23F7D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64D7-546B-468D-A009-5DA9EBAA6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1" indent="0">
              <a:buNone/>
              <a:defRPr sz="1800" b="1"/>
            </a:lvl3pPr>
            <a:lvl4pPr marL="1371301" indent="0">
              <a:buNone/>
              <a:defRPr sz="1600" b="1"/>
            </a:lvl4pPr>
            <a:lvl5pPr marL="1828402" indent="0">
              <a:buNone/>
              <a:defRPr sz="1600" b="1"/>
            </a:lvl5pPr>
            <a:lvl6pPr marL="2285502" indent="0">
              <a:buNone/>
              <a:defRPr sz="1600" b="1"/>
            </a:lvl6pPr>
            <a:lvl7pPr marL="2742603" indent="0">
              <a:buNone/>
              <a:defRPr sz="1600" b="1"/>
            </a:lvl7pPr>
            <a:lvl8pPr marL="3199703" indent="0">
              <a:buNone/>
              <a:defRPr sz="1600" b="1"/>
            </a:lvl8pPr>
            <a:lvl9pPr marL="36568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1" indent="0">
              <a:buNone/>
              <a:defRPr sz="1800" b="1"/>
            </a:lvl3pPr>
            <a:lvl4pPr marL="1371301" indent="0">
              <a:buNone/>
              <a:defRPr sz="1600" b="1"/>
            </a:lvl4pPr>
            <a:lvl5pPr marL="1828402" indent="0">
              <a:buNone/>
              <a:defRPr sz="1600" b="1"/>
            </a:lvl5pPr>
            <a:lvl6pPr marL="2285502" indent="0">
              <a:buNone/>
              <a:defRPr sz="1600" b="1"/>
            </a:lvl6pPr>
            <a:lvl7pPr marL="2742603" indent="0">
              <a:buNone/>
              <a:defRPr sz="1600" b="1"/>
            </a:lvl7pPr>
            <a:lvl8pPr marL="3199703" indent="0">
              <a:buNone/>
              <a:defRPr sz="1600" b="1"/>
            </a:lvl8pPr>
            <a:lvl9pPr marL="36568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3214-496F-4225-ABFC-11B0E23F7D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64D7-546B-468D-A009-5DA9EBAA6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3214-496F-4225-ABFC-11B0E23F7D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64D7-546B-468D-A009-5DA9EBAA6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3214-496F-4225-ABFC-11B0E23F7D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64D7-546B-468D-A009-5DA9EBAA6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1" indent="0">
              <a:buNone/>
              <a:defRPr sz="1000"/>
            </a:lvl3pPr>
            <a:lvl4pPr marL="1371301" indent="0">
              <a:buNone/>
              <a:defRPr sz="900"/>
            </a:lvl4pPr>
            <a:lvl5pPr marL="1828402" indent="0">
              <a:buNone/>
              <a:defRPr sz="900"/>
            </a:lvl5pPr>
            <a:lvl6pPr marL="2285502" indent="0">
              <a:buNone/>
              <a:defRPr sz="900"/>
            </a:lvl6pPr>
            <a:lvl7pPr marL="2742603" indent="0">
              <a:buNone/>
              <a:defRPr sz="900"/>
            </a:lvl7pPr>
            <a:lvl8pPr marL="3199703" indent="0">
              <a:buNone/>
              <a:defRPr sz="900"/>
            </a:lvl8pPr>
            <a:lvl9pPr marL="36568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3214-496F-4225-ABFC-11B0E23F7D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64D7-546B-468D-A009-5DA9EBAA6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1" indent="0">
              <a:buNone/>
              <a:defRPr sz="2400"/>
            </a:lvl3pPr>
            <a:lvl4pPr marL="1371301" indent="0">
              <a:buNone/>
              <a:defRPr sz="2000"/>
            </a:lvl4pPr>
            <a:lvl5pPr marL="1828402" indent="0">
              <a:buNone/>
              <a:defRPr sz="2000"/>
            </a:lvl5pPr>
            <a:lvl6pPr marL="2285502" indent="0">
              <a:buNone/>
              <a:defRPr sz="2000"/>
            </a:lvl6pPr>
            <a:lvl7pPr marL="2742603" indent="0">
              <a:buNone/>
              <a:defRPr sz="2000"/>
            </a:lvl7pPr>
            <a:lvl8pPr marL="3199703" indent="0">
              <a:buNone/>
              <a:defRPr sz="2000"/>
            </a:lvl8pPr>
            <a:lvl9pPr marL="36568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1" indent="0">
              <a:buNone/>
              <a:defRPr sz="1000"/>
            </a:lvl3pPr>
            <a:lvl4pPr marL="1371301" indent="0">
              <a:buNone/>
              <a:defRPr sz="900"/>
            </a:lvl4pPr>
            <a:lvl5pPr marL="1828402" indent="0">
              <a:buNone/>
              <a:defRPr sz="900"/>
            </a:lvl5pPr>
            <a:lvl6pPr marL="2285502" indent="0">
              <a:buNone/>
              <a:defRPr sz="900"/>
            </a:lvl6pPr>
            <a:lvl7pPr marL="2742603" indent="0">
              <a:buNone/>
              <a:defRPr sz="900"/>
            </a:lvl7pPr>
            <a:lvl8pPr marL="3199703" indent="0">
              <a:buNone/>
              <a:defRPr sz="900"/>
            </a:lvl8pPr>
            <a:lvl9pPr marL="36568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3214-496F-4225-ABFC-11B0E23F7D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64D7-546B-468D-A009-5DA9EBAA6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3214-496F-4225-ABFC-11B0E23F7D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64D7-546B-468D-A009-5DA9EBAA6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66475" y="1720851"/>
            <a:ext cx="7405688" cy="366696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6239" y="1720851"/>
            <a:ext cx="22067837" cy="366696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3214-496F-4225-ABFC-11B0E23F7D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64D7-546B-468D-A009-5DA9EBAA6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0DC2-1475-4688-9167-ECA3CBE1E1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5/22/13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0DC2-1475-4688-9167-ECA3CBE1E1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5/22/13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0DC2-1475-4688-9167-ECA3CBE1E1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5/22/13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0DC2-1475-4688-9167-ECA3CBE1E1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5/22/13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0DC2-1475-4688-9167-ECA3CBE1E1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5/22/13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0DC2-1475-4688-9167-ECA3CBE1E1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5/22/13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6EB7E-315E-E748-B270-13231E94C0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0DC2-1475-4688-9167-ECA3CBE1E1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5/22/13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0DC2-1475-4688-9167-ECA3CBE1E1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5/22/13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0DC2-1475-4688-9167-ECA3CBE1E1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5/22/13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0DC2-1475-4688-9167-ECA3CBE1E1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5/22/13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0DC2-1475-4688-9167-ECA3CBE1E1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5/22/13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C4BF-3041-4F39-9FD6-61080E0B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2935-7BB4-46FB-A819-A31DB77063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C4BF-3041-4F39-9FD6-61080E0B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2935-7BB4-46FB-A819-A31DB77063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C4BF-3041-4F39-9FD6-61080E0B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2935-7BB4-46FB-A819-A31DB77063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C4BF-3041-4F39-9FD6-61080E0B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2935-7BB4-46FB-A819-A31DB77063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C4BF-3041-4F39-9FD6-61080E0B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2935-7BB4-46FB-A819-A31DB77063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03E82-2B91-2248-941D-B5DF73C0C4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C4BF-3041-4F39-9FD6-61080E0B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2935-7BB4-46FB-A819-A31DB77063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C4BF-3041-4F39-9FD6-61080E0B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2935-7BB4-46FB-A819-A31DB77063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C4BF-3041-4F39-9FD6-61080E0B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2935-7BB4-46FB-A819-A31DB77063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C4BF-3041-4F39-9FD6-61080E0B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2935-7BB4-46FB-A819-A31DB77063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C4BF-3041-4F39-9FD6-61080E0B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2935-7BB4-46FB-A819-A31DB77063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C4BF-3041-4F39-9FD6-61080E0B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2935-7BB4-46FB-A819-A31DB77063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9316D-4929-9640-93C4-B6C2B52215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8FDDB-5B28-314E-8672-11810456DC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510D5-3D01-B947-87F4-00949A4D8F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A85B7-553D-7049-A116-85D53D1560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8FF70-B679-1E4B-A7A3-E68496B86F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84A359D-EB11-814C-8AE4-B5D9DE7725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8471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1" fontAlgn="auto">
              <a:spcBef>
                <a:spcPts val="0"/>
              </a:spcBef>
              <a:spcAft>
                <a:spcPts val="0"/>
              </a:spcAft>
            </a:pPr>
            <a:fld id="{67EE3214-496F-4225-ABFC-11B0E23F7D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201" fontAlgn="auto">
                <a:spcBef>
                  <a:spcPts val="0"/>
                </a:spcBef>
                <a:spcAft>
                  <a:spcPts val="0"/>
                </a:spcAft>
              </a:pPr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1" fontAlgn="auto">
              <a:spcBef>
                <a:spcPts val="0"/>
              </a:spcBef>
              <a:spcAft>
                <a:spcPts val="0"/>
              </a:spcAft>
            </a:pPr>
            <a:fld id="{F18164D7-546B-468D-A009-5DA9EBAA6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20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20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5" indent="-342825" algn="l" defTabSz="91420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8" indent="-285688" algn="l" defTabSz="91420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1" indent="-228550" algn="l" defTabSz="9142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52" indent="-228550" algn="l" defTabSz="91420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52" indent="-228550" algn="l" defTabSz="91420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52" indent="-228550" algn="l" defTabSz="914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3" indent="-228550" algn="l" defTabSz="914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3" indent="-228550" algn="l" defTabSz="914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4" indent="-228550" algn="l" defTabSz="914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1" algn="l" defTabSz="914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1" algn="l" defTabSz="914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2" algn="l" defTabSz="914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2" algn="l" defTabSz="914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3" algn="l" defTabSz="914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3" algn="l" defTabSz="914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3" algn="l" defTabSz="914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52A0DC2-1475-4688-9167-ECA3CBE1E1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5/22/13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40CC4BF-3041-4F39-9FD6-61080E0B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FA92935-7BB4-46FB-A819-A31DB77063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8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0.emf"/><Relationship Id="rId5" Type="http://schemas.openxmlformats.org/officeDocument/2006/relationships/image" Target="../media/image12.wmf"/><Relationship Id="rId6" Type="http://schemas.openxmlformats.org/officeDocument/2006/relationships/image" Target="../media/image13.wmf"/><Relationship Id="rId7" Type="http://schemas.openxmlformats.org/officeDocument/2006/relationships/image" Target="../media/image14.w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1.wmf"/><Relationship Id="rId10" Type="http://schemas.openxmlformats.org/officeDocument/2006/relationships/image" Target="../media/image1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6.wmf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3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58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4.png"/><Relationship Id="rId5" Type="http://schemas.openxmlformats.org/officeDocument/2006/relationships/image" Target="../media/image62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wmf"/><Relationship Id="rId3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8.wmf"/><Relationship Id="rId3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0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74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7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76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image" Target="../media/image82.emf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79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83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19050">
            <a:solidFill>
              <a:srgbClr val="08471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533400" y="228600"/>
            <a:ext cx="7924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/>
              <a:t>Atmospheric Correction Discussion</a:t>
            </a:r>
            <a:endParaRPr lang="en-US" sz="4400" dirty="0"/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267200" y="5715000"/>
            <a:ext cx="4495800" cy="6617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GEO-CAPE Meeting</a:t>
            </a:r>
            <a:endParaRPr lang="en-US" dirty="0"/>
          </a:p>
          <a:p>
            <a:pPr algn="ctr">
              <a:spcBef>
                <a:spcPct val="50000"/>
              </a:spcBef>
            </a:pPr>
            <a:r>
              <a:rPr lang="en-US" sz="1400" dirty="0" smtClean="0"/>
              <a:t>21-23 May 2013</a:t>
            </a:r>
            <a:endParaRPr lang="en-US" sz="1400" dirty="0"/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4651803" y="3103364"/>
            <a:ext cx="357779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dirty="0"/>
              <a:t>Bryan </a:t>
            </a:r>
            <a:r>
              <a:rPr lang="en-US" sz="2800" dirty="0" smtClean="0"/>
              <a:t>Franz</a:t>
            </a:r>
          </a:p>
          <a:p>
            <a:pPr algn="ctr">
              <a:spcAft>
                <a:spcPts val="0"/>
              </a:spcAft>
            </a:pPr>
            <a:r>
              <a:rPr lang="en-US" sz="2800" dirty="0" smtClean="0"/>
              <a:t>Zia Ahmad</a:t>
            </a:r>
            <a:endParaRPr lang="en-US" sz="2800" dirty="0"/>
          </a:p>
          <a:p>
            <a:pPr algn="ctr"/>
            <a:endParaRPr lang="en-US" sz="2000" dirty="0"/>
          </a:p>
          <a:p>
            <a:pPr algn="ctr"/>
            <a:r>
              <a:rPr lang="en-US" sz="2800" dirty="0" smtClean="0"/>
              <a:t>NASA Ocean </a:t>
            </a:r>
            <a:r>
              <a:rPr lang="en-US" sz="2800" dirty="0"/>
              <a:t>Biology</a:t>
            </a:r>
          </a:p>
          <a:p>
            <a:pPr algn="ctr"/>
            <a:r>
              <a:rPr lang="en-US" sz="2800" dirty="0"/>
              <a:t>Processing Group</a:t>
            </a:r>
          </a:p>
        </p:txBody>
      </p:sp>
      <p:pic>
        <p:nvPicPr>
          <p:cNvPr id="16390" name="Picture 5" descr="seawifs_globe_weta.ic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352800"/>
            <a:ext cx="353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8077200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2590800" y="2438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2400">
                <a:solidFill>
                  <a:srgbClr val="1F497D"/>
                </a:solidFill>
                <a:latin typeface="Times New Roman" pitchFamily="18" charset="0"/>
                <a:ea typeface="+mn-ea"/>
                <a:cs typeface="+mn-cs"/>
              </a:rPr>
              <a:t>NO</a:t>
            </a:r>
            <a:r>
              <a:rPr lang="en-US" sz="2400" baseline="-25000">
                <a:solidFill>
                  <a:srgbClr val="1F497D"/>
                </a:solidFill>
                <a:latin typeface="Times New Roman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6096000" y="25908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2400">
                <a:solidFill>
                  <a:srgbClr val="1F497D"/>
                </a:solidFill>
                <a:latin typeface="Times New Roman" pitchFamily="18" charset="0"/>
                <a:ea typeface="+mn-ea"/>
                <a:cs typeface="+mn-cs"/>
              </a:rPr>
              <a:t>O</a:t>
            </a:r>
            <a:r>
              <a:rPr lang="en-US" sz="2400" baseline="-25000">
                <a:solidFill>
                  <a:srgbClr val="1F497D"/>
                </a:solidFill>
                <a:latin typeface="Times New Roman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981200" y="220663"/>
            <a:ext cx="5715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Spectral Transmission</a:t>
            </a:r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 flipH="1">
            <a:off x="5943600" y="3048000"/>
            <a:ext cx="3810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6630" name="Line 7"/>
          <p:cNvSpPr>
            <a:spLocks noChangeShapeType="1"/>
          </p:cNvSpPr>
          <p:nvPr/>
        </p:nvSpPr>
        <p:spPr bwMode="auto">
          <a:xfrm flipV="1">
            <a:off x="2971800" y="18288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581025" y="4114800"/>
          <a:ext cx="3457575" cy="255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Slide" r:id="rId3" imgW="4425876" imgH="3319103" progId="PowerPoint.Slide.8">
                  <p:embed/>
                </p:oleObj>
              </mc:Choice>
              <mc:Fallback>
                <p:oleObj name="Slide" r:id="rId3" imgW="4425876" imgH="331910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874" t="8398" r="7874" b="8398"/>
                      <a:stretch>
                        <a:fillRect/>
                      </a:stretch>
                    </p:blipFill>
                    <p:spPr bwMode="auto">
                      <a:xfrm>
                        <a:off x="581025" y="4114800"/>
                        <a:ext cx="3457575" cy="2557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762000" y="1219200"/>
          <a:ext cx="3276600" cy="257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Slide" r:id="rId5" imgW="4562811" imgH="3422758" progId="PowerPoint.Slide.8">
                  <p:embed/>
                </p:oleObj>
              </mc:Choice>
              <mc:Fallback>
                <p:oleObj name="Slide" r:id="rId5" imgW="4562811" imgH="3422758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482" t="11949" r="13989" b="6836"/>
                      <a:stretch>
                        <a:fillRect/>
                      </a:stretch>
                    </p:blipFill>
                    <p:spPr bwMode="auto">
                      <a:xfrm>
                        <a:off x="762000" y="1219200"/>
                        <a:ext cx="3276600" cy="2574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7"/>
          <p:cNvGraphicFramePr>
            <a:graphicFrameLocks noChangeAspect="1"/>
          </p:cNvGraphicFramePr>
          <p:nvPr/>
        </p:nvGraphicFramePr>
        <p:xfrm>
          <a:off x="4648200" y="1143000"/>
          <a:ext cx="3200400" cy="246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Slide" r:id="rId7" imgW="3954893" imgH="2965670" progId="PowerPoint.Slide.8">
                  <p:embed/>
                </p:oleObj>
              </mc:Choice>
              <mc:Fallback>
                <p:oleObj name="Slide" r:id="rId7" imgW="3954893" imgH="296567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446" t="5107" r="2275"/>
                      <a:stretch>
                        <a:fillRect/>
                      </a:stretch>
                    </p:blipFill>
                    <p:spPr bwMode="auto">
                      <a:xfrm>
                        <a:off x="4648200" y="1143000"/>
                        <a:ext cx="3200400" cy="2468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8"/>
          <p:cNvGraphicFramePr>
            <a:graphicFrameLocks noChangeAspect="1"/>
          </p:cNvGraphicFramePr>
          <p:nvPr/>
        </p:nvGraphicFramePr>
        <p:xfrm>
          <a:off x="4572000" y="4049713"/>
          <a:ext cx="3581400" cy="257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8" name="Slide" r:id="rId9" imgW="4047864" imgH="3037293" progId="PowerPoint.Slide.8">
                  <p:embed/>
                </p:oleObj>
              </mc:Choice>
              <mc:Fallback>
                <p:oleObj name="Slide" r:id="rId9" imgW="4047864" imgH="303729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937" t="8398" r="9448" b="8398"/>
                      <a:stretch>
                        <a:fillRect/>
                      </a:stretch>
                    </p:blipFill>
                    <p:spPr bwMode="auto">
                      <a:xfrm>
                        <a:off x="4572000" y="4049713"/>
                        <a:ext cx="3581400" cy="2579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50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NO</a:t>
            </a:r>
            <a:r>
              <a:rPr lang="en-US" sz="3200" baseline="-250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2</a:t>
            </a: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 Correction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9568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NO</a:t>
            </a:r>
            <a:r>
              <a:rPr lang="en-US" baseline="-250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2</a:t>
            </a: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 Profile</a:t>
            </a:r>
            <a:endParaRPr lang="en-US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880646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Changes in TOA Refl. Due to NO</a:t>
            </a:r>
            <a:r>
              <a:rPr lang="en-US" baseline="-250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2</a:t>
            </a:r>
            <a:endParaRPr lang="en-US" baseline="-250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388620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NO</a:t>
            </a:r>
            <a:r>
              <a:rPr lang="en-US" baseline="-250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2</a:t>
            </a: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 Weighting Function</a:t>
            </a:r>
            <a:endParaRPr lang="en-US" baseline="-250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3852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TOA Refl. After NO</a:t>
            </a:r>
            <a:r>
              <a:rPr lang="en-US" baseline="-250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2</a:t>
            </a: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 Correction</a:t>
            </a:r>
            <a:r>
              <a:rPr lang="en-US" baseline="-250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  </a:t>
            </a:r>
            <a:endParaRPr lang="en-US" baseline="-250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636093"/>
              </p:ext>
            </p:extLst>
          </p:nvPr>
        </p:nvGraphicFramePr>
        <p:xfrm>
          <a:off x="5791200" y="4038600"/>
          <a:ext cx="3352800" cy="2574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Slide" r:id="rId3" imgW="4572180" imgH="3428876" progId="PowerPoint.Slide.8">
                  <p:embed/>
                </p:oleObj>
              </mc:Choice>
              <mc:Fallback>
                <p:oleObj name="Slide" r:id="rId3" imgW="4572180" imgH="3428876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522" t="8681" r="4347" b="4517"/>
                      <a:stretch>
                        <a:fillRect/>
                      </a:stretch>
                    </p:blipFill>
                    <p:spPr bwMode="auto">
                      <a:xfrm>
                        <a:off x="5791200" y="4038600"/>
                        <a:ext cx="3352800" cy="25742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191000"/>
            <a:ext cx="26670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191000"/>
            <a:ext cx="26289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187450"/>
            <a:ext cx="2674938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1" name="Object 8"/>
          <p:cNvGraphicFramePr>
            <a:graphicFrameLocks noChangeAspect="1"/>
          </p:cNvGraphicFramePr>
          <p:nvPr/>
        </p:nvGraphicFramePr>
        <p:xfrm>
          <a:off x="304800" y="1219200"/>
          <a:ext cx="25146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Picture" r:id="rId8" imgW="2362320" imgH="2514600" progId="Word.Picture.8">
                  <p:embed/>
                </p:oleObj>
              </mc:Choice>
              <mc:Fallback>
                <p:oleObj name="Picture" r:id="rId8" imgW="2362320" imgH="25146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19200"/>
                        <a:ext cx="2514600" cy="24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1184275"/>
            <a:ext cx="27051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05000" y="1524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NO</a:t>
            </a:r>
            <a:r>
              <a:rPr lang="en-US" sz="3200" baseline="-250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2</a:t>
            </a: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 Correction (cont.)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88064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RGB Image (April 11, 2005)</a:t>
            </a:r>
            <a:endParaRPr lang="en-US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7620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τ</a:t>
            </a:r>
            <a:r>
              <a:rPr lang="en-US" baseline="-25000" dirty="0" err="1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Aer</a:t>
            </a: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 (869)</a:t>
            </a:r>
            <a:endParaRPr lang="en-US" baseline="-250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8382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NO</a:t>
            </a:r>
            <a:r>
              <a:rPr lang="en-US" baseline="-250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2</a:t>
            </a:r>
            <a:endParaRPr lang="en-US" baseline="-250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8524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Before NO</a:t>
            </a:r>
            <a:r>
              <a:rPr lang="en-US" baseline="-250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2 </a:t>
            </a: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Correction</a:t>
            </a:r>
            <a:endParaRPr lang="en-US" baseline="-250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38524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After NO</a:t>
            </a:r>
            <a:r>
              <a:rPr lang="en-US" baseline="-250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2 </a:t>
            </a: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Correction</a:t>
            </a:r>
            <a:endParaRPr lang="en-US" baseline="-250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4200" y="38524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Frequency Dist.</a:t>
            </a:r>
            <a:endParaRPr lang="en-US" baseline="-250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3200" y="64886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Ahmad </a:t>
            </a:r>
            <a:r>
              <a:rPr lang="en-US" sz="1800" i="1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et al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. (2007)</a:t>
            </a:r>
            <a:endParaRPr lang="en-US" sz="18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_ozgbl_omi_200503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800" y="1066800"/>
            <a:ext cx="3759200" cy="2819400"/>
          </a:xfrm>
          <a:prstGeom prst="rect">
            <a:avLst/>
          </a:prstGeom>
        </p:spPr>
      </p:pic>
      <p:pic>
        <p:nvPicPr>
          <p:cNvPr id="4" name="Picture 3" descr="ozone_carto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886200"/>
            <a:ext cx="3784028" cy="2838020"/>
          </a:xfrm>
          <a:prstGeom prst="rect">
            <a:avLst/>
          </a:prstGeom>
        </p:spPr>
      </p:pic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860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0" smtClean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860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0" smtClean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59403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29200" y="5464175"/>
            <a:ext cx="2049463" cy="479425"/>
          </a:xfrm>
          <a:prstGeom prst="rect">
            <a:avLst/>
          </a:prstGeom>
          <a:noFill/>
        </p:spPr>
      </p:pic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0" y="936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0" smtClean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59406" name="Picture 1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29200" y="5921375"/>
            <a:ext cx="1752600" cy="479425"/>
          </a:xfrm>
          <a:prstGeom prst="rect">
            <a:avLst/>
          </a:prstGeom>
          <a:noFill/>
        </p:spPr>
      </p:pic>
      <p:sp>
        <p:nvSpPr>
          <p:cNvPr id="59408" name="Rectangle 16"/>
          <p:cNvSpPr>
            <a:spLocks noChangeArrowheads="1"/>
          </p:cNvSpPr>
          <p:nvPr/>
        </p:nvSpPr>
        <p:spPr bwMode="auto">
          <a:xfrm>
            <a:off x="0" y="936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0" smtClean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0" y="2286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Ozone Correction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18" name="Picture 17" descr="ozone_profile.png"/>
          <p:cNvPicPr>
            <a:picLocks noChangeAspect="1"/>
          </p:cNvPicPr>
          <p:nvPr/>
        </p:nvPicPr>
        <p:blipFill>
          <a:blip r:embed="rId9" cstate="print"/>
          <a:srcRect l="2027" t="5405" r="2703" b="5405"/>
          <a:stretch>
            <a:fillRect/>
          </a:stretch>
        </p:blipFill>
        <p:spPr>
          <a:xfrm>
            <a:off x="4800599" y="1066800"/>
            <a:ext cx="3798455" cy="2667000"/>
          </a:xfrm>
          <a:prstGeom prst="rect">
            <a:avLst/>
          </a:prstGeom>
        </p:spPr>
      </p:pic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29200" y="4495800"/>
            <a:ext cx="3787775" cy="868363"/>
          </a:xfrm>
          <a:prstGeom prst="rect">
            <a:avLst/>
          </a:prstGeom>
          <a:noFill/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1325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0" smtClean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31368"/>
          <a:stretch>
            <a:fillRect/>
          </a:stretch>
        </p:blipFill>
        <p:spPr bwMode="auto">
          <a:xfrm>
            <a:off x="914400" y="2209800"/>
            <a:ext cx="7381874" cy="333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12869"/>
          <a:stretch>
            <a:fillRect/>
          </a:stretch>
        </p:blipFill>
        <p:spPr bwMode="auto">
          <a:xfrm>
            <a:off x="6553200" y="6400800"/>
            <a:ext cx="1547813" cy="27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924800" y="6324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, 2007</a:t>
            </a:r>
            <a:endParaRPr lang="en-US" sz="1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096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Major Constituents of Mineral Dust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6764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/>
                <a:ea typeface="+mn-ea"/>
                <a:cs typeface="+mn-cs"/>
              </a:rPr>
              <a:t> Composition By Volume</a:t>
            </a:r>
            <a:endParaRPr lang="en-US" sz="2400" dirty="0">
              <a:solidFill>
                <a:srgbClr val="00206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st_out_flo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616" y="1447800"/>
            <a:ext cx="7864984" cy="464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6096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Sources and Transport of Mineral Dust</a:t>
            </a:r>
            <a:endParaRPr lang="en-US" sz="28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8200" y="61722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Reproduced from </a:t>
            </a:r>
            <a:r>
              <a:rPr lang="en-US" sz="1800" dirty="0" err="1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D’Almeida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 et al (1991)</a:t>
            </a:r>
            <a:endParaRPr lang="en-US" sz="18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04800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Detection of Mineral Dust From Space Using UV Aerosol Index From OMI Sensor </a:t>
            </a:r>
            <a:endParaRPr lang="en-US" sz="28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026" name="AutoShape 2" descr="ftp://gdata1.sci.gsfc.nasa.gov/ftp/incoming/G3/OPS/ws/13529539112589/UVAerosolIndex.OMTO3d.003.AreaMap.2005-05-01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4" name="Picture 3" descr="UVAerosolIndex_OMTO3d_003_AreaMap_2005-05-01.gif"/>
          <p:cNvPicPr>
            <a:picLocks noChangeAspect="1"/>
          </p:cNvPicPr>
          <p:nvPr/>
        </p:nvPicPr>
        <p:blipFill>
          <a:blip r:embed="rId2" cstate="print"/>
          <a:srcRect l="1010" t="6667" r="3030"/>
          <a:stretch>
            <a:fillRect/>
          </a:stretch>
        </p:blipFill>
        <p:spPr>
          <a:xfrm>
            <a:off x="914400" y="1447800"/>
            <a:ext cx="7239000" cy="5029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38600" y="3352800"/>
            <a:ext cx="152401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2892623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Cape Verde</a:t>
            </a:r>
            <a:endParaRPr lang="en-US" sz="1400" b="1" dirty="0">
              <a:solidFill>
                <a:srgbClr val="FF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29000" y="3352800"/>
            <a:ext cx="152401" cy="152400"/>
          </a:xfrm>
          <a:prstGeom prst="ellips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6200" y="3657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Barbados</a:t>
            </a:r>
            <a:endParaRPr lang="en-US" sz="1400" b="1" dirty="0">
              <a:solidFill>
                <a:srgbClr val="FF0000"/>
              </a:solidFill>
              <a:latin typeface="Times New Roman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1400" y="3505200"/>
            <a:ext cx="631918" cy="250918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5" idx="1"/>
          </p:cNvCxnSpPr>
          <p:nvPr/>
        </p:nvCxnSpPr>
        <p:spPr>
          <a:xfrm>
            <a:off x="3733800" y="3124200"/>
            <a:ext cx="327119" cy="250918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295400" y="533400"/>
            <a:ext cx="632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Ahmad-Fraser (AF) RT Code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0" y="352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black"/>
                </a:solidFill>
                <a:latin typeface="Times New Roman"/>
                <a:ea typeface="+mn-ea"/>
                <a:cs typeface="Times New Roman" pitchFamily="18" charset="0"/>
              </a:rPr>
              <a:t/>
            </a:r>
            <a:br>
              <a:rPr lang="en-US" sz="1200">
                <a:solidFill>
                  <a:prstClr val="black"/>
                </a:solidFill>
                <a:latin typeface="Times New Roman"/>
                <a:ea typeface="+mn-ea"/>
                <a:cs typeface="Times New Roman" pitchFamily="18" charset="0"/>
              </a:rPr>
            </a:br>
            <a:r>
              <a:rPr lang="en-US" sz="1200">
                <a:solidFill>
                  <a:prstClr val="black"/>
                </a:solidFill>
                <a:latin typeface="Times New Roman"/>
                <a:ea typeface="+mn-ea"/>
                <a:cs typeface="Times New Roman" pitchFamily="18" charset="0"/>
              </a:rPr>
              <a:t/>
            </a:r>
            <a:br>
              <a:rPr lang="en-US" sz="1200">
                <a:solidFill>
                  <a:prstClr val="black"/>
                </a:solidFill>
                <a:latin typeface="Times New Roman"/>
                <a:ea typeface="+mn-ea"/>
                <a:cs typeface="Times New Roman" pitchFamily="18" charset="0"/>
              </a:rPr>
            </a:br>
            <a:endParaRPr lang="en-US" sz="1800">
              <a:solidFill>
                <a:prstClr val="black"/>
              </a:solidFill>
              <a:latin typeface="Times New Roman"/>
              <a:ea typeface="+mn-ea"/>
              <a:cs typeface="Times New Roman" pitchFamily="18" charset="0"/>
            </a:endParaRPr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457200" y="1752600"/>
            <a:ext cx="85344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The 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AF code (V3.0) is a vector code 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that 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accounts for all orders of scattering and polarization of the diffused radiation both in the atmosphere and the ocean.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It 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uses an iterative method, similar to one developed by Herman (1965), and solves the RT equation by numerically integrating over polar (</a:t>
            </a:r>
            <a:r>
              <a:rPr lang="el-GR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θ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 and azimuth (</a:t>
            </a:r>
            <a:r>
              <a:rPr lang="el-GR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 angles and the optical thickness (</a:t>
            </a:r>
            <a:r>
              <a:rPr lang="el-GR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τ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The 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ocean atmosphere boundary can be either an optically flat surface or a rough surface characterized by Cox and Munk slope probability distribution.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914400" y="381000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Ocean-Atmosphere Model (This Study)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0" y="352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black"/>
                </a:solidFill>
                <a:latin typeface="Times New Roman"/>
                <a:ea typeface="+mn-ea"/>
                <a:cs typeface="Times New Roman" pitchFamily="18" charset="0"/>
              </a:rPr>
              <a:t/>
            </a:r>
            <a:br>
              <a:rPr lang="en-US" sz="1200">
                <a:solidFill>
                  <a:prstClr val="black"/>
                </a:solidFill>
                <a:latin typeface="Times New Roman"/>
                <a:ea typeface="+mn-ea"/>
                <a:cs typeface="Times New Roman" pitchFamily="18" charset="0"/>
              </a:rPr>
            </a:br>
            <a:r>
              <a:rPr lang="en-US" sz="1200">
                <a:solidFill>
                  <a:prstClr val="black"/>
                </a:solidFill>
                <a:latin typeface="Times New Roman"/>
                <a:ea typeface="+mn-ea"/>
                <a:cs typeface="Times New Roman" pitchFamily="18" charset="0"/>
              </a:rPr>
              <a:t/>
            </a:r>
            <a:br>
              <a:rPr lang="en-US" sz="1200">
                <a:solidFill>
                  <a:prstClr val="black"/>
                </a:solidFill>
                <a:latin typeface="Times New Roman"/>
                <a:ea typeface="+mn-ea"/>
                <a:cs typeface="Times New Roman" pitchFamily="18" charset="0"/>
              </a:rPr>
            </a:br>
            <a:endParaRPr lang="en-US" sz="1800">
              <a:solidFill>
                <a:prstClr val="black"/>
              </a:solidFill>
              <a:latin typeface="Times New Roman"/>
              <a:ea typeface="+mn-ea"/>
              <a:cs typeface="Times New Roman" pitchFamily="18" charset="0"/>
            </a:endParaRPr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76200" y="1828800"/>
            <a:ext cx="8991600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Model 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atmosphere:   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Standard 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gas (air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), and aerosols 					characterized 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by 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 bimodal log-normal 				distribution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;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Angstrom exponent (</a:t>
            </a:r>
            <a:r>
              <a:rPr lang="el-GR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α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 for 				absorbing aerosols = 0.403				 		</a:t>
            </a:r>
            <a:r>
              <a:rPr lang="el-GR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α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for non-absorbing aerosols = 0.79</a:t>
            </a:r>
          </a:p>
          <a:p>
            <a:pPr lvl="1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Ocean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		   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water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phytoplankton, detritus material, 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			and CDOM; Size 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distribution of the 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				particulate 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matter (hydrosols) is 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described  				by 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power law (~ r</a:t>
            </a:r>
            <a:r>
              <a:rPr lang="en-US" sz="2400" baseline="300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-4</a:t>
            </a:r>
            <a:r>
              <a:rPr lang="en-US" sz="24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); </a:t>
            </a:r>
            <a:r>
              <a:rPr lang="el-GR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τ</a:t>
            </a:r>
            <a:r>
              <a:rPr lang="en-US" sz="2400" baseline="-250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tot</a:t>
            </a: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(ocean) =10.	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fa.png"/>
          <p:cNvPicPr>
            <a:picLocks noChangeAspect="1"/>
          </p:cNvPicPr>
          <p:nvPr/>
        </p:nvPicPr>
        <p:blipFill>
          <a:blip r:embed="rId2" cstate="print"/>
          <a:srcRect t="8890" b="11100"/>
          <a:stretch>
            <a:fillRect/>
          </a:stretch>
        </p:blipFill>
        <p:spPr>
          <a:xfrm>
            <a:off x="228600" y="990600"/>
            <a:ext cx="4267199" cy="2954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685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Angstrom Coefficient</a:t>
            </a:r>
            <a:endParaRPr lang="en-US" sz="18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1524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Aerosol Properties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3" name="Picture 2" descr="dndr.png"/>
          <p:cNvPicPr>
            <a:picLocks noChangeAspect="1"/>
          </p:cNvPicPr>
          <p:nvPr/>
        </p:nvPicPr>
        <p:blipFill>
          <a:blip r:embed="rId3" cstate="print"/>
          <a:srcRect l="4167" t="11111" r="6250" b="5556"/>
          <a:stretch>
            <a:fillRect/>
          </a:stretch>
        </p:blipFill>
        <p:spPr>
          <a:xfrm>
            <a:off x="4699001" y="914400"/>
            <a:ext cx="4368799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0" y="685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Aerosol Models</a:t>
            </a:r>
            <a:endParaRPr lang="en-US" sz="18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4217075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Parameter 	Dust	Marine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r</a:t>
            </a:r>
            <a:r>
              <a:rPr lang="en-US" sz="1800" baseline="-250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f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		0.184	 0.187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σ</a:t>
            </a:r>
            <a:r>
              <a:rPr lang="en-US" sz="1800" baseline="-25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f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		0.574	 0.437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R</a:t>
            </a:r>
            <a:r>
              <a:rPr lang="en-US" sz="1800" baseline="-250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		1.965	 3.966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σ</a:t>
            </a:r>
            <a:r>
              <a:rPr lang="en-US" sz="1800" baseline="-25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		0.595	 0.672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V</a:t>
            </a:r>
            <a:r>
              <a:rPr lang="en-US" sz="1800" baseline="-250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f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		0.090	 0.100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V</a:t>
            </a:r>
            <a:r>
              <a:rPr lang="en-US" sz="1800" baseline="-250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		0.910	 0.900 	</a:t>
            </a:r>
            <a:endParaRPr lang="en-US" sz="18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11" name="Picture 10" descr="ht.png"/>
          <p:cNvPicPr>
            <a:picLocks noChangeAspect="1"/>
          </p:cNvPicPr>
          <p:nvPr/>
        </p:nvPicPr>
        <p:blipFill>
          <a:blip r:embed="rId4" cstate="print"/>
          <a:srcRect l="3832" t="7679" r="5770" b="5129"/>
          <a:stretch>
            <a:fillRect/>
          </a:stretch>
        </p:blipFill>
        <p:spPr>
          <a:xfrm>
            <a:off x="4876800" y="4191000"/>
            <a:ext cx="4108076" cy="259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43600" y="3897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vertical Profile (Dust)</a:t>
            </a:r>
            <a:endParaRPr lang="en-US" sz="18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Questions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293203"/>
            <a:ext cx="81533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Given increased spectral resolution and increased spectral range (UV to NIR/SWIR), can we improve on the current atmospheric correction approach?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817203"/>
            <a:ext cx="8153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other information can we use (in addition to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OC sensor) to improve atmospheric correction?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150203"/>
            <a:ext cx="8153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Is atmospheric correction of GEO any more challenging than for polar orbiters?  In what way?</a:t>
            </a:r>
          </a:p>
        </p:txBody>
      </p:sp>
    </p:spTree>
    <p:extLst>
      <p:ext uri="{BB962C8B-B14F-4D97-AF65-F5344CB8AC3E}">
        <p14:creationId xmlns:p14="http://schemas.microsoft.com/office/powerpoint/2010/main" val="240049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967" y="698172"/>
            <a:ext cx="8780633" cy="600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2133600" y="2438400"/>
            <a:ext cx="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562600" y="36576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05200" y="1371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350-700 </a:t>
            </a:r>
            <a:r>
              <a:rPr lang="en-US" sz="1800" i="1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nm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Morel (JGR, 1988)</a:t>
            </a:r>
            <a:endParaRPr lang="en-US" sz="1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387727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&gt; 700 </a:t>
            </a:r>
            <a:r>
              <a:rPr lang="en-US" sz="1800" i="1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nm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Mobley (extrapolated)</a:t>
            </a:r>
            <a:endParaRPr lang="en-US" sz="1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3962400"/>
            <a:ext cx="1981200" cy="922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&lt; 350 </a:t>
            </a:r>
            <a:r>
              <a:rPr lang="en-US" sz="1800" i="1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nm</a:t>
            </a:r>
          </a:p>
          <a:p>
            <a:pPr algn="ctr" fontAlgn="auto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Mobley (extrapolated)</a:t>
            </a:r>
            <a:endParaRPr lang="en-US" sz="1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33800" y="1981200"/>
            <a:ext cx="457200" cy="990600"/>
          </a:xfrm>
          <a:prstGeom prst="straightConnector1">
            <a:avLst/>
          </a:prstGeom>
          <a:ln w="222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0"/>
          </p:cNvCxnSpPr>
          <p:nvPr/>
        </p:nvCxnSpPr>
        <p:spPr>
          <a:xfrm flipH="1" flipV="1">
            <a:off x="1905000" y="3200400"/>
            <a:ext cx="914400" cy="762000"/>
          </a:xfrm>
          <a:prstGeom prst="straightConnector1">
            <a:avLst/>
          </a:prstGeom>
          <a:ln w="222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715000" y="4724400"/>
            <a:ext cx="914400" cy="609600"/>
          </a:xfrm>
          <a:prstGeom prst="straightConnector1">
            <a:avLst/>
          </a:prstGeom>
          <a:ln w="222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200" y="76200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Normalized Chlorophyll Specific Absorption </a:t>
            </a:r>
            <a:r>
              <a:rPr lang="en-US" sz="3000" dirty="0" err="1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Coeff</a:t>
            </a:r>
            <a:r>
              <a:rPr lang="en-US" sz="30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. (a*)</a:t>
            </a:r>
            <a:endParaRPr lang="en-US" sz="30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0800" y="1905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440 </a:t>
            </a:r>
            <a:r>
              <a:rPr lang="en-US" sz="1800" i="1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nm</a:t>
            </a:r>
            <a:endParaRPr lang="en-US" sz="1800" i="1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971800" y="990600"/>
            <a:ext cx="0" cy="990600"/>
          </a:xfrm>
          <a:prstGeom prst="straightConnector1">
            <a:avLst/>
          </a:prstGeom>
          <a:ln w="222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28800" y="5105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Reproduced from Hydrolight</a:t>
            </a:r>
            <a:endParaRPr lang="en-US" sz="18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2393"/>
            <a:ext cx="8724900" cy="556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2514600" y="4038600"/>
            <a:ext cx="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19400" y="434340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43600" y="2133600"/>
            <a:ext cx="0" cy="121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53200" y="2057400"/>
            <a:ext cx="0" cy="121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09800" y="14478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300-340 nm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(SB --&gt; SF)</a:t>
            </a:r>
            <a:endParaRPr lang="en-US" sz="1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2286000" y="1981200"/>
            <a:ext cx="533400" cy="1992868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628900" y="3341132"/>
            <a:ext cx="495300" cy="1230868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438400" y="27826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340-380 </a:t>
            </a:r>
            <a:r>
              <a:rPr lang="en-US" sz="1800" i="1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nm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(SF)</a:t>
            </a:r>
            <a:endParaRPr lang="en-US" sz="1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4572000" y="4038600"/>
            <a:ext cx="0" cy="762000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6248400" y="2667000"/>
            <a:ext cx="0" cy="1447800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7315200" y="2362200"/>
            <a:ext cx="0" cy="838200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781800" y="3429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800 </a:t>
            </a:r>
            <a:r>
              <a:rPr lang="en-US" sz="1800" i="1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nm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</a:t>
            </a:r>
            <a:r>
              <a:rPr lang="en-US" sz="1800" dirty="0" err="1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Segelstein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)</a:t>
            </a:r>
            <a:endParaRPr lang="en-US" sz="1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15000" y="4038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725-800 nm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(SB)</a:t>
            </a:r>
            <a:endParaRPr lang="en-US" sz="1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62400" y="47244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380-725 nm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(PF)</a:t>
            </a:r>
            <a:endParaRPr lang="en-US" sz="1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114800" y="13716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SB:    Smith &amp; Baker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SF:    </a:t>
            </a:r>
            <a:r>
              <a:rPr lang="en-US" sz="1800" dirty="0" err="1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Sogandares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&amp; Fry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PF:    Pope &amp; Fry</a:t>
            </a:r>
            <a:endParaRPr lang="en-US" sz="1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600" y="3048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Absorption </a:t>
            </a:r>
            <a:r>
              <a:rPr lang="en-US" sz="3200" dirty="0" err="1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Coeff</a:t>
            </a: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. of Water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410200" y="5181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Reproduced from Hydrolight</a:t>
            </a:r>
            <a:endParaRPr lang="en-US" sz="18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3846" r="2649"/>
          <a:stretch>
            <a:fillRect/>
          </a:stretch>
        </p:blipFill>
        <p:spPr bwMode="auto">
          <a:xfrm>
            <a:off x="381000" y="914400"/>
            <a:ext cx="8077200" cy="560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886200" y="18288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Red (solid circle): </a:t>
            </a:r>
            <a:r>
              <a:rPr lang="en-US" sz="1800" dirty="0" err="1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Cattrall</a:t>
            </a:r>
            <a:r>
              <a:rPr lang="en-US" sz="18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n-US" sz="1800" i="1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et al.</a:t>
            </a:r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3886200" y="2133600"/>
            <a:ext cx="48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800" dirty="0">
                <a:solidFill>
                  <a:srgbClr val="CC00CC"/>
                </a:solidFill>
                <a:latin typeface="Times New Roman"/>
                <a:ea typeface="+mn-ea"/>
                <a:cs typeface="+mn-cs"/>
              </a:rPr>
              <a:t>Purple </a:t>
            </a:r>
            <a:r>
              <a:rPr lang="en-US" sz="1800" dirty="0" smtClean="0">
                <a:solidFill>
                  <a:srgbClr val="CC00CC"/>
                </a:solidFill>
                <a:latin typeface="Times New Roman"/>
                <a:ea typeface="+mn-ea"/>
                <a:cs typeface="+mn-cs"/>
              </a:rPr>
              <a:t>(solid circle): </a:t>
            </a:r>
            <a:r>
              <a:rPr lang="en-US" sz="1800" dirty="0" err="1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Kalashnikova</a:t>
            </a:r>
            <a:r>
              <a:rPr lang="en-US" sz="18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n-US" sz="1800" i="1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et al.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3886200" y="24384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800" dirty="0">
                <a:solidFill>
                  <a:srgbClr val="00FFFF"/>
                </a:solidFill>
                <a:latin typeface="Times New Roman"/>
                <a:ea typeface="+mn-ea"/>
                <a:cs typeface="+mn-cs"/>
              </a:rPr>
              <a:t>Cyan </a:t>
            </a:r>
            <a:r>
              <a:rPr lang="en-US" sz="1800" dirty="0" smtClean="0">
                <a:solidFill>
                  <a:srgbClr val="00FFFF"/>
                </a:solidFill>
                <a:latin typeface="Times New Roman"/>
                <a:ea typeface="+mn-ea"/>
                <a:cs typeface="+mn-cs"/>
              </a:rPr>
              <a:t>(solid circle): </a:t>
            </a:r>
            <a:r>
              <a:rPr lang="en-US" sz="18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AERONET</a:t>
            </a:r>
            <a:endParaRPr lang="en-US" sz="1800" i="1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3886200" y="27432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50"/>
                </a:solidFill>
                <a:latin typeface="Times New Roman"/>
                <a:ea typeface="+mn-ea"/>
                <a:cs typeface="+mn-cs"/>
              </a:rPr>
              <a:t>Green </a:t>
            </a:r>
            <a:r>
              <a:rPr lang="en-US" sz="1800" dirty="0">
                <a:solidFill>
                  <a:srgbClr val="00B050"/>
                </a:solidFill>
                <a:latin typeface="Times New Roman"/>
                <a:ea typeface="+mn-ea"/>
                <a:cs typeface="+mn-cs"/>
              </a:rPr>
              <a:t>(cross): </a:t>
            </a:r>
            <a:r>
              <a:rPr lang="en-US" sz="1800" dirty="0" err="1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Sinyuk</a:t>
            </a:r>
            <a:r>
              <a:rPr lang="en-US" sz="18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n-US" sz="1800" i="1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et al.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2362200" y="4724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Ahmad</a:t>
            </a:r>
          </a:p>
        </p:txBody>
      </p:sp>
      <p:sp>
        <p:nvSpPr>
          <p:cNvPr id="31753" name="Line 12"/>
          <p:cNvSpPr>
            <a:spLocks noChangeShapeType="1"/>
          </p:cNvSpPr>
          <p:nvPr/>
        </p:nvSpPr>
        <p:spPr bwMode="auto">
          <a:xfrm flipV="1">
            <a:off x="2971800" y="3810000"/>
            <a:ext cx="838200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2286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Spectral Dependence of Dust Refractive Index (</a:t>
            </a:r>
            <a:r>
              <a:rPr lang="en-US" sz="3200" i="1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n</a:t>
            </a:r>
            <a:r>
              <a:rPr lang="en-US" sz="3200" baseline="-250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2</a:t>
            </a: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)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64008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Ahmad </a:t>
            </a:r>
            <a:r>
              <a:rPr lang="en-US" sz="1800" i="1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et al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. (2013, in preparation)</a:t>
            </a:r>
            <a:endParaRPr lang="en-US" sz="18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350" y="869950"/>
            <a:ext cx="768985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3352800" y="5867400"/>
            <a:ext cx="297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Wavelength (nm)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 rot="-5400000">
            <a:off x="-1631157" y="2559843"/>
            <a:ext cx="441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Single Scattering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Albedo</a:t>
            </a:r>
            <a:endParaRPr lang="en-US" sz="2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3886200" y="28956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Red (solid circle): </a:t>
            </a:r>
            <a:r>
              <a:rPr lang="en-US" sz="1800" dirty="0" err="1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Cattrall</a:t>
            </a:r>
            <a:r>
              <a:rPr lang="en-US" sz="18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n-US" sz="1800" i="1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et al.</a:t>
            </a:r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3886200" y="3200400"/>
            <a:ext cx="48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800" dirty="0">
                <a:solidFill>
                  <a:srgbClr val="CC00CC"/>
                </a:solidFill>
                <a:latin typeface="Times New Roman"/>
                <a:ea typeface="+mn-ea"/>
                <a:cs typeface="+mn-cs"/>
              </a:rPr>
              <a:t>Purple </a:t>
            </a:r>
            <a:r>
              <a:rPr lang="en-US" sz="1800" dirty="0" smtClean="0">
                <a:solidFill>
                  <a:srgbClr val="CC00CC"/>
                </a:solidFill>
                <a:latin typeface="Times New Roman"/>
                <a:ea typeface="+mn-ea"/>
                <a:cs typeface="+mn-cs"/>
              </a:rPr>
              <a:t>(solid circle): </a:t>
            </a:r>
            <a:r>
              <a:rPr lang="en-US" sz="1800" dirty="0" err="1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Kalashnikova</a:t>
            </a:r>
            <a:r>
              <a:rPr lang="en-US" sz="18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n-US" sz="1800" i="1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et al.</a:t>
            </a:r>
          </a:p>
        </p:txBody>
      </p:sp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3886200" y="35052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800" dirty="0">
                <a:solidFill>
                  <a:srgbClr val="00FFFF"/>
                </a:solidFill>
                <a:latin typeface="Times New Roman"/>
                <a:ea typeface="+mn-ea"/>
                <a:cs typeface="+mn-cs"/>
              </a:rPr>
              <a:t>Cyan </a:t>
            </a:r>
            <a:r>
              <a:rPr lang="en-US" sz="1800" dirty="0" smtClean="0">
                <a:solidFill>
                  <a:srgbClr val="00FFFF"/>
                </a:solidFill>
                <a:latin typeface="Times New Roman"/>
                <a:ea typeface="+mn-ea"/>
                <a:cs typeface="+mn-cs"/>
              </a:rPr>
              <a:t>(solid circle): </a:t>
            </a:r>
            <a:r>
              <a:rPr lang="en-US" sz="18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AERONET</a:t>
            </a:r>
            <a:endParaRPr lang="en-US" sz="1800" i="1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0728" name="Text Box 10"/>
          <p:cNvSpPr txBox="1">
            <a:spLocks noChangeArrowheads="1"/>
          </p:cNvSpPr>
          <p:nvPr/>
        </p:nvSpPr>
        <p:spPr bwMode="auto">
          <a:xfrm>
            <a:off x="3886200" y="3810000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50"/>
                </a:solidFill>
                <a:latin typeface="Times New Roman"/>
                <a:ea typeface="+mn-ea"/>
                <a:cs typeface="+mn-cs"/>
              </a:rPr>
              <a:t>Green </a:t>
            </a:r>
            <a:r>
              <a:rPr lang="en-US" sz="1800" dirty="0">
                <a:solidFill>
                  <a:srgbClr val="00B050"/>
                </a:solidFill>
                <a:latin typeface="Times New Roman"/>
                <a:ea typeface="+mn-ea"/>
                <a:cs typeface="+mn-cs"/>
              </a:rPr>
              <a:t>(cross): </a:t>
            </a:r>
            <a:r>
              <a:rPr lang="en-US" sz="1800" dirty="0" err="1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Sinyuk</a:t>
            </a:r>
            <a:r>
              <a:rPr lang="en-US" sz="18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n-US" sz="1800" i="1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et al.</a:t>
            </a:r>
          </a:p>
        </p:txBody>
      </p:sp>
      <p:sp>
        <p:nvSpPr>
          <p:cNvPr id="30730" name="Text Box 12"/>
          <p:cNvSpPr txBox="1">
            <a:spLocks noChangeArrowheads="1"/>
          </p:cNvSpPr>
          <p:nvPr/>
        </p:nvSpPr>
        <p:spPr bwMode="auto">
          <a:xfrm>
            <a:off x="2286000" y="18288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Ahmad</a:t>
            </a:r>
          </a:p>
        </p:txBody>
      </p:sp>
      <p:sp>
        <p:nvSpPr>
          <p:cNvPr id="30731" name="Line 13"/>
          <p:cNvSpPr>
            <a:spLocks noChangeShapeType="1"/>
          </p:cNvSpPr>
          <p:nvPr/>
        </p:nvSpPr>
        <p:spPr bwMode="auto">
          <a:xfrm>
            <a:off x="2743200" y="2133600"/>
            <a:ext cx="8382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2286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Spectral Dependence of Dust Single Scat. </a:t>
            </a:r>
            <a:r>
              <a:rPr lang="en-US" sz="3200" dirty="0" err="1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Albedo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64124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Ahmad </a:t>
            </a:r>
            <a:r>
              <a:rPr lang="en-US" sz="1800" i="1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et al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. (2013, in </a:t>
            </a:r>
            <a:r>
              <a:rPr lang="en-US" sz="1800" dirty="0" err="1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prepration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)</a:t>
            </a:r>
            <a:endParaRPr lang="en-US" sz="18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381000" y="914400"/>
          <a:ext cx="39624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Slide" r:id="rId3" imgW="4504794" imgH="3380054" progId="PowerPoint.Slide.8">
                  <p:embed/>
                </p:oleObj>
              </mc:Choice>
              <mc:Fallback>
                <p:oleObj name="Slide" r:id="rId3" imgW="4504794" imgH="3380054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914400"/>
                        <a:ext cx="39624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990600" y="1295400"/>
            <a:ext cx="3124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b="1" i="1" dirty="0" err="1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L</a:t>
            </a:r>
            <a:r>
              <a:rPr lang="en-US" b="1" baseline="-25000" dirty="0" err="1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tot</a:t>
            </a:r>
            <a:r>
              <a:rPr lang="en-US" b="1" baseline="-25000" dirty="0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(</a:t>
            </a:r>
            <a:r>
              <a:rPr lang="el-GR" b="1" dirty="0">
                <a:solidFill>
                  <a:srgbClr val="C0504D"/>
                </a:solidFill>
                <a:latin typeface="Times New Roman"/>
                <a:ea typeface="Arial Unicode MS" pitchFamily="34" charset="-128"/>
                <a:cs typeface="Arial Unicode MS" pitchFamily="34" charset="-128"/>
              </a:rPr>
              <a:t>λ</a:t>
            </a:r>
            <a:r>
              <a:rPr lang="en-US" b="1" dirty="0">
                <a:solidFill>
                  <a:srgbClr val="C0504D"/>
                </a:solidFill>
                <a:latin typeface="Times New Roman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n-US" b="1" dirty="0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 = </a:t>
            </a:r>
            <a:r>
              <a:rPr lang="en-US" b="1" i="1" dirty="0" err="1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L</a:t>
            </a:r>
            <a:r>
              <a:rPr lang="en-US" b="1" baseline="-25000" dirty="0" err="1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atm</a:t>
            </a:r>
            <a:r>
              <a:rPr lang="en-US" b="1" baseline="-25000" dirty="0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(</a:t>
            </a:r>
            <a:r>
              <a:rPr lang="el-GR" b="1" dirty="0">
                <a:solidFill>
                  <a:srgbClr val="C0504D"/>
                </a:solidFill>
                <a:latin typeface="Times New Roman"/>
                <a:ea typeface="Arial Unicode MS" pitchFamily="34" charset="-128"/>
                <a:cs typeface="Arial Unicode MS" pitchFamily="34" charset="-128"/>
              </a:rPr>
              <a:t>λ</a:t>
            </a:r>
            <a:r>
              <a:rPr lang="en-US" b="1" dirty="0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) + </a:t>
            </a:r>
            <a:r>
              <a:rPr lang="en-US" b="1" dirty="0" smtClean="0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t </a:t>
            </a:r>
            <a:r>
              <a:rPr lang="en-US" b="1" i="1" dirty="0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L</a:t>
            </a:r>
            <a:r>
              <a:rPr lang="en-US" b="1" baseline="-25000" dirty="0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WL </a:t>
            </a:r>
            <a:r>
              <a:rPr lang="en-US" b="1" dirty="0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(</a:t>
            </a:r>
            <a:r>
              <a:rPr lang="el-GR" b="1" dirty="0">
                <a:solidFill>
                  <a:srgbClr val="C0504D"/>
                </a:solidFill>
                <a:latin typeface="Times New Roman"/>
                <a:ea typeface="Arial Unicode MS" pitchFamily="34" charset="-128"/>
                <a:cs typeface="Arial Unicode MS" pitchFamily="34" charset="-128"/>
              </a:rPr>
              <a:t>λ</a:t>
            </a:r>
            <a:r>
              <a:rPr lang="en-US" b="1" dirty="0">
                <a:solidFill>
                  <a:srgbClr val="C0504D"/>
                </a:solidFill>
                <a:latin typeface="Times New Roman"/>
                <a:ea typeface="+mn-ea"/>
                <a:cs typeface="Times New Roman" pitchFamily="18" charset="0"/>
              </a:rPr>
              <a:t>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495800" y="3429000"/>
            <a:ext cx="4343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648200" y="1752600"/>
            <a:ext cx="358140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9144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Lambertian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 Model Atmosphere</a:t>
            </a:r>
            <a:endParaRPr lang="en-US" sz="1400" b="1" dirty="0">
              <a:solidFill>
                <a:srgbClr val="FF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467600" y="129540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Times New Roman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400800" y="1524000"/>
            <a:ext cx="1104900" cy="1905000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705600" y="2209800"/>
            <a:ext cx="76200" cy="533400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248400" y="2209800"/>
            <a:ext cx="457200" cy="381000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715000" y="1447800"/>
            <a:ext cx="533400" cy="1066800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019800" y="3124200"/>
            <a:ext cx="381000" cy="304800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400800" y="3124200"/>
            <a:ext cx="609600" cy="304800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105400" y="1447800"/>
            <a:ext cx="914400" cy="1676400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105400" y="11430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L</a:t>
            </a:r>
            <a:r>
              <a:rPr lang="el-GR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λ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(R)</a:t>
            </a:r>
            <a:endParaRPr lang="en-US" sz="14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67600" y="106680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Sun</a:t>
            </a:r>
            <a:endParaRPr lang="en-US" sz="12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534400" y="3048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R</a:t>
            </a:r>
            <a:endParaRPr lang="en-US" sz="1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00200" y="228600"/>
            <a:ext cx="5921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Lambert Equivalent Reflectivity (LER) </a:t>
            </a:r>
            <a:endParaRPr lang="en-US" sz="2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4800" y="3733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 For a </a:t>
            </a:r>
            <a:r>
              <a:rPr lang="en-US" sz="1800" dirty="0" err="1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Lambertian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 Model atmosphere the TOA radiance L</a:t>
            </a:r>
            <a:r>
              <a:rPr lang="el-GR" sz="1800" baseline="-250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λ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(R) is given by:</a:t>
            </a:r>
            <a:endParaRPr lang="en-US" sz="18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9600" y="4127718"/>
            <a:ext cx="815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L</a:t>
            </a:r>
            <a:r>
              <a:rPr lang="el-GR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λ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(R) = L</a:t>
            </a:r>
            <a:r>
              <a:rPr lang="el-GR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l-GR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λ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(R</a:t>
            </a:r>
            <a:r>
              <a:rPr lang="el-GR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= 0) + R</a:t>
            </a:r>
            <a:r>
              <a:rPr lang="el-GR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T</a:t>
            </a:r>
            <a:r>
              <a:rPr lang="el-GR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λ</a:t>
            </a:r>
            <a:r>
              <a:rPr lang="el-GR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/(1-S</a:t>
            </a:r>
            <a:r>
              <a:rPr lang="el-GR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λ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R</a:t>
            </a:r>
            <a:r>
              <a:rPr lang="el-GR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)			(1)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where,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l-GR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λ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 =	     Wavelength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R</a:t>
            </a:r>
            <a:r>
              <a:rPr lang="el-GR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=	     Reflectivity of the lower boundary surface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T</a:t>
            </a:r>
            <a:r>
              <a:rPr lang="el-GR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λ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=	     Related to the product of solar and sensor transmission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S</a:t>
            </a:r>
            <a:r>
              <a:rPr lang="el-GR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λ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=	     Fraction of upwelling irradiance reflected to the base of the atmosphere</a:t>
            </a:r>
            <a:r>
              <a:rPr lang="en-US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  <a:endParaRPr lang="en-US" sz="1400" dirty="0" smtClean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L</a:t>
            </a:r>
            <a:r>
              <a:rPr lang="el-GR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l-GR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λ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(R</a:t>
            </a:r>
            <a:r>
              <a:rPr lang="el-GR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= 0)   Upwelling TOA radiance for R</a:t>
            </a:r>
            <a:r>
              <a:rPr lang="el-GR" sz="14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= 0</a:t>
            </a:r>
            <a:endParaRPr lang="en-US" sz="14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19200" y="60198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Goal:  Vary ‘R’ such that   </a:t>
            </a:r>
            <a:r>
              <a:rPr lang="en-US" sz="2400" dirty="0" err="1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L</a:t>
            </a:r>
            <a:r>
              <a:rPr lang="en-US" sz="2400" baseline="-25000" dirty="0" err="1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tot</a:t>
            </a:r>
            <a:r>
              <a:rPr lang="en-US" sz="24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(</a:t>
            </a:r>
            <a:r>
              <a:rPr lang="el-GR" sz="24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λ</a:t>
            </a:r>
            <a:r>
              <a:rPr lang="en-US" sz="24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) = L</a:t>
            </a:r>
            <a:r>
              <a:rPr lang="el-GR" sz="2400" baseline="-250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λ</a:t>
            </a:r>
            <a:r>
              <a:rPr lang="en-US" sz="24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(R) </a:t>
            </a:r>
            <a:endParaRPr lang="en-US" sz="24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Detection of Dust: LER &amp; Aerosol Index (AI)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295400"/>
            <a:ext cx="800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Both LER and AI are defined using Rayleigh model atmosphere. LER is the surface reflectivity value of a Rayleigh model atmosphere that would make L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(R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)=L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obs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) and </a:t>
            </a:r>
            <a:r>
              <a:rPr lang="el-GR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Δ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LER is simply: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000" dirty="0" smtClean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		         </a:t>
            </a:r>
            <a:r>
              <a:rPr lang="el-GR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Δ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LER = (R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– R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1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).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For AI, one first computes R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1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by assuming that L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1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(R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1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)=L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1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obs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), and then predicts L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(R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1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,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pred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) by assuming that R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= R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1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000" dirty="0" smtClean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Mathematically AI is defined as: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000" dirty="0" smtClean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	       AI = - 100*log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10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[(L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obs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)/ L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(R</a:t>
            </a:r>
            <a:r>
              <a:rPr lang="el-GR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λ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1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,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pred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) )]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  </a:t>
            </a:r>
            <a:endParaRPr lang="en-US" sz="20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27325"/>
            <a:ext cx="7924800" cy="556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66800" y="762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Aerosol Index (SZA=30</a:t>
            </a:r>
            <a:r>
              <a:rPr lang="en-US" sz="3200" baseline="300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o</a:t>
            </a: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, Ht=3 km)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9260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=0.05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3810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=5.0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914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=0.30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4341674"/>
            <a:ext cx="449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AI shows very weak dependence on view angle (&lt; 60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AI increases with dust optical thickness (</a:t>
            </a:r>
            <a:r>
              <a:rPr lang="el-GR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τ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Over open ocean where chlorophyll value is very small, AI ≈ 0.5. As chlorophyll value increases to 5.0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, AI ≈ zero for </a:t>
            </a:r>
            <a:r>
              <a:rPr lang="el-GR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τ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=0.1</a:t>
            </a:r>
            <a:endParaRPr lang="en-US" sz="18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6400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Ahmad </a:t>
            </a:r>
            <a:r>
              <a:rPr lang="en-US" sz="1800" i="1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et al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. (2013, in preparation)</a:t>
            </a:r>
            <a:endParaRPr lang="en-US" sz="18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274" y="1219200"/>
            <a:ext cx="781692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90600" y="17722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Aerosol Index (SZA=60</a:t>
            </a:r>
            <a:r>
              <a:rPr lang="en-US" sz="3200" baseline="300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o</a:t>
            </a: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, Ht=3 km)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9260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=0.05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914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=0.30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3810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=5.0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4265474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Results are similar to SZA=30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, except that at large SZA and large chlorophyll value (5mg/m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), AI increases with view angle. This is due to an increase in optical path length which results in increased absorption at the shorter wavelength.</a:t>
            </a:r>
            <a:endParaRPr lang="en-US" sz="18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6400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Ahmad </a:t>
            </a:r>
            <a:r>
              <a:rPr lang="en-US" sz="1800" i="1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et al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. (2013, in preparation)</a:t>
            </a:r>
            <a:endParaRPr lang="en-US" sz="18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772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90600" y="17722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Δ</a:t>
            </a: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LER (SZA=30</a:t>
            </a:r>
            <a:r>
              <a:rPr lang="en-US" sz="3200" baseline="300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o</a:t>
            </a: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, Ht=3 km)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7736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=0.05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7736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=0.30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3657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=5.0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3657600"/>
            <a:ext cx="472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For angles less than 60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, </a:t>
            </a:r>
            <a:r>
              <a:rPr lang="el-GR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Δ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LER is practically independent of view angle.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The magnitude of </a:t>
            </a:r>
            <a:r>
              <a:rPr lang="el-GR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Δ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LER increases with an increase in </a:t>
            </a:r>
            <a:r>
              <a:rPr lang="el-GR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τ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l-GR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Δ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LER is about -0.5 when chlorophyll is about 0.05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, but it is practically zero for chlorophyll equal to 5.0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.  This can be explained as follows: when chlorophyll amount is very low, R</a:t>
            </a:r>
            <a:r>
              <a:rPr lang="en-US" sz="1800" baseline="-25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340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&lt; R</a:t>
            </a:r>
            <a:r>
              <a:rPr lang="en-US" sz="1800" baseline="-25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380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due to stronger water absorption at 340 nm than at 380 nm.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l-GR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Δ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LER is more negative at large view angles.  </a:t>
            </a:r>
            <a:endParaRPr lang="en-US" sz="18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Ahmad </a:t>
            </a:r>
            <a:r>
              <a:rPr lang="en-US" sz="1800" i="1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et al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. (2013, in preparation)</a:t>
            </a:r>
            <a:endParaRPr lang="en-US" sz="18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1" y="1066800"/>
            <a:ext cx="7798910" cy="56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76400" y="762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=0.05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762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=0.30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3733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=5.0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4189274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The results for SZA=60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are similar to those for SZA=30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, except that </a:t>
            </a:r>
            <a:r>
              <a:rPr lang="el-GR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Δ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LER values at large view angles are more negative.  This is due to increased in optical path length which results in increased absorption at 340 nm. </a:t>
            </a:r>
            <a:endParaRPr lang="en-US" sz="18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7722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Δ</a:t>
            </a: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LER (SZA=60</a:t>
            </a:r>
            <a:r>
              <a:rPr lang="en-US" sz="3200" baseline="300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o</a:t>
            </a: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, Ht=3 km)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6400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Ahmad </a:t>
            </a:r>
            <a:r>
              <a:rPr lang="en-US" sz="1800" i="1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et al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. (2013, in preparation)</a:t>
            </a:r>
            <a:endParaRPr lang="en-US" sz="18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Arial" charset="0"/>
                <a:cs typeface="Arial" charset="0"/>
              </a:rPr>
              <a:t>Atmospheric </a:t>
            </a:r>
            <a:r>
              <a:rPr lang="en-US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Correction Basics</a:t>
            </a:r>
            <a:endParaRPr lang="en-US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26627" name="Rectangle 1027"/>
          <p:cNvSpPr>
            <a:spLocks noChangeArrowheads="1"/>
          </p:cNvSpPr>
          <p:nvPr/>
        </p:nvSpPr>
        <p:spPr bwMode="auto">
          <a:xfrm>
            <a:off x="457200" y="147955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</a:pPr>
            <a:r>
              <a:rPr lang="en-US" sz="2400" dirty="0">
                <a:solidFill>
                  <a:srgbClr val="000000"/>
                </a:solidFill>
              </a:rPr>
              <a:t>L</a:t>
            </a:r>
            <a:r>
              <a:rPr lang="en-US" sz="2800" baseline="-25000" dirty="0">
                <a:solidFill>
                  <a:srgbClr val="000000"/>
                </a:solidFill>
              </a:rPr>
              <a:t>t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>
                <a:solidFill>
                  <a:srgbClr val="000000"/>
                </a:solidFill>
                <a:latin typeface="Symbol" charset="0"/>
                <a:sym typeface="Symbol" charset="0"/>
              </a:rPr>
              <a:t></a:t>
            </a:r>
            <a:r>
              <a:rPr lang="en-US" sz="2400" dirty="0">
                <a:solidFill>
                  <a:srgbClr val="000000"/>
                </a:solidFill>
              </a:rPr>
              <a:t>) = [ </a:t>
            </a:r>
            <a:r>
              <a:rPr lang="en-US" sz="2400" dirty="0" err="1">
                <a:solidFill>
                  <a:srgbClr val="000000"/>
                </a:solidFill>
              </a:rPr>
              <a:t>TL</a:t>
            </a:r>
            <a:r>
              <a:rPr lang="en-US" sz="2800" baseline="-25000" dirty="0" err="1">
                <a:solidFill>
                  <a:srgbClr val="000000"/>
                </a:solidFill>
              </a:rPr>
              <a:t>g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>
                <a:solidFill>
                  <a:srgbClr val="000000"/>
                </a:solidFill>
                <a:latin typeface="Symbol" charset="0"/>
                <a:sym typeface="Symbol" charset="0"/>
              </a:rPr>
              <a:t>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  <a:r>
              <a:rPr lang="en-US" sz="2800" baseline="-250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+ </a:t>
            </a:r>
            <a:r>
              <a:rPr lang="en-US" sz="2400" dirty="0" err="1">
                <a:solidFill>
                  <a:srgbClr val="000000"/>
                </a:solidFill>
              </a:rPr>
              <a:t>tL</a:t>
            </a:r>
            <a:r>
              <a:rPr lang="en-US" sz="2800" baseline="-25000" dirty="0" err="1">
                <a:solidFill>
                  <a:srgbClr val="000000"/>
                </a:solidFill>
              </a:rPr>
              <a:t>f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>
                <a:solidFill>
                  <a:srgbClr val="000000"/>
                </a:solidFill>
                <a:latin typeface="Symbol" charset="0"/>
                <a:sym typeface="Symbol" charset="0"/>
              </a:rPr>
              <a:t></a:t>
            </a:r>
            <a:r>
              <a:rPr lang="en-US" sz="2400" dirty="0">
                <a:solidFill>
                  <a:srgbClr val="000000"/>
                </a:solidFill>
              </a:rPr>
              <a:t>) + </a:t>
            </a:r>
            <a:r>
              <a:rPr lang="en-US" sz="2400" dirty="0" err="1">
                <a:solidFill>
                  <a:srgbClr val="084712"/>
                </a:solidFill>
              </a:rPr>
              <a:t>L</a:t>
            </a:r>
            <a:r>
              <a:rPr lang="en-US" sz="2800" baseline="-25000" dirty="0" err="1">
                <a:solidFill>
                  <a:srgbClr val="084712"/>
                </a:solidFill>
              </a:rPr>
              <a:t>r</a:t>
            </a:r>
            <a:r>
              <a:rPr lang="en-US" sz="2400" dirty="0">
                <a:solidFill>
                  <a:srgbClr val="084712"/>
                </a:solidFill>
              </a:rPr>
              <a:t>(</a:t>
            </a:r>
            <a:r>
              <a:rPr lang="en-US" sz="2400" dirty="0">
                <a:solidFill>
                  <a:srgbClr val="084712"/>
                </a:solidFill>
                <a:latin typeface="Symbol" charset="0"/>
                <a:sym typeface="Symbol" charset="0"/>
              </a:rPr>
              <a:t></a:t>
            </a:r>
            <a:r>
              <a:rPr lang="en-US" sz="2400" dirty="0">
                <a:solidFill>
                  <a:srgbClr val="084712"/>
                </a:solidFill>
              </a:rPr>
              <a:t>)</a:t>
            </a:r>
            <a:r>
              <a:rPr lang="en-US" sz="2400" dirty="0">
                <a:solidFill>
                  <a:srgbClr val="000000"/>
                </a:solidFill>
              </a:rPr>
              <a:t> + </a:t>
            </a:r>
            <a:r>
              <a:rPr lang="en-US" sz="2400" dirty="0">
                <a:solidFill>
                  <a:srgbClr val="FF0000"/>
                </a:solidFill>
              </a:rPr>
              <a:t>L</a:t>
            </a:r>
            <a:r>
              <a:rPr lang="en-US" sz="2800" baseline="-250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>
                <a:solidFill>
                  <a:srgbClr val="FF0000"/>
                </a:solidFill>
                <a:latin typeface="Symbol" charset="0"/>
                <a:sym typeface="Symbol" charset="0"/>
              </a:rPr>
              <a:t>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r>
              <a:rPr lang="en-US" sz="2400" dirty="0">
                <a:solidFill>
                  <a:srgbClr val="000000"/>
                </a:solidFill>
              </a:rPr>
              <a:t> + t</a:t>
            </a:r>
            <a:r>
              <a:rPr lang="en-US" sz="2800" baseline="-25000" dirty="0">
                <a:solidFill>
                  <a:srgbClr val="000000"/>
                </a:solidFill>
              </a:rPr>
              <a:t>d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>
                <a:solidFill>
                  <a:srgbClr val="000000"/>
                </a:solidFill>
                <a:latin typeface="Symbol" charset="0"/>
                <a:sym typeface="Symbol" charset="0"/>
              </a:rPr>
              <a:t></a:t>
            </a:r>
            <a:r>
              <a:rPr lang="en-US" sz="2400" dirty="0">
                <a:solidFill>
                  <a:srgbClr val="000000"/>
                </a:solidFill>
              </a:rPr>
              <a:t>) </a:t>
            </a:r>
            <a:r>
              <a:rPr lang="en-US" sz="2400" dirty="0" err="1">
                <a:solidFill>
                  <a:srgbClr val="000090"/>
                </a:solidFill>
              </a:rPr>
              <a:t>L</a:t>
            </a:r>
            <a:r>
              <a:rPr lang="en-US" sz="2800" baseline="-25000" dirty="0" err="1">
                <a:solidFill>
                  <a:srgbClr val="000090"/>
                </a:solidFill>
              </a:rPr>
              <a:t>w</a:t>
            </a:r>
            <a:r>
              <a:rPr lang="en-US" sz="2400" dirty="0">
                <a:solidFill>
                  <a:srgbClr val="000090"/>
                </a:solidFill>
              </a:rPr>
              <a:t>(</a:t>
            </a:r>
            <a:r>
              <a:rPr lang="en-US" sz="2400" dirty="0">
                <a:solidFill>
                  <a:srgbClr val="000090"/>
                </a:solidFill>
                <a:latin typeface="Symbol" charset="0"/>
                <a:sym typeface="Symbol" charset="0"/>
              </a:rPr>
              <a:t></a:t>
            </a:r>
            <a:r>
              <a:rPr lang="en-US" sz="2400" dirty="0">
                <a:solidFill>
                  <a:srgbClr val="000090"/>
                </a:solidFill>
              </a:rPr>
              <a:t>)</a:t>
            </a:r>
            <a:r>
              <a:rPr lang="en-US" sz="2400" dirty="0">
                <a:solidFill>
                  <a:srgbClr val="000000"/>
                </a:solidFill>
              </a:rPr>
              <a:t> ] </a:t>
            </a:r>
            <a:r>
              <a:rPr lang="en-US" sz="2400" dirty="0" err="1">
                <a:solidFill>
                  <a:srgbClr val="000000"/>
                </a:solidFill>
              </a:rPr>
              <a:t>t</a:t>
            </a:r>
            <a:r>
              <a:rPr lang="en-US" sz="2800" baseline="-25000" dirty="0" err="1">
                <a:solidFill>
                  <a:srgbClr val="000000"/>
                </a:solidFill>
              </a:rPr>
              <a:t>g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>
                <a:solidFill>
                  <a:srgbClr val="000000"/>
                </a:solidFill>
                <a:latin typeface="Symbol" charset="0"/>
                <a:sym typeface="Symbol" charset="0"/>
              </a:rPr>
              <a:t></a:t>
            </a:r>
            <a:r>
              <a:rPr lang="en-US" sz="2400" dirty="0">
                <a:solidFill>
                  <a:srgbClr val="000000"/>
                </a:solidFill>
              </a:rPr>
              <a:t>) </a:t>
            </a:r>
            <a:r>
              <a:rPr lang="en-US" sz="2000" dirty="0" err="1">
                <a:solidFill>
                  <a:srgbClr val="000000"/>
                </a:solidFill>
              </a:rPr>
              <a:t>f</a:t>
            </a:r>
            <a:r>
              <a:rPr lang="en-US" sz="2800" baseline="-25000" dirty="0" err="1">
                <a:solidFill>
                  <a:srgbClr val="000000"/>
                </a:solidFill>
              </a:rPr>
              <a:t>p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>
                <a:solidFill>
                  <a:srgbClr val="000000"/>
                </a:solidFill>
                <a:latin typeface="Symbol" charset="0"/>
                <a:sym typeface="Symbol" charset="0"/>
              </a:rPr>
              <a:t></a:t>
            </a:r>
            <a:r>
              <a:rPr lang="en-US" sz="2400" dirty="0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26628" name="Text Box 1035"/>
          <p:cNvSpPr txBox="1">
            <a:spLocks noChangeArrowheads="1"/>
          </p:cNvSpPr>
          <p:nvPr/>
        </p:nvSpPr>
        <p:spPr bwMode="auto">
          <a:xfrm>
            <a:off x="381000" y="1082675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TOA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6629" name="Text Box 1038"/>
          <p:cNvSpPr txBox="1">
            <a:spLocks noChangeArrowheads="1"/>
          </p:cNvSpPr>
          <p:nvPr/>
        </p:nvSpPr>
        <p:spPr bwMode="auto">
          <a:xfrm>
            <a:off x="1447800" y="1082675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glint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6630" name="Text Box 1039"/>
          <p:cNvSpPr txBox="1">
            <a:spLocks noChangeArrowheads="1"/>
          </p:cNvSpPr>
          <p:nvPr/>
        </p:nvSpPr>
        <p:spPr bwMode="auto">
          <a:xfrm>
            <a:off x="2514600" y="1082675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whitecap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6631" name="Text Box 1041"/>
          <p:cNvSpPr txBox="1">
            <a:spLocks noChangeArrowheads="1"/>
          </p:cNvSpPr>
          <p:nvPr/>
        </p:nvSpPr>
        <p:spPr bwMode="auto">
          <a:xfrm>
            <a:off x="3886200" y="1082675"/>
            <a:ext cx="53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air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6632" name="Text Box 1042"/>
          <p:cNvSpPr txBox="1">
            <a:spLocks noChangeArrowheads="1"/>
          </p:cNvSpPr>
          <p:nvPr/>
        </p:nvSpPr>
        <p:spPr bwMode="auto">
          <a:xfrm>
            <a:off x="4572000" y="1082675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aerosol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6633" name="Line 1074"/>
          <p:cNvSpPr>
            <a:spLocks noChangeShapeType="1"/>
          </p:cNvSpPr>
          <p:nvPr/>
        </p:nvSpPr>
        <p:spPr bwMode="auto">
          <a:xfrm>
            <a:off x="609600" y="914400"/>
            <a:ext cx="7772400" cy="0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Text Box 1036"/>
          <p:cNvSpPr txBox="1">
            <a:spLocks noChangeArrowheads="1"/>
          </p:cNvSpPr>
          <p:nvPr/>
        </p:nvSpPr>
        <p:spPr bwMode="auto">
          <a:xfrm>
            <a:off x="7315200" y="1082675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gas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6635" name="Text Box 1037"/>
          <p:cNvSpPr txBox="1">
            <a:spLocks noChangeArrowheads="1"/>
          </p:cNvSpPr>
          <p:nvPr/>
        </p:nvSpPr>
        <p:spPr bwMode="auto">
          <a:xfrm>
            <a:off x="8077200" y="1082675"/>
            <a:ext cx="53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pol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6636" name="Text Box 1042"/>
          <p:cNvSpPr txBox="1">
            <a:spLocks noChangeArrowheads="1"/>
          </p:cNvSpPr>
          <p:nvPr/>
        </p:nvSpPr>
        <p:spPr bwMode="auto">
          <a:xfrm>
            <a:off x="6400800" y="10668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water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6637" name="TextBox 35"/>
          <p:cNvSpPr txBox="1">
            <a:spLocks noChangeArrowheads="1"/>
          </p:cNvSpPr>
          <p:nvPr/>
        </p:nvSpPr>
        <p:spPr bwMode="auto">
          <a:xfrm>
            <a:off x="533400" y="2165350"/>
            <a:ext cx="8229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/>
              <a:t>we want to retrieve </a:t>
            </a:r>
            <a:r>
              <a:rPr lang="en-US" sz="2000" dirty="0" err="1">
                <a:solidFill>
                  <a:srgbClr val="000090"/>
                </a:solidFill>
              </a:rPr>
              <a:t>L</a:t>
            </a:r>
            <a:r>
              <a:rPr lang="en-US" sz="2400" baseline="-25000" dirty="0" err="1">
                <a:solidFill>
                  <a:srgbClr val="000090"/>
                </a:solidFill>
              </a:rPr>
              <a:t>w</a:t>
            </a:r>
            <a:r>
              <a:rPr lang="en-US" sz="2000" dirty="0">
                <a:solidFill>
                  <a:srgbClr val="000090"/>
                </a:solidFill>
              </a:rPr>
              <a:t>(</a:t>
            </a:r>
            <a:r>
              <a:rPr lang="en-US" sz="2000" dirty="0">
                <a:solidFill>
                  <a:srgbClr val="000090"/>
                </a:solidFill>
                <a:latin typeface="Symbol" charset="0"/>
                <a:sym typeface="Symbol" charset="0"/>
              </a:rPr>
              <a:t></a:t>
            </a:r>
            <a:r>
              <a:rPr lang="en-US" sz="2000" dirty="0">
                <a:solidFill>
                  <a:srgbClr val="000090"/>
                </a:solidFill>
              </a:rPr>
              <a:t>)</a:t>
            </a:r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other terms </a:t>
            </a:r>
            <a:r>
              <a:rPr lang="en-US" sz="2000" dirty="0">
                <a:solidFill>
                  <a:srgbClr val="FF0000"/>
                </a:solidFill>
              </a:rPr>
              <a:t>except aerosol</a:t>
            </a:r>
            <a:r>
              <a:rPr lang="en-US" sz="2000" dirty="0"/>
              <a:t> can be estimated given only solar and view path geometry and ancillary data (wind, pressure, gas concentrations)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>
                <a:solidFill>
                  <a:srgbClr val="084712"/>
                </a:solidFill>
              </a:rPr>
              <a:t>biggest effect is scattering by air molecules</a:t>
            </a:r>
            <a:r>
              <a:rPr lang="en-US" sz="2000" dirty="0"/>
              <a:t>, contribution derived from pre-computed geometry-dependent and </a:t>
            </a:r>
            <a:r>
              <a:rPr lang="en-US" sz="2000" dirty="0">
                <a:solidFill>
                  <a:srgbClr val="3366FF"/>
                </a:solidFill>
              </a:rPr>
              <a:t>wind-dependent </a:t>
            </a:r>
            <a:r>
              <a:rPr lang="en-US" sz="2000" dirty="0"/>
              <a:t>look-up tables (per sensor </a:t>
            </a:r>
            <a:r>
              <a:rPr lang="en-US" sz="2000" dirty="0" err="1"/>
              <a:t>bandpass</a:t>
            </a:r>
            <a:r>
              <a:rPr lang="en-US" sz="2000" dirty="0"/>
              <a:t>) based on </a:t>
            </a:r>
            <a:r>
              <a:rPr lang="en-US" sz="2000" dirty="0" err="1"/>
              <a:t>radiative</a:t>
            </a:r>
            <a:r>
              <a:rPr lang="en-US" sz="2000" dirty="0"/>
              <a:t> transfer simulations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aerosol contribution is estimated </a:t>
            </a:r>
            <a:r>
              <a:rPr lang="en-US" sz="2000" dirty="0"/>
              <a:t>using measurements in </a:t>
            </a:r>
            <a:r>
              <a:rPr lang="en-US" sz="2000" dirty="0" smtClean="0"/>
              <a:t>longer </a:t>
            </a:r>
            <a:r>
              <a:rPr lang="en-US" sz="2000" dirty="0"/>
              <a:t>wavelengths (</a:t>
            </a:r>
            <a:r>
              <a:rPr lang="en-US" sz="2000" dirty="0" smtClean="0"/>
              <a:t>NIR/SWIR), </a:t>
            </a:r>
            <a:r>
              <a:rPr lang="en-US" sz="2000" dirty="0" smtClean="0">
                <a:solidFill>
                  <a:srgbClr val="3366FF"/>
                </a:solidFill>
              </a:rPr>
              <a:t>where water-leaving radiance is negligible or can be estimated</a:t>
            </a:r>
            <a:r>
              <a:rPr lang="en-US" sz="2000" dirty="0" smtClean="0"/>
              <a:t>.   </a:t>
            </a:r>
            <a:r>
              <a:rPr lang="en-US" sz="2000" dirty="0"/>
              <a:t>Spectral slope of retrieved L</a:t>
            </a:r>
            <a:r>
              <a:rPr lang="en-US" sz="2000" baseline="-25000" dirty="0"/>
              <a:t>a</a:t>
            </a:r>
            <a:r>
              <a:rPr lang="en-US" sz="2000" dirty="0"/>
              <a:t> </a:t>
            </a:r>
            <a:r>
              <a:rPr lang="en-US" sz="2000" dirty="0" smtClean="0"/>
              <a:t>in NIR/SWIR is </a:t>
            </a:r>
            <a:r>
              <a:rPr lang="en-US" sz="2000" dirty="0"/>
              <a:t>compared to a set of aerosol models, and best match model(s) are used to extrapolate to the </a:t>
            </a:r>
            <a:r>
              <a:rPr lang="en-US" sz="2000" dirty="0" smtClean="0"/>
              <a:t>visible wavelengths.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866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821462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76400" y="11546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=0.05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11546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=0.30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38978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=5.0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7722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AI vs. </a:t>
            </a:r>
            <a:r>
              <a:rPr lang="el-GR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Δ</a:t>
            </a: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LER (SZA=30</a:t>
            </a:r>
            <a:r>
              <a:rPr lang="en-US" sz="3200" baseline="300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o</a:t>
            </a: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, Ht=3 km)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4419600"/>
            <a:ext cx="464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There is a clean separation between dust aerosols and Marine aerosols. Dust aerosols are practically confined in the 2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nd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quadrant and marine aerosols are in the 4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th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quadrant.  This means that using </a:t>
            </a:r>
            <a:r>
              <a:rPr lang="el-GR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Δ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LER and AI we can detect small amount of dust aerosols over open ocean as well as coastal waters.  </a:t>
            </a:r>
            <a:endParaRPr lang="en-US" sz="18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6400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Ahmad </a:t>
            </a:r>
            <a:r>
              <a:rPr lang="en-US" sz="1800" i="1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et al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. (2013, in preparation)</a:t>
            </a:r>
            <a:endParaRPr lang="en-US" sz="18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8429625" cy="538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76400" y="10784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=0.05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10784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=0.30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38978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Chlo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=5.0 mg/m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3</a:t>
            </a:r>
            <a:endParaRPr lang="en-US" sz="1800" baseline="300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32962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AI vs. </a:t>
            </a:r>
            <a:r>
              <a:rPr lang="el-GR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Δ</a:t>
            </a: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LER (SZA=60</a:t>
            </a:r>
            <a:r>
              <a:rPr lang="en-US" sz="3200" baseline="300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o</a:t>
            </a: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, Ht=3 km)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4667071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The results for SZA=60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 are similar to those for SZA=30</a:t>
            </a:r>
            <a:r>
              <a:rPr lang="en-US" sz="1800" baseline="300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o</a:t>
            </a: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, except that sometime marine aerosols appear as dust aerosols.</a:t>
            </a:r>
            <a:endParaRPr lang="en-US" sz="1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47F8-5027-4D07-8CB8-61F85BF097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6400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Ahmad </a:t>
            </a:r>
            <a:r>
              <a:rPr lang="en-US" sz="1800" i="1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et al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. (2013, in preparation)</a:t>
            </a:r>
            <a:endParaRPr lang="en-US" sz="18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547100" cy="63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5257800" y="2667000"/>
            <a:ext cx="220980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-1320000">
            <a:off x="4839044" y="3011728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τ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=0.1</a:t>
            </a:r>
            <a:endParaRPr lang="en-US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-1320000">
            <a:off x="7125043" y="2325926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τ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=0.3</a:t>
            </a:r>
            <a:endParaRPr lang="en-US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-1320000">
            <a:off x="5982045" y="2669519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τ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=0.2</a:t>
            </a:r>
            <a:endParaRPr lang="en-US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-1140000">
            <a:off x="5305346" y="297180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Non-absorbing aerosols (Marine_0.79)</a:t>
            </a:r>
            <a:endParaRPr lang="en-US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1600000">
            <a:off x="4844295" y="4343400"/>
            <a:ext cx="20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Absorbing aerosols (Dust_0.40)</a:t>
            </a:r>
            <a:endParaRPr lang="en-US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953000" y="3810000"/>
            <a:ext cx="0" cy="1143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1600000">
            <a:off x="3962400" y="37338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τ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=0.1</a:t>
            </a:r>
            <a:endParaRPr lang="en-US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1600000">
            <a:off x="4114800" y="42672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τ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=0.2</a:t>
            </a:r>
            <a:endParaRPr lang="en-US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600000">
            <a:off x="4343400" y="47244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τ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=0.3</a:t>
            </a:r>
            <a:endParaRPr lang="en-US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217604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Rayl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en-US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048000" y="1752600"/>
            <a:ext cx="304800" cy="5334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05200" y="47244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Chl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=0.03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4200" y="41148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Chl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=0.1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8400" y="35022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Chl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=0.5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57400" y="32736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Chl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=2.0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6400" y="25908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Chl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=0.03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53000" y="18288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Chl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=0.1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91000" y="11400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Chl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=0.5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33800" y="9114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Chl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=2.0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428655" y="1826568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lang="en-US" sz="2400" baseline="-25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340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-R</a:t>
            </a:r>
            <a:r>
              <a:rPr lang="en-US" sz="2400" baseline="-25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380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lang="en-US" sz="2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33600" y="762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DLER(R</a:t>
            </a:r>
            <a:r>
              <a:rPr lang="en-US" sz="2800" baseline="-250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340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-R</a:t>
            </a:r>
            <a:r>
              <a:rPr lang="en-US" sz="2800" baseline="-250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380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  vs. LER(R</a:t>
            </a:r>
            <a:r>
              <a:rPr lang="en-US" sz="2800" baseline="-250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380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16245" y="6243935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(R</a:t>
            </a:r>
            <a:r>
              <a:rPr lang="en-US" sz="2400" baseline="-25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380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)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29400" y="7620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SZA=30</a:t>
            </a:r>
            <a:r>
              <a:rPr lang="en-US" sz="1800" baseline="30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θ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=0</a:t>
            </a:r>
            <a:r>
              <a:rPr lang="en-US" sz="1800" baseline="300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o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(Nadir View)</a:t>
            </a:r>
            <a:endParaRPr lang="en-US" sz="1800" baseline="300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200" y="64770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Ahmad </a:t>
            </a:r>
            <a:r>
              <a:rPr lang="en-US" sz="1800" i="1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et al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. (2013, in preparation)</a:t>
            </a:r>
            <a:endParaRPr lang="en-US" sz="18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5357" r="3572"/>
          <a:stretch>
            <a:fillRect/>
          </a:stretch>
        </p:blipFill>
        <p:spPr bwMode="auto">
          <a:xfrm>
            <a:off x="152400" y="893763"/>
            <a:ext cx="4038600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/>
          <a:srcRect l="5882"/>
          <a:stretch>
            <a:fillRect/>
          </a:stretch>
        </p:blipFill>
        <p:spPr bwMode="auto">
          <a:xfrm>
            <a:off x="4724400" y="769938"/>
            <a:ext cx="4038600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10000"/>
            <a:ext cx="40386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28600" y="1524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2800">
                <a:solidFill>
                  <a:srgbClr val="C0504D"/>
                </a:solidFill>
                <a:latin typeface="Times New Roman"/>
                <a:ea typeface="+mn-ea"/>
                <a:cs typeface="+mn-cs"/>
              </a:rPr>
              <a:t>Change in TOA Reflectance with Aerosol Layer Height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4495800" y="4191000"/>
            <a:ext cx="41910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r>
              <a:rPr lang="en-US" sz="1800" dirty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 Note: Based on our latest dust model, the SSA at 412nm is ~ 0.89.  For </a:t>
            </a:r>
            <a:r>
              <a:rPr lang="el-GR" sz="1800" dirty="0" smtClean="0">
                <a:solidFill>
                  <a:srgbClr val="0070C0"/>
                </a:solidFill>
                <a:latin typeface="Times New Roman"/>
                <a:ea typeface="+mn-ea"/>
                <a:cs typeface="Times New Roman" pitchFamily="18" charset="0"/>
              </a:rPr>
              <a:t>τ</a:t>
            </a:r>
            <a:r>
              <a:rPr lang="en-US" sz="1800" baseline="-25000" dirty="0" err="1" smtClean="0">
                <a:solidFill>
                  <a:srgbClr val="0070C0"/>
                </a:solidFill>
                <a:latin typeface="Times New Roman"/>
                <a:ea typeface="+mn-ea"/>
                <a:cs typeface="Times New Roman" pitchFamily="18" charset="0"/>
              </a:rPr>
              <a:t>aer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Times New Roman" pitchFamily="18" charset="0"/>
              </a:rPr>
              <a:t>=0.25</a:t>
            </a:r>
            <a:r>
              <a:rPr lang="en-US" sz="1800" dirty="0">
                <a:solidFill>
                  <a:srgbClr val="0070C0"/>
                </a:solidFill>
                <a:latin typeface="Times New Roman"/>
                <a:ea typeface="+mn-ea"/>
                <a:cs typeface="Times New Roman" pitchFamily="18" charset="0"/>
              </a:rPr>
              <a:t>, an error of 1 km in aerosol layer height would change the TOA reflectance by ~ 0.7%. This will result in 7% change in water-leaving radiance.  The error will increase with an increase in </a:t>
            </a:r>
            <a:r>
              <a:rPr lang="el-GR" sz="1800" dirty="0" smtClean="0">
                <a:solidFill>
                  <a:srgbClr val="0070C0"/>
                </a:solidFill>
                <a:latin typeface="Times New Roman"/>
                <a:ea typeface="+mn-ea"/>
                <a:cs typeface="Times New Roman" pitchFamily="18" charset="0"/>
              </a:rPr>
              <a:t>τ</a:t>
            </a:r>
            <a:r>
              <a:rPr lang="en-US" sz="1800" baseline="-25000" dirty="0" err="1" smtClean="0">
                <a:solidFill>
                  <a:srgbClr val="0070C0"/>
                </a:solidFill>
                <a:latin typeface="Times New Roman"/>
                <a:ea typeface="+mn-ea"/>
                <a:cs typeface="Times New Roman" pitchFamily="18" charset="0"/>
              </a:rPr>
              <a:t>aer</a:t>
            </a:r>
            <a:r>
              <a:rPr lang="en-US" sz="1800" dirty="0">
                <a:solidFill>
                  <a:srgbClr val="0070C0"/>
                </a:solidFill>
                <a:latin typeface="Times New Roman"/>
                <a:ea typeface="+mn-ea"/>
                <a:cs typeface="Times New Roman" pitchFamily="18" charset="0"/>
              </a:rPr>
              <a:t>.</a:t>
            </a:r>
            <a:endParaRPr lang="el-GR" sz="1800" dirty="0">
              <a:solidFill>
                <a:srgbClr val="0070C0"/>
              </a:solidFill>
              <a:latin typeface="Times New Roman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6400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Ahmad </a:t>
            </a:r>
            <a:r>
              <a:rPr lang="en-US" sz="1800" i="1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et al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. (2013, in preparation)</a:t>
            </a:r>
            <a:endParaRPr lang="en-US" sz="18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0"/>
            <a:ext cx="3962400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762000"/>
            <a:ext cx="3962400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10000"/>
            <a:ext cx="38862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228600" y="1524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2800">
                <a:solidFill>
                  <a:srgbClr val="C0504D"/>
                </a:solidFill>
                <a:latin typeface="Times New Roman"/>
                <a:ea typeface="+mn-ea"/>
                <a:cs typeface="+mn-cs"/>
              </a:rPr>
              <a:t>Change in TOA Reflectance with Aerosol Layer Height</a:t>
            </a: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4191000" y="3581400"/>
            <a:ext cx="48006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r>
              <a:rPr lang="en-US" sz="1800" dirty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 These graphs show the effect of assigning wrong SSA to aerosols, although the aerosol layer-height is exactly known. Here, TOA reflectance for each aerosol model is normalized by the TOA reflectance of a </a:t>
            </a:r>
            <a:r>
              <a:rPr lang="en-US" sz="1800" b="1" dirty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non-absorbing aerosol</a:t>
            </a:r>
            <a:r>
              <a:rPr lang="en-US" sz="1800" dirty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 model at exactly the same height. For example, for an aerosol layer at 3 km, and </a:t>
            </a:r>
            <a:r>
              <a:rPr lang="el-GR" sz="1800" dirty="0" smtClean="0">
                <a:solidFill>
                  <a:srgbClr val="0070C0"/>
                </a:solidFill>
                <a:latin typeface="Times New Roman"/>
                <a:ea typeface="+mn-ea"/>
                <a:cs typeface="Times New Roman" pitchFamily="18" charset="0"/>
              </a:rPr>
              <a:t>τ</a:t>
            </a:r>
            <a:r>
              <a:rPr lang="en-US" sz="1800" baseline="-25000" dirty="0" err="1" smtClean="0">
                <a:solidFill>
                  <a:srgbClr val="0070C0"/>
                </a:solidFill>
                <a:latin typeface="Times New Roman"/>
                <a:ea typeface="+mn-ea"/>
                <a:cs typeface="Times New Roman" pitchFamily="18" charset="0"/>
              </a:rPr>
              <a:t>aer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Times New Roman" pitchFamily="18" charset="0"/>
              </a:rPr>
              <a:t>=0.25</a:t>
            </a:r>
            <a:r>
              <a:rPr lang="en-US" sz="1800" dirty="0">
                <a:solidFill>
                  <a:srgbClr val="0070C0"/>
                </a:solidFill>
                <a:latin typeface="Times New Roman"/>
                <a:ea typeface="+mn-ea"/>
                <a:cs typeface="Times New Roman" pitchFamily="18" charset="0"/>
              </a:rPr>
              <a:t>, </a:t>
            </a:r>
            <a:r>
              <a:rPr lang="en-US" sz="1800" dirty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 change in SSA value from 0.878 to 0.918 would result in a change of ~2% in TOA reflectance .  This is equivalent to a change of 20% in water-leaving radiance.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64886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Ahmad </a:t>
            </a:r>
            <a:r>
              <a:rPr lang="en-US" sz="1800" i="1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et al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+mn-ea"/>
                <a:cs typeface="+mn-cs"/>
              </a:rPr>
              <a:t>. (2013, in preparation)</a:t>
            </a:r>
            <a:endParaRPr lang="en-US" sz="1800" dirty="0">
              <a:solidFill>
                <a:srgbClr val="0070C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810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Requirements and Recommendations for Atm. Corr. (Absorbing Aerosols)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99" y="1773228"/>
            <a:ext cx="5562601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/>
                <a:ea typeface="+mn-ea"/>
                <a:cs typeface="+mn-cs"/>
              </a:rPr>
              <a:t>A priori knowledge of:</a:t>
            </a:r>
          </a:p>
          <a:p>
            <a:pPr defTabSz="457200" fontAlgn="auto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/>
                <a:ea typeface="+mn-ea"/>
                <a:cs typeface="+mn-cs"/>
              </a:rPr>
              <a:t>	</a:t>
            </a:r>
            <a:r>
              <a:rPr lang="en-US" sz="2400" dirty="0" smtClean="0">
                <a:solidFill>
                  <a:srgbClr val="002060"/>
                </a:solidFill>
                <a:latin typeface="Times New Roman"/>
                <a:ea typeface="+mn-ea"/>
                <a:cs typeface="+mn-cs"/>
              </a:rPr>
              <a:t>- Spectral dependence of refractive    		   index</a:t>
            </a:r>
          </a:p>
          <a:p>
            <a:pPr defTabSz="457200" fontAlgn="auto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rgbClr val="002060"/>
                </a:solidFill>
                <a:latin typeface="Times New Roman"/>
                <a:ea typeface="+mn-ea"/>
                <a:cs typeface="+mn-cs"/>
              </a:rPr>
              <a:t> 	- Aerosol Layer Height</a:t>
            </a:r>
          </a:p>
          <a:p>
            <a:pPr defTabSz="457200" fontAlgn="auto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rgbClr val="002060"/>
                </a:solidFill>
                <a:latin typeface="Times New Roman"/>
                <a:ea typeface="+mn-ea"/>
                <a:cs typeface="+mn-cs"/>
              </a:rPr>
              <a:t>	 - Micro-physical properties </a:t>
            </a:r>
            <a:r>
              <a:rPr lang="en-US" sz="2400" smtClean="0">
                <a:solidFill>
                  <a:srgbClr val="002060"/>
                </a:solidFill>
                <a:latin typeface="Times New Roman"/>
                <a:ea typeface="+mn-ea"/>
                <a:cs typeface="+mn-cs"/>
              </a:rPr>
              <a:t>of aerosols</a:t>
            </a:r>
            <a:endParaRPr lang="en-US" sz="2400" dirty="0" smtClean="0">
              <a:solidFill>
                <a:srgbClr val="002060"/>
              </a:solidFill>
              <a:latin typeface="Times New Roman"/>
              <a:ea typeface="+mn-ea"/>
              <a:cs typeface="+mn-cs"/>
            </a:endParaRPr>
          </a:p>
          <a:p>
            <a:pPr marL="285750" indent="-285750" defTabSz="457200" fontAlgn="auto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/>
                <a:ea typeface="+mn-ea"/>
                <a:cs typeface="+mn-cs"/>
              </a:rPr>
              <a:t>Develop regional climatology of aerosol 	optical and microphysical properties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/>
                <a:ea typeface="+mn-ea"/>
                <a:cs typeface="+mn-cs"/>
              </a:rPr>
              <a:t>Investigate the possibility of using 	transport models like GOCART to 	identify aerosol constituents and their 	locations in the atmosphere.</a:t>
            </a:r>
            <a:endParaRPr lang="en-US" sz="2400" dirty="0">
              <a:solidFill>
                <a:srgbClr val="002060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777" y="1676400"/>
            <a:ext cx="3281045" cy="196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08299"/>
            <a:ext cx="3429000" cy="193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73755" y="6107668"/>
            <a:ext cx="231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Dubovik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n-US" sz="1800" i="1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et al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. (2002)</a:t>
            </a:r>
            <a:endParaRPr lang="en-US" sz="18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238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6670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Backup Slides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" y="441325"/>
            <a:ext cx="83185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31800"/>
            <a:ext cx="807720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625" y="806450"/>
            <a:ext cx="727075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609600" y="838200"/>
            <a:ext cx="8077200" cy="576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assign 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aerosols (</a:t>
            </a:r>
            <a:r>
              <a:rPr lang="en-US" sz="1800" dirty="0">
                <a:solidFill>
                  <a:srgbClr val="008000"/>
                </a:solidFill>
                <a:latin typeface="+mn-lt"/>
                <a:sym typeface="Symbol" pitchFamily="-1" charset="2"/>
              </a:rPr>
              <a:t>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) and/or water contributions (</a:t>
            </a:r>
            <a:r>
              <a:rPr lang="en-US" sz="1800" dirty="0" err="1">
                <a:solidFill>
                  <a:srgbClr val="008000"/>
                </a:solidFill>
                <a:latin typeface="+mn-lt"/>
              </a:rPr>
              <a:t>Rrs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(NIR))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     </a:t>
            </a:r>
            <a:r>
              <a:rPr lang="en-US" sz="1800" dirty="0" smtClean="0">
                <a:latin typeface="+mn-lt"/>
              </a:rPr>
              <a:t>Hu </a:t>
            </a:r>
            <a:r>
              <a:rPr lang="en-US" sz="1800" dirty="0">
                <a:latin typeface="+mn-lt"/>
              </a:rPr>
              <a:t>et al. </a:t>
            </a:r>
            <a:r>
              <a:rPr lang="en-US" sz="1800" dirty="0" smtClean="0">
                <a:latin typeface="+mn-lt"/>
              </a:rPr>
              <a:t>2000</a:t>
            </a: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    Ruddick </a:t>
            </a:r>
            <a:r>
              <a:rPr lang="en-US" sz="1800" dirty="0">
                <a:latin typeface="+mn-lt"/>
              </a:rPr>
              <a:t>et al. 2000</a:t>
            </a:r>
          </a:p>
          <a:p>
            <a:pPr>
              <a:spcBef>
                <a:spcPct val="20000"/>
              </a:spcBef>
            </a:pPr>
            <a:endParaRPr lang="en-US" sz="10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solidFill>
                  <a:srgbClr val="008000"/>
                </a:solidFill>
                <a:latin typeface="+mn-lt"/>
              </a:rPr>
              <a:t>use shortwave infrared bands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     </a:t>
            </a:r>
            <a:r>
              <a:rPr lang="en-US" sz="1800" dirty="0" smtClean="0">
                <a:latin typeface="+mn-lt"/>
              </a:rPr>
              <a:t>Wang </a:t>
            </a:r>
            <a:r>
              <a:rPr lang="en-US" sz="1800" dirty="0">
                <a:latin typeface="+mn-lt"/>
              </a:rPr>
              <a:t>&amp; Shi 2007</a:t>
            </a:r>
          </a:p>
          <a:p>
            <a:pPr>
              <a:spcBef>
                <a:spcPct val="20000"/>
              </a:spcBef>
            </a:pPr>
            <a:endParaRPr lang="en-US" sz="10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solidFill>
                  <a:srgbClr val="008000"/>
                </a:solidFill>
                <a:latin typeface="+mn-lt"/>
              </a:rPr>
              <a:t>correct/model the non-negligible </a:t>
            </a:r>
            <a:r>
              <a:rPr lang="en-US" sz="1800" dirty="0" err="1">
                <a:solidFill>
                  <a:srgbClr val="008000"/>
                </a:solidFill>
                <a:latin typeface="+mn-lt"/>
              </a:rPr>
              <a:t>R</a:t>
            </a:r>
            <a:r>
              <a:rPr lang="en-US" sz="1800" baseline="-25000" dirty="0" err="1">
                <a:solidFill>
                  <a:srgbClr val="008000"/>
                </a:solidFill>
                <a:latin typeface="+mn-lt"/>
              </a:rPr>
              <a:t>rs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(NIR</a:t>
            </a: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     </a:t>
            </a:r>
            <a:r>
              <a:rPr lang="en-US" sz="1800" dirty="0" smtClean="0">
                <a:latin typeface="+mn-lt"/>
              </a:rPr>
              <a:t>Moore et al. 1999	MERIS</a:t>
            </a: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     Siegel et al. 2000	</a:t>
            </a:r>
            <a:r>
              <a:rPr lang="en-US" sz="1800" dirty="0" err="1" smtClean="0">
                <a:latin typeface="+mn-lt"/>
              </a:rPr>
              <a:t>SeaWiFS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(</a:t>
            </a:r>
            <a:r>
              <a:rPr lang="en-US" sz="1800" dirty="0">
                <a:latin typeface="+mn-lt"/>
              </a:rPr>
              <a:t>2000)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     </a:t>
            </a:r>
            <a:r>
              <a:rPr lang="en-US" sz="1800" dirty="0" err="1">
                <a:latin typeface="+mn-lt"/>
              </a:rPr>
              <a:t>Stumpf</a:t>
            </a:r>
            <a:r>
              <a:rPr lang="en-US" sz="1800" dirty="0">
                <a:latin typeface="+mn-lt"/>
              </a:rPr>
              <a:t> et al. 2003	</a:t>
            </a:r>
            <a:r>
              <a:rPr lang="en-US" sz="1800" dirty="0" err="1" smtClean="0">
                <a:latin typeface="+mn-lt"/>
              </a:rPr>
              <a:t>SeaWiFS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(</a:t>
            </a:r>
            <a:r>
              <a:rPr lang="en-US" sz="1800" dirty="0">
                <a:latin typeface="+mn-lt"/>
              </a:rPr>
              <a:t>2002)</a:t>
            </a:r>
          </a:p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3366FF"/>
                </a:solidFill>
                <a:latin typeface="+mn-lt"/>
              </a:rPr>
              <a:t>     Bailey </a:t>
            </a:r>
            <a:r>
              <a:rPr lang="en-US" sz="1800" dirty="0">
                <a:solidFill>
                  <a:srgbClr val="3366FF"/>
                </a:solidFill>
                <a:latin typeface="+mn-lt"/>
              </a:rPr>
              <a:t>et al. 2010	</a:t>
            </a:r>
            <a:r>
              <a:rPr lang="en-US" sz="1800" dirty="0" err="1" smtClean="0">
                <a:solidFill>
                  <a:srgbClr val="3366FF"/>
                </a:solidFill>
                <a:latin typeface="+mn-lt"/>
              </a:rPr>
              <a:t>SeaWiFS</a:t>
            </a:r>
            <a:r>
              <a:rPr lang="en-US" sz="1800" dirty="0" smtClean="0">
                <a:solidFill>
                  <a:srgbClr val="3366FF"/>
                </a:solidFill>
                <a:latin typeface="+mn-lt"/>
              </a:rPr>
              <a:t>, </a:t>
            </a:r>
            <a:r>
              <a:rPr lang="en-US" sz="1800" dirty="0" smtClean="0">
                <a:solidFill>
                  <a:srgbClr val="3366FF"/>
                </a:solidFill>
                <a:latin typeface="+mn-lt"/>
              </a:rPr>
              <a:t>MODIS, VIIRS, etc. (current)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solidFill>
                  <a:srgbClr val="3366FF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3366FF"/>
                </a:solidFill>
                <a:latin typeface="+mn-lt"/>
              </a:rPr>
              <a:t>    </a:t>
            </a:r>
            <a:r>
              <a:rPr lang="en-US" sz="1800" dirty="0" smtClean="0">
                <a:latin typeface="+mn-lt"/>
              </a:rPr>
              <a:t>Wang </a:t>
            </a:r>
            <a:r>
              <a:rPr lang="en-US" sz="1800" dirty="0" smtClean="0">
                <a:latin typeface="+mn-lt"/>
              </a:rPr>
              <a:t>et al. 2012	GOCI</a:t>
            </a:r>
          </a:p>
          <a:p>
            <a:pPr>
              <a:spcBef>
                <a:spcPct val="20000"/>
              </a:spcBef>
            </a:pPr>
            <a:endParaRPr lang="en-US" sz="10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coupled 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ocean-atmosphere optimization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     </a:t>
            </a:r>
            <a:r>
              <a:rPr lang="en-US" sz="1800" dirty="0" err="1" smtClean="0">
                <a:latin typeface="+mn-lt"/>
              </a:rPr>
              <a:t>Chomko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&amp; Gordon 2001, </a:t>
            </a:r>
            <a:r>
              <a:rPr lang="en-US" sz="1800" dirty="0" err="1">
                <a:latin typeface="+mn-lt"/>
              </a:rPr>
              <a:t>Stamnes</a:t>
            </a:r>
            <a:r>
              <a:rPr lang="en-US" sz="1800" dirty="0">
                <a:latin typeface="+mn-lt"/>
              </a:rPr>
              <a:t> et al. 2003, </a:t>
            </a:r>
            <a:r>
              <a:rPr lang="en-US" sz="1800" dirty="0" err="1">
                <a:latin typeface="+mn-lt"/>
              </a:rPr>
              <a:t>Kuchinke</a:t>
            </a:r>
            <a:r>
              <a:rPr lang="en-US" sz="1800" dirty="0">
                <a:latin typeface="+mn-lt"/>
              </a:rPr>
              <a:t> et al. </a:t>
            </a:r>
            <a:r>
              <a:rPr lang="en-US" sz="1800" dirty="0" smtClean="0">
                <a:latin typeface="+mn-lt"/>
              </a:rPr>
              <a:t>2009,  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   </a:t>
            </a:r>
            <a:r>
              <a:rPr lang="en-US" sz="1800" dirty="0" smtClean="0">
                <a:latin typeface="+mn-lt"/>
              </a:rPr>
              <a:t> Steinmetz et al. 2011</a:t>
            </a: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	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28600" y="12065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008000"/>
                </a:solidFill>
                <a:latin typeface="+mn-lt"/>
              </a:rPr>
              <a:t>Approaches to Account for </a:t>
            </a:r>
            <a:r>
              <a:rPr lang="en-US" sz="2800" dirty="0" err="1" smtClean="0">
                <a:solidFill>
                  <a:srgbClr val="008000"/>
                </a:solidFill>
                <a:latin typeface="+mn-lt"/>
              </a:rPr>
              <a:t>L</a:t>
            </a:r>
            <a:r>
              <a:rPr lang="en-US" sz="2800" baseline="-25000" dirty="0" err="1" smtClean="0">
                <a:solidFill>
                  <a:srgbClr val="008000"/>
                </a:solidFill>
                <a:latin typeface="+mn-lt"/>
              </a:rPr>
              <a:t>w</a:t>
            </a:r>
            <a:r>
              <a:rPr lang="en-US" sz="2800" dirty="0" smtClean="0">
                <a:solidFill>
                  <a:srgbClr val="008000"/>
                </a:solidFill>
                <a:latin typeface="+mn-lt"/>
              </a:rPr>
              <a:t>(NIR) &gt; 0</a:t>
            </a:r>
            <a:endParaRPr lang="en-US" sz="2800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495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422275"/>
            <a:ext cx="8128000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" y="400050"/>
            <a:ext cx="829945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050" y="720725"/>
            <a:ext cx="73279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981884" cy="550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8200" y="3810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Epsilon vs. Angstrom Exponent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76400"/>
            <a:ext cx="4495800" cy="295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0" y="3048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Ocean LER vs. Chlorophyll Con.</a:t>
            </a:r>
            <a:endParaRPr lang="en-US" sz="3200" dirty="0">
              <a:solidFill>
                <a:srgbClr val="C00000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4" name="Picture 6" descr="delta_R2.png"/>
          <p:cNvPicPr>
            <a:picLocks noChangeAspect="1"/>
          </p:cNvPicPr>
          <p:nvPr/>
        </p:nvPicPr>
        <p:blipFill>
          <a:blip r:embed="rId3" cstate="print"/>
          <a:srcRect l="3659" t="9756" r="4865"/>
          <a:stretch>
            <a:fillRect/>
          </a:stretch>
        </p:blipFill>
        <p:spPr bwMode="auto">
          <a:xfrm>
            <a:off x="4724400" y="1752600"/>
            <a:ext cx="41243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5105400" y="1490246"/>
            <a:ext cx="3733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Δ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LER (R340-R380) vs. Chlorophyll Conc.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990600" y="1447800"/>
            <a:ext cx="3276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Ocean_LER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vs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Chlorophyll Conc.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delta_R1.png"/>
          <p:cNvPicPr>
            <a:picLocks noChangeAspect="1"/>
          </p:cNvPicPr>
          <p:nvPr/>
        </p:nvPicPr>
        <p:blipFill>
          <a:blip r:embed="rId2" cstate="print"/>
          <a:srcRect l="3572" t="11906" r="5344"/>
          <a:stretch>
            <a:fillRect/>
          </a:stretch>
        </p:blipFill>
        <p:spPr bwMode="auto">
          <a:xfrm>
            <a:off x="381000" y="4267200"/>
            <a:ext cx="37719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42608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" descr="chlo_climo_aqua_may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3788" y="1295400"/>
            <a:ext cx="36401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delta_R2.png"/>
          <p:cNvPicPr>
            <a:picLocks noChangeAspect="1"/>
          </p:cNvPicPr>
          <p:nvPr/>
        </p:nvPicPr>
        <p:blipFill>
          <a:blip r:embed="rId5" cstate="print"/>
          <a:srcRect l="3659" t="9756" r="4865"/>
          <a:stretch>
            <a:fillRect/>
          </a:stretch>
        </p:blipFill>
        <p:spPr bwMode="auto">
          <a:xfrm>
            <a:off x="4724400" y="4267200"/>
            <a:ext cx="3819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685800" y="36513"/>
            <a:ext cx="71628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CDOM/Chlorophyll Signature in OMI/TOMS Minimum-Reflectivity Data Product (cont.)</a:t>
            </a:r>
          </a:p>
        </p:txBody>
      </p:sp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5110163" y="1019175"/>
            <a:ext cx="3048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MODIS/Aqua Chlorophyll Climatology (May)</a:t>
            </a:r>
          </a:p>
        </p:txBody>
      </p:sp>
      <p:sp>
        <p:nvSpPr>
          <p:cNvPr id="16392" name="TextBox 9"/>
          <p:cNvSpPr txBox="1">
            <a:spLocks noChangeArrowheads="1"/>
          </p:cNvSpPr>
          <p:nvPr/>
        </p:nvSpPr>
        <p:spPr bwMode="auto">
          <a:xfrm>
            <a:off x="5105400" y="4035425"/>
            <a:ext cx="3733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Δ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LER (R340-R380) vs. Chlorophyll Conc.</a:t>
            </a:r>
          </a:p>
        </p:txBody>
      </p:sp>
      <p:sp>
        <p:nvSpPr>
          <p:cNvPr id="16393" name="TextBox 10"/>
          <p:cNvSpPr txBox="1">
            <a:spLocks noChangeArrowheads="1"/>
          </p:cNvSpPr>
          <p:nvPr/>
        </p:nvSpPr>
        <p:spPr bwMode="auto">
          <a:xfrm>
            <a:off x="914400" y="4038600"/>
            <a:ext cx="327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Δ</a:t>
            </a:r>
            <a:r>
              <a:rPr lang="en-US" sz="14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LER (R340-R380) vs. Chlorophyll Conc.</a:t>
            </a:r>
          </a:p>
        </p:txBody>
      </p:sp>
      <p:pic>
        <p:nvPicPr>
          <p:cNvPr id="16394" name="Picture 9"/>
          <p:cNvPicPr>
            <a:picLocks noChangeAspect="1"/>
          </p:cNvPicPr>
          <p:nvPr/>
        </p:nvPicPr>
        <p:blipFill>
          <a:blip r:embed="rId6" cstate="print"/>
          <a:srcRect l="4701" t="9351" r="5484" b="18060"/>
          <a:stretch>
            <a:fillRect/>
          </a:stretch>
        </p:blipFill>
        <p:spPr bwMode="auto">
          <a:xfrm>
            <a:off x="4800600" y="3413125"/>
            <a:ext cx="381952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228600" y="141288"/>
            <a:ext cx="8458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CDOM/Chlorophyll Signature in OMI’s Minimum-Reflectivity Data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1635125"/>
            <a:ext cx="36322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" descr="chlo_climo_aqua_ma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752600"/>
            <a:ext cx="34290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321175"/>
            <a:ext cx="34290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4953000" y="1476375"/>
            <a:ext cx="3048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MODIS/Aqua Chlorophyll Climatology (May)</a:t>
            </a:r>
          </a:p>
        </p:txBody>
      </p:sp>
      <p:pic>
        <p:nvPicPr>
          <p:cNvPr id="15367" name="Picture 7"/>
          <p:cNvPicPr>
            <a:picLocks noChangeAspect="1"/>
          </p:cNvPicPr>
          <p:nvPr/>
        </p:nvPicPr>
        <p:blipFill>
          <a:blip r:embed="rId5" cstate="print"/>
          <a:srcRect l="4701" t="9351" r="5484" b="18060"/>
          <a:stretch>
            <a:fillRect/>
          </a:stretch>
        </p:blipFill>
        <p:spPr bwMode="auto">
          <a:xfrm>
            <a:off x="4648200" y="3671888"/>
            <a:ext cx="363061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eq_TOA.png"/>
          <p:cNvPicPr>
            <a:picLocks noChangeAspect="1"/>
          </p:cNvPicPr>
          <p:nvPr/>
        </p:nvPicPr>
        <p:blipFill>
          <a:blip r:embed="rId6" cstate="print"/>
          <a:srcRect l="21663" t="11105" r="33331" b="60001"/>
          <a:stretch>
            <a:fillRect/>
          </a:stretch>
        </p:blipFill>
        <p:spPr bwMode="auto">
          <a:xfrm>
            <a:off x="609600" y="4441825"/>
            <a:ext cx="327660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639763"/>
          </a:xfrm>
        </p:spPr>
        <p:txBody>
          <a:bodyPr/>
          <a:lstStyle/>
          <a:p>
            <a:r>
              <a:rPr lang="en-US" sz="4400" dirty="0" smtClean="0"/>
              <a:t>NO</a:t>
            </a:r>
            <a:r>
              <a:rPr lang="en-US" sz="4400" baseline="-25000" dirty="0" smtClean="0"/>
              <a:t>2</a:t>
            </a:r>
            <a:endParaRPr lang="en-US" sz="4400" baseline="-25000" dirty="0"/>
          </a:p>
        </p:txBody>
      </p:sp>
    </p:spTree>
    <p:extLst>
      <p:ext uri="{BB962C8B-B14F-4D97-AF65-F5344CB8AC3E}">
        <p14:creationId xmlns:p14="http://schemas.microsoft.com/office/powerpoint/2010/main" val="240675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7315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609600"/>
            <a:ext cx="3562589" cy="3124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6200" y="60198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01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Spatial and temporal variability in TCNO</a:t>
            </a:r>
            <a:r>
              <a:rPr lang="en-US" baseline="-25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as observed by the Pandora  network (circles) and OMI (squares) in the Washington DC/Chesapeake Bay area on July 18, 2011. 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086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657600" y="609600"/>
            <a:ext cx="3581400" cy="304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60198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01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Diurnal variability in TCNO</a:t>
            </a:r>
            <a:r>
              <a:rPr lang="en-US" baseline="-25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as observed by Pandora (circles) and OMI (squares) in the coastal cities Seoul and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Busan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 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533400"/>
          </a:xfrm>
        </p:spPr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+mn-lt"/>
              </a:rPr>
              <a:t>Aerosol Determination in Visible Wavelengths</a:t>
            </a:r>
          </a:p>
        </p:txBody>
      </p:sp>
      <p:pic>
        <p:nvPicPr>
          <p:cNvPr id="431107" name="Picture 1027" descr="epsil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590800"/>
            <a:ext cx="4648200" cy="34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1109" name="Text Box 1029"/>
          <p:cNvSpPr txBox="1">
            <a:spLocks noChangeArrowheads="1"/>
          </p:cNvSpPr>
          <p:nvPr/>
        </p:nvSpPr>
        <p:spPr bwMode="auto">
          <a:xfrm>
            <a:off x="533400" y="4295775"/>
            <a:ext cx="198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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 (</a:t>
            </a:r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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) =</a:t>
            </a:r>
          </a:p>
        </p:txBody>
      </p:sp>
      <p:sp>
        <p:nvSpPr>
          <p:cNvPr id="431114" name="Rectangle 1034"/>
          <p:cNvSpPr>
            <a:spLocks noChangeArrowheads="1"/>
          </p:cNvSpPr>
          <p:nvPr/>
        </p:nvSpPr>
        <p:spPr bwMode="auto">
          <a:xfrm>
            <a:off x="381000" y="1231900"/>
            <a:ext cx="6195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+mn-lt"/>
              </a:rPr>
              <a:t>Given retrieved aerosol reflectance at two </a:t>
            </a:r>
            <a:r>
              <a:rPr lang="en-US" sz="2400" dirty="0">
                <a:solidFill>
                  <a:srgbClr val="000000"/>
                </a:solidFill>
                <a:latin typeface="+mn-lt"/>
                <a:sym typeface="Symbol" charset="0"/>
              </a:rPr>
              <a:t></a:t>
            </a:r>
          </a:p>
          <a:p>
            <a:r>
              <a:rPr lang="en-US" sz="2400" dirty="0">
                <a:solidFill>
                  <a:srgbClr val="000000"/>
                </a:solidFill>
                <a:latin typeface="+mn-lt"/>
              </a:rPr>
              <a:t>and a set of aerosol models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fn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(</a:t>
            </a:r>
            <a:r>
              <a:rPr lang="en-US" sz="2400" dirty="0">
                <a:solidFill>
                  <a:srgbClr val="000000"/>
                </a:solidFill>
                <a:latin typeface="+mn-lt"/>
                <a:sym typeface="Symbol" charset="0"/>
              </a:rPr>
              <a:t>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,</a:t>
            </a:r>
            <a:r>
              <a:rPr lang="en-US" sz="2400" dirty="0">
                <a:solidFill>
                  <a:srgbClr val="000000"/>
                </a:solidFill>
                <a:latin typeface="+mn-lt"/>
                <a:sym typeface="Symbol" charset="0"/>
              </a:rPr>
              <a:t></a:t>
            </a:r>
            <a:r>
              <a:rPr lang="en-US" sz="2400" baseline="-25000" dirty="0">
                <a:solidFill>
                  <a:srgbClr val="000000"/>
                </a:solidFill>
                <a:latin typeface="+mn-lt"/>
              </a:rPr>
              <a:t>0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,</a:t>
            </a:r>
            <a:r>
              <a:rPr lang="en-US" sz="2400" dirty="0">
                <a:solidFill>
                  <a:srgbClr val="000000"/>
                </a:solidFill>
                <a:latin typeface="+mn-lt"/>
                <a:sym typeface="Symbol" charset="0"/>
              </a:rPr>
              <a:t>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).</a:t>
            </a:r>
          </a:p>
        </p:txBody>
      </p:sp>
      <p:sp>
        <p:nvSpPr>
          <p:cNvPr id="431115" name="Rectangle 1035"/>
          <p:cNvSpPr>
            <a:spLocks noChangeArrowheads="1"/>
          </p:cNvSpPr>
          <p:nvPr/>
        </p:nvSpPr>
        <p:spPr bwMode="auto">
          <a:xfrm>
            <a:off x="457200" y="2286000"/>
            <a:ext cx="21190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n-lt"/>
                <a:sym typeface="Symbol" charset="0"/>
              </a:rPr>
              <a:t></a:t>
            </a:r>
            <a:r>
              <a:rPr lang="en-US" sz="2400" baseline="-25000" dirty="0">
                <a:solidFill>
                  <a:srgbClr val="000000"/>
                </a:solidFill>
                <a:latin typeface="+mn-lt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+mn-lt"/>
                <a:sym typeface="Symbol" charset="0"/>
              </a:rPr>
              <a:t>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) &amp; </a:t>
            </a:r>
            <a:r>
              <a:rPr lang="en-US" sz="2000" dirty="0" err="1">
                <a:solidFill>
                  <a:srgbClr val="000000"/>
                </a:solidFill>
                <a:latin typeface="Symbol"/>
                <a:sym typeface="Symbol" charset="0"/>
              </a:rPr>
              <a:t>r</a:t>
            </a:r>
            <a:r>
              <a:rPr lang="en-US" sz="2400" baseline="-25000" dirty="0" err="1">
                <a:solidFill>
                  <a:srgbClr val="000000"/>
                </a:solidFill>
                <a:latin typeface="+mn-lt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+mn-lt"/>
                <a:sym typeface="Symbol" charset="0"/>
              </a:rPr>
              <a:t>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grpSp>
        <p:nvGrpSpPr>
          <p:cNvPr id="431121" name="Group 1041"/>
          <p:cNvGrpSpPr>
            <a:grpSpLocks/>
          </p:cNvGrpSpPr>
          <p:nvPr/>
        </p:nvGrpSpPr>
        <p:grpSpPr bwMode="auto">
          <a:xfrm>
            <a:off x="7010400" y="1295400"/>
            <a:ext cx="1443038" cy="704850"/>
            <a:chOff x="1198" y="1764"/>
            <a:chExt cx="909" cy="444"/>
          </a:xfrm>
        </p:grpSpPr>
        <p:sp>
          <p:nvSpPr>
            <p:cNvPr id="431117" name="Text Box 1037"/>
            <p:cNvSpPr txBox="1">
              <a:spLocks noChangeArrowheads="1"/>
            </p:cNvSpPr>
            <p:nvPr/>
          </p:nvSpPr>
          <p:spPr bwMode="auto">
            <a:xfrm>
              <a:off x="1632" y="1764"/>
              <a:ext cx="33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>
                  <a:solidFill>
                    <a:srgbClr val="000000"/>
                  </a:solidFill>
                  <a:latin typeface="+mn-lt"/>
                  <a:sym typeface="Symbol" charset="0"/>
                </a:rPr>
                <a:t> L</a:t>
              </a:r>
            </a:p>
          </p:txBody>
        </p:sp>
        <p:sp>
          <p:nvSpPr>
            <p:cNvPr id="431118" name="Text Box 1038"/>
            <p:cNvSpPr txBox="1">
              <a:spLocks noChangeArrowheads="1"/>
            </p:cNvSpPr>
            <p:nvPr/>
          </p:nvSpPr>
          <p:spPr bwMode="auto">
            <a:xfrm>
              <a:off x="1536" y="1956"/>
              <a:ext cx="57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>
                  <a:solidFill>
                    <a:srgbClr val="000000"/>
                  </a:solidFill>
                  <a:latin typeface="+mn-lt"/>
                </a:rPr>
                <a:t>F</a:t>
              </a:r>
              <a:r>
                <a:rPr lang="en-US" sz="2000" baseline="-25000">
                  <a:solidFill>
                    <a:srgbClr val="000000"/>
                  </a:solidFill>
                  <a:latin typeface="+mn-lt"/>
                </a:rPr>
                <a:t>0</a:t>
              </a:r>
              <a:r>
                <a:rPr lang="en-US" sz="2000">
                  <a:solidFill>
                    <a:srgbClr val="000000"/>
                  </a:solidFill>
                  <a:latin typeface="+mn-lt"/>
                  <a:sym typeface="Symbol" charset="0"/>
                </a:rPr>
                <a:t> </a:t>
              </a:r>
              <a:r>
                <a:rPr lang="en-US" sz="2000">
                  <a:solidFill>
                    <a:srgbClr val="000000"/>
                  </a:solidFill>
                  <a:latin typeface="+mn-lt"/>
                </a:rPr>
                <a:t>· </a:t>
              </a:r>
              <a:r>
                <a:rPr lang="en-US" sz="2000">
                  <a:solidFill>
                    <a:srgbClr val="000000"/>
                  </a:solidFill>
                  <a:latin typeface="+mn-lt"/>
                  <a:sym typeface="Symbol" charset="0"/>
                </a:rPr>
                <a:t></a:t>
              </a:r>
              <a:r>
                <a:rPr lang="en-US" sz="2000" baseline="-25000">
                  <a:solidFill>
                    <a:srgbClr val="000000"/>
                  </a:solidFill>
                  <a:latin typeface="+mn-lt"/>
                  <a:sym typeface="Symbol" charset="0"/>
                </a:rPr>
                <a:t>0</a:t>
              </a:r>
              <a:endParaRPr lang="en-US" sz="2000">
                <a:solidFill>
                  <a:srgbClr val="000000"/>
                </a:solidFill>
                <a:latin typeface="+mn-lt"/>
                <a:sym typeface="Symbol" charset="0"/>
              </a:endParaRPr>
            </a:p>
          </p:txBody>
        </p:sp>
        <p:sp>
          <p:nvSpPr>
            <p:cNvPr id="431119" name="Line 1039"/>
            <p:cNvSpPr>
              <a:spLocks noChangeShapeType="1"/>
            </p:cNvSpPr>
            <p:nvPr/>
          </p:nvSpPr>
          <p:spPr bwMode="auto">
            <a:xfrm>
              <a:off x="1536" y="1996"/>
              <a:ext cx="5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31120" name="Text Box 1040"/>
            <p:cNvSpPr txBox="1">
              <a:spLocks noChangeArrowheads="1"/>
            </p:cNvSpPr>
            <p:nvPr/>
          </p:nvSpPr>
          <p:spPr bwMode="auto">
            <a:xfrm>
              <a:off x="1198" y="1872"/>
              <a:ext cx="34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>
                  <a:solidFill>
                    <a:srgbClr val="000000"/>
                  </a:solidFill>
                  <a:latin typeface="+mn-lt"/>
                  <a:sym typeface="Symbol" charset="0"/>
                </a:rPr>
                <a:t> = </a:t>
              </a:r>
            </a:p>
          </p:txBody>
        </p:sp>
      </p:grpSp>
      <p:sp>
        <p:nvSpPr>
          <p:cNvPr id="431122" name="Rectangle 1042"/>
          <p:cNvSpPr>
            <a:spLocks noChangeArrowheads="1"/>
          </p:cNvSpPr>
          <p:nvPr/>
        </p:nvSpPr>
        <p:spPr bwMode="auto">
          <a:xfrm>
            <a:off x="457200" y="3200400"/>
            <a:ext cx="24176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</a:t>
            </a:r>
            <a:r>
              <a:rPr lang="en-US" sz="2400" baseline="-25000">
                <a:solidFill>
                  <a:srgbClr val="000000"/>
                </a:solidFill>
                <a:latin typeface="+mn-lt"/>
              </a:rPr>
              <a:t>a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(NIR) </a:t>
            </a:r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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</a:t>
            </a:r>
            <a:r>
              <a:rPr lang="en-US" sz="2400" baseline="-25000">
                <a:solidFill>
                  <a:srgbClr val="000000"/>
                </a:solidFill>
                <a:latin typeface="+mn-lt"/>
              </a:rPr>
              <a:t>as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(NIR) </a:t>
            </a:r>
          </a:p>
        </p:txBody>
      </p:sp>
      <p:sp>
        <p:nvSpPr>
          <p:cNvPr id="431123" name="Rectangle 1043"/>
          <p:cNvSpPr>
            <a:spLocks noChangeArrowheads="1"/>
          </p:cNvSpPr>
          <p:nvPr/>
        </p:nvSpPr>
        <p:spPr bwMode="auto">
          <a:xfrm>
            <a:off x="6934200" y="1295400"/>
            <a:ext cx="1600200" cy="83820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31127" name="Rectangle 1047"/>
          <p:cNvSpPr>
            <a:spLocks noChangeArrowheads="1"/>
          </p:cNvSpPr>
          <p:nvPr/>
        </p:nvSpPr>
        <p:spPr bwMode="auto">
          <a:xfrm>
            <a:off x="2209800" y="3962400"/>
            <a:ext cx="10976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</a:t>
            </a:r>
            <a:r>
              <a:rPr lang="en-US" sz="2400" baseline="-25000">
                <a:solidFill>
                  <a:srgbClr val="000000"/>
                </a:solidFill>
                <a:latin typeface="+mn-lt"/>
              </a:rPr>
              <a:t>as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(</a:t>
            </a:r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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431128" name="Rectangle 1048"/>
          <p:cNvSpPr>
            <a:spLocks noChangeArrowheads="1"/>
          </p:cNvSpPr>
          <p:nvPr/>
        </p:nvSpPr>
        <p:spPr bwMode="auto">
          <a:xfrm>
            <a:off x="2209800" y="4419600"/>
            <a:ext cx="10976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</a:t>
            </a:r>
            <a:r>
              <a:rPr lang="en-US" sz="2400" baseline="-25000">
                <a:solidFill>
                  <a:srgbClr val="000000"/>
                </a:solidFill>
                <a:latin typeface="+mn-lt"/>
              </a:rPr>
              <a:t>as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(</a:t>
            </a:r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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431129" name="Line 1049"/>
          <p:cNvSpPr>
            <a:spLocks noChangeShapeType="1"/>
          </p:cNvSpPr>
          <p:nvPr/>
        </p:nvSpPr>
        <p:spPr bwMode="auto">
          <a:xfrm>
            <a:off x="2209800" y="4495800"/>
            <a:ext cx="1143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31130" name="Line 1050"/>
          <p:cNvSpPr>
            <a:spLocks noChangeShapeType="1"/>
          </p:cNvSpPr>
          <p:nvPr/>
        </p:nvSpPr>
        <p:spPr bwMode="auto">
          <a:xfrm>
            <a:off x="609600" y="914400"/>
            <a:ext cx="7772400" cy="0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31131" name="Text Box 1051"/>
          <p:cNvSpPr txBox="1">
            <a:spLocks noChangeArrowheads="1"/>
          </p:cNvSpPr>
          <p:nvPr/>
        </p:nvSpPr>
        <p:spPr bwMode="auto">
          <a:xfrm>
            <a:off x="1524000" y="3048000"/>
            <a:ext cx="762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+mn-lt"/>
              </a:rPr>
              <a:t>model</a:t>
            </a:r>
          </a:p>
        </p:txBody>
      </p:sp>
      <p:sp>
        <p:nvSpPr>
          <p:cNvPr id="431132" name="Rectangle 1052"/>
          <p:cNvSpPr>
            <a:spLocks noChangeArrowheads="1"/>
          </p:cNvSpPr>
          <p:nvPr/>
        </p:nvSpPr>
        <p:spPr bwMode="auto">
          <a:xfrm>
            <a:off x="6269038" y="6172200"/>
            <a:ext cx="1604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+mn-lt"/>
                <a:sym typeface="Symbol" charset="0"/>
              </a:rPr>
              <a:t></a:t>
            </a:r>
            <a:r>
              <a:rPr lang="en-US" sz="2400">
                <a:solidFill>
                  <a:srgbClr val="000000"/>
                </a:solidFill>
                <a:latin typeface="+mn-lt"/>
              </a:rPr>
              <a:t> (</a:t>
            </a:r>
            <a:r>
              <a:rPr lang="en-US" sz="2400">
                <a:solidFill>
                  <a:srgbClr val="000000"/>
                </a:solidFill>
                <a:latin typeface="+mn-lt"/>
                <a:sym typeface="Symbol" charset="0"/>
              </a:rPr>
              <a:t></a:t>
            </a:r>
            <a:r>
              <a:rPr lang="en-US" sz="2400">
                <a:solidFill>
                  <a:srgbClr val="000000"/>
                </a:solidFill>
                <a:latin typeface="+mn-lt"/>
              </a:rPr>
              <a:t>,</a:t>
            </a:r>
            <a:r>
              <a:rPr lang="en-US" sz="2400">
                <a:solidFill>
                  <a:srgbClr val="000000"/>
                </a:solidFill>
                <a:latin typeface="+mn-lt"/>
                <a:sym typeface="Symbol" charset="0"/>
              </a:rPr>
              <a:t></a:t>
            </a:r>
            <a:r>
              <a:rPr lang="en-US" sz="240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431133" name="Line 1053"/>
          <p:cNvSpPr>
            <a:spLocks noChangeShapeType="1"/>
          </p:cNvSpPr>
          <p:nvPr/>
        </p:nvSpPr>
        <p:spPr bwMode="auto">
          <a:xfrm flipV="1">
            <a:off x="7162800" y="4953000"/>
            <a:ext cx="428625" cy="12192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31134" name="Text Box 1054"/>
          <p:cNvSpPr txBox="1">
            <a:spLocks noChangeArrowheads="1"/>
          </p:cNvSpPr>
          <p:nvPr/>
        </p:nvSpPr>
        <p:spPr bwMode="auto">
          <a:xfrm>
            <a:off x="590550" y="5438775"/>
            <a:ext cx="1828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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 (</a:t>
            </a:r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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,</a:t>
            </a:r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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)  =</a:t>
            </a:r>
          </a:p>
        </p:txBody>
      </p:sp>
      <p:sp>
        <p:nvSpPr>
          <p:cNvPr id="431135" name="Rectangle 1055"/>
          <p:cNvSpPr>
            <a:spLocks noChangeArrowheads="1"/>
          </p:cNvSpPr>
          <p:nvPr/>
        </p:nvSpPr>
        <p:spPr bwMode="auto">
          <a:xfrm>
            <a:off x="2209800" y="5105400"/>
            <a:ext cx="8537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</a:t>
            </a:r>
            <a:r>
              <a:rPr lang="en-US" sz="2400" baseline="-25000">
                <a:solidFill>
                  <a:srgbClr val="000000"/>
                </a:solidFill>
                <a:latin typeface="+mn-lt"/>
              </a:rPr>
              <a:t>as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(</a:t>
            </a:r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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431136" name="Rectangle 1056"/>
          <p:cNvSpPr>
            <a:spLocks noChangeArrowheads="1"/>
          </p:cNvSpPr>
          <p:nvPr/>
        </p:nvSpPr>
        <p:spPr bwMode="auto">
          <a:xfrm>
            <a:off x="2133600" y="5562600"/>
            <a:ext cx="10976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</a:t>
            </a:r>
            <a:r>
              <a:rPr lang="en-US" sz="2400" baseline="-25000">
                <a:solidFill>
                  <a:srgbClr val="000000"/>
                </a:solidFill>
                <a:latin typeface="+mn-lt"/>
              </a:rPr>
              <a:t>as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(</a:t>
            </a:r>
            <a:r>
              <a:rPr lang="en-US" sz="2000">
                <a:solidFill>
                  <a:srgbClr val="000000"/>
                </a:solidFill>
                <a:latin typeface="+mn-lt"/>
                <a:sym typeface="Symbol" charset="0"/>
              </a:rPr>
              <a:t>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431137" name="Line 1057"/>
          <p:cNvSpPr>
            <a:spLocks noChangeShapeType="1"/>
          </p:cNvSpPr>
          <p:nvPr/>
        </p:nvSpPr>
        <p:spPr bwMode="auto">
          <a:xfrm>
            <a:off x="2133600" y="5638800"/>
            <a:ext cx="1143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6248400"/>
            <a:ext cx="2214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Gordon &amp; Wang 1994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70458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01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NO</a:t>
            </a:r>
            <a:r>
              <a:rPr lang="en-US" baseline="-25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variability over Washington DC/ Chesapeake Bay during NASA’s Discover-AQ  and CBDOAQ campaigns (July 2011). Different Pandora sites are shown with different color (solid circles), and are grouped from rural (upper panel) to suburban-urban (lower panel). Measurements on Sundays are indicated by the shaded area.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4953000"/>
            <a:ext cx="8915400" cy="198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01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Percent error (or change) in TOA reflectance (4A, 4B) and </a:t>
            </a:r>
            <a:r>
              <a:rPr lang="en-US" sz="1400" i="1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Rrs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(4C, 4D), caused by a change of 1 DU in NO</a:t>
            </a:r>
            <a:r>
              <a:rPr lang="en-US" sz="1400" baseline="-25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 NO</a:t>
            </a:r>
            <a:r>
              <a:rPr lang="en-US" sz="1400" baseline="-25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was assumed to be homogeneously distributed  within a layer from 0 to 2 km    (4A, 4C) and 0 to 3 km (4B, 4D). Results are shown here for a look angle of 36</a:t>
            </a:r>
            <a:r>
              <a:rPr lang="en-US" sz="1400" baseline="30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o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and as a function of solar zenith angle (SZA= 1.5, 12, 30, 42, 60</a:t>
            </a:r>
            <a:r>
              <a:rPr lang="en-US" sz="1400" baseline="30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o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) and wavelength (350-700 nm). Percent error is expressed as:100*(I</a:t>
            </a:r>
            <a:r>
              <a:rPr lang="en-US" sz="1400" baseline="-25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(NO2 =0 DU) 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-I</a:t>
            </a:r>
            <a:r>
              <a:rPr lang="en-US" sz="1400" baseline="-25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(NO2 =1 DU)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) / I</a:t>
            </a:r>
            <a:r>
              <a:rPr lang="en-US" sz="1400" baseline="-25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(NO2=0 DU) 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Radiative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transfer (RT) simulations were performed using two coupled RT programs, the atmospheric RT code by Ahmad and Fraser (1982) and the 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Hydrolight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underwater RT code by Mobley (1988). Water composition was typical of complex coastal waters, with [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chl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-a]= 23 </a:t>
            </a:r>
            <a:r>
              <a:rPr lang="en-US" sz="1400" dirty="0" smtClean="0">
                <a:solidFill>
                  <a:prstClr val="black"/>
                </a:solidFill>
                <a:latin typeface="Symbol" pitchFamily="18" charset="2"/>
                <a:ea typeface="+mn-ea"/>
                <a:cs typeface="Arial" pitchFamily="34" charset="0"/>
              </a:rPr>
              <a:t>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gL</a:t>
            </a:r>
            <a:r>
              <a:rPr lang="en-US" sz="1400" baseline="30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-1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, [TSS]=20 </a:t>
            </a:r>
            <a:r>
              <a:rPr lang="en-US" sz="1400" dirty="0" smtClean="0">
                <a:solidFill>
                  <a:prstClr val="black"/>
                </a:solidFill>
                <a:latin typeface="Symbol" pitchFamily="18" charset="2"/>
                <a:ea typeface="+mn-ea"/>
                <a:cs typeface="Arial" pitchFamily="34" charset="0"/>
              </a:rPr>
              <a:t>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gL</a:t>
            </a:r>
            <a:r>
              <a:rPr lang="en-US" sz="1400" baseline="30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-1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and </a:t>
            </a:r>
            <a:r>
              <a:rPr lang="en-US" sz="1400" i="1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lang="en-US" sz="1400" baseline="-25000" dirty="0" err="1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CDOM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= 2.1 m</a:t>
            </a:r>
            <a:r>
              <a:rPr lang="en-US" sz="1400" baseline="30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-1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at 300 nm. 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Lw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/L</a:t>
            </a:r>
            <a:r>
              <a:rPr lang="en-US" sz="1400" baseline="-25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TOA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was 3% at 410 nm and SZA=30</a:t>
            </a:r>
            <a:r>
              <a:rPr lang="en-US" sz="1400" baseline="30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o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defTabSz="914201" fontAlgn="auto">
              <a:spcBef>
                <a:spcPts val="0"/>
              </a:spcBef>
              <a:spcAft>
                <a:spcPts val="0"/>
              </a:spcAft>
            </a:pPr>
            <a:endParaRPr lang="en-US" baseline="-25000" dirty="0" smtClean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"/>
            <a:ext cx="6572250" cy="456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639763"/>
          </a:xfrm>
        </p:spPr>
        <p:txBody>
          <a:bodyPr>
            <a:normAutofit fontScale="90000"/>
          </a:bodyPr>
          <a:lstStyle/>
          <a:p>
            <a:r>
              <a:rPr lang="en-US" sz="4400" dirty="0" err="1" smtClean="0"/>
              <a:t>Lw</a:t>
            </a:r>
            <a:r>
              <a:rPr lang="en-US" sz="4400" dirty="0" smtClean="0"/>
              <a:t>(NIR)</a:t>
            </a:r>
            <a:endParaRPr lang="en-US" sz="4400" baseline="-25000" dirty="0"/>
          </a:p>
        </p:txBody>
      </p:sp>
    </p:spTree>
    <p:extLst>
      <p:ext uri="{BB962C8B-B14F-4D97-AF65-F5344CB8AC3E}">
        <p14:creationId xmlns:p14="http://schemas.microsoft.com/office/powerpoint/2010/main" val="49257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PJW, NASA, 13 Jun 2012, AtmCorr in Wimereux</a:t>
            </a:r>
            <a:endParaRPr lang="en-US"/>
          </a:p>
        </p:txBody>
      </p:sp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457200" y="2027238"/>
            <a:ext cx="838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need 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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)</a:t>
            </a:r>
            <a:r>
              <a:rPr lang="en-US" sz="1800" dirty="0">
                <a:latin typeface="+mn-lt"/>
              </a:rPr>
              <a:t> to get 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FF0000"/>
                </a:solidFill>
                <a:latin typeface="+mn-lt"/>
              </a:rPr>
              <a:t>w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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) </a:t>
            </a:r>
            <a:r>
              <a:rPr lang="en-US" sz="1800" dirty="0">
                <a:latin typeface="+mn-lt"/>
              </a:rPr>
              <a:t>and vice-versa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pPr>
              <a:spcBef>
                <a:spcPct val="50000"/>
              </a:spcBef>
            </a:pPr>
            <a:endParaRPr lang="en-US" sz="1800" dirty="0">
              <a:latin typeface="Skia" pitchFamily="-1" charset="0"/>
            </a:endParaRP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457200" y="838200"/>
            <a:ext cx="8077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>
                <a:latin typeface="Arial"/>
                <a:cs typeface="Arial"/>
                <a:sym typeface="Symbol" pitchFamily="-1" charset="2"/>
              </a:rPr>
              <a:t></a:t>
            </a:r>
            <a:r>
              <a:rPr lang="en-US" sz="2100" baseline="-25000" dirty="0">
                <a:latin typeface="Arial"/>
                <a:cs typeface="Arial"/>
                <a:sym typeface="Symbol" pitchFamily="-1" charset="2"/>
              </a:rPr>
              <a:t>t</a:t>
            </a:r>
            <a:r>
              <a:rPr lang="en-US" sz="2100" dirty="0">
                <a:latin typeface="Arial"/>
                <a:cs typeface="Arial"/>
              </a:rPr>
              <a:t>(</a:t>
            </a:r>
            <a:r>
              <a:rPr lang="en-US" sz="2100" dirty="0">
                <a:latin typeface="Arial"/>
                <a:cs typeface="Arial"/>
                <a:sym typeface="Symbol" pitchFamily="-1" charset="2"/>
              </a:rPr>
              <a:t></a:t>
            </a:r>
            <a:r>
              <a:rPr lang="en-US" sz="2100" dirty="0">
                <a:latin typeface="Arial"/>
                <a:cs typeface="Arial"/>
              </a:rPr>
              <a:t>)  =  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lang="en-US" sz="2100" dirty="0">
                <a:latin typeface="Arial"/>
                <a:cs typeface="Arial"/>
              </a:rPr>
              <a:t>  +  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0000FF"/>
                </a:solidFill>
                <a:latin typeface="Arial"/>
                <a:cs typeface="Arial"/>
              </a:rPr>
              <a:t>g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r>
              <a:rPr lang="en-US" sz="2100" dirty="0">
                <a:latin typeface="Arial"/>
                <a:cs typeface="Arial"/>
              </a:rPr>
              <a:t>  +  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0000FF"/>
                </a:solidFill>
                <a:latin typeface="Arial"/>
                <a:cs typeface="Arial"/>
              </a:rPr>
              <a:t>f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r>
              <a:rPr lang="en-US" sz="2100" dirty="0">
                <a:latin typeface="Arial"/>
                <a:cs typeface="Arial"/>
              </a:rPr>
              <a:t>  +  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r>
              <a:rPr lang="en-US" sz="2100" dirty="0">
                <a:latin typeface="Arial"/>
                <a:cs typeface="Arial"/>
              </a:rPr>
              <a:t>  +  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lang="en-US" sz="2100" dirty="0">
                <a:latin typeface="Arial"/>
                <a:cs typeface="Arial"/>
              </a:rPr>
              <a:t> 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228600" y="12065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8000"/>
                </a:solidFill>
                <a:latin typeface="Arial"/>
                <a:cs typeface="Arial"/>
              </a:rPr>
              <a:t>atmospheric correction </a:t>
            </a:r>
            <a:r>
              <a:rPr lang="en-US" sz="2800" dirty="0" smtClean="0">
                <a:solidFill>
                  <a:srgbClr val="008000"/>
                </a:solidFill>
                <a:latin typeface="Arial"/>
                <a:cs typeface="Arial"/>
              </a:rPr>
              <a:t>basics</a:t>
            </a:r>
            <a:endParaRPr lang="en-US" sz="28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1600200" y="1233488"/>
            <a:ext cx="640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8000"/>
                </a:solidFill>
                <a:latin typeface="+mn-lt"/>
              </a:rPr>
              <a:t>TOA        </a:t>
            </a: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water        glint          foam       air       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aerosols</a:t>
            </a:r>
          </a:p>
        </p:txBody>
      </p:sp>
      <p:sp>
        <p:nvSpPr>
          <p:cNvPr id="95251" name="Rectangle 19"/>
          <p:cNvSpPr>
            <a:spLocks noChangeArrowheads="1"/>
          </p:cNvSpPr>
          <p:nvPr/>
        </p:nvSpPr>
        <p:spPr bwMode="auto">
          <a:xfrm>
            <a:off x="1447800" y="762000"/>
            <a:ext cx="64008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457200" y="2027238"/>
            <a:ext cx="8382000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+mj-lt"/>
              </a:rPr>
              <a:t>need </a:t>
            </a:r>
            <a:r>
              <a:rPr lang="en-US" sz="1800" dirty="0">
                <a:solidFill>
                  <a:srgbClr val="FF0000"/>
                </a:solidFill>
                <a:latin typeface="+mj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+mj-lt"/>
                <a:sym typeface="Symbol" pitchFamily="-1" charset="2"/>
              </a:rPr>
              <a:t>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)</a:t>
            </a:r>
            <a:r>
              <a:rPr lang="en-US" sz="1800" dirty="0">
                <a:latin typeface="+mj-lt"/>
              </a:rPr>
              <a:t> to get </a:t>
            </a:r>
            <a:r>
              <a:rPr lang="en-US" sz="1800" dirty="0">
                <a:solidFill>
                  <a:srgbClr val="FF0000"/>
                </a:solidFill>
                <a:latin typeface="+mj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FF0000"/>
                </a:solidFill>
                <a:latin typeface="+mj-lt"/>
              </a:rPr>
              <a:t>w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+mj-lt"/>
                <a:sym typeface="Symbol" pitchFamily="-1" charset="2"/>
              </a:rPr>
              <a:t>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) </a:t>
            </a:r>
            <a:r>
              <a:rPr lang="en-US" sz="1800" dirty="0">
                <a:latin typeface="+mj-lt"/>
              </a:rPr>
              <a:t>and vice-versa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en-US" sz="1800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latin typeface="+mj-lt"/>
              </a:rPr>
              <a:t>the “black pixel” assumption (pre-2000):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FF0000"/>
                </a:solidFill>
                <a:latin typeface="+mn-lt"/>
                <a:sym typeface="Symbol" pitchFamily="-1" charset="2"/>
              </a:rPr>
              <a:t>a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NIR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)</a:t>
            </a:r>
            <a:r>
              <a:rPr lang="en-US" sz="1800" dirty="0">
                <a:latin typeface="+mn-lt"/>
              </a:rPr>
              <a:t>  =  </a:t>
            </a:r>
            <a:r>
              <a:rPr lang="en-US" sz="1800" dirty="0"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latin typeface="+mn-lt"/>
              </a:rPr>
              <a:t>t</a:t>
            </a:r>
            <a:r>
              <a:rPr lang="en-US" sz="1800" dirty="0">
                <a:latin typeface="+mn-lt"/>
              </a:rPr>
              <a:t>(</a:t>
            </a:r>
            <a:r>
              <a:rPr lang="en-US" sz="1800" dirty="0">
                <a:latin typeface="+mn-lt"/>
                <a:sym typeface="Symbol" pitchFamily="-1" charset="2"/>
              </a:rPr>
              <a:t>NIR</a:t>
            </a:r>
            <a:r>
              <a:rPr lang="en-US" sz="1800" dirty="0">
                <a:latin typeface="+mn-lt"/>
              </a:rPr>
              <a:t>)  -  </a:t>
            </a:r>
            <a:r>
              <a:rPr lang="en-US" sz="18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0000FF"/>
                </a:solidFill>
                <a:latin typeface="+mn-lt"/>
              </a:rPr>
              <a:t>g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0000FF"/>
                </a:solidFill>
                <a:latin typeface="+mn-lt"/>
                <a:sym typeface="Symbol" pitchFamily="-1" charset="2"/>
              </a:rPr>
              <a:t>NIR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)</a:t>
            </a:r>
            <a:r>
              <a:rPr lang="en-US" sz="1800" dirty="0">
                <a:latin typeface="+mn-lt"/>
              </a:rPr>
              <a:t>  -  </a:t>
            </a:r>
            <a:r>
              <a:rPr lang="en-US" sz="18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0000FF"/>
                </a:solidFill>
                <a:latin typeface="+mn-lt"/>
              </a:rPr>
              <a:t>f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0000FF"/>
                </a:solidFill>
                <a:latin typeface="+mn-lt"/>
                <a:sym typeface="Symbol" pitchFamily="-1" charset="2"/>
              </a:rPr>
              <a:t>NIR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)</a:t>
            </a:r>
            <a:r>
              <a:rPr lang="en-US" sz="1800" dirty="0">
                <a:latin typeface="+mn-lt"/>
              </a:rPr>
              <a:t>  -  </a:t>
            </a:r>
            <a:r>
              <a:rPr lang="en-US" sz="18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0000FF"/>
                </a:solidFill>
                <a:latin typeface="+mn-lt"/>
              </a:rPr>
              <a:t>r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0000FF"/>
                </a:solidFill>
                <a:latin typeface="+mn-lt"/>
                <a:sym typeface="Symbol" pitchFamily="-1" charset="2"/>
              </a:rPr>
              <a:t>NIR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)</a:t>
            </a:r>
            <a:r>
              <a:rPr lang="en-US" sz="1800" dirty="0">
                <a:latin typeface="+mn-lt"/>
              </a:rPr>
              <a:t>  -  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FF0000"/>
                </a:solidFill>
                <a:latin typeface="+mn-lt"/>
              </a:rPr>
              <a:t>w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NIR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)</a:t>
            </a:r>
            <a:endParaRPr lang="en-US" sz="1800" dirty="0">
              <a:latin typeface="+mn-lt"/>
            </a:endParaRPr>
          </a:p>
          <a:p>
            <a:pPr>
              <a:spcBef>
                <a:spcPct val="50000"/>
              </a:spcBef>
            </a:pPr>
            <a:endParaRPr lang="en-US" sz="1800" dirty="0">
              <a:latin typeface="+mj-lt"/>
            </a:endParaRPr>
          </a:p>
          <a:p>
            <a:pPr>
              <a:spcBef>
                <a:spcPct val="50000"/>
              </a:spcBef>
            </a:pPr>
            <a:endParaRPr lang="en-US" sz="1800" dirty="0">
              <a:latin typeface="Skia" pitchFamily="-1" charset="0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57200" y="838200"/>
            <a:ext cx="8077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>
                <a:latin typeface="+mn-lt"/>
                <a:sym typeface="Symbol" pitchFamily="-1" charset="2"/>
              </a:rPr>
              <a:t></a:t>
            </a:r>
            <a:r>
              <a:rPr lang="en-US" sz="2100" baseline="-25000" dirty="0">
                <a:latin typeface="+mn-lt"/>
                <a:sym typeface="Symbol" pitchFamily="-1" charset="2"/>
              </a:rPr>
              <a:t>t</a:t>
            </a:r>
            <a:r>
              <a:rPr lang="en-US" sz="2100" dirty="0">
                <a:latin typeface="+mn-lt"/>
              </a:rPr>
              <a:t>(</a:t>
            </a:r>
            <a:r>
              <a:rPr lang="en-US" sz="2100" dirty="0">
                <a:latin typeface="+mn-lt"/>
                <a:sym typeface="Symbol" pitchFamily="-1" charset="2"/>
              </a:rPr>
              <a:t></a:t>
            </a:r>
            <a:r>
              <a:rPr lang="en-US" sz="2100" dirty="0">
                <a:latin typeface="+mn-lt"/>
              </a:rPr>
              <a:t>)  =  </a:t>
            </a:r>
            <a:r>
              <a:rPr lang="en-US" sz="21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FF0000"/>
                </a:solidFill>
                <a:latin typeface="+mn-lt"/>
              </a:rPr>
              <a:t>w</a:t>
            </a:r>
            <a:r>
              <a:rPr lang="en-US" sz="2100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21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FF0000"/>
                </a:solidFill>
                <a:latin typeface="+mn-lt"/>
              </a:rPr>
              <a:t>)</a:t>
            </a:r>
            <a:r>
              <a:rPr lang="en-US" sz="2100" dirty="0">
                <a:latin typeface="+mn-lt"/>
              </a:rPr>
              <a:t>  +  </a:t>
            </a:r>
            <a:r>
              <a:rPr lang="en-US" sz="21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0000FF"/>
                </a:solidFill>
                <a:latin typeface="+mn-lt"/>
              </a:rPr>
              <a:t>g</a:t>
            </a:r>
            <a:r>
              <a:rPr lang="en-US" sz="2100" dirty="0">
                <a:solidFill>
                  <a:srgbClr val="0000FF"/>
                </a:solidFill>
                <a:latin typeface="+mn-lt"/>
              </a:rPr>
              <a:t>(</a:t>
            </a:r>
            <a:r>
              <a:rPr lang="en-US" sz="21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0000FF"/>
                </a:solidFill>
                <a:latin typeface="+mn-lt"/>
              </a:rPr>
              <a:t>)</a:t>
            </a:r>
            <a:r>
              <a:rPr lang="en-US" sz="2100" dirty="0">
                <a:latin typeface="+mn-lt"/>
              </a:rPr>
              <a:t>  +  </a:t>
            </a:r>
            <a:r>
              <a:rPr lang="en-US" sz="21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0000FF"/>
                </a:solidFill>
                <a:latin typeface="+mn-lt"/>
              </a:rPr>
              <a:t>f</a:t>
            </a:r>
            <a:r>
              <a:rPr lang="en-US" sz="2100" dirty="0">
                <a:solidFill>
                  <a:srgbClr val="0000FF"/>
                </a:solidFill>
                <a:latin typeface="+mn-lt"/>
              </a:rPr>
              <a:t>(</a:t>
            </a:r>
            <a:r>
              <a:rPr lang="en-US" sz="21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0000FF"/>
                </a:solidFill>
                <a:latin typeface="+mn-lt"/>
              </a:rPr>
              <a:t>)</a:t>
            </a:r>
            <a:r>
              <a:rPr lang="en-US" sz="2100" dirty="0">
                <a:latin typeface="+mn-lt"/>
              </a:rPr>
              <a:t>  +  </a:t>
            </a:r>
            <a:r>
              <a:rPr lang="en-US" sz="21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0000FF"/>
                </a:solidFill>
                <a:latin typeface="+mn-lt"/>
              </a:rPr>
              <a:t>r</a:t>
            </a:r>
            <a:r>
              <a:rPr lang="en-US" sz="2100" dirty="0">
                <a:solidFill>
                  <a:srgbClr val="0000FF"/>
                </a:solidFill>
                <a:latin typeface="+mn-lt"/>
              </a:rPr>
              <a:t>(</a:t>
            </a:r>
            <a:r>
              <a:rPr lang="en-US" sz="21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0000FF"/>
                </a:solidFill>
                <a:latin typeface="+mn-lt"/>
              </a:rPr>
              <a:t>)</a:t>
            </a:r>
            <a:r>
              <a:rPr lang="en-US" sz="2100" dirty="0">
                <a:latin typeface="+mn-lt"/>
              </a:rPr>
              <a:t>  +  </a:t>
            </a:r>
            <a:r>
              <a:rPr lang="en-US" sz="21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sz="2100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21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FF0000"/>
                </a:solidFill>
                <a:latin typeface="+mn-lt"/>
              </a:rPr>
              <a:t>)</a:t>
            </a:r>
            <a:r>
              <a:rPr lang="en-US" sz="2100" dirty="0">
                <a:latin typeface="+mn-lt"/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228600" y="12065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8000"/>
                </a:solidFill>
                <a:latin typeface="+mj-lt"/>
              </a:rPr>
              <a:t>atmospheric correction </a:t>
            </a:r>
            <a:r>
              <a:rPr lang="en-US" sz="2800" dirty="0" smtClean="0">
                <a:solidFill>
                  <a:srgbClr val="008000"/>
                </a:solidFill>
                <a:latin typeface="+mj-lt"/>
              </a:rPr>
              <a:t>basics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1600200" y="1233488"/>
            <a:ext cx="640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8000"/>
                </a:solidFill>
                <a:latin typeface="+mn-lt"/>
              </a:rPr>
              <a:t>TOA        </a:t>
            </a: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water        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glint       </a:t>
            </a: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   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foam    </a:t>
            </a: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   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air       aerosols</a:t>
            </a:r>
          </a:p>
        </p:txBody>
      </p:sp>
      <p:grpSp>
        <p:nvGrpSpPr>
          <p:cNvPr id="99334" name="Group 6"/>
          <p:cNvGrpSpPr>
            <a:grpSpLocks/>
          </p:cNvGrpSpPr>
          <p:nvPr/>
        </p:nvGrpSpPr>
        <p:grpSpPr bwMode="auto">
          <a:xfrm>
            <a:off x="6019800" y="2886075"/>
            <a:ext cx="989012" cy="923925"/>
            <a:chOff x="3998" y="1728"/>
            <a:chExt cx="623" cy="582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 flipV="1">
              <a:off x="3998" y="1926"/>
              <a:ext cx="43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36" name="Rectangle 8"/>
            <p:cNvSpPr>
              <a:spLocks noChangeArrowheads="1"/>
            </p:cNvSpPr>
            <p:nvPr/>
          </p:nvSpPr>
          <p:spPr bwMode="auto">
            <a:xfrm>
              <a:off x="4416" y="1728"/>
              <a:ext cx="20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latin typeface="+mn-lt"/>
                </a:rPr>
                <a:t>0</a:t>
              </a:r>
            </a:p>
          </p:txBody>
        </p:sp>
      </p:grp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1447800" y="762000"/>
            <a:ext cx="64008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457200" y="2027238"/>
            <a:ext cx="8382000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need 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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)</a:t>
            </a:r>
            <a:r>
              <a:rPr lang="en-US" sz="1800" dirty="0">
                <a:latin typeface="+mn-lt"/>
              </a:rPr>
              <a:t> to get 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FF0000"/>
                </a:solidFill>
                <a:latin typeface="+mn-lt"/>
              </a:rPr>
              <a:t>w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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) </a:t>
            </a:r>
            <a:r>
              <a:rPr lang="en-US" sz="1800" dirty="0">
                <a:latin typeface="+mn-lt"/>
              </a:rPr>
              <a:t>and vice-versa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pPr>
              <a:spcBef>
                <a:spcPct val="50000"/>
              </a:spcBef>
            </a:pPr>
            <a:endParaRPr lang="en-US" sz="18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the “black pixel” assumption (pre-2000):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FF0000"/>
                </a:solidFill>
                <a:latin typeface="+mn-lt"/>
                <a:sym typeface="Symbol" pitchFamily="-1" charset="2"/>
              </a:rPr>
              <a:t>a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NIR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)</a:t>
            </a:r>
            <a:r>
              <a:rPr lang="en-US" sz="1800" dirty="0">
                <a:latin typeface="+mn-lt"/>
              </a:rPr>
              <a:t>  =  </a:t>
            </a:r>
            <a:r>
              <a:rPr lang="en-US" sz="1800" dirty="0"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latin typeface="+mn-lt"/>
              </a:rPr>
              <a:t>t</a:t>
            </a:r>
            <a:r>
              <a:rPr lang="en-US" sz="1800" dirty="0">
                <a:latin typeface="+mn-lt"/>
              </a:rPr>
              <a:t>(</a:t>
            </a:r>
            <a:r>
              <a:rPr lang="en-US" sz="1800" dirty="0">
                <a:latin typeface="+mn-lt"/>
                <a:sym typeface="Symbol" pitchFamily="-1" charset="2"/>
              </a:rPr>
              <a:t>NIR</a:t>
            </a:r>
            <a:r>
              <a:rPr lang="en-US" sz="1800" dirty="0">
                <a:latin typeface="+mn-lt"/>
              </a:rPr>
              <a:t>)  -  </a:t>
            </a:r>
            <a:r>
              <a:rPr lang="en-US" sz="18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0000FF"/>
                </a:solidFill>
                <a:latin typeface="+mn-lt"/>
              </a:rPr>
              <a:t>g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0000FF"/>
                </a:solidFill>
                <a:latin typeface="+mn-lt"/>
                <a:sym typeface="Symbol" pitchFamily="-1" charset="2"/>
              </a:rPr>
              <a:t>NIR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)</a:t>
            </a:r>
            <a:r>
              <a:rPr lang="en-US" sz="1800" dirty="0">
                <a:latin typeface="+mn-lt"/>
              </a:rPr>
              <a:t>  -  </a:t>
            </a:r>
            <a:r>
              <a:rPr lang="en-US" sz="18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0000FF"/>
                </a:solidFill>
                <a:latin typeface="+mn-lt"/>
              </a:rPr>
              <a:t>f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0000FF"/>
                </a:solidFill>
                <a:latin typeface="+mn-lt"/>
                <a:sym typeface="Symbol" pitchFamily="-1" charset="2"/>
              </a:rPr>
              <a:t>NIR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)</a:t>
            </a:r>
            <a:r>
              <a:rPr lang="en-US" sz="1800" dirty="0">
                <a:latin typeface="+mn-lt"/>
              </a:rPr>
              <a:t>  -  </a:t>
            </a:r>
            <a:r>
              <a:rPr lang="en-US" sz="18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0000FF"/>
                </a:solidFill>
                <a:latin typeface="+mn-lt"/>
              </a:rPr>
              <a:t>r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0000FF"/>
                </a:solidFill>
                <a:latin typeface="+mn-lt"/>
                <a:sym typeface="Symbol" pitchFamily="-1" charset="2"/>
              </a:rPr>
              <a:t>NIR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)</a:t>
            </a:r>
            <a:r>
              <a:rPr lang="en-US" sz="1800" dirty="0">
                <a:latin typeface="+mn-lt"/>
              </a:rPr>
              <a:t>  -  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</a:t>
            </a:r>
            <a:r>
              <a:rPr lang="en-US" sz="1800" baseline="-25000" dirty="0">
                <a:solidFill>
                  <a:srgbClr val="FF0000"/>
                </a:solidFill>
                <a:latin typeface="+mn-lt"/>
              </a:rPr>
              <a:t>w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Symbol" pitchFamily="-1" charset="2"/>
              </a:rPr>
              <a:t>NIR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)</a:t>
            </a:r>
            <a:endParaRPr lang="en-US" sz="1800" dirty="0">
              <a:latin typeface="+mn-lt"/>
            </a:endParaRPr>
          </a:p>
          <a:p>
            <a:pPr>
              <a:spcBef>
                <a:spcPct val="50000"/>
              </a:spcBef>
            </a:pPr>
            <a:endParaRPr lang="en-US" sz="18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calculate aerosol ratios, </a:t>
            </a:r>
            <a:r>
              <a:rPr lang="en-US" sz="1800" dirty="0">
                <a:latin typeface="+mn-lt"/>
                <a:sym typeface="Symbol" pitchFamily="-1" charset="2"/>
              </a:rPr>
              <a:t></a:t>
            </a:r>
            <a:r>
              <a:rPr lang="en-US" sz="1800" dirty="0">
                <a:latin typeface="+mn-lt"/>
              </a:rPr>
              <a:t> :</a:t>
            </a:r>
          </a:p>
          <a:p>
            <a:pPr>
              <a:spcBef>
                <a:spcPct val="50000"/>
              </a:spcBef>
            </a:pPr>
            <a:endParaRPr lang="en-US" sz="18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  <a:sym typeface="Symbol" pitchFamily="-1" charset="2"/>
              </a:rPr>
              <a:t></a:t>
            </a:r>
            <a:r>
              <a:rPr lang="en-US" sz="1800" dirty="0">
                <a:latin typeface="+mn-lt"/>
              </a:rPr>
              <a:t>(748,869)</a:t>
            </a:r>
          </a:p>
          <a:p>
            <a:pPr>
              <a:spcBef>
                <a:spcPct val="50000"/>
              </a:spcBef>
            </a:pPr>
            <a:endParaRPr lang="en-US" sz="18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  <a:sym typeface="Symbol" pitchFamily="-1" charset="2"/>
              </a:rPr>
              <a:t></a:t>
            </a:r>
            <a:r>
              <a:rPr lang="en-US" sz="1800" dirty="0">
                <a:latin typeface="+mn-lt"/>
              </a:rPr>
              <a:t>(</a:t>
            </a:r>
            <a:r>
              <a:rPr lang="en-US" sz="1800" dirty="0">
                <a:latin typeface="+mn-lt"/>
                <a:sym typeface="Symbol" pitchFamily="-1" charset="2"/>
              </a:rPr>
              <a:t></a:t>
            </a:r>
            <a:r>
              <a:rPr lang="en-US" sz="1800" dirty="0">
                <a:latin typeface="+mn-lt"/>
              </a:rPr>
              <a:t>,869)</a:t>
            </a:r>
          </a:p>
          <a:p>
            <a:pPr>
              <a:spcBef>
                <a:spcPct val="50000"/>
              </a:spcBef>
            </a:pPr>
            <a:endParaRPr lang="en-US" sz="1800" dirty="0">
              <a:latin typeface="Skia" pitchFamily="-1" charset="0"/>
            </a:endParaRP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457200" y="838200"/>
            <a:ext cx="8077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>
                <a:latin typeface="+mn-lt"/>
                <a:sym typeface="Symbol" pitchFamily="-1" charset="2"/>
              </a:rPr>
              <a:t></a:t>
            </a:r>
            <a:r>
              <a:rPr lang="en-US" sz="2100" baseline="-25000" dirty="0">
                <a:latin typeface="+mn-lt"/>
                <a:sym typeface="Symbol" pitchFamily="-1" charset="2"/>
              </a:rPr>
              <a:t>t</a:t>
            </a:r>
            <a:r>
              <a:rPr lang="en-US" sz="2100" dirty="0">
                <a:latin typeface="+mn-lt"/>
              </a:rPr>
              <a:t>(</a:t>
            </a:r>
            <a:r>
              <a:rPr lang="en-US" sz="2100" dirty="0">
                <a:latin typeface="+mn-lt"/>
                <a:sym typeface="Symbol" pitchFamily="-1" charset="2"/>
              </a:rPr>
              <a:t></a:t>
            </a:r>
            <a:r>
              <a:rPr lang="en-US" sz="2100" dirty="0">
                <a:latin typeface="+mn-lt"/>
              </a:rPr>
              <a:t>)  =  </a:t>
            </a:r>
            <a:r>
              <a:rPr lang="en-US" sz="21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FF0000"/>
                </a:solidFill>
                <a:latin typeface="+mn-lt"/>
              </a:rPr>
              <a:t>w</a:t>
            </a:r>
            <a:r>
              <a:rPr lang="en-US" sz="2100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21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FF0000"/>
                </a:solidFill>
                <a:latin typeface="+mn-lt"/>
              </a:rPr>
              <a:t>)</a:t>
            </a:r>
            <a:r>
              <a:rPr lang="en-US" sz="2100" dirty="0">
                <a:latin typeface="+mn-lt"/>
              </a:rPr>
              <a:t>  +  </a:t>
            </a:r>
            <a:r>
              <a:rPr lang="en-US" sz="21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0000FF"/>
                </a:solidFill>
                <a:latin typeface="+mn-lt"/>
              </a:rPr>
              <a:t>g</a:t>
            </a:r>
            <a:r>
              <a:rPr lang="en-US" sz="2100" dirty="0">
                <a:solidFill>
                  <a:srgbClr val="0000FF"/>
                </a:solidFill>
                <a:latin typeface="+mn-lt"/>
              </a:rPr>
              <a:t>(</a:t>
            </a:r>
            <a:r>
              <a:rPr lang="en-US" sz="21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0000FF"/>
                </a:solidFill>
                <a:latin typeface="+mn-lt"/>
              </a:rPr>
              <a:t>)</a:t>
            </a:r>
            <a:r>
              <a:rPr lang="en-US" sz="2100" dirty="0">
                <a:latin typeface="+mn-lt"/>
              </a:rPr>
              <a:t>  +  </a:t>
            </a:r>
            <a:r>
              <a:rPr lang="en-US" sz="21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0000FF"/>
                </a:solidFill>
                <a:latin typeface="+mn-lt"/>
              </a:rPr>
              <a:t>f</a:t>
            </a:r>
            <a:r>
              <a:rPr lang="en-US" sz="2100" dirty="0">
                <a:solidFill>
                  <a:srgbClr val="0000FF"/>
                </a:solidFill>
                <a:latin typeface="+mn-lt"/>
              </a:rPr>
              <a:t>(</a:t>
            </a:r>
            <a:r>
              <a:rPr lang="en-US" sz="21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0000FF"/>
                </a:solidFill>
                <a:latin typeface="+mn-lt"/>
              </a:rPr>
              <a:t>)</a:t>
            </a:r>
            <a:r>
              <a:rPr lang="en-US" sz="2100" dirty="0">
                <a:latin typeface="+mn-lt"/>
              </a:rPr>
              <a:t>  +  </a:t>
            </a:r>
            <a:r>
              <a:rPr lang="en-US" sz="21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0000FF"/>
                </a:solidFill>
                <a:latin typeface="+mn-lt"/>
              </a:rPr>
              <a:t>r</a:t>
            </a:r>
            <a:r>
              <a:rPr lang="en-US" sz="2100" dirty="0">
                <a:solidFill>
                  <a:srgbClr val="0000FF"/>
                </a:solidFill>
                <a:latin typeface="+mn-lt"/>
              </a:rPr>
              <a:t>(</a:t>
            </a:r>
            <a:r>
              <a:rPr lang="en-US" sz="2100" dirty="0">
                <a:solidFill>
                  <a:srgbClr val="0000FF"/>
                </a:solidFill>
                <a:latin typeface="+mn-lt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0000FF"/>
                </a:solidFill>
                <a:latin typeface="+mn-lt"/>
              </a:rPr>
              <a:t>)</a:t>
            </a:r>
            <a:r>
              <a:rPr lang="en-US" sz="2100" dirty="0">
                <a:latin typeface="+mn-lt"/>
              </a:rPr>
              <a:t>  +  </a:t>
            </a:r>
            <a:r>
              <a:rPr lang="en-US" sz="21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</a:t>
            </a:r>
            <a:r>
              <a:rPr lang="en-US" sz="2100" baseline="-25000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sz="2100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2100" dirty="0">
                <a:solidFill>
                  <a:srgbClr val="FF0000"/>
                </a:solidFill>
                <a:latin typeface="+mn-lt"/>
                <a:sym typeface="Symbol" pitchFamily="-1" charset="2"/>
              </a:rPr>
              <a:t></a:t>
            </a:r>
            <a:r>
              <a:rPr lang="en-US" sz="2100" dirty="0">
                <a:solidFill>
                  <a:srgbClr val="FF0000"/>
                </a:solidFill>
                <a:latin typeface="+mn-lt"/>
              </a:rPr>
              <a:t>)</a:t>
            </a:r>
            <a:r>
              <a:rPr lang="en-US" sz="2100" dirty="0">
                <a:latin typeface="+mn-lt"/>
              </a:rPr>
              <a:t> 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228600" y="12065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8000"/>
                </a:solidFill>
                <a:latin typeface="+mj-lt"/>
              </a:rPr>
              <a:t>atmospheric correction </a:t>
            </a:r>
            <a:r>
              <a:rPr lang="en-US" sz="2800" dirty="0" smtClean="0">
                <a:solidFill>
                  <a:srgbClr val="008000"/>
                </a:solidFill>
                <a:latin typeface="+mj-lt"/>
              </a:rPr>
              <a:t>basics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grpSp>
        <p:nvGrpSpPr>
          <p:cNvPr id="97285" name="Group 5"/>
          <p:cNvGrpSpPr>
            <a:grpSpLocks/>
          </p:cNvGrpSpPr>
          <p:nvPr/>
        </p:nvGrpSpPr>
        <p:grpSpPr bwMode="auto">
          <a:xfrm>
            <a:off x="1947863" y="4718050"/>
            <a:ext cx="1295400" cy="722313"/>
            <a:chOff x="1200" y="2923"/>
            <a:chExt cx="816" cy="455"/>
          </a:xfrm>
        </p:grpSpPr>
        <p:sp>
          <p:nvSpPr>
            <p:cNvPr id="97286" name="Text Box 6"/>
            <p:cNvSpPr txBox="1">
              <a:spLocks noChangeArrowheads="1"/>
            </p:cNvSpPr>
            <p:nvPr/>
          </p:nvSpPr>
          <p:spPr bwMode="auto">
            <a:xfrm>
              <a:off x="1200" y="3147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rgbClr val="FF0000"/>
                  </a:solidFill>
                  <a:latin typeface="+mn-lt"/>
                  <a:sym typeface="Symbol" pitchFamily="-1" charset="2"/>
                </a:rPr>
                <a:t></a:t>
              </a:r>
              <a:r>
                <a:rPr lang="en-US" sz="1800" baseline="-25000" dirty="0">
                  <a:solidFill>
                    <a:srgbClr val="FF0000"/>
                  </a:solidFill>
                  <a:latin typeface="+mn-lt"/>
                </a:rPr>
                <a:t>a</a:t>
              </a:r>
              <a:r>
                <a:rPr lang="en-US" sz="1800" dirty="0">
                  <a:latin typeface="+mn-lt"/>
                </a:rPr>
                <a:t>(869)</a:t>
              </a:r>
            </a:p>
          </p:txBody>
        </p:sp>
        <p:sp>
          <p:nvSpPr>
            <p:cNvPr id="97287" name="Text Box 7"/>
            <p:cNvSpPr txBox="1">
              <a:spLocks noChangeArrowheads="1"/>
            </p:cNvSpPr>
            <p:nvPr/>
          </p:nvSpPr>
          <p:spPr bwMode="auto">
            <a:xfrm>
              <a:off x="1200" y="2923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rgbClr val="FF0000"/>
                  </a:solidFill>
                  <a:latin typeface="+mn-lt"/>
                  <a:sym typeface="Symbol" pitchFamily="-1" charset="2"/>
                </a:rPr>
                <a:t></a:t>
              </a:r>
              <a:r>
                <a:rPr lang="en-US" sz="1800" baseline="-25000" dirty="0">
                  <a:solidFill>
                    <a:srgbClr val="FF0000"/>
                  </a:solidFill>
                  <a:latin typeface="+mn-lt"/>
                </a:rPr>
                <a:t>a</a:t>
              </a:r>
              <a:r>
                <a:rPr lang="en-US" sz="1800" dirty="0">
                  <a:latin typeface="+mn-lt"/>
                </a:rPr>
                <a:t>(748)</a:t>
              </a:r>
            </a:p>
          </p:txBody>
        </p:sp>
        <p:sp>
          <p:nvSpPr>
            <p:cNvPr id="97288" name="Line 8"/>
            <p:cNvSpPr>
              <a:spLocks noChangeShapeType="1"/>
            </p:cNvSpPr>
            <p:nvPr/>
          </p:nvSpPr>
          <p:spPr bwMode="auto">
            <a:xfrm>
              <a:off x="1268" y="3154"/>
              <a:ext cx="6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7289" name="Group 9"/>
          <p:cNvGrpSpPr>
            <a:grpSpLocks/>
          </p:cNvGrpSpPr>
          <p:nvPr/>
        </p:nvGrpSpPr>
        <p:grpSpPr bwMode="auto">
          <a:xfrm>
            <a:off x="1912938" y="5559425"/>
            <a:ext cx="1317625" cy="735013"/>
            <a:chOff x="1042" y="3460"/>
            <a:chExt cx="830" cy="463"/>
          </a:xfrm>
        </p:grpSpPr>
        <p:sp>
          <p:nvSpPr>
            <p:cNvPr id="97290" name="Text Box 10"/>
            <p:cNvSpPr txBox="1">
              <a:spLocks noChangeArrowheads="1"/>
            </p:cNvSpPr>
            <p:nvPr/>
          </p:nvSpPr>
          <p:spPr bwMode="auto">
            <a:xfrm>
              <a:off x="1056" y="3692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rgbClr val="FF0000"/>
                  </a:solidFill>
                  <a:latin typeface="+mn-lt"/>
                  <a:sym typeface="Symbol" pitchFamily="-1" charset="2"/>
                </a:rPr>
                <a:t></a:t>
              </a:r>
              <a:r>
                <a:rPr lang="en-US" sz="1800" baseline="-25000" dirty="0">
                  <a:solidFill>
                    <a:srgbClr val="FF0000"/>
                  </a:solidFill>
                  <a:latin typeface="+mn-lt"/>
                </a:rPr>
                <a:t>a</a:t>
              </a:r>
              <a:r>
                <a:rPr lang="en-US" sz="1800" dirty="0">
                  <a:latin typeface="+mn-lt"/>
                </a:rPr>
                <a:t>(869)</a:t>
              </a:r>
            </a:p>
          </p:txBody>
        </p:sp>
        <p:sp>
          <p:nvSpPr>
            <p:cNvPr id="97291" name="Text Box 11"/>
            <p:cNvSpPr txBox="1">
              <a:spLocks noChangeArrowheads="1"/>
            </p:cNvSpPr>
            <p:nvPr/>
          </p:nvSpPr>
          <p:spPr bwMode="auto">
            <a:xfrm>
              <a:off x="1042" y="3460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rgbClr val="FF0000"/>
                  </a:solidFill>
                  <a:latin typeface="+mn-lt"/>
                  <a:sym typeface="Symbol" pitchFamily="-1" charset="2"/>
                </a:rPr>
                <a:t></a:t>
              </a:r>
              <a:r>
                <a:rPr lang="en-US" sz="1800" baseline="-25000" dirty="0">
                  <a:solidFill>
                    <a:srgbClr val="FF0000"/>
                  </a:solidFill>
                  <a:latin typeface="+mn-lt"/>
                </a:rPr>
                <a:t>a</a:t>
              </a:r>
              <a:r>
                <a:rPr lang="en-US" sz="1800" dirty="0">
                  <a:latin typeface="+mn-lt"/>
                </a:rPr>
                <a:t>(</a:t>
              </a:r>
              <a:r>
                <a:rPr lang="en-US" sz="1800" dirty="0">
                  <a:latin typeface="+mn-lt"/>
                  <a:sym typeface="Symbol" pitchFamily="-1" charset="2"/>
                </a:rPr>
                <a:t></a:t>
              </a:r>
              <a:r>
                <a:rPr lang="en-US" sz="1800" dirty="0">
                  <a:latin typeface="+mn-lt"/>
                </a:rPr>
                <a:t>)</a:t>
              </a:r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1124" y="3692"/>
              <a:ext cx="6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600200" y="1233488"/>
            <a:ext cx="640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8000"/>
                </a:solidFill>
                <a:latin typeface="+mn-lt"/>
              </a:rPr>
              <a:t>TOA        </a:t>
            </a: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water        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glint       </a:t>
            </a: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   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foam       </a:t>
            </a: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air       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aerosols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1676400" y="4899025"/>
            <a:ext cx="341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Skia" pitchFamily="-1" charset="0"/>
              </a:rPr>
              <a:t>≈</a:t>
            </a: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 flipV="1">
            <a:off x="1676400" y="5768975"/>
            <a:ext cx="341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Skia" pitchFamily="-1" charset="0"/>
              </a:rPr>
              <a:t>≈</a:t>
            </a:r>
          </a:p>
        </p:txBody>
      </p:sp>
      <p:grpSp>
        <p:nvGrpSpPr>
          <p:cNvPr id="97296" name="Group 16"/>
          <p:cNvGrpSpPr>
            <a:grpSpLocks/>
          </p:cNvGrpSpPr>
          <p:nvPr/>
        </p:nvGrpSpPr>
        <p:grpSpPr bwMode="auto">
          <a:xfrm>
            <a:off x="6402388" y="2809875"/>
            <a:ext cx="989012" cy="923925"/>
            <a:chOff x="3998" y="1728"/>
            <a:chExt cx="623" cy="582"/>
          </a:xfrm>
        </p:grpSpPr>
        <p:sp>
          <p:nvSpPr>
            <p:cNvPr id="97297" name="Line 17"/>
            <p:cNvSpPr>
              <a:spLocks noChangeShapeType="1"/>
            </p:cNvSpPr>
            <p:nvPr/>
          </p:nvSpPr>
          <p:spPr bwMode="auto">
            <a:xfrm flipV="1">
              <a:off x="3998" y="1926"/>
              <a:ext cx="43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98" name="Rectangle 18"/>
            <p:cNvSpPr>
              <a:spLocks noChangeArrowheads="1"/>
            </p:cNvSpPr>
            <p:nvPr/>
          </p:nvSpPr>
          <p:spPr bwMode="auto">
            <a:xfrm>
              <a:off x="4416" y="1728"/>
              <a:ext cx="20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Skia" pitchFamily="-1" charset="0"/>
                </a:rPr>
                <a:t>0</a:t>
              </a:r>
            </a:p>
          </p:txBody>
        </p:sp>
      </p:grpSp>
      <p:sp>
        <p:nvSpPr>
          <p:cNvPr id="97299" name="Rectangle 19"/>
          <p:cNvSpPr>
            <a:spLocks noChangeArrowheads="1"/>
          </p:cNvSpPr>
          <p:nvPr/>
        </p:nvSpPr>
        <p:spPr bwMode="auto">
          <a:xfrm>
            <a:off x="1447800" y="762000"/>
            <a:ext cx="64008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7305" name="Group 25"/>
          <p:cNvGrpSpPr>
            <a:grpSpLocks/>
          </p:cNvGrpSpPr>
          <p:nvPr/>
        </p:nvGrpSpPr>
        <p:grpSpPr bwMode="auto">
          <a:xfrm>
            <a:off x="3962400" y="2133600"/>
            <a:ext cx="4800600" cy="3581400"/>
            <a:chOff x="2496" y="1344"/>
            <a:chExt cx="3024" cy="2256"/>
          </a:xfrm>
        </p:grpSpPr>
        <p:sp>
          <p:nvSpPr>
            <p:cNvPr id="97302" name="Rectangle 22"/>
            <p:cNvSpPr>
              <a:spLocks noChangeArrowheads="1"/>
            </p:cNvSpPr>
            <p:nvPr/>
          </p:nvSpPr>
          <p:spPr bwMode="auto">
            <a:xfrm>
              <a:off x="2496" y="1344"/>
              <a:ext cx="3024" cy="2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97301" name="Picture 21" descr="epsilon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4" y="1392"/>
              <a:ext cx="2928" cy="2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6781800" y="5867400"/>
            <a:ext cx="14922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+mn-lt"/>
                <a:sym typeface="Symbol" pitchFamily="-1" charset="2"/>
              </a:rPr>
              <a:t></a:t>
            </a:r>
            <a:r>
              <a:rPr lang="en-US" sz="2100" dirty="0">
                <a:latin typeface="+mn-lt"/>
              </a:rPr>
              <a:t>(748,869)</a:t>
            </a:r>
          </a:p>
        </p:txBody>
      </p:sp>
      <p:sp>
        <p:nvSpPr>
          <p:cNvPr id="97304" name="Line 24"/>
          <p:cNvSpPr>
            <a:spLocks noChangeShapeType="1"/>
          </p:cNvSpPr>
          <p:nvPr/>
        </p:nvSpPr>
        <p:spPr bwMode="auto">
          <a:xfrm flipV="1">
            <a:off x="7499350" y="4625975"/>
            <a:ext cx="0" cy="1247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28600" y="12065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8000"/>
                </a:solidFill>
                <a:latin typeface="+mn-lt"/>
              </a:rPr>
              <a:t>a</a:t>
            </a:r>
            <a:r>
              <a:rPr lang="en-US" sz="2800" dirty="0" smtClean="0">
                <a:solidFill>
                  <a:srgbClr val="008000"/>
                </a:solidFill>
                <a:latin typeface="+mn-lt"/>
              </a:rPr>
              <a:t>tmospheric correction basics</a:t>
            </a:r>
            <a:endParaRPr lang="en-US" sz="2800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46084" name="Picture 4" descr="ewa_nir_ex_data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338" y="838200"/>
            <a:ext cx="7002462" cy="5468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ewa_nir_ex_data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838200"/>
            <a:ext cx="7002463" cy="5468938"/>
          </a:xfrm>
          <a:prstGeom prst="rect">
            <a:avLst/>
          </a:prstGeom>
          <a:noFill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12065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 smtClean="0">
                <a:solidFill>
                  <a:srgbClr val="008000"/>
                </a:solidFill>
                <a:latin typeface="+mn-lt"/>
              </a:rPr>
              <a:t>Rrs</a:t>
            </a:r>
            <a:r>
              <a:rPr lang="en-US" sz="2800" dirty="0" smtClean="0">
                <a:solidFill>
                  <a:srgbClr val="008000"/>
                </a:solidFill>
                <a:latin typeface="+mn-lt"/>
              </a:rPr>
              <a:t>(NIR) is not always negligible</a:t>
            </a:r>
            <a:endParaRPr lang="en-US" sz="2800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032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609600" y="838200"/>
            <a:ext cx="8077200" cy="60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>
                <a:solidFill>
                  <a:srgbClr val="0000FF"/>
                </a:solidFill>
                <a:latin typeface="+mn-lt"/>
              </a:rPr>
              <a:t>many approaches exist</a:t>
            </a:r>
            <a:r>
              <a:rPr lang="en-US" sz="1800" dirty="0">
                <a:latin typeface="+mn-lt"/>
              </a:rPr>
              <a:t>, here are a few examples:</a:t>
            </a:r>
          </a:p>
          <a:p>
            <a:pPr>
              <a:spcBef>
                <a:spcPct val="20000"/>
              </a:spcBef>
            </a:pP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assign aerosols (</a:t>
            </a:r>
            <a:r>
              <a:rPr lang="en-US" sz="1800" dirty="0" err="1">
                <a:solidFill>
                  <a:srgbClr val="FF0000"/>
                </a:solidFill>
                <a:latin typeface="+mn-lt"/>
                <a:sym typeface="Symbol" pitchFamily="-1" charset="2"/>
              </a:rPr>
              <a:t>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) and/or water contributions (</a:t>
            </a:r>
            <a:r>
              <a:rPr lang="en-US" sz="1800" dirty="0" err="1">
                <a:solidFill>
                  <a:srgbClr val="FF0000"/>
                </a:solidFill>
                <a:latin typeface="+mn-lt"/>
              </a:rPr>
              <a:t>Rrs(NIR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))</a:t>
            </a: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     e.g., </a:t>
            </a:r>
            <a:r>
              <a:rPr lang="en-US" sz="1800" dirty="0" err="1">
                <a:latin typeface="+mn-lt"/>
              </a:rPr>
              <a:t>Hu</a:t>
            </a:r>
            <a:r>
              <a:rPr lang="en-US" sz="1800" dirty="0">
                <a:latin typeface="+mn-lt"/>
              </a:rPr>
              <a:t> et al. 2000, 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Ruddick et al. 2000</a:t>
            </a: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use shortwave infrared bands</a:t>
            </a: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     e.g., 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Wang &amp; Shi 2007</a:t>
            </a: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correct/model the non-negligible </a:t>
            </a:r>
            <a:r>
              <a:rPr lang="en-US" sz="1800" dirty="0" err="1">
                <a:solidFill>
                  <a:srgbClr val="FF0000"/>
                </a:solidFill>
                <a:latin typeface="+mn-lt"/>
              </a:rPr>
              <a:t>R</a:t>
            </a:r>
            <a:r>
              <a:rPr lang="en-US" sz="1800" baseline="-25000" dirty="0" err="1">
                <a:solidFill>
                  <a:srgbClr val="FF0000"/>
                </a:solidFill>
                <a:latin typeface="+mn-lt"/>
              </a:rPr>
              <a:t>rs</a:t>
            </a:r>
            <a:r>
              <a:rPr lang="en-US" sz="1800" dirty="0" err="1">
                <a:solidFill>
                  <a:srgbClr val="FF0000"/>
                </a:solidFill>
                <a:latin typeface="+mn-lt"/>
              </a:rPr>
              <a:t>(NIR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)</a:t>
            </a: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     Siegel et al. 2000	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used in </a:t>
            </a:r>
            <a:r>
              <a:rPr lang="en-US" sz="1800" dirty="0" err="1">
                <a:solidFill>
                  <a:srgbClr val="0000FF"/>
                </a:solidFill>
                <a:latin typeface="+mn-lt"/>
              </a:rPr>
              <a:t>SeaWiFS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 Reprocessing 3 (2000)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     </a:t>
            </a:r>
            <a:r>
              <a:rPr lang="en-US" sz="1800" dirty="0" err="1">
                <a:latin typeface="+mn-lt"/>
              </a:rPr>
              <a:t>Stumpf</a:t>
            </a:r>
            <a:r>
              <a:rPr lang="en-US" sz="1800" dirty="0">
                <a:latin typeface="+mn-lt"/>
              </a:rPr>
              <a:t> et al. 2003	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used in </a:t>
            </a:r>
            <a:r>
              <a:rPr lang="en-US" sz="1800" dirty="0" err="1">
                <a:solidFill>
                  <a:srgbClr val="0000FF"/>
                </a:solidFill>
                <a:latin typeface="+mn-lt"/>
              </a:rPr>
              <a:t>SeaWiFS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 Reprocessing 4 (2002)</a:t>
            </a: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     Lavender et al. 2005	MERIS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   </a:t>
            </a:r>
            <a:r>
              <a:rPr lang="en-US" sz="1800" dirty="0" smtClean="0">
                <a:latin typeface="+mn-lt"/>
              </a:rPr>
              <a:t>  </a:t>
            </a: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Bailey 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et al. 2010	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used in </a:t>
            </a:r>
            <a:r>
              <a:rPr lang="en-US" sz="1800" dirty="0" err="1">
                <a:solidFill>
                  <a:srgbClr val="0000FF"/>
                </a:solidFill>
                <a:latin typeface="+mn-lt"/>
              </a:rPr>
              <a:t>SeaWiFS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 Reprocessing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 2010</a:t>
            </a:r>
          </a:p>
          <a:p>
            <a:pPr>
              <a:spcBef>
                <a:spcPct val="20000"/>
              </a:spcBef>
            </a:pPr>
            <a:r>
              <a:rPr lang="en-US" sz="1800" dirty="0" smtClean="0">
                <a:latin typeface="+mn-lt"/>
              </a:rPr>
              <a:t>     Wang et al. 2012	GOCI</a:t>
            </a:r>
          </a:p>
          <a:p>
            <a:pPr>
              <a:spcBef>
                <a:spcPct val="20000"/>
              </a:spcBef>
            </a:pP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use a coupled ocean-atmosphere optimization</a:t>
            </a: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     e.g., </a:t>
            </a:r>
            <a:r>
              <a:rPr lang="en-US" sz="1800" dirty="0" err="1">
                <a:latin typeface="+mn-lt"/>
              </a:rPr>
              <a:t>Chomko</a:t>
            </a:r>
            <a:r>
              <a:rPr lang="en-US" sz="1800" dirty="0">
                <a:latin typeface="+mn-lt"/>
              </a:rPr>
              <a:t> &amp; Gordon 2001, </a:t>
            </a:r>
            <a:r>
              <a:rPr lang="en-US" sz="1800" dirty="0" err="1">
                <a:latin typeface="+mn-lt"/>
              </a:rPr>
              <a:t>Stamnes</a:t>
            </a:r>
            <a:r>
              <a:rPr lang="en-US" sz="1800" dirty="0">
                <a:latin typeface="+mn-lt"/>
              </a:rPr>
              <a:t> et al. 2003, </a:t>
            </a:r>
            <a:r>
              <a:rPr lang="en-US" sz="1800" dirty="0" err="1">
                <a:latin typeface="+mn-lt"/>
              </a:rPr>
              <a:t>Kuchinke</a:t>
            </a:r>
            <a:r>
              <a:rPr lang="en-US" sz="1800" dirty="0">
                <a:latin typeface="+mn-lt"/>
              </a:rPr>
              <a:t> et al. 2009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latin typeface="+mn-lt"/>
              </a:rPr>
              <a:t>	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28600" y="12065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008000"/>
                </a:solidFill>
                <a:latin typeface="+mn-lt"/>
              </a:rPr>
              <a:t>approaches to account for </a:t>
            </a:r>
            <a:r>
              <a:rPr lang="en-US" sz="2800" dirty="0" err="1" smtClean="0">
                <a:solidFill>
                  <a:srgbClr val="008000"/>
                </a:solidFill>
                <a:latin typeface="+mn-lt"/>
              </a:rPr>
              <a:t>R</a:t>
            </a:r>
            <a:r>
              <a:rPr lang="en-US" sz="2800" baseline="-25000" dirty="0" err="1" smtClean="0">
                <a:solidFill>
                  <a:srgbClr val="008000"/>
                </a:solidFill>
                <a:latin typeface="+mn-lt"/>
              </a:rPr>
              <a:t>rs</a:t>
            </a:r>
            <a:r>
              <a:rPr lang="en-US" sz="2800" dirty="0" smtClean="0">
                <a:solidFill>
                  <a:srgbClr val="008000"/>
                </a:solidFill>
                <a:latin typeface="+mn-lt"/>
              </a:rPr>
              <a:t>(NIR) &gt; 0 sr</a:t>
            </a:r>
            <a:r>
              <a:rPr lang="en-US" sz="2800" baseline="30000" dirty="0" smtClean="0">
                <a:solidFill>
                  <a:srgbClr val="008000"/>
                </a:solidFill>
                <a:latin typeface="+mn-lt"/>
              </a:rPr>
              <a:t>-1</a:t>
            </a:r>
            <a:endParaRPr lang="en-US" sz="2800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489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itle 3"/>
          <p:cNvSpPr>
            <a:spLocks noGrp="1"/>
          </p:cNvSpPr>
          <p:nvPr>
            <p:ph type="title"/>
          </p:nvPr>
        </p:nvSpPr>
        <p:spPr>
          <a:xfrm>
            <a:off x="3124200" y="152400"/>
            <a:ext cx="5791200" cy="838200"/>
          </a:xfrm>
        </p:spPr>
        <p:txBody>
          <a:bodyPr/>
          <a:lstStyle/>
          <a:p>
            <a:r>
              <a:rPr lang="en-US">
                <a:latin typeface="Arial" charset="0"/>
                <a:cs typeface="Symbol" charset="0"/>
              </a:rPr>
              <a:t>Turbid Water Atmospheric Correction: </a:t>
            </a:r>
            <a:r>
              <a:rPr lang="en-US">
                <a:latin typeface="Symbol" charset="0"/>
                <a:cs typeface="Symbol" charset="0"/>
              </a:rPr>
              <a:t>r</a:t>
            </a:r>
            <a:r>
              <a:rPr lang="en-US" baseline="-25000">
                <a:latin typeface="Arial" charset="0"/>
                <a:cs typeface="Arial" charset="0"/>
              </a:rPr>
              <a:t>w</a:t>
            </a:r>
            <a:r>
              <a:rPr lang="en-US">
                <a:latin typeface="Arial" charset="0"/>
                <a:cs typeface="Arial" charset="0"/>
              </a:rPr>
              <a:t>(NIR) ≠ 0</a:t>
            </a:r>
          </a:p>
        </p:txBody>
      </p:sp>
      <p:sp>
        <p:nvSpPr>
          <p:cNvPr id="32773" name="Content Placeholder 69"/>
          <p:cNvSpPr>
            <a:spLocks noGrp="1"/>
          </p:cNvSpPr>
          <p:nvPr>
            <p:ph idx="1"/>
          </p:nvPr>
        </p:nvSpPr>
        <p:spPr>
          <a:xfrm>
            <a:off x="3810000" y="1189038"/>
            <a:ext cx="4953000" cy="5668962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>
                <a:latin typeface="Arial" charset="0"/>
                <a:cs typeface="Arial" charset="0"/>
              </a:rPr>
              <a:t>model</a:t>
            </a:r>
          </a:p>
          <a:p>
            <a:pPr algn="ctr">
              <a:buFontTx/>
              <a:buNone/>
            </a:pPr>
            <a:endParaRPr lang="en-US" sz="800">
              <a:latin typeface="Arial" charset="0"/>
              <a:cs typeface="Arial" charset="0"/>
            </a:endParaRPr>
          </a:p>
          <a:p>
            <a:pPr lvl="1">
              <a:buFontTx/>
              <a:buNone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1) convert </a:t>
            </a:r>
            <a:r>
              <a:rPr lang="en-US"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baseline="-2500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(670) to b</a:t>
            </a:r>
            <a:r>
              <a:rPr lang="en-US" baseline="-2500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/(a+b</a:t>
            </a:r>
            <a:r>
              <a:rPr lang="en-US" baseline="-2500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) </a:t>
            </a:r>
          </a:p>
          <a:p>
            <a:pPr lvl="1">
              <a:buFontTx/>
              <a:buNone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	via Morel f/Q and retrieved Chl</a:t>
            </a:r>
            <a:r>
              <a:rPr lang="en-US" i="1" baseline="-25000">
                <a:latin typeface="Arial" charset="0"/>
                <a:ea typeface="Arial" charset="0"/>
                <a:cs typeface="Arial" charset="0"/>
              </a:rPr>
              <a:t>a</a:t>
            </a:r>
          </a:p>
          <a:p>
            <a:pPr lvl="1">
              <a:buFontTx/>
              <a:buNone/>
            </a:pPr>
            <a:endParaRPr lang="en-US">
              <a:latin typeface="Arial" charset="0"/>
              <a:ea typeface="Arial" charset="0"/>
              <a:cs typeface="Arial" charset="0"/>
            </a:endParaRPr>
          </a:p>
          <a:p>
            <a:pPr lvl="1">
              <a:buFontTx/>
              <a:buNone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2) estimate a(670) = a</a:t>
            </a:r>
            <a:r>
              <a:rPr lang="en-US" baseline="-2500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(670) + a</a:t>
            </a:r>
            <a:r>
              <a:rPr lang="en-US" baseline="-25000">
                <a:latin typeface="Arial" charset="0"/>
                <a:ea typeface="Arial" charset="0"/>
                <a:cs typeface="Arial" charset="0"/>
              </a:rPr>
              <a:t>pg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(670) </a:t>
            </a:r>
          </a:p>
          <a:p>
            <a:pPr lvl="1">
              <a:buFontTx/>
              <a:buNone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	via NOMAD empirical relationship</a:t>
            </a:r>
          </a:p>
          <a:p>
            <a:pPr lvl="1">
              <a:buFontTx/>
              <a:buNone/>
            </a:pPr>
            <a:endParaRPr lang="en-US">
              <a:latin typeface="Arial" charset="0"/>
              <a:ea typeface="Arial" charset="0"/>
              <a:cs typeface="Arial" charset="0"/>
            </a:endParaRPr>
          </a:p>
          <a:p>
            <a:pPr lvl="1">
              <a:buFontTx/>
              <a:buNone/>
            </a:pPr>
            <a:endParaRPr lang="en-US">
              <a:latin typeface="Arial" charset="0"/>
              <a:ea typeface="Arial" charset="0"/>
              <a:cs typeface="Arial" charset="0"/>
            </a:endParaRPr>
          </a:p>
          <a:p>
            <a:pPr lvl="1">
              <a:buFontTx/>
              <a:buNone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3) estimate b</a:t>
            </a:r>
            <a:r>
              <a:rPr lang="en-US" baseline="-25000">
                <a:latin typeface="Arial" charset="0"/>
                <a:ea typeface="Arial" charset="0"/>
                <a:cs typeface="Arial" charset="0"/>
              </a:rPr>
              <a:t>bp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(NIR) = b</a:t>
            </a:r>
            <a:r>
              <a:rPr lang="en-US" baseline="-25000">
                <a:latin typeface="Arial" charset="0"/>
                <a:ea typeface="Arial" charset="0"/>
                <a:cs typeface="Arial" charset="0"/>
              </a:rPr>
              <a:t>bp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(670) (</a:t>
            </a:r>
            <a:r>
              <a:rPr lang="en-US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/670)</a:t>
            </a:r>
            <a:r>
              <a:rPr lang="en-US" baseline="30000">
                <a:latin typeface="Symbol" charset="0"/>
                <a:ea typeface="ＭＳ Ｐゴシック" charset="0"/>
                <a:cs typeface="Symbol" charset="0"/>
              </a:rPr>
              <a:t>h</a:t>
            </a:r>
          </a:p>
          <a:p>
            <a:pPr lvl="1">
              <a:buFontTx/>
              <a:buNone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	via Lee 2010</a:t>
            </a:r>
          </a:p>
          <a:p>
            <a:pPr lvl="1">
              <a:buFontTx/>
              <a:buNone/>
            </a:pPr>
            <a:endParaRPr lang="en-US">
              <a:latin typeface="Arial" charset="0"/>
              <a:ea typeface="Arial" charset="0"/>
              <a:cs typeface="Arial" charset="0"/>
            </a:endParaRPr>
          </a:p>
          <a:p>
            <a:pPr lvl="1">
              <a:buFontTx/>
              <a:buNone/>
            </a:pPr>
            <a:endParaRPr lang="en-US">
              <a:latin typeface="Arial" charset="0"/>
              <a:ea typeface="Arial" charset="0"/>
              <a:cs typeface="Arial" charset="0"/>
            </a:endParaRPr>
          </a:p>
          <a:p>
            <a:pPr lvl="1">
              <a:buFontTx/>
              <a:buNone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4) assume a(NIR) = a</a:t>
            </a:r>
            <a:r>
              <a:rPr lang="en-US" baseline="-2500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(NIR)</a:t>
            </a:r>
          </a:p>
          <a:p>
            <a:pPr lvl="1">
              <a:buFontTx/>
              <a:buNone/>
            </a:pPr>
            <a:endParaRPr lang="en-US">
              <a:latin typeface="Arial" charset="0"/>
              <a:ea typeface="Arial" charset="0"/>
              <a:cs typeface="Arial" charset="0"/>
            </a:endParaRPr>
          </a:p>
          <a:p>
            <a:pPr lvl="1">
              <a:buFontTx/>
              <a:buNone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5) estimate </a:t>
            </a:r>
            <a:r>
              <a:rPr lang="en-US"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baseline="-2500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(NIR) from b</a:t>
            </a:r>
            <a:r>
              <a:rPr lang="en-US" baseline="-2500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/(a+b</a:t>
            </a:r>
            <a:r>
              <a:rPr lang="en-US" baseline="-2500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) </a:t>
            </a:r>
          </a:p>
          <a:p>
            <a:pPr lvl="1">
              <a:buFontTx/>
              <a:buNone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	via Morel f/Q and retrieved Chl</a:t>
            </a:r>
            <a:r>
              <a:rPr lang="en-US" i="1" baseline="-25000">
                <a:latin typeface="Arial" charset="0"/>
                <a:ea typeface="Arial" charset="0"/>
                <a:cs typeface="Arial" charset="0"/>
              </a:rPr>
              <a:t>a</a:t>
            </a:r>
            <a:endParaRPr lang="en-US">
              <a:latin typeface="Arial" charset="0"/>
              <a:ea typeface="Arial" charset="0"/>
              <a:cs typeface="Arial" charset="0"/>
            </a:endParaRPr>
          </a:p>
          <a:p>
            <a:pPr lvl="1">
              <a:buFontTx/>
              <a:buNone/>
            </a:pPr>
            <a:endParaRPr lang="en-US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rocess 12"/>
          <p:cNvSpPr/>
          <p:nvPr/>
        </p:nvSpPr>
        <p:spPr>
          <a:xfrm>
            <a:off x="990600" y="239713"/>
            <a:ext cx="1905000" cy="685800"/>
          </a:xfrm>
          <a:prstGeom prst="flowChartProcess">
            <a:avLst/>
          </a:prstGeom>
          <a:solidFill>
            <a:srgbClr val="FBFFCB"/>
          </a:solidFill>
          <a:ln w="25400">
            <a:solidFill>
              <a:srgbClr val="052D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guess </a:t>
            </a:r>
          </a:p>
          <a:p>
            <a:pPr algn="ctr">
              <a:spcAft>
                <a:spcPts val="3600"/>
              </a:spcAft>
            </a:pPr>
            <a:r>
              <a:rPr lang="en-US">
                <a:solidFill>
                  <a:srgbClr val="052D0B"/>
                </a:solidFill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baseline="-25000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w</a:t>
            </a:r>
            <a:r>
              <a:rPr lang="en-US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(670) = 0</a:t>
            </a: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" name="Process 16"/>
          <p:cNvSpPr/>
          <p:nvPr/>
        </p:nvSpPr>
        <p:spPr>
          <a:xfrm>
            <a:off x="609600" y="1230313"/>
            <a:ext cx="2667000" cy="762000"/>
          </a:xfrm>
          <a:prstGeom prst="flowChartProcess">
            <a:avLst/>
          </a:prstGeom>
          <a:solidFill>
            <a:srgbClr val="FBFFCB"/>
          </a:solidFill>
          <a:ln w="25400">
            <a:solidFill>
              <a:srgbClr val="052D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model</a:t>
            </a:r>
          </a:p>
          <a:p>
            <a:pPr algn="ctr">
              <a:spcAft>
                <a:spcPts val="3600"/>
              </a:spcAft>
            </a:pPr>
            <a:r>
              <a:rPr lang="en-US">
                <a:solidFill>
                  <a:srgbClr val="052D0B"/>
                </a:solidFill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baseline="-25000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w</a:t>
            </a:r>
            <a:r>
              <a:rPr lang="en-US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(NIR) = </a:t>
            </a:r>
            <a:r>
              <a:rPr lang="en-US" i="1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func</a:t>
            </a:r>
            <a:r>
              <a:rPr lang="en-US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>
                <a:solidFill>
                  <a:srgbClr val="052D0B"/>
                </a:solidFill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baseline="-25000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w</a:t>
            </a:r>
            <a:r>
              <a:rPr lang="en-US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(670)</a:t>
            </a:r>
          </a:p>
        </p:txBody>
      </p:sp>
      <p:sp>
        <p:nvSpPr>
          <p:cNvPr id="18" name="Process 17"/>
          <p:cNvSpPr/>
          <p:nvPr/>
        </p:nvSpPr>
        <p:spPr>
          <a:xfrm>
            <a:off x="381000" y="2373313"/>
            <a:ext cx="3124200" cy="838200"/>
          </a:xfrm>
          <a:prstGeom prst="flowChartProcess">
            <a:avLst/>
          </a:prstGeom>
          <a:solidFill>
            <a:srgbClr val="FBFFCB"/>
          </a:solidFill>
          <a:ln w="25400">
            <a:solidFill>
              <a:srgbClr val="052D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correct</a:t>
            </a:r>
          </a:p>
          <a:p>
            <a:pPr algn="ctr">
              <a:spcAft>
                <a:spcPts val="3600"/>
              </a:spcAft>
            </a:pPr>
            <a:r>
              <a:rPr lang="en-US">
                <a:solidFill>
                  <a:srgbClr val="052D0B"/>
                </a:solidFill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>
                <a:solidFill>
                  <a:srgbClr val="052D0B"/>
                </a:solidFill>
                <a:latin typeface="Arial" charset="0"/>
                <a:ea typeface="ＭＳ Ｐゴシック" charset="0"/>
                <a:cs typeface="Symbol" charset="0"/>
              </a:rPr>
              <a:t>'</a:t>
            </a:r>
            <a:r>
              <a:rPr lang="en-US" baseline="-25000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a</a:t>
            </a:r>
            <a:r>
              <a:rPr lang="en-US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(NIR) = </a:t>
            </a:r>
            <a:r>
              <a:rPr lang="en-US">
                <a:solidFill>
                  <a:srgbClr val="052D0B"/>
                </a:solidFill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baseline="-25000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a</a:t>
            </a:r>
            <a:r>
              <a:rPr lang="en-US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(NIR) – t</a:t>
            </a:r>
            <a:r>
              <a:rPr lang="en-US" sz="600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>
                <a:solidFill>
                  <a:srgbClr val="052D0B"/>
                </a:solidFill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baseline="-25000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w</a:t>
            </a:r>
            <a:r>
              <a:rPr lang="en-US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(NIR)</a:t>
            </a:r>
          </a:p>
        </p:txBody>
      </p:sp>
      <p:sp>
        <p:nvSpPr>
          <p:cNvPr id="19" name="Process 18"/>
          <p:cNvSpPr/>
          <p:nvPr/>
        </p:nvSpPr>
        <p:spPr>
          <a:xfrm>
            <a:off x="990600" y="3592513"/>
            <a:ext cx="1905000" cy="838200"/>
          </a:xfrm>
          <a:prstGeom prst="flowChartProcess">
            <a:avLst/>
          </a:prstGeom>
          <a:solidFill>
            <a:srgbClr val="FBFFCB"/>
          </a:solidFill>
          <a:ln w="25400">
            <a:solidFill>
              <a:srgbClr val="052D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retrieve </a:t>
            </a:r>
          </a:p>
          <a:p>
            <a:pPr algn="ctr">
              <a:spcAft>
                <a:spcPts val="3600"/>
              </a:spcAft>
            </a:pPr>
            <a:r>
              <a:rPr lang="en-US">
                <a:solidFill>
                  <a:srgbClr val="052D0B"/>
                </a:solidFill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baseline="30000">
                <a:solidFill>
                  <a:srgbClr val="052D0B"/>
                </a:solidFill>
                <a:latin typeface="Arial" charset="0"/>
                <a:ea typeface="ＭＳ Ｐゴシック" charset="0"/>
                <a:cs typeface="Symbol" charset="0"/>
              </a:rPr>
              <a:t>i</a:t>
            </a:r>
            <a:r>
              <a:rPr lang="en-US" baseline="-25000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w</a:t>
            </a:r>
            <a:r>
              <a:rPr lang="en-US">
                <a:solidFill>
                  <a:srgbClr val="052D0B"/>
                </a:solidFill>
                <a:latin typeface="Arial" charset="0"/>
                <a:ea typeface="ＭＳ Ｐゴシック" charset="0"/>
                <a:cs typeface="Arial" charset="0"/>
              </a:rPr>
              <a:t>(670)</a:t>
            </a: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" name="Decision 20"/>
          <p:cNvSpPr/>
          <p:nvPr/>
        </p:nvSpPr>
        <p:spPr>
          <a:xfrm>
            <a:off x="501650" y="4735513"/>
            <a:ext cx="2895600" cy="1371600"/>
          </a:xfrm>
          <a:prstGeom prst="flowChartDecision">
            <a:avLst/>
          </a:prstGeom>
          <a:solidFill>
            <a:srgbClr val="FBFFCB"/>
          </a:solidFill>
          <a:ln w="25400">
            <a:solidFill>
              <a:srgbClr val="052D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24" name="Rectangle 23"/>
          <p:cNvSpPr/>
          <p:nvPr/>
        </p:nvSpPr>
        <p:spPr>
          <a:xfrm>
            <a:off x="882650" y="4941888"/>
            <a:ext cx="2133600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rgbClr val="052D0B"/>
                </a:solidFill>
              </a:rPr>
              <a:t>test</a:t>
            </a:r>
          </a:p>
          <a:p>
            <a:pPr algn="ctr"/>
            <a:r>
              <a:rPr lang="en-US">
                <a:solidFill>
                  <a:srgbClr val="052D0B"/>
                </a:solidFill>
                <a:cs typeface="Symbol" charset="0"/>
              </a:rPr>
              <a:t>|</a:t>
            </a:r>
            <a:r>
              <a:rPr lang="en-US">
                <a:solidFill>
                  <a:srgbClr val="052D0B"/>
                </a:solidFill>
                <a:latin typeface="Symbol" charset="0"/>
                <a:cs typeface="Symbol" charset="0"/>
              </a:rPr>
              <a:t>r</a:t>
            </a:r>
            <a:r>
              <a:rPr lang="en-US" baseline="-25000">
                <a:solidFill>
                  <a:srgbClr val="052D0B"/>
                </a:solidFill>
              </a:rPr>
              <a:t>w</a:t>
            </a:r>
            <a:r>
              <a:rPr lang="en-US" baseline="30000">
                <a:solidFill>
                  <a:srgbClr val="052D0B"/>
                </a:solidFill>
                <a:latin typeface="Arial (Body)" charset="0"/>
                <a:cs typeface="Arial (Body)" charset="0"/>
              </a:rPr>
              <a:t>i+1</a:t>
            </a:r>
            <a:r>
              <a:rPr lang="en-US" baseline="-25000">
                <a:solidFill>
                  <a:srgbClr val="052D0B"/>
                </a:solidFill>
              </a:rPr>
              <a:t> </a:t>
            </a:r>
            <a:r>
              <a:rPr lang="en-US">
                <a:solidFill>
                  <a:srgbClr val="052D0B"/>
                </a:solidFill>
              </a:rPr>
              <a:t>(NIR) - </a:t>
            </a:r>
            <a:r>
              <a:rPr lang="en-US">
                <a:solidFill>
                  <a:srgbClr val="052D0B"/>
                </a:solidFill>
                <a:latin typeface="Symbol" charset="0"/>
                <a:cs typeface="Symbol" charset="0"/>
              </a:rPr>
              <a:t>r</a:t>
            </a:r>
            <a:r>
              <a:rPr lang="en-US" baseline="30000">
                <a:solidFill>
                  <a:srgbClr val="052D0B"/>
                </a:solidFill>
                <a:cs typeface="Symbol" charset="0"/>
              </a:rPr>
              <a:t>i</a:t>
            </a:r>
            <a:r>
              <a:rPr lang="en-US" baseline="-25000">
                <a:solidFill>
                  <a:srgbClr val="052D0B"/>
                </a:solidFill>
              </a:rPr>
              <a:t>w</a:t>
            </a:r>
            <a:r>
              <a:rPr lang="en-US">
                <a:solidFill>
                  <a:srgbClr val="052D0B"/>
                </a:solidFill>
              </a:rPr>
              <a:t>(NIR)|</a:t>
            </a:r>
          </a:p>
          <a:p>
            <a:pPr algn="ctr"/>
            <a:r>
              <a:rPr lang="en-US">
                <a:solidFill>
                  <a:srgbClr val="052D0B"/>
                </a:solidFill>
              </a:rPr>
              <a:t>&lt; 2% </a:t>
            </a:r>
            <a:endParaRPr lang="en-US"/>
          </a:p>
          <a:p>
            <a:pPr algn="ctr"/>
            <a:endParaRPr lang="en-US" sz="1400"/>
          </a:p>
        </p:txBody>
      </p:sp>
      <p:cxnSp>
        <p:nvCxnSpPr>
          <p:cNvPr id="26" name="Straight Arrow Connector 25"/>
          <p:cNvCxnSpPr>
            <a:stCxn id="21" idx="3"/>
          </p:cNvCxnSpPr>
          <p:nvPr/>
        </p:nvCxnSpPr>
        <p:spPr>
          <a:xfrm>
            <a:off x="3397250" y="5421313"/>
            <a:ext cx="412750" cy="1587"/>
          </a:xfrm>
          <a:prstGeom prst="straightConnector1">
            <a:avLst/>
          </a:prstGeom>
          <a:ln>
            <a:solidFill>
              <a:srgbClr val="052D0B"/>
            </a:solidFill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1903413" y="3516313"/>
            <a:ext cx="3811587" cy="1587"/>
          </a:xfrm>
          <a:prstGeom prst="line">
            <a:avLst/>
          </a:prstGeom>
          <a:ln>
            <a:solidFill>
              <a:srgbClr val="052D0B"/>
            </a:solidFill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7" idx="3"/>
          </p:cNvCxnSpPr>
          <p:nvPr/>
        </p:nvCxnSpPr>
        <p:spPr>
          <a:xfrm rot="10800000">
            <a:off x="3276600" y="1611313"/>
            <a:ext cx="533400" cy="1587"/>
          </a:xfrm>
          <a:prstGeom prst="line">
            <a:avLst/>
          </a:prstGeom>
          <a:ln>
            <a:solidFill>
              <a:srgbClr val="052D0B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3" idx="2"/>
            <a:endCxn id="17" idx="0"/>
          </p:cNvCxnSpPr>
          <p:nvPr/>
        </p:nvCxnSpPr>
        <p:spPr>
          <a:xfrm rot="5400000">
            <a:off x="1789907" y="1078706"/>
            <a:ext cx="304800" cy="1587"/>
          </a:xfrm>
          <a:prstGeom prst="straightConnector1">
            <a:avLst/>
          </a:prstGeom>
          <a:ln>
            <a:solidFill>
              <a:srgbClr val="052D0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9" idx="2"/>
            <a:endCxn id="21" idx="0"/>
          </p:cNvCxnSpPr>
          <p:nvPr/>
        </p:nvCxnSpPr>
        <p:spPr>
          <a:xfrm rot="16200000" flipH="1">
            <a:off x="1793875" y="4579938"/>
            <a:ext cx="304800" cy="6350"/>
          </a:xfrm>
          <a:prstGeom prst="straightConnector1">
            <a:avLst/>
          </a:prstGeom>
          <a:ln>
            <a:solidFill>
              <a:srgbClr val="052D0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8" idx="2"/>
            <a:endCxn id="19" idx="0"/>
          </p:cNvCxnSpPr>
          <p:nvPr/>
        </p:nvCxnSpPr>
        <p:spPr>
          <a:xfrm rot="5400000">
            <a:off x="1751807" y="3402806"/>
            <a:ext cx="381000" cy="1587"/>
          </a:xfrm>
          <a:prstGeom prst="straightConnector1">
            <a:avLst/>
          </a:prstGeom>
          <a:ln>
            <a:solidFill>
              <a:srgbClr val="052D0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7" idx="2"/>
            <a:endCxn id="18" idx="0"/>
          </p:cNvCxnSpPr>
          <p:nvPr/>
        </p:nvCxnSpPr>
        <p:spPr>
          <a:xfrm rot="5400000">
            <a:off x="1751807" y="2183606"/>
            <a:ext cx="381000" cy="1587"/>
          </a:xfrm>
          <a:prstGeom prst="straightConnector1">
            <a:avLst/>
          </a:prstGeom>
          <a:ln>
            <a:solidFill>
              <a:srgbClr val="052D0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87" name="TextBox 64"/>
          <p:cNvSpPr txBox="1">
            <a:spLocks noChangeArrowheads="1"/>
          </p:cNvSpPr>
          <p:nvPr/>
        </p:nvSpPr>
        <p:spPr bwMode="auto">
          <a:xfrm>
            <a:off x="3352800" y="504031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52D0B"/>
                </a:solidFill>
              </a:rPr>
              <a:t>no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rot="16200000" flipH="1">
            <a:off x="1797050" y="6256338"/>
            <a:ext cx="304800" cy="6350"/>
          </a:xfrm>
          <a:prstGeom prst="straightConnector1">
            <a:avLst/>
          </a:prstGeom>
          <a:ln>
            <a:solidFill>
              <a:srgbClr val="052D0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89" name="TextBox 67"/>
          <p:cNvSpPr txBox="1">
            <a:spLocks noChangeArrowheads="1"/>
          </p:cNvSpPr>
          <p:nvPr/>
        </p:nvSpPr>
        <p:spPr bwMode="auto">
          <a:xfrm>
            <a:off x="1601788" y="6335713"/>
            <a:ext cx="69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52D0B"/>
                </a:solidFill>
              </a:rPr>
              <a:t>done</a:t>
            </a:r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4727575" y="4768850"/>
          <a:ext cx="327342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7" name="Equation" r:id="rId3" imgW="2501900" imgH="292100" progId="Equation.3">
                  <p:embed/>
                </p:oleObj>
              </mc:Choice>
              <mc:Fallback>
                <p:oleObj name="Equation" r:id="rId3" imgW="25019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768850"/>
                        <a:ext cx="3273425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4648200" y="3479800"/>
          <a:ext cx="33528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8" name="Equation" r:id="rId5" imgW="2273300" imgH="254000" progId="Equation.3">
                  <p:embed/>
                </p:oleObj>
              </mc:Choice>
              <mc:Fallback>
                <p:oleObj name="Equation" r:id="rId5" imgW="22733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479800"/>
                        <a:ext cx="335280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122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+mn-lt"/>
              </a:rPr>
              <a:t>Atmospheric 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Correction Basics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429059" name="Rectangle 1027"/>
          <p:cNvSpPr>
            <a:spLocks noChangeArrowheads="1"/>
          </p:cNvSpPr>
          <p:nvPr/>
        </p:nvSpPr>
        <p:spPr bwMode="auto">
          <a:xfrm>
            <a:off x="457200" y="16002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</a:pPr>
            <a:r>
              <a:rPr lang="en-US" sz="2400">
                <a:latin typeface="+mn-lt"/>
              </a:rPr>
              <a:t>t</a:t>
            </a:r>
            <a:r>
              <a:rPr lang="en-US" sz="2800" baseline="-25000">
                <a:latin typeface="+mn-lt"/>
              </a:rPr>
              <a:t>d</a:t>
            </a:r>
            <a:r>
              <a:rPr lang="en-US" sz="2400">
                <a:latin typeface="+mn-lt"/>
              </a:rPr>
              <a:t>(</a:t>
            </a:r>
            <a:r>
              <a:rPr lang="en-US" sz="2400">
                <a:latin typeface="+mn-lt"/>
                <a:sym typeface="Symbol" charset="0"/>
              </a:rPr>
              <a:t></a:t>
            </a:r>
            <a:r>
              <a:rPr lang="en-US" sz="2400">
                <a:latin typeface="+mn-lt"/>
              </a:rPr>
              <a:t>) L</a:t>
            </a:r>
            <a:r>
              <a:rPr lang="en-US" sz="2800" baseline="-25000">
                <a:latin typeface="+mn-lt"/>
              </a:rPr>
              <a:t>w</a:t>
            </a:r>
            <a:r>
              <a:rPr lang="en-US" sz="2400">
                <a:latin typeface="+mn-lt"/>
              </a:rPr>
              <a:t>(</a:t>
            </a:r>
            <a:r>
              <a:rPr lang="en-US" sz="2400">
                <a:latin typeface="+mn-lt"/>
                <a:sym typeface="Symbol" charset="0"/>
              </a:rPr>
              <a:t></a:t>
            </a:r>
            <a:r>
              <a:rPr lang="en-US" sz="2400">
                <a:latin typeface="+mn-lt"/>
              </a:rPr>
              <a:t>) = L</a:t>
            </a:r>
            <a:r>
              <a:rPr lang="en-US" sz="2800" baseline="-25000">
                <a:latin typeface="+mn-lt"/>
              </a:rPr>
              <a:t>t</a:t>
            </a:r>
            <a:r>
              <a:rPr lang="en-US" sz="2400">
                <a:latin typeface="+mn-lt"/>
              </a:rPr>
              <a:t>(</a:t>
            </a:r>
            <a:r>
              <a:rPr lang="en-US" sz="2400">
                <a:latin typeface="+mn-lt"/>
                <a:sym typeface="Symbol" charset="0"/>
              </a:rPr>
              <a:t></a:t>
            </a:r>
            <a:r>
              <a:rPr lang="en-US" sz="2400">
                <a:latin typeface="+mn-lt"/>
              </a:rPr>
              <a:t>) / t</a:t>
            </a:r>
            <a:r>
              <a:rPr lang="en-US" sz="2800" baseline="-25000">
                <a:latin typeface="+mn-lt"/>
              </a:rPr>
              <a:t>g</a:t>
            </a:r>
            <a:r>
              <a:rPr lang="en-US" sz="2400">
                <a:latin typeface="+mn-lt"/>
              </a:rPr>
              <a:t>(</a:t>
            </a:r>
            <a:r>
              <a:rPr lang="en-US" sz="2400">
                <a:latin typeface="+mn-lt"/>
                <a:sym typeface="Symbol" charset="0"/>
              </a:rPr>
              <a:t></a:t>
            </a:r>
            <a:r>
              <a:rPr lang="en-US" sz="2400">
                <a:latin typeface="+mn-lt"/>
              </a:rPr>
              <a:t>) </a:t>
            </a:r>
            <a:r>
              <a:rPr lang="en-US" sz="2400">
                <a:latin typeface="+mn-lt"/>
                <a:cs typeface="Times New Roman" charset="0"/>
              </a:rPr>
              <a:t>/</a:t>
            </a:r>
            <a:r>
              <a:rPr lang="en-US" sz="2400">
                <a:latin typeface="+mn-lt"/>
              </a:rPr>
              <a:t> </a:t>
            </a:r>
            <a:r>
              <a:rPr lang="en-US" sz="2000">
                <a:latin typeface="+mn-lt"/>
              </a:rPr>
              <a:t>f</a:t>
            </a:r>
            <a:r>
              <a:rPr lang="en-US" sz="2800" baseline="-25000">
                <a:latin typeface="+mn-lt"/>
              </a:rPr>
              <a:t>p</a:t>
            </a:r>
            <a:r>
              <a:rPr lang="en-US" sz="2400">
                <a:latin typeface="+mn-lt"/>
              </a:rPr>
              <a:t>(</a:t>
            </a:r>
            <a:r>
              <a:rPr lang="en-US" sz="2400">
                <a:latin typeface="+mn-lt"/>
                <a:sym typeface="Symbol" charset="0"/>
              </a:rPr>
              <a:t></a:t>
            </a:r>
            <a:r>
              <a:rPr lang="en-US" sz="2400">
                <a:latin typeface="+mn-lt"/>
              </a:rPr>
              <a:t>) - TL</a:t>
            </a:r>
            <a:r>
              <a:rPr lang="en-US" sz="2800" baseline="-25000">
                <a:latin typeface="+mn-lt"/>
              </a:rPr>
              <a:t>g</a:t>
            </a:r>
            <a:r>
              <a:rPr lang="en-US" sz="2400">
                <a:latin typeface="+mn-lt"/>
              </a:rPr>
              <a:t>(</a:t>
            </a:r>
            <a:r>
              <a:rPr lang="en-US" sz="2400">
                <a:latin typeface="+mn-lt"/>
                <a:sym typeface="Symbol" charset="0"/>
              </a:rPr>
              <a:t></a:t>
            </a:r>
            <a:r>
              <a:rPr lang="en-US" sz="2400">
                <a:latin typeface="+mn-lt"/>
              </a:rPr>
              <a:t>)</a:t>
            </a:r>
            <a:r>
              <a:rPr lang="en-US" sz="2800" baseline="-25000">
                <a:latin typeface="+mn-lt"/>
              </a:rPr>
              <a:t> </a:t>
            </a:r>
            <a:r>
              <a:rPr lang="en-US" sz="2400">
                <a:latin typeface="+mn-lt"/>
              </a:rPr>
              <a:t>- tL</a:t>
            </a:r>
            <a:r>
              <a:rPr lang="en-US" sz="2800" baseline="-25000">
                <a:latin typeface="+mn-lt"/>
              </a:rPr>
              <a:t>f</a:t>
            </a:r>
            <a:r>
              <a:rPr lang="en-US" sz="2400">
                <a:latin typeface="+mn-lt"/>
              </a:rPr>
              <a:t>(</a:t>
            </a:r>
            <a:r>
              <a:rPr lang="en-US" sz="2400">
                <a:latin typeface="+mn-lt"/>
                <a:sym typeface="Symbol" charset="0"/>
              </a:rPr>
              <a:t></a:t>
            </a:r>
            <a:r>
              <a:rPr lang="en-US" sz="2400">
                <a:latin typeface="+mn-lt"/>
              </a:rPr>
              <a:t>) - L</a:t>
            </a:r>
            <a:r>
              <a:rPr lang="en-US" sz="2800" baseline="-25000">
                <a:latin typeface="+mn-lt"/>
              </a:rPr>
              <a:t>r</a:t>
            </a:r>
            <a:r>
              <a:rPr lang="en-US" sz="2400">
                <a:latin typeface="+mn-lt"/>
              </a:rPr>
              <a:t>(</a:t>
            </a:r>
            <a:r>
              <a:rPr lang="en-US" sz="2400">
                <a:latin typeface="+mn-lt"/>
                <a:sym typeface="Symbol" charset="0"/>
              </a:rPr>
              <a:t></a:t>
            </a:r>
            <a:r>
              <a:rPr lang="en-US" sz="2400">
                <a:latin typeface="+mn-lt"/>
              </a:rPr>
              <a:t>) - L</a:t>
            </a:r>
            <a:r>
              <a:rPr lang="en-US" sz="2800" baseline="-25000">
                <a:latin typeface="+mn-lt"/>
              </a:rPr>
              <a:t>a</a:t>
            </a:r>
            <a:r>
              <a:rPr lang="en-US" sz="2400">
                <a:latin typeface="+mn-lt"/>
              </a:rPr>
              <a:t>(</a:t>
            </a:r>
            <a:r>
              <a:rPr lang="en-US" sz="2400">
                <a:latin typeface="+mn-lt"/>
                <a:sym typeface="Symbol" charset="0"/>
              </a:rPr>
              <a:t></a:t>
            </a:r>
            <a:r>
              <a:rPr lang="en-US" sz="2400">
                <a:latin typeface="+mn-lt"/>
              </a:rPr>
              <a:t>) </a:t>
            </a:r>
          </a:p>
        </p:txBody>
      </p:sp>
      <p:sp>
        <p:nvSpPr>
          <p:cNvPr id="429067" name="Text Box 1035"/>
          <p:cNvSpPr txBox="1">
            <a:spLocks noChangeArrowheads="1"/>
          </p:cNvSpPr>
          <p:nvPr/>
        </p:nvSpPr>
        <p:spPr bwMode="auto">
          <a:xfrm>
            <a:off x="2133600" y="12192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+mn-lt"/>
              </a:rPr>
              <a:t>TOA</a:t>
            </a:r>
            <a:endParaRPr lang="en-US" sz="3200">
              <a:latin typeface="+mn-lt"/>
            </a:endParaRPr>
          </a:p>
        </p:txBody>
      </p:sp>
      <p:sp>
        <p:nvSpPr>
          <p:cNvPr id="429068" name="Text Box 1036"/>
          <p:cNvSpPr txBox="1">
            <a:spLocks noChangeArrowheads="1"/>
          </p:cNvSpPr>
          <p:nvPr/>
        </p:nvSpPr>
        <p:spPr bwMode="auto">
          <a:xfrm>
            <a:off x="2895600" y="1219200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+mn-lt"/>
              </a:rPr>
              <a:t>gas</a:t>
            </a:r>
            <a:endParaRPr lang="en-US" sz="3200" dirty="0">
              <a:latin typeface="+mn-lt"/>
            </a:endParaRPr>
          </a:p>
        </p:txBody>
      </p:sp>
      <p:sp>
        <p:nvSpPr>
          <p:cNvPr id="429069" name="Text Box 1037"/>
          <p:cNvSpPr txBox="1">
            <a:spLocks noChangeArrowheads="1"/>
          </p:cNvSpPr>
          <p:nvPr/>
        </p:nvSpPr>
        <p:spPr bwMode="auto">
          <a:xfrm>
            <a:off x="3810000" y="121920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+mn-lt"/>
              </a:rPr>
              <a:t>pol</a:t>
            </a:r>
            <a:endParaRPr lang="en-US" sz="3200">
              <a:latin typeface="+mn-lt"/>
            </a:endParaRPr>
          </a:p>
        </p:txBody>
      </p:sp>
      <p:sp>
        <p:nvSpPr>
          <p:cNvPr id="429070" name="Text Box 1038"/>
          <p:cNvSpPr txBox="1">
            <a:spLocks noChangeArrowheads="1"/>
          </p:cNvSpPr>
          <p:nvPr/>
        </p:nvSpPr>
        <p:spPr bwMode="auto">
          <a:xfrm>
            <a:off x="4572000" y="1219200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+mn-lt"/>
              </a:rPr>
              <a:t>glint</a:t>
            </a:r>
            <a:endParaRPr lang="en-US" sz="3200">
              <a:latin typeface="+mn-lt"/>
            </a:endParaRPr>
          </a:p>
        </p:txBody>
      </p:sp>
      <p:sp>
        <p:nvSpPr>
          <p:cNvPr id="429071" name="Text Box 1039"/>
          <p:cNvSpPr txBox="1">
            <a:spLocks noChangeArrowheads="1"/>
          </p:cNvSpPr>
          <p:nvPr/>
        </p:nvSpPr>
        <p:spPr bwMode="auto">
          <a:xfrm>
            <a:off x="5486400" y="12192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+mn-lt"/>
              </a:rPr>
              <a:t>whitecap</a:t>
            </a:r>
            <a:endParaRPr lang="en-US" sz="3200">
              <a:latin typeface="+mn-lt"/>
            </a:endParaRPr>
          </a:p>
        </p:txBody>
      </p:sp>
      <p:sp>
        <p:nvSpPr>
          <p:cNvPr id="429073" name="Text Box 1041"/>
          <p:cNvSpPr txBox="1">
            <a:spLocks noChangeArrowheads="1"/>
          </p:cNvSpPr>
          <p:nvPr/>
        </p:nvSpPr>
        <p:spPr bwMode="auto">
          <a:xfrm>
            <a:off x="6781800" y="121920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+mn-lt"/>
              </a:rPr>
              <a:t>air</a:t>
            </a:r>
            <a:endParaRPr lang="en-US" sz="3200">
              <a:latin typeface="+mn-lt"/>
            </a:endParaRPr>
          </a:p>
        </p:txBody>
      </p:sp>
      <p:sp>
        <p:nvSpPr>
          <p:cNvPr id="429074" name="Text Box 1042"/>
          <p:cNvSpPr txBox="1">
            <a:spLocks noChangeArrowheads="1"/>
          </p:cNvSpPr>
          <p:nvPr/>
        </p:nvSpPr>
        <p:spPr bwMode="auto">
          <a:xfrm>
            <a:off x="7391400" y="12192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+mn-lt"/>
              </a:rPr>
              <a:t>aerosol</a:t>
            </a:r>
            <a:endParaRPr lang="en-US" sz="3200">
              <a:latin typeface="+mn-lt"/>
            </a:endParaRPr>
          </a:p>
        </p:txBody>
      </p:sp>
      <p:grpSp>
        <p:nvGrpSpPr>
          <p:cNvPr id="429107" name="Group 1075"/>
          <p:cNvGrpSpPr>
            <a:grpSpLocks/>
          </p:cNvGrpSpPr>
          <p:nvPr/>
        </p:nvGrpSpPr>
        <p:grpSpPr bwMode="auto">
          <a:xfrm>
            <a:off x="457200" y="2743200"/>
            <a:ext cx="8077200" cy="2209800"/>
            <a:chOff x="288" y="1392"/>
            <a:chExt cx="5088" cy="1392"/>
          </a:xfrm>
        </p:grpSpPr>
        <p:sp>
          <p:nvSpPr>
            <p:cNvPr id="429066" name="Rectangle 1034"/>
            <p:cNvSpPr>
              <a:spLocks noChangeArrowheads="1"/>
            </p:cNvSpPr>
            <p:nvPr/>
          </p:nvSpPr>
          <p:spPr bwMode="auto">
            <a:xfrm>
              <a:off x="288" y="1738"/>
              <a:ext cx="2736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rIns="0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Clr>
                  <a:srgbClr val="FFFF00"/>
                </a:buClr>
              </a:pPr>
              <a:r>
                <a:rPr lang="en-US" sz="2400" dirty="0" err="1">
                  <a:latin typeface="+mn-lt"/>
                </a:rPr>
                <a:t>nL</a:t>
              </a:r>
              <a:r>
                <a:rPr lang="en-US" sz="2800" baseline="-25000" dirty="0" err="1">
                  <a:latin typeface="+mn-lt"/>
                </a:rPr>
                <a:t>w</a:t>
              </a:r>
              <a:r>
                <a:rPr lang="en-US" sz="2400" dirty="0">
                  <a:latin typeface="+mn-lt"/>
                </a:rPr>
                <a:t>(</a:t>
              </a:r>
              <a:r>
                <a:rPr lang="en-US" sz="2400" dirty="0">
                  <a:latin typeface="+mn-lt"/>
                  <a:sym typeface="Symbol" charset="0"/>
                </a:rPr>
                <a:t></a:t>
              </a:r>
              <a:r>
                <a:rPr lang="en-US" sz="2400" dirty="0">
                  <a:latin typeface="+mn-lt"/>
                </a:rPr>
                <a:t>) = </a:t>
              </a:r>
              <a:r>
                <a:rPr lang="en-US" sz="2400" dirty="0" err="1">
                  <a:latin typeface="+mn-lt"/>
                </a:rPr>
                <a:t>L</a:t>
              </a:r>
              <a:r>
                <a:rPr lang="en-US" sz="2800" baseline="-25000" dirty="0" err="1">
                  <a:latin typeface="+mn-lt"/>
                </a:rPr>
                <a:t>w</a:t>
              </a:r>
              <a:r>
                <a:rPr lang="en-US" sz="2400" dirty="0">
                  <a:latin typeface="+mn-lt"/>
                </a:rPr>
                <a:t>(</a:t>
              </a:r>
              <a:r>
                <a:rPr lang="en-US" sz="2400" dirty="0">
                  <a:latin typeface="+mn-lt"/>
                  <a:sym typeface="Symbol" charset="0"/>
                </a:rPr>
                <a:t></a:t>
              </a:r>
              <a:r>
                <a:rPr lang="en-US" sz="2400" dirty="0">
                  <a:latin typeface="+mn-lt"/>
                </a:rPr>
                <a:t>) </a:t>
              </a:r>
              <a:r>
                <a:rPr lang="en-US" sz="2400" dirty="0" err="1">
                  <a:latin typeface="+mn-lt"/>
                </a:rPr>
                <a:t>f</a:t>
              </a:r>
              <a:r>
                <a:rPr lang="en-US" sz="2800" baseline="-25000" dirty="0" err="1">
                  <a:latin typeface="+mn-lt"/>
                </a:rPr>
                <a:t>b</a:t>
              </a:r>
              <a:r>
                <a:rPr lang="en-US" sz="2400" dirty="0">
                  <a:latin typeface="+mn-lt"/>
                </a:rPr>
                <a:t>(</a:t>
              </a:r>
              <a:r>
                <a:rPr lang="en-US" sz="2400" dirty="0">
                  <a:latin typeface="+mn-lt"/>
                  <a:sym typeface="Symbol" charset="0"/>
                </a:rPr>
                <a:t></a:t>
              </a:r>
              <a:r>
                <a:rPr lang="en-US" sz="2400" dirty="0">
                  <a:latin typeface="+mn-lt"/>
                </a:rPr>
                <a:t>) / t</a:t>
              </a:r>
              <a:r>
                <a:rPr lang="en-US" sz="2800" baseline="-25000" dirty="0">
                  <a:latin typeface="+mn-lt"/>
                </a:rPr>
                <a:t>d0</a:t>
              </a:r>
              <a:r>
                <a:rPr lang="en-US" sz="2400" dirty="0">
                  <a:latin typeface="+mn-lt"/>
                </a:rPr>
                <a:t>(</a:t>
              </a:r>
              <a:r>
                <a:rPr lang="en-US" sz="2400" dirty="0">
                  <a:latin typeface="+mn-lt"/>
                  <a:sym typeface="Symbol" charset="0"/>
                </a:rPr>
                <a:t></a:t>
              </a:r>
              <a:r>
                <a:rPr lang="en-US" sz="2400" dirty="0">
                  <a:latin typeface="+mn-lt"/>
                </a:rPr>
                <a:t>) </a:t>
              </a:r>
              <a:r>
                <a:rPr lang="en-US" sz="2400" dirty="0">
                  <a:latin typeface="+mn-lt"/>
                  <a:sym typeface="Symbol" charset="0"/>
                </a:rPr>
                <a:t></a:t>
              </a:r>
              <a:r>
                <a:rPr lang="en-US" sz="2800" baseline="-25000" dirty="0">
                  <a:latin typeface="+mn-lt"/>
                </a:rPr>
                <a:t>0</a:t>
              </a:r>
              <a:r>
                <a:rPr lang="en-US" sz="2400" dirty="0">
                  <a:latin typeface="+mn-lt"/>
                </a:rPr>
                <a:t> f</a:t>
              </a:r>
              <a:r>
                <a:rPr lang="en-US" sz="2800" baseline="-25000" dirty="0">
                  <a:latin typeface="+mn-lt"/>
                </a:rPr>
                <a:t>0</a:t>
              </a:r>
              <a:r>
                <a:rPr lang="en-US" sz="2000" dirty="0">
                  <a:latin typeface="+mn-lt"/>
                </a:rPr>
                <a:t> </a:t>
              </a:r>
            </a:p>
          </p:txBody>
        </p:sp>
        <p:sp>
          <p:nvSpPr>
            <p:cNvPr id="429075" name="Text Box 1043"/>
            <p:cNvSpPr txBox="1">
              <a:spLocks noChangeArrowheads="1"/>
            </p:cNvSpPr>
            <p:nvPr/>
          </p:nvSpPr>
          <p:spPr bwMode="auto">
            <a:xfrm>
              <a:off x="1584" y="1536"/>
              <a:ext cx="4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latin typeface="+mn-lt"/>
                </a:rPr>
                <a:t>brdf</a:t>
              </a:r>
              <a:endParaRPr lang="en-US" sz="3200">
                <a:latin typeface="+mn-lt"/>
              </a:endParaRPr>
            </a:p>
          </p:txBody>
        </p:sp>
        <p:sp>
          <p:nvSpPr>
            <p:cNvPr id="429076" name="Text Box 1044"/>
            <p:cNvSpPr txBox="1">
              <a:spLocks noChangeArrowheads="1"/>
            </p:cNvSpPr>
            <p:nvPr/>
          </p:nvSpPr>
          <p:spPr bwMode="auto">
            <a:xfrm>
              <a:off x="2352" y="1536"/>
              <a:ext cx="4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latin typeface="+mn-lt"/>
                </a:rPr>
                <a:t>Sun </a:t>
              </a:r>
              <a:endParaRPr lang="en-US" sz="3200" dirty="0">
                <a:latin typeface="+mn-lt"/>
              </a:endParaRPr>
            </a:p>
          </p:txBody>
        </p:sp>
        <p:grpSp>
          <p:nvGrpSpPr>
            <p:cNvPr id="429105" name="Group 1073"/>
            <p:cNvGrpSpPr>
              <a:grpSpLocks/>
            </p:cNvGrpSpPr>
            <p:nvPr/>
          </p:nvGrpSpPr>
          <p:grpSpPr bwMode="auto">
            <a:xfrm>
              <a:off x="3744" y="1392"/>
              <a:ext cx="1632" cy="1392"/>
              <a:chOff x="3648" y="1440"/>
              <a:chExt cx="1632" cy="1392"/>
            </a:xfrm>
          </p:grpSpPr>
          <p:sp>
            <p:nvSpPr>
              <p:cNvPr id="429093" name="Rectangle 1061"/>
              <p:cNvSpPr>
                <a:spLocks noChangeArrowheads="1"/>
              </p:cNvSpPr>
              <p:nvPr/>
            </p:nvSpPr>
            <p:spPr bwMode="auto">
              <a:xfrm>
                <a:off x="3648" y="1440"/>
                <a:ext cx="1632" cy="139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pic>
            <p:nvPicPr>
              <p:cNvPr id="429092" name="Picture 1060" descr="view_geometry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1488"/>
                <a:ext cx="1514" cy="1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29106" name="Line 1074"/>
          <p:cNvSpPr>
            <a:spLocks noChangeShapeType="1"/>
          </p:cNvSpPr>
          <p:nvPr/>
        </p:nvSpPr>
        <p:spPr bwMode="auto">
          <a:xfrm>
            <a:off x="609600" y="914400"/>
            <a:ext cx="7772400" cy="0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0" name="Rectangle 1034"/>
          <p:cNvSpPr>
            <a:spLocks noChangeArrowheads="1"/>
          </p:cNvSpPr>
          <p:nvPr/>
        </p:nvSpPr>
        <p:spPr bwMode="auto">
          <a:xfrm>
            <a:off x="457200" y="4876800"/>
            <a:ext cx="434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</a:pPr>
            <a:r>
              <a:rPr lang="en-US" sz="2400" dirty="0" err="1" smtClean="0">
                <a:latin typeface="+mn-lt"/>
              </a:rPr>
              <a:t>R</a:t>
            </a:r>
            <a:r>
              <a:rPr lang="en-US" sz="2400" baseline="-25000" dirty="0" err="1" smtClean="0">
                <a:latin typeface="+mn-lt"/>
              </a:rPr>
              <a:t>rs</a:t>
            </a:r>
            <a:r>
              <a:rPr lang="en-US" sz="2400" dirty="0" smtClean="0">
                <a:latin typeface="+mn-lt"/>
              </a:rPr>
              <a:t>(</a:t>
            </a:r>
            <a:r>
              <a:rPr lang="en-US" sz="2400" dirty="0">
                <a:latin typeface="+mn-lt"/>
                <a:sym typeface="Symbol" charset="0"/>
              </a:rPr>
              <a:t></a:t>
            </a:r>
            <a:r>
              <a:rPr lang="en-US" sz="2400" dirty="0">
                <a:latin typeface="+mn-lt"/>
              </a:rPr>
              <a:t>) = </a:t>
            </a:r>
            <a:r>
              <a:rPr lang="en-US" sz="2400" dirty="0" err="1" smtClean="0">
                <a:latin typeface="+mn-lt"/>
              </a:rPr>
              <a:t>nL</a:t>
            </a:r>
            <a:r>
              <a:rPr lang="en-US" sz="2800" baseline="-25000" dirty="0" err="1" smtClean="0">
                <a:latin typeface="+mn-lt"/>
              </a:rPr>
              <a:t>w</a:t>
            </a:r>
            <a:r>
              <a:rPr lang="en-US" sz="2400" dirty="0">
                <a:latin typeface="+mn-lt"/>
              </a:rPr>
              <a:t>(</a:t>
            </a:r>
            <a:r>
              <a:rPr lang="en-US" sz="2400" dirty="0">
                <a:latin typeface="+mn-lt"/>
                <a:sym typeface="Symbol" charset="0"/>
              </a:rPr>
              <a:t></a:t>
            </a:r>
            <a:r>
              <a:rPr lang="en-US" sz="2400" dirty="0" smtClean="0">
                <a:latin typeface="+mn-lt"/>
              </a:rPr>
              <a:t>) </a:t>
            </a:r>
            <a:r>
              <a:rPr lang="en-US" sz="2400" dirty="0">
                <a:latin typeface="+mn-lt"/>
              </a:rPr>
              <a:t>/ </a:t>
            </a:r>
            <a:r>
              <a:rPr lang="en-US" sz="2400" dirty="0" smtClean="0">
                <a:latin typeface="+mn-lt"/>
              </a:rPr>
              <a:t>F</a:t>
            </a:r>
            <a:r>
              <a:rPr lang="en-US" sz="2800" baseline="-25000" dirty="0" smtClean="0">
                <a:latin typeface="+mn-lt"/>
              </a:rPr>
              <a:t>0</a:t>
            </a:r>
            <a:r>
              <a:rPr lang="en-US" sz="2400" dirty="0">
                <a:latin typeface="+mn-lt"/>
              </a:rPr>
              <a:t>(</a:t>
            </a:r>
            <a:r>
              <a:rPr lang="en-US" sz="2400" dirty="0">
                <a:latin typeface="+mn-lt"/>
                <a:sym typeface="Symbol" charset="0"/>
              </a:rPr>
              <a:t></a:t>
            </a:r>
            <a:r>
              <a:rPr lang="en-US" sz="2400" dirty="0" smtClean="0">
                <a:latin typeface="+mn-lt"/>
              </a:rPr>
              <a:t>)</a:t>
            </a:r>
            <a:r>
              <a:rPr lang="en-US" sz="2000" dirty="0" smtClean="0">
                <a:latin typeface="+mn-lt"/>
              </a:rPr>
              <a:t> </a:t>
            </a:r>
            <a:endParaRPr lang="en-US" sz="2000" dirty="0"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09800" y="2971800"/>
            <a:ext cx="5208892" cy="3114020"/>
            <a:chOff x="2209800" y="2971800"/>
            <a:chExt cx="5208892" cy="3114020"/>
          </a:xfrm>
        </p:grpSpPr>
        <p:sp>
          <p:nvSpPr>
            <p:cNvPr id="2" name="Oval 1"/>
            <p:cNvSpPr/>
            <p:nvPr/>
          </p:nvSpPr>
          <p:spPr>
            <a:xfrm>
              <a:off x="2209800" y="2971800"/>
              <a:ext cx="1219200" cy="914400"/>
            </a:xfrm>
            <a:prstGeom prst="ellipse">
              <a:avLst/>
            </a:prstGeom>
            <a:noFill/>
            <a:ln w="25400">
              <a:solidFill>
                <a:srgbClr val="EC383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191000" y="5562600"/>
              <a:ext cx="32276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Morel f/Q  = </a:t>
              </a:r>
              <a:r>
                <a:rPr lang="en-US" sz="2800" i="1" dirty="0" smtClean="0">
                  <a:solidFill>
                    <a:srgbClr val="FF0000"/>
                  </a:solidFill>
                </a:rPr>
                <a:t>f</a:t>
              </a:r>
              <a:r>
                <a:rPr lang="en-US" sz="2000" dirty="0" smtClean="0">
                  <a:solidFill>
                    <a:srgbClr val="FF0000"/>
                  </a:solidFill>
                </a:rPr>
                <a:t> (Chlorophyll)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5" name="Straight Arrow Connector 4"/>
            <p:cNvCxnSpPr>
              <a:stCxn id="2" idx="5"/>
            </p:cNvCxnSpPr>
            <p:nvPr/>
          </p:nvCxnSpPr>
          <p:spPr>
            <a:xfrm>
              <a:off x="3250452" y="3752289"/>
              <a:ext cx="1473948" cy="1810311"/>
            </a:xfrm>
            <a:prstGeom prst="straightConnector1">
              <a:avLst/>
            </a:prstGeom>
            <a:ln>
              <a:solidFill>
                <a:srgbClr val="EC383F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Box 1044"/>
          <p:cNvSpPr txBox="1">
            <a:spLocks noChangeArrowheads="1"/>
          </p:cNvSpPr>
          <p:nvPr/>
        </p:nvSpPr>
        <p:spPr bwMode="auto">
          <a:xfrm>
            <a:off x="2667000" y="4479925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+mn-lt"/>
              </a:rPr>
              <a:t>Sun 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639763"/>
          </a:xfrm>
        </p:spPr>
        <p:txBody>
          <a:bodyPr/>
          <a:lstStyle/>
          <a:p>
            <a:r>
              <a:rPr lang="en-US" sz="4400" dirty="0" smtClean="0"/>
              <a:t>BRDF</a:t>
            </a:r>
            <a:endParaRPr lang="en-US" sz="4400" baseline="-25000" dirty="0"/>
          </a:p>
        </p:txBody>
      </p:sp>
    </p:spTree>
    <p:extLst>
      <p:ext uri="{BB962C8B-B14F-4D97-AF65-F5344CB8AC3E}">
        <p14:creationId xmlns:p14="http://schemas.microsoft.com/office/powerpoint/2010/main" val="49257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6"/>
          <p:cNvSpPr txBox="1">
            <a:spLocks noChangeArrowheads="1"/>
          </p:cNvSpPr>
          <p:nvPr/>
        </p:nvSpPr>
        <p:spPr bwMode="auto">
          <a:xfrm>
            <a:off x="381000" y="5075872"/>
            <a:ext cx="8153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Fact: For the same water body, water-leaving radiance changes with solar and sensor-viewing angles.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Objective: To correct this angular effect in order to make measurements comparable.</a:t>
            </a:r>
            <a:endParaRPr lang="en-US" sz="18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28800" y="1143000"/>
            <a:ext cx="5943600" cy="3657600"/>
            <a:chOff x="1981200" y="990600"/>
            <a:chExt cx="5943600" cy="3657600"/>
          </a:xfrm>
        </p:grpSpPr>
        <p:sp>
          <p:nvSpPr>
            <p:cNvPr id="5" name="Cube 4"/>
            <p:cNvSpPr/>
            <p:nvPr/>
          </p:nvSpPr>
          <p:spPr>
            <a:xfrm>
              <a:off x="1981200" y="2743200"/>
              <a:ext cx="5943600" cy="1905000"/>
            </a:xfrm>
            <a:prstGeom prst="cube">
              <a:avLst>
                <a:gd name="adj" fmla="val 63182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052" name="TextBox 7"/>
            <p:cNvSpPr txBox="1">
              <a:spLocks noChangeArrowheads="1"/>
            </p:cNvSpPr>
            <p:nvPr/>
          </p:nvSpPr>
          <p:spPr bwMode="auto">
            <a:xfrm>
              <a:off x="5715000" y="4114800"/>
              <a:ext cx="7493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water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67000" y="990600"/>
              <a:ext cx="4724400" cy="2286000"/>
            </a:xfrm>
            <a:prstGeom prst="rect">
              <a:avLst/>
            </a:prstGeom>
            <a:solidFill>
              <a:schemeClr val="accent6">
                <a:lumMod val="7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 rot="2678141">
              <a:off x="3101975" y="2197100"/>
              <a:ext cx="1960563" cy="45720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" name="Sun 7"/>
            <p:cNvSpPr/>
            <p:nvPr/>
          </p:nvSpPr>
          <p:spPr>
            <a:xfrm>
              <a:off x="2743200" y="1066800"/>
              <a:ext cx="609600" cy="609600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 rot="5400000">
              <a:off x="4152900" y="1790700"/>
              <a:ext cx="2971800" cy="1371600"/>
            </a:xfrm>
            <a:prstGeom prst="parallelogram">
              <a:avLst>
                <a:gd name="adj" fmla="val 50438"/>
              </a:avLst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17645588">
              <a:off x="4770438" y="2716213"/>
              <a:ext cx="990600" cy="76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191000" y="1752600"/>
              <a:ext cx="685800" cy="549275"/>
            </a:xfrm>
            <a:custGeom>
              <a:avLst/>
              <a:gdLst>
                <a:gd name="connsiteX0" fmla="*/ 227 w 814043"/>
                <a:gd name="connsiteY0" fmla="*/ 991260 h 991260"/>
                <a:gd name="connsiteX1" fmla="*/ 18515 w 814043"/>
                <a:gd name="connsiteY1" fmla="*/ 780948 h 991260"/>
                <a:gd name="connsiteX2" fmla="*/ 109955 w 814043"/>
                <a:gd name="connsiteY2" fmla="*/ 588924 h 991260"/>
                <a:gd name="connsiteX3" fmla="*/ 173963 w 814043"/>
                <a:gd name="connsiteY3" fmla="*/ 451764 h 991260"/>
                <a:gd name="connsiteX4" fmla="*/ 265403 w 814043"/>
                <a:gd name="connsiteY4" fmla="*/ 287172 h 991260"/>
                <a:gd name="connsiteX5" fmla="*/ 320267 w 814043"/>
                <a:gd name="connsiteY5" fmla="*/ 223164 h 991260"/>
                <a:gd name="connsiteX6" fmla="*/ 375131 w 814043"/>
                <a:gd name="connsiteY6" fmla="*/ 150012 h 991260"/>
                <a:gd name="connsiteX7" fmla="*/ 429995 w 814043"/>
                <a:gd name="connsiteY7" fmla="*/ 122580 h 991260"/>
                <a:gd name="connsiteX8" fmla="*/ 475715 w 814043"/>
                <a:gd name="connsiteY8" fmla="*/ 95148 h 991260"/>
                <a:gd name="connsiteX9" fmla="*/ 567155 w 814043"/>
                <a:gd name="connsiteY9" fmla="*/ 58572 h 991260"/>
                <a:gd name="connsiteX10" fmla="*/ 594587 w 814043"/>
                <a:gd name="connsiteY10" fmla="*/ 49428 h 991260"/>
                <a:gd name="connsiteX11" fmla="*/ 658595 w 814043"/>
                <a:gd name="connsiteY11" fmla="*/ 40284 h 991260"/>
                <a:gd name="connsiteX12" fmla="*/ 740891 w 814043"/>
                <a:gd name="connsiteY12" fmla="*/ 3708 h 991260"/>
                <a:gd name="connsiteX13" fmla="*/ 814043 w 814043"/>
                <a:gd name="connsiteY13" fmla="*/ 3708 h 99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4043" h="991260">
                  <a:moveTo>
                    <a:pt x="227" y="991260"/>
                  </a:moveTo>
                  <a:cubicBezTo>
                    <a:pt x="6323" y="921156"/>
                    <a:pt x="0" y="848837"/>
                    <a:pt x="18515" y="780948"/>
                  </a:cubicBezTo>
                  <a:cubicBezTo>
                    <a:pt x="37169" y="712551"/>
                    <a:pt x="83625" y="654748"/>
                    <a:pt x="109955" y="588924"/>
                  </a:cubicBezTo>
                  <a:cubicBezTo>
                    <a:pt x="207709" y="344538"/>
                    <a:pt x="100093" y="599503"/>
                    <a:pt x="173963" y="451764"/>
                  </a:cubicBezTo>
                  <a:cubicBezTo>
                    <a:pt x="223587" y="352516"/>
                    <a:pt x="143804" y="449304"/>
                    <a:pt x="265403" y="287172"/>
                  </a:cubicBezTo>
                  <a:cubicBezTo>
                    <a:pt x="368137" y="150193"/>
                    <a:pt x="224746" y="337789"/>
                    <a:pt x="320267" y="223164"/>
                  </a:cubicBezTo>
                  <a:cubicBezTo>
                    <a:pt x="362475" y="172514"/>
                    <a:pt x="308436" y="216707"/>
                    <a:pt x="375131" y="150012"/>
                  </a:cubicBezTo>
                  <a:cubicBezTo>
                    <a:pt x="401336" y="123807"/>
                    <a:pt x="400247" y="137454"/>
                    <a:pt x="429995" y="122580"/>
                  </a:cubicBezTo>
                  <a:cubicBezTo>
                    <a:pt x="445891" y="114632"/>
                    <a:pt x="459610" y="102664"/>
                    <a:pt x="475715" y="95148"/>
                  </a:cubicBezTo>
                  <a:cubicBezTo>
                    <a:pt x="505463" y="81266"/>
                    <a:pt x="536012" y="68953"/>
                    <a:pt x="567155" y="58572"/>
                  </a:cubicBezTo>
                  <a:cubicBezTo>
                    <a:pt x="576299" y="55524"/>
                    <a:pt x="585136" y="51318"/>
                    <a:pt x="594587" y="49428"/>
                  </a:cubicBezTo>
                  <a:cubicBezTo>
                    <a:pt x="615721" y="45201"/>
                    <a:pt x="637259" y="43332"/>
                    <a:pt x="658595" y="40284"/>
                  </a:cubicBezTo>
                  <a:cubicBezTo>
                    <a:pt x="675378" y="31892"/>
                    <a:pt x="724027" y="6302"/>
                    <a:pt x="740891" y="3708"/>
                  </a:cubicBezTo>
                  <a:cubicBezTo>
                    <a:pt x="764991" y="0"/>
                    <a:pt x="789659" y="3708"/>
                    <a:pt x="814043" y="3708"/>
                  </a:cubicBezTo>
                </a:path>
              </a:pathLst>
            </a:custGeom>
            <a:ln w="25400">
              <a:solidFill>
                <a:schemeClr val="accent6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4468157">
              <a:off x="4927600" y="2014538"/>
              <a:ext cx="484188" cy="315912"/>
            </a:xfrm>
            <a:custGeom>
              <a:avLst/>
              <a:gdLst>
                <a:gd name="connsiteX0" fmla="*/ 227 w 814043"/>
                <a:gd name="connsiteY0" fmla="*/ 991260 h 991260"/>
                <a:gd name="connsiteX1" fmla="*/ 18515 w 814043"/>
                <a:gd name="connsiteY1" fmla="*/ 780948 h 991260"/>
                <a:gd name="connsiteX2" fmla="*/ 109955 w 814043"/>
                <a:gd name="connsiteY2" fmla="*/ 588924 h 991260"/>
                <a:gd name="connsiteX3" fmla="*/ 173963 w 814043"/>
                <a:gd name="connsiteY3" fmla="*/ 451764 h 991260"/>
                <a:gd name="connsiteX4" fmla="*/ 265403 w 814043"/>
                <a:gd name="connsiteY4" fmla="*/ 287172 h 991260"/>
                <a:gd name="connsiteX5" fmla="*/ 320267 w 814043"/>
                <a:gd name="connsiteY5" fmla="*/ 223164 h 991260"/>
                <a:gd name="connsiteX6" fmla="*/ 375131 w 814043"/>
                <a:gd name="connsiteY6" fmla="*/ 150012 h 991260"/>
                <a:gd name="connsiteX7" fmla="*/ 429995 w 814043"/>
                <a:gd name="connsiteY7" fmla="*/ 122580 h 991260"/>
                <a:gd name="connsiteX8" fmla="*/ 475715 w 814043"/>
                <a:gd name="connsiteY8" fmla="*/ 95148 h 991260"/>
                <a:gd name="connsiteX9" fmla="*/ 567155 w 814043"/>
                <a:gd name="connsiteY9" fmla="*/ 58572 h 991260"/>
                <a:gd name="connsiteX10" fmla="*/ 594587 w 814043"/>
                <a:gd name="connsiteY10" fmla="*/ 49428 h 991260"/>
                <a:gd name="connsiteX11" fmla="*/ 658595 w 814043"/>
                <a:gd name="connsiteY11" fmla="*/ 40284 h 991260"/>
                <a:gd name="connsiteX12" fmla="*/ 740891 w 814043"/>
                <a:gd name="connsiteY12" fmla="*/ 3708 h 991260"/>
                <a:gd name="connsiteX13" fmla="*/ 814043 w 814043"/>
                <a:gd name="connsiteY13" fmla="*/ 3708 h 99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4043" h="991260">
                  <a:moveTo>
                    <a:pt x="227" y="991260"/>
                  </a:moveTo>
                  <a:cubicBezTo>
                    <a:pt x="6323" y="921156"/>
                    <a:pt x="0" y="848837"/>
                    <a:pt x="18515" y="780948"/>
                  </a:cubicBezTo>
                  <a:cubicBezTo>
                    <a:pt x="37169" y="712551"/>
                    <a:pt x="83625" y="654748"/>
                    <a:pt x="109955" y="588924"/>
                  </a:cubicBezTo>
                  <a:cubicBezTo>
                    <a:pt x="207709" y="344538"/>
                    <a:pt x="100093" y="599503"/>
                    <a:pt x="173963" y="451764"/>
                  </a:cubicBezTo>
                  <a:cubicBezTo>
                    <a:pt x="223587" y="352516"/>
                    <a:pt x="143804" y="449304"/>
                    <a:pt x="265403" y="287172"/>
                  </a:cubicBezTo>
                  <a:cubicBezTo>
                    <a:pt x="368137" y="150193"/>
                    <a:pt x="224746" y="337789"/>
                    <a:pt x="320267" y="223164"/>
                  </a:cubicBezTo>
                  <a:cubicBezTo>
                    <a:pt x="362475" y="172514"/>
                    <a:pt x="308436" y="216707"/>
                    <a:pt x="375131" y="150012"/>
                  </a:cubicBezTo>
                  <a:cubicBezTo>
                    <a:pt x="401336" y="123807"/>
                    <a:pt x="400247" y="137454"/>
                    <a:pt x="429995" y="122580"/>
                  </a:cubicBezTo>
                  <a:cubicBezTo>
                    <a:pt x="445891" y="114632"/>
                    <a:pt x="459610" y="102664"/>
                    <a:pt x="475715" y="95148"/>
                  </a:cubicBezTo>
                  <a:cubicBezTo>
                    <a:pt x="505463" y="81266"/>
                    <a:pt x="536012" y="68953"/>
                    <a:pt x="567155" y="58572"/>
                  </a:cubicBezTo>
                  <a:cubicBezTo>
                    <a:pt x="576299" y="55524"/>
                    <a:pt x="585136" y="51318"/>
                    <a:pt x="594587" y="49428"/>
                  </a:cubicBezTo>
                  <a:cubicBezTo>
                    <a:pt x="615721" y="45201"/>
                    <a:pt x="637259" y="43332"/>
                    <a:pt x="658595" y="40284"/>
                  </a:cubicBezTo>
                  <a:cubicBezTo>
                    <a:pt x="675378" y="31892"/>
                    <a:pt x="724027" y="6302"/>
                    <a:pt x="740891" y="3708"/>
                  </a:cubicBezTo>
                  <a:cubicBezTo>
                    <a:pt x="764991" y="0"/>
                    <a:pt x="789659" y="3708"/>
                    <a:pt x="814043" y="3708"/>
                  </a:cubicBezTo>
                </a:path>
              </a:pathLst>
            </a:custGeom>
            <a:ln w="25400">
              <a:solidFill>
                <a:srgbClr val="00B0F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 rot="10238586">
              <a:off x="6300788" y="3328988"/>
              <a:ext cx="669925" cy="396875"/>
            </a:xfrm>
            <a:custGeom>
              <a:avLst/>
              <a:gdLst>
                <a:gd name="connsiteX0" fmla="*/ 227 w 814043"/>
                <a:gd name="connsiteY0" fmla="*/ 991260 h 991260"/>
                <a:gd name="connsiteX1" fmla="*/ 18515 w 814043"/>
                <a:gd name="connsiteY1" fmla="*/ 780948 h 991260"/>
                <a:gd name="connsiteX2" fmla="*/ 109955 w 814043"/>
                <a:gd name="connsiteY2" fmla="*/ 588924 h 991260"/>
                <a:gd name="connsiteX3" fmla="*/ 173963 w 814043"/>
                <a:gd name="connsiteY3" fmla="*/ 451764 h 991260"/>
                <a:gd name="connsiteX4" fmla="*/ 265403 w 814043"/>
                <a:gd name="connsiteY4" fmla="*/ 287172 h 991260"/>
                <a:gd name="connsiteX5" fmla="*/ 320267 w 814043"/>
                <a:gd name="connsiteY5" fmla="*/ 223164 h 991260"/>
                <a:gd name="connsiteX6" fmla="*/ 375131 w 814043"/>
                <a:gd name="connsiteY6" fmla="*/ 150012 h 991260"/>
                <a:gd name="connsiteX7" fmla="*/ 429995 w 814043"/>
                <a:gd name="connsiteY7" fmla="*/ 122580 h 991260"/>
                <a:gd name="connsiteX8" fmla="*/ 475715 w 814043"/>
                <a:gd name="connsiteY8" fmla="*/ 95148 h 991260"/>
                <a:gd name="connsiteX9" fmla="*/ 567155 w 814043"/>
                <a:gd name="connsiteY9" fmla="*/ 58572 h 991260"/>
                <a:gd name="connsiteX10" fmla="*/ 594587 w 814043"/>
                <a:gd name="connsiteY10" fmla="*/ 49428 h 991260"/>
                <a:gd name="connsiteX11" fmla="*/ 658595 w 814043"/>
                <a:gd name="connsiteY11" fmla="*/ 40284 h 991260"/>
                <a:gd name="connsiteX12" fmla="*/ 740891 w 814043"/>
                <a:gd name="connsiteY12" fmla="*/ 3708 h 991260"/>
                <a:gd name="connsiteX13" fmla="*/ 814043 w 814043"/>
                <a:gd name="connsiteY13" fmla="*/ 3708 h 99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4043" h="991260">
                  <a:moveTo>
                    <a:pt x="227" y="991260"/>
                  </a:moveTo>
                  <a:cubicBezTo>
                    <a:pt x="6323" y="921156"/>
                    <a:pt x="0" y="848837"/>
                    <a:pt x="18515" y="780948"/>
                  </a:cubicBezTo>
                  <a:cubicBezTo>
                    <a:pt x="37169" y="712551"/>
                    <a:pt x="83625" y="654748"/>
                    <a:pt x="109955" y="588924"/>
                  </a:cubicBezTo>
                  <a:cubicBezTo>
                    <a:pt x="207709" y="344538"/>
                    <a:pt x="100093" y="599503"/>
                    <a:pt x="173963" y="451764"/>
                  </a:cubicBezTo>
                  <a:cubicBezTo>
                    <a:pt x="223587" y="352516"/>
                    <a:pt x="143804" y="449304"/>
                    <a:pt x="265403" y="287172"/>
                  </a:cubicBezTo>
                  <a:cubicBezTo>
                    <a:pt x="368137" y="150193"/>
                    <a:pt x="224746" y="337789"/>
                    <a:pt x="320267" y="223164"/>
                  </a:cubicBezTo>
                  <a:cubicBezTo>
                    <a:pt x="362475" y="172514"/>
                    <a:pt x="308436" y="216707"/>
                    <a:pt x="375131" y="150012"/>
                  </a:cubicBezTo>
                  <a:cubicBezTo>
                    <a:pt x="401336" y="123807"/>
                    <a:pt x="400247" y="137454"/>
                    <a:pt x="429995" y="122580"/>
                  </a:cubicBezTo>
                  <a:cubicBezTo>
                    <a:pt x="445891" y="114632"/>
                    <a:pt x="459610" y="102664"/>
                    <a:pt x="475715" y="95148"/>
                  </a:cubicBezTo>
                  <a:cubicBezTo>
                    <a:pt x="505463" y="81266"/>
                    <a:pt x="536012" y="68953"/>
                    <a:pt x="567155" y="58572"/>
                  </a:cubicBezTo>
                  <a:cubicBezTo>
                    <a:pt x="576299" y="55524"/>
                    <a:pt x="585136" y="51318"/>
                    <a:pt x="594587" y="49428"/>
                  </a:cubicBezTo>
                  <a:cubicBezTo>
                    <a:pt x="615721" y="45201"/>
                    <a:pt x="637259" y="43332"/>
                    <a:pt x="658595" y="40284"/>
                  </a:cubicBezTo>
                  <a:cubicBezTo>
                    <a:pt x="675378" y="31892"/>
                    <a:pt x="724027" y="6302"/>
                    <a:pt x="740891" y="3708"/>
                  </a:cubicBezTo>
                  <a:cubicBezTo>
                    <a:pt x="764991" y="0"/>
                    <a:pt x="789659" y="3708"/>
                    <a:pt x="814043" y="3708"/>
                  </a:cubicBezTo>
                </a:path>
              </a:pathLst>
            </a:custGeom>
            <a:ln w="254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61" name="TextBox 18"/>
            <p:cNvSpPr txBox="1">
              <a:spLocks noChangeArrowheads="1"/>
            </p:cNvSpPr>
            <p:nvPr/>
          </p:nvSpPr>
          <p:spPr bwMode="auto">
            <a:xfrm>
              <a:off x="5316538" y="2514600"/>
              <a:ext cx="765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i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L</a:t>
              </a:r>
              <a:r>
                <a:rPr lang="en-US" sz="1800" b="1" i="1" baseline="-2500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w</a:t>
              </a:r>
              <a:r>
                <a:rPr lang="en-US" sz="1800" b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(</a:t>
              </a:r>
              <a:r>
                <a:rPr lang="el-GR" sz="1800" b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Ω</a:t>
              </a:r>
              <a:r>
                <a:rPr lang="en-US" sz="1800" b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)</a:t>
              </a:r>
            </a:p>
          </p:txBody>
        </p:sp>
        <p:sp>
          <p:nvSpPr>
            <p:cNvPr id="2062" name="TextBox 19"/>
            <p:cNvSpPr txBox="1">
              <a:spLocks noChangeArrowheads="1"/>
            </p:cNvSpPr>
            <p:nvPr/>
          </p:nvSpPr>
          <p:spPr bwMode="auto">
            <a:xfrm>
              <a:off x="4191000" y="1524000"/>
              <a:ext cx="3905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1800" b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θ</a:t>
              </a:r>
              <a:r>
                <a:rPr lang="en-US" sz="1800" b="1" baseline="-2500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  <a:endParaRPr lang="en-US" sz="1800" b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063" name="TextBox 20"/>
            <p:cNvSpPr txBox="1">
              <a:spLocks noChangeArrowheads="1"/>
            </p:cNvSpPr>
            <p:nvPr/>
          </p:nvSpPr>
          <p:spPr bwMode="auto">
            <a:xfrm>
              <a:off x="5105400" y="1752600"/>
              <a:ext cx="3825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1800" b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θ</a:t>
              </a:r>
              <a:r>
                <a:rPr lang="en-US" sz="1800" b="1" baseline="-2500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v</a:t>
              </a:r>
              <a:endParaRPr lang="en-US" sz="1800" b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064" name="TextBox 21"/>
            <p:cNvSpPr txBox="1">
              <a:spLocks noChangeArrowheads="1"/>
            </p:cNvSpPr>
            <p:nvPr/>
          </p:nvSpPr>
          <p:spPr bwMode="auto">
            <a:xfrm>
              <a:off x="6477000" y="3276600"/>
              <a:ext cx="3286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1800" b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φ</a:t>
              </a:r>
              <a:endParaRPr lang="en-US" b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19200" y="228600"/>
            <a:ext cx="6971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Correcting BRDF with an IOP-centered system</a:t>
            </a:r>
            <a:endParaRPr lang="en-US" sz="2800" b="1" dirty="0">
              <a:solidFill>
                <a:srgbClr val="00B05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914400" y="914400"/>
            <a:ext cx="1828800" cy="2533650"/>
            <a:chOff x="1447800" y="914400"/>
            <a:chExt cx="1828738" cy="2533719"/>
          </a:xfrm>
        </p:grpSpPr>
        <p:sp>
          <p:nvSpPr>
            <p:cNvPr id="4100" name="Rectangle 6"/>
            <p:cNvSpPr>
              <a:spLocks noChangeArrowheads="1"/>
            </p:cNvSpPr>
            <p:nvPr/>
          </p:nvSpPr>
          <p:spPr bwMode="auto">
            <a:xfrm>
              <a:off x="2599812" y="1383268"/>
              <a:ext cx="676726" cy="36934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Wingdings" pitchFamily="2" charset="2"/>
                </a:rPr>
                <a:t>G(</a:t>
              </a:r>
              <a:r>
                <a:rPr lang="el-GR" sz="180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Wingdings" pitchFamily="2" charset="2"/>
                </a:rPr>
                <a:t>Ω</a:t>
              </a:r>
              <a:r>
                <a:rPr lang="en-US" sz="180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Wingdings" pitchFamily="2" charset="2"/>
                </a:rPr>
                <a:t>)</a:t>
              </a:r>
              <a:endParaRPr lang="en-US" sz="18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01" name="Rectangle 7"/>
            <p:cNvSpPr>
              <a:spLocks noChangeArrowheads="1"/>
            </p:cNvSpPr>
            <p:nvPr/>
          </p:nvSpPr>
          <p:spPr bwMode="auto">
            <a:xfrm>
              <a:off x="1447800" y="914400"/>
              <a:ext cx="905933" cy="40011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R</a:t>
              </a:r>
              <a:r>
                <a:rPr lang="en-US" sz="2000" baseline="-2500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rs</a:t>
              </a:r>
              <a:r>
                <a:rPr lang="en-US" sz="200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(</a:t>
              </a:r>
              <a:r>
                <a:rPr lang="el-GR" sz="200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Ω</a:t>
              </a:r>
              <a:r>
                <a:rPr lang="en-US" sz="200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) </a:t>
              </a:r>
            </a:p>
          </p:txBody>
        </p:sp>
        <p:sp>
          <p:nvSpPr>
            <p:cNvPr id="9" name="Down Arrow 8"/>
            <p:cNvSpPr/>
            <p:nvPr/>
          </p:nvSpPr>
          <p:spPr>
            <a:xfrm>
              <a:off x="1752590" y="1308111"/>
              <a:ext cx="228592" cy="666768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103" name="Rectangle 10"/>
            <p:cNvSpPr>
              <a:spLocks noChangeArrowheads="1"/>
            </p:cNvSpPr>
            <p:nvPr/>
          </p:nvSpPr>
          <p:spPr bwMode="auto">
            <a:xfrm>
              <a:off x="1447800" y="1981200"/>
              <a:ext cx="965329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  <a:ea typeface="+mn-ea"/>
                  <a:cs typeface="+mn-cs"/>
                  <a:sym typeface="Wingdings" pitchFamily="2" charset="2"/>
                </a:rPr>
                <a:t>{</a:t>
              </a:r>
              <a:r>
                <a:rPr lang="en-US" sz="2000" i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Wingdings" pitchFamily="2" charset="2"/>
                </a:rPr>
                <a:t>a&amp;b</a:t>
              </a:r>
              <a:r>
                <a:rPr lang="en-US" sz="2000" i="1" baseline="-2500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Wingdings" pitchFamily="2" charset="2"/>
                </a:rPr>
                <a:t>b</a:t>
              </a:r>
              <a:r>
                <a:rPr lang="en-US" sz="2000">
                  <a:solidFill>
                    <a:prstClr val="black"/>
                  </a:solidFill>
                  <a:latin typeface="Calibri"/>
                  <a:ea typeface="+mn-ea"/>
                  <a:cs typeface="+mn-cs"/>
                  <a:sym typeface="Wingdings" pitchFamily="2" charset="2"/>
                </a:rPr>
                <a:t>} </a:t>
              </a:r>
              <a:endPara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04" name="Rectangle 11"/>
            <p:cNvSpPr>
              <a:spLocks noChangeArrowheads="1"/>
            </p:cNvSpPr>
            <p:nvPr/>
          </p:nvSpPr>
          <p:spPr bwMode="auto">
            <a:xfrm>
              <a:off x="2606040" y="2590800"/>
              <a:ext cx="620625" cy="36934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Wingdings" pitchFamily="2" charset="2"/>
                </a:rPr>
                <a:t>G(0)</a:t>
              </a:r>
              <a:endParaRPr lang="en-US" sz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05" name="Rectangle 12"/>
            <p:cNvSpPr>
              <a:spLocks noChangeArrowheads="1"/>
            </p:cNvSpPr>
            <p:nvPr/>
          </p:nvSpPr>
          <p:spPr bwMode="auto">
            <a:xfrm>
              <a:off x="1447800" y="3048000"/>
              <a:ext cx="774499" cy="40011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Wingdings" pitchFamily="2" charset="2"/>
                </a:rPr>
                <a:t>[R</a:t>
              </a:r>
              <a:r>
                <a:rPr lang="en-US" sz="2000" baseline="-2500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Wingdings" pitchFamily="2" charset="2"/>
                </a:rPr>
                <a:t>rs</a:t>
              </a: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Wingdings" pitchFamily="2" charset="2"/>
                </a:rPr>
                <a:t>]</a:t>
              </a:r>
              <a:r>
                <a:rPr lang="en-US" sz="2000" baseline="-2500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Wingdings" pitchFamily="2" charset="2"/>
                </a:rPr>
                <a:t>N</a:t>
              </a:r>
              <a:endParaRPr lang="en-US" sz="14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1752590" y="2374940"/>
              <a:ext cx="228592" cy="666768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904985" y="1600219"/>
              <a:ext cx="685777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904985" y="2743250"/>
              <a:ext cx="685777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04800" y="3962400"/>
            <a:ext cx="8229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Traditional approach is based on empirically derived </a:t>
            </a:r>
            <a:r>
              <a:rPr lang="en-US" sz="2400" b="1" dirty="0" err="1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Chl</a:t>
            </a: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, then various uncertainties/bias are introduced.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With the newly developed IOP-centered system, the correction removes such biases.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The figure shows data flow.</a:t>
            </a:r>
            <a:endParaRPr lang="en-US" sz="24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804920"/>
              </p:ext>
            </p:extLst>
          </p:nvPr>
        </p:nvGraphicFramePr>
        <p:xfrm>
          <a:off x="3352800" y="1359356"/>
          <a:ext cx="4813453" cy="525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tion" r:id="rId3" imgW="2095500" imgH="228600" progId="Equation.3">
                  <p:embed/>
                </p:oleObj>
              </mc:Choice>
              <mc:Fallback>
                <p:oleObj name="Equation" r:id="rId3" imgW="2095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359356"/>
                        <a:ext cx="4813453" cy="525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/>
          <p:cNvPicPr>
            <a:picLocks noChangeArrowheads="1"/>
          </p:cNvPicPr>
          <p:nvPr/>
        </p:nvPicPr>
        <p:blipFill>
          <a:blip r:embed="rId2" cstate="print"/>
          <a:srcRect l="1863" t="7768" r="1834" b="2220"/>
          <a:stretch>
            <a:fillRect/>
          </a:stretch>
        </p:blipFill>
        <p:spPr bwMode="auto">
          <a:xfrm>
            <a:off x="381000" y="1398588"/>
            <a:ext cx="41148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1"/>
          <p:cNvPicPr>
            <a:picLocks noChangeArrowheads="1"/>
          </p:cNvPicPr>
          <p:nvPr/>
        </p:nvPicPr>
        <p:blipFill>
          <a:blip r:embed="rId3" cstate="print"/>
          <a:srcRect l="7005" t="6459" r="462" b="8200"/>
          <a:stretch>
            <a:fillRect/>
          </a:stretch>
        </p:blipFill>
        <p:spPr bwMode="auto">
          <a:xfrm>
            <a:off x="4876800" y="1374775"/>
            <a:ext cx="41148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Box 14"/>
          <p:cNvSpPr txBox="1">
            <a:spLocks noChangeArrowheads="1"/>
          </p:cNvSpPr>
          <p:nvPr/>
        </p:nvSpPr>
        <p:spPr bwMode="auto">
          <a:xfrm>
            <a:off x="2743200" y="1524000"/>
            <a:ext cx="16398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i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lang="en-US" sz="15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en-US" sz="15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440) = 0.025 m</a:t>
            </a:r>
            <a:r>
              <a:rPr lang="en-US" sz="1500" baseline="300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-1</a:t>
            </a:r>
            <a:endParaRPr lang="en-US" sz="150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Z</a:t>
            </a:r>
            <a:r>
              <a:rPr lang="en-US" sz="1500" baseline="-250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eu</a:t>
            </a:r>
            <a:r>
              <a:rPr lang="en-US" sz="15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= 108 m</a:t>
            </a:r>
          </a:p>
        </p:txBody>
      </p:sp>
      <p:sp>
        <p:nvSpPr>
          <p:cNvPr id="6149" name="TextBox 12"/>
          <p:cNvSpPr txBox="1">
            <a:spLocks noChangeArrowheads="1"/>
          </p:cNvSpPr>
          <p:nvPr/>
        </p:nvSpPr>
        <p:spPr bwMode="auto">
          <a:xfrm>
            <a:off x="7326313" y="1524000"/>
            <a:ext cx="1444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i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lang="en-US" sz="15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en-US" sz="15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440) = 0.9 m</a:t>
            </a:r>
            <a:r>
              <a:rPr lang="en-US" sz="1500" baseline="300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-1</a:t>
            </a:r>
            <a:endParaRPr lang="en-US" sz="150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Z</a:t>
            </a:r>
            <a:r>
              <a:rPr lang="en-US" sz="1500" baseline="-250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eu</a:t>
            </a:r>
            <a:r>
              <a:rPr lang="en-US" sz="15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= 7.2 m</a:t>
            </a:r>
          </a:p>
        </p:txBody>
      </p:sp>
      <p:sp>
        <p:nvSpPr>
          <p:cNvPr id="6150" name="TextBox 11"/>
          <p:cNvSpPr txBox="1">
            <a:spLocks noChangeArrowheads="1"/>
          </p:cNvSpPr>
          <p:nvPr/>
        </p:nvSpPr>
        <p:spPr bwMode="auto">
          <a:xfrm rot="-5400000">
            <a:off x="-312737" y="2381250"/>
            <a:ext cx="1017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Rrs  [sr</a:t>
            </a:r>
            <a:r>
              <a:rPr lang="en-US" sz="1800" baseline="300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-1</a:t>
            </a:r>
            <a:r>
              <a:rPr lang="en-US" sz="18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6151" name="TextBox 12"/>
          <p:cNvSpPr txBox="1">
            <a:spLocks noChangeArrowheads="1"/>
          </p:cNvSpPr>
          <p:nvPr/>
        </p:nvSpPr>
        <p:spPr bwMode="auto">
          <a:xfrm rot="-5400000">
            <a:off x="4171950" y="2533650"/>
            <a:ext cx="1017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Rrs  [sr</a:t>
            </a:r>
            <a:r>
              <a:rPr lang="en-US" sz="1800" baseline="300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-1</a:t>
            </a:r>
            <a:r>
              <a:rPr lang="en-US" sz="18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6152" name="TextBox 12"/>
          <p:cNvSpPr txBox="1">
            <a:spLocks noChangeArrowheads="1"/>
          </p:cNvSpPr>
          <p:nvPr/>
        </p:nvSpPr>
        <p:spPr bwMode="auto">
          <a:xfrm>
            <a:off x="1752600" y="4187825"/>
            <a:ext cx="1774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Wavelength  [nm]</a:t>
            </a:r>
          </a:p>
        </p:txBody>
      </p:sp>
      <p:sp>
        <p:nvSpPr>
          <p:cNvPr id="6153" name="TextBox 13"/>
          <p:cNvSpPr txBox="1">
            <a:spLocks noChangeArrowheads="1"/>
          </p:cNvSpPr>
          <p:nvPr/>
        </p:nvSpPr>
        <p:spPr bwMode="auto">
          <a:xfrm>
            <a:off x="6324600" y="4191000"/>
            <a:ext cx="1774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Wavelength  [nm]</a:t>
            </a:r>
          </a:p>
        </p:txBody>
      </p:sp>
      <p:sp>
        <p:nvSpPr>
          <p:cNvPr id="6154" name="TextBox 10"/>
          <p:cNvSpPr txBox="1">
            <a:spLocks noChangeArrowheads="1"/>
          </p:cNvSpPr>
          <p:nvPr/>
        </p:nvSpPr>
        <p:spPr bwMode="auto">
          <a:xfrm>
            <a:off x="304800" y="5105400"/>
            <a:ext cx="830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Two “extreme” waters (one </a:t>
            </a: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blue</a:t>
            </a:r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left, one </a:t>
            </a:r>
            <a:r>
              <a:rPr lang="en-US" sz="2400" b="1" dirty="0" smtClean="0">
                <a:solidFill>
                  <a:srgbClr val="00B050"/>
                </a:solidFill>
                <a:latin typeface="Calibri" pitchFamily="34" charset="0"/>
                <a:ea typeface="+mn-ea"/>
                <a:cs typeface="+mn-cs"/>
              </a:rPr>
              <a:t>green</a:t>
            </a:r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right) to test the IOP-centered system.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</a:t>
            </a:r>
            <a:r>
              <a:rPr lang="en-US" sz="2400" b="1" dirty="0" err="1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Chl</a:t>
            </a:r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-based system is not applicable to the green water.</a:t>
            </a:r>
            <a:endParaRPr lang="en-US" sz="2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974665"/>
            <a:ext cx="2033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Green water case</a:t>
            </a:r>
            <a:endParaRPr lang="en-US" sz="2000" b="1" dirty="0">
              <a:solidFill>
                <a:srgbClr val="00B05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9363" y="974665"/>
            <a:ext cx="1858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Blue water case</a:t>
            </a:r>
            <a:endParaRPr lang="en-US" sz="2000" b="1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2"/>
          <p:cNvPicPr>
            <a:picLocks noChangeArrowheads="1"/>
          </p:cNvPicPr>
          <p:nvPr/>
        </p:nvPicPr>
        <p:blipFill>
          <a:blip r:embed="rId2" cstate="print"/>
          <a:srcRect l="1831" t="9940" r="3218" b="2657"/>
          <a:stretch>
            <a:fillRect/>
          </a:stretch>
        </p:blipFill>
        <p:spPr bwMode="auto">
          <a:xfrm>
            <a:off x="485775" y="2965450"/>
            <a:ext cx="404177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1"/>
          <p:cNvPicPr>
            <a:picLocks noChangeArrowheads="1"/>
          </p:cNvPicPr>
          <p:nvPr/>
        </p:nvPicPr>
        <p:blipFill>
          <a:blip r:embed="rId3" cstate="print"/>
          <a:srcRect l="1831" t="9940" r="3218" b="2657"/>
          <a:stretch>
            <a:fillRect/>
          </a:stretch>
        </p:blipFill>
        <p:spPr bwMode="auto">
          <a:xfrm>
            <a:off x="4905375" y="2971800"/>
            <a:ext cx="404177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/>
          <p:cNvPicPr>
            <a:picLocks noChangeArrowheads="1"/>
          </p:cNvPicPr>
          <p:nvPr/>
        </p:nvPicPr>
        <p:blipFill>
          <a:blip r:embed="rId4" cstate="print"/>
          <a:srcRect l="2370" t="7405" b="38251"/>
          <a:stretch>
            <a:fillRect/>
          </a:stretch>
        </p:blipFill>
        <p:spPr bwMode="auto">
          <a:xfrm>
            <a:off x="4829175" y="304800"/>
            <a:ext cx="4114800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/>
          <p:cNvPicPr>
            <a:picLocks noChangeArrowheads="1"/>
          </p:cNvPicPr>
          <p:nvPr/>
        </p:nvPicPr>
        <p:blipFill>
          <a:blip r:embed="rId5" cstate="print"/>
          <a:srcRect l="1537" t="7344" b="39780"/>
          <a:stretch>
            <a:fillRect/>
          </a:stretch>
        </p:blipFill>
        <p:spPr bwMode="auto">
          <a:xfrm>
            <a:off x="257175" y="304800"/>
            <a:ext cx="4111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Box 12"/>
          <p:cNvSpPr txBox="1">
            <a:spLocks noChangeArrowheads="1"/>
          </p:cNvSpPr>
          <p:nvPr/>
        </p:nvSpPr>
        <p:spPr bwMode="auto">
          <a:xfrm>
            <a:off x="1949450" y="0"/>
            <a:ext cx="8223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φ 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 90</a:t>
            </a:r>
            <a:r>
              <a:rPr lang="en-US" baseline="300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endParaRPr lang="en-US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75" name="TextBox 13"/>
          <p:cNvSpPr txBox="1">
            <a:spLocks noChangeArrowheads="1"/>
          </p:cNvSpPr>
          <p:nvPr/>
        </p:nvSpPr>
        <p:spPr bwMode="auto">
          <a:xfrm>
            <a:off x="3914775" y="2481263"/>
            <a:ext cx="692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φ 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 0</a:t>
            </a:r>
            <a:r>
              <a:rPr lang="en-US" baseline="300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endParaRPr lang="en-US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76" name="TextBox 20"/>
          <p:cNvSpPr txBox="1">
            <a:spLocks noChangeArrowheads="1"/>
          </p:cNvSpPr>
          <p:nvPr/>
        </p:nvSpPr>
        <p:spPr bwMode="auto">
          <a:xfrm>
            <a:off x="28575" y="2514600"/>
            <a:ext cx="925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φ 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 180</a:t>
            </a:r>
            <a:r>
              <a:rPr lang="en-US" baseline="300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endParaRPr lang="en-US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77" name="TextBox 4"/>
          <p:cNvSpPr txBox="1">
            <a:spLocks noChangeArrowheads="1"/>
          </p:cNvSpPr>
          <p:nvPr/>
        </p:nvSpPr>
        <p:spPr bwMode="auto">
          <a:xfrm>
            <a:off x="333375" y="304800"/>
            <a:ext cx="15589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B050"/>
                </a:solidFill>
                <a:latin typeface="Calibri" pitchFamily="34" charset="0"/>
                <a:ea typeface="+mn-ea"/>
                <a:cs typeface="+mn-cs"/>
              </a:rPr>
              <a:t>412 nm, </a:t>
            </a:r>
            <a:r>
              <a:rPr lang="en-US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  <a:sym typeface="Symbol" pitchFamily="18" charset="2"/>
              </a:rPr>
              <a:t></a:t>
            </a:r>
            <a:r>
              <a:rPr lang="en-US" baseline="-250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v</a:t>
            </a:r>
            <a:r>
              <a:rPr lang="en-US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= </a:t>
            </a:r>
            <a:r>
              <a:rPr lang="en-US">
                <a:solidFill>
                  <a:srgbClr val="00B050"/>
                </a:solidFill>
                <a:latin typeface="Calibri" pitchFamily="34" charset="0"/>
                <a:ea typeface="+mn-ea"/>
                <a:cs typeface="+mn-cs"/>
              </a:rPr>
              <a:t>60</a:t>
            </a:r>
            <a:r>
              <a:rPr lang="en-US" baseline="30000">
                <a:solidFill>
                  <a:srgbClr val="00B050"/>
                </a:solidFill>
                <a:latin typeface="Calibri" pitchFamily="34" charset="0"/>
                <a:ea typeface="+mn-ea"/>
                <a:cs typeface="+mn-cs"/>
              </a:rPr>
              <a:t>o</a:t>
            </a:r>
            <a:endParaRPr lang="en-US">
              <a:solidFill>
                <a:srgbClr val="00B05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178" name="TextBox 4"/>
          <p:cNvSpPr txBox="1">
            <a:spLocks noChangeArrowheads="1"/>
          </p:cNvSpPr>
          <p:nvPr/>
        </p:nvSpPr>
        <p:spPr bwMode="auto">
          <a:xfrm>
            <a:off x="7343775" y="304800"/>
            <a:ext cx="15589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B050"/>
                </a:solidFill>
                <a:latin typeface="Calibri" pitchFamily="34" charset="0"/>
                <a:ea typeface="+mn-ea"/>
                <a:cs typeface="+mn-cs"/>
              </a:rPr>
              <a:t>550 nm, </a:t>
            </a:r>
            <a:r>
              <a:rPr lang="en-US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  <a:sym typeface="Symbol" pitchFamily="18" charset="2"/>
              </a:rPr>
              <a:t></a:t>
            </a:r>
            <a:r>
              <a:rPr lang="en-US" baseline="-250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v</a:t>
            </a:r>
            <a:r>
              <a:rPr lang="en-US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= </a:t>
            </a:r>
            <a:r>
              <a:rPr lang="en-US">
                <a:solidFill>
                  <a:srgbClr val="00B050"/>
                </a:solidFill>
                <a:latin typeface="Calibri" pitchFamily="34" charset="0"/>
                <a:ea typeface="+mn-ea"/>
                <a:cs typeface="+mn-cs"/>
              </a:rPr>
              <a:t>60</a:t>
            </a:r>
            <a:r>
              <a:rPr lang="en-US" baseline="30000">
                <a:solidFill>
                  <a:srgbClr val="00B050"/>
                </a:solidFill>
                <a:latin typeface="Calibri" pitchFamily="34" charset="0"/>
                <a:ea typeface="+mn-ea"/>
                <a:cs typeface="+mn-cs"/>
              </a:rPr>
              <a:t>o</a:t>
            </a:r>
            <a:endParaRPr lang="en-US">
              <a:solidFill>
                <a:srgbClr val="00B05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179" name="TextBox 7"/>
          <p:cNvSpPr txBox="1">
            <a:spLocks noChangeArrowheads="1"/>
          </p:cNvSpPr>
          <p:nvPr/>
        </p:nvSpPr>
        <p:spPr bwMode="auto">
          <a:xfrm>
            <a:off x="7924800" y="5314890"/>
            <a:ext cx="9717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550 nm</a:t>
            </a:r>
          </a:p>
        </p:txBody>
      </p:sp>
      <p:sp>
        <p:nvSpPr>
          <p:cNvPr id="7180" name="TextBox 9"/>
          <p:cNvSpPr txBox="1">
            <a:spLocks noChangeArrowheads="1"/>
          </p:cNvSpPr>
          <p:nvPr/>
        </p:nvSpPr>
        <p:spPr bwMode="auto">
          <a:xfrm>
            <a:off x="3429000" y="5257800"/>
            <a:ext cx="9717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412 nm</a:t>
            </a:r>
          </a:p>
        </p:txBody>
      </p:sp>
      <p:sp>
        <p:nvSpPr>
          <p:cNvPr id="7181" name="TextBox 9"/>
          <p:cNvSpPr txBox="1">
            <a:spLocks noChangeArrowheads="1"/>
          </p:cNvSpPr>
          <p:nvPr/>
        </p:nvSpPr>
        <p:spPr bwMode="auto">
          <a:xfrm>
            <a:off x="1323975" y="5910263"/>
            <a:ext cx="2317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</a:t>
            </a:r>
            <a:r>
              <a:rPr lang="en-US" baseline="-25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/L</a:t>
            </a:r>
            <a:r>
              <a:rPr lang="en-US" baseline="-25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(0</a:t>
            </a:r>
            <a:r>
              <a:rPr lang="en-US" baseline="30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from NuRADs</a:t>
            </a:r>
          </a:p>
        </p:txBody>
      </p:sp>
      <p:sp>
        <p:nvSpPr>
          <p:cNvPr id="7182" name="TextBox 10"/>
          <p:cNvSpPr txBox="1">
            <a:spLocks noChangeArrowheads="1"/>
          </p:cNvSpPr>
          <p:nvPr/>
        </p:nvSpPr>
        <p:spPr bwMode="auto">
          <a:xfrm rot="-5400000">
            <a:off x="-541337" y="4308475"/>
            <a:ext cx="1784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</a:t>
            </a:r>
            <a:r>
              <a:rPr lang="en-US" baseline="-25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/L</a:t>
            </a:r>
            <a:r>
              <a:rPr lang="en-US" baseline="-25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(0</a:t>
            </a:r>
            <a:r>
              <a:rPr lang="en-US" baseline="30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from R</a:t>
            </a:r>
            <a:r>
              <a:rPr lang="en-US" baseline="-25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rs</a:t>
            </a:r>
          </a:p>
        </p:txBody>
      </p:sp>
      <p:sp>
        <p:nvSpPr>
          <p:cNvPr id="7183" name="TextBox 11"/>
          <p:cNvSpPr txBox="1">
            <a:spLocks noChangeArrowheads="1"/>
          </p:cNvSpPr>
          <p:nvPr/>
        </p:nvSpPr>
        <p:spPr bwMode="auto">
          <a:xfrm>
            <a:off x="5864225" y="5910263"/>
            <a:ext cx="2317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</a:t>
            </a:r>
            <a:r>
              <a:rPr lang="en-US" baseline="-25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/L</a:t>
            </a:r>
            <a:r>
              <a:rPr lang="en-US" baseline="-25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(0</a:t>
            </a:r>
            <a:r>
              <a:rPr lang="en-US" baseline="30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from NuRADs</a:t>
            </a:r>
          </a:p>
        </p:txBody>
      </p:sp>
      <p:sp>
        <p:nvSpPr>
          <p:cNvPr id="7184" name="TextBox 12"/>
          <p:cNvSpPr txBox="1">
            <a:spLocks noChangeArrowheads="1"/>
          </p:cNvSpPr>
          <p:nvPr/>
        </p:nvSpPr>
        <p:spPr bwMode="auto">
          <a:xfrm rot="-5400000">
            <a:off x="3878263" y="4303712"/>
            <a:ext cx="1784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</a:t>
            </a:r>
            <a:r>
              <a:rPr lang="en-US" baseline="-25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/L</a:t>
            </a:r>
            <a:r>
              <a:rPr lang="en-US" baseline="-25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(0</a:t>
            </a:r>
            <a:r>
              <a:rPr lang="en-US" baseline="30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from R</a:t>
            </a:r>
            <a:r>
              <a:rPr lang="en-US" baseline="-25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rs</a:t>
            </a:r>
          </a:p>
        </p:txBody>
      </p:sp>
      <p:sp>
        <p:nvSpPr>
          <p:cNvPr id="7185" name="TextBox 12"/>
          <p:cNvSpPr txBox="1">
            <a:spLocks noChangeArrowheads="1"/>
          </p:cNvSpPr>
          <p:nvPr/>
        </p:nvSpPr>
        <p:spPr bwMode="auto">
          <a:xfrm>
            <a:off x="6521450" y="0"/>
            <a:ext cx="8223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φ 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 90</a:t>
            </a:r>
            <a:r>
              <a:rPr lang="en-US" baseline="300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endParaRPr lang="en-US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86" name="TextBox 13"/>
          <p:cNvSpPr txBox="1">
            <a:spLocks noChangeArrowheads="1"/>
          </p:cNvSpPr>
          <p:nvPr/>
        </p:nvSpPr>
        <p:spPr bwMode="auto">
          <a:xfrm>
            <a:off x="8451850" y="2405063"/>
            <a:ext cx="692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= 0</a:t>
            </a:r>
            <a:r>
              <a:rPr lang="en-US" baseline="300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endParaRPr lang="en-US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87" name="TextBox 20"/>
          <p:cNvSpPr txBox="1">
            <a:spLocks noChangeArrowheads="1"/>
          </p:cNvSpPr>
          <p:nvPr/>
        </p:nvSpPr>
        <p:spPr bwMode="auto">
          <a:xfrm>
            <a:off x="4665663" y="2481263"/>
            <a:ext cx="9255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φ 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 180</a:t>
            </a:r>
            <a:r>
              <a:rPr lang="en-US" baseline="300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endParaRPr lang="en-US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88" name="TextBox 10"/>
          <p:cNvSpPr txBox="1">
            <a:spLocks noChangeArrowheads="1"/>
          </p:cNvSpPr>
          <p:nvPr/>
        </p:nvSpPr>
        <p:spPr bwMode="auto">
          <a:xfrm>
            <a:off x="83867" y="6197025"/>
            <a:ext cx="89165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Comparison of measured and </a:t>
            </a:r>
            <a:r>
              <a:rPr lang="en-US" b="1" dirty="0" err="1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Rrs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-derived angular variation of water-leaving radiance </a:t>
            </a:r>
            <a:r>
              <a:rPr lang="en-US" b="1" dirty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o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f the blue water.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Top panel: Radius plot for a 60</a:t>
            </a:r>
            <a:r>
              <a:rPr lang="en-US" b="1" baseline="30000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o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 view angle; bottom panel: scatter plot of all remote-sensing angles.</a:t>
            </a:r>
            <a:endParaRPr lang="en-US" b="1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7755" y="120134"/>
            <a:ext cx="1858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Blue water case</a:t>
            </a:r>
            <a:endParaRPr lang="en-US" sz="2000" b="1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1"/>
          <p:cNvPicPr>
            <a:picLocks noChangeArrowheads="1"/>
          </p:cNvPicPr>
          <p:nvPr/>
        </p:nvPicPr>
        <p:blipFill>
          <a:blip r:embed="rId2" cstate="print"/>
          <a:srcRect l="2370" t="7405" b="41187"/>
          <a:stretch>
            <a:fillRect/>
          </a:stretch>
        </p:blipFill>
        <p:spPr bwMode="auto">
          <a:xfrm>
            <a:off x="228600" y="430213"/>
            <a:ext cx="4114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5"/>
          <p:cNvPicPr>
            <a:picLocks noChangeArrowheads="1"/>
          </p:cNvPicPr>
          <p:nvPr/>
        </p:nvPicPr>
        <p:blipFill>
          <a:blip r:embed="rId3" cstate="print"/>
          <a:srcRect l="2370" t="7405" b="39719"/>
          <a:stretch>
            <a:fillRect/>
          </a:stretch>
        </p:blipFill>
        <p:spPr bwMode="auto">
          <a:xfrm>
            <a:off x="4876800" y="457200"/>
            <a:ext cx="4114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Box 4"/>
          <p:cNvSpPr txBox="1">
            <a:spLocks noChangeArrowheads="1"/>
          </p:cNvSpPr>
          <p:nvPr/>
        </p:nvSpPr>
        <p:spPr bwMode="auto">
          <a:xfrm>
            <a:off x="346075" y="457200"/>
            <a:ext cx="15589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B050"/>
                </a:solidFill>
                <a:latin typeface="Calibri" pitchFamily="34" charset="0"/>
                <a:ea typeface="+mn-ea"/>
                <a:cs typeface="+mn-cs"/>
              </a:rPr>
              <a:t>440 nm, </a:t>
            </a:r>
            <a:r>
              <a:rPr lang="en-US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  <a:sym typeface="Symbol" pitchFamily="18" charset="2"/>
              </a:rPr>
              <a:t></a:t>
            </a:r>
            <a:r>
              <a:rPr lang="en-US" baseline="-250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v</a:t>
            </a:r>
            <a:r>
              <a:rPr lang="en-US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= </a:t>
            </a:r>
            <a:r>
              <a:rPr lang="en-US">
                <a:solidFill>
                  <a:srgbClr val="00B050"/>
                </a:solidFill>
                <a:latin typeface="Calibri" pitchFamily="34" charset="0"/>
                <a:ea typeface="+mn-ea"/>
                <a:cs typeface="+mn-cs"/>
              </a:rPr>
              <a:t>30</a:t>
            </a:r>
            <a:r>
              <a:rPr lang="en-US" baseline="30000">
                <a:solidFill>
                  <a:srgbClr val="00B050"/>
                </a:solidFill>
                <a:latin typeface="Calibri" pitchFamily="34" charset="0"/>
                <a:ea typeface="+mn-ea"/>
                <a:cs typeface="+mn-cs"/>
              </a:rPr>
              <a:t>o</a:t>
            </a:r>
            <a:endParaRPr lang="en-US">
              <a:solidFill>
                <a:srgbClr val="00B05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201" name="TextBox 4"/>
          <p:cNvSpPr txBox="1">
            <a:spLocks noChangeArrowheads="1"/>
          </p:cNvSpPr>
          <p:nvPr/>
        </p:nvSpPr>
        <p:spPr bwMode="auto">
          <a:xfrm>
            <a:off x="7239000" y="423863"/>
            <a:ext cx="1558925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B050"/>
                </a:solidFill>
                <a:latin typeface="Calibri" pitchFamily="34" charset="0"/>
                <a:ea typeface="+mn-ea"/>
                <a:cs typeface="+mn-cs"/>
              </a:rPr>
              <a:t>550 nm, </a:t>
            </a:r>
            <a:r>
              <a:rPr lang="en-US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  <a:sym typeface="Symbol" pitchFamily="18" charset="2"/>
              </a:rPr>
              <a:t></a:t>
            </a:r>
            <a:r>
              <a:rPr lang="en-US" baseline="-250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v</a:t>
            </a:r>
            <a:r>
              <a:rPr lang="en-US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= </a:t>
            </a:r>
            <a:r>
              <a:rPr lang="en-US">
                <a:solidFill>
                  <a:srgbClr val="00B050"/>
                </a:solidFill>
                <a:latin typeface="Calibri" pitchFamily="34" charset="0"/>
                <a:ea typeface="+mn-ea"/>
                <a:cs typeface="+mn-cs"/>
              </a:rPr>
              <a:t>60</a:t>
            </a:r>
            <a:r>
              <a:rPr lang="en-US" baseline="30000">
                <a:solidFill>
                  <a:srgbClr val="00B050"/>
                </a:solidFill>
                <a:latin typeface="Calibri" pitchFamily="34" charset="0"/>
                <a:ea typeface="+mn-ea"/>
                <a:cs typeface="+mn-cs"/>
              </a:rPr>
              <a:t>o</a:t>
            </a:r>
            <a:endParaRPr lang="en-US">
              <a:solidFill>
                <a:srgbClr val="00B05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202" name="TextBox 12"/>
          <p:cNvSpPr txBox="1">
            <a:spLocks noChangeArrowheads="1"/>
          </p:cNvSpPr>
          <p:nvPr/>
        </p:nvSpPr>
        <p:spPr bwMode="auto">
          <a:xfrm>
            <a:off x="1920875" y="152400"/>
            <a:ext cx="8223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φ 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 90</a:t>
            </a:r>
            <a:r>
              <a:rPr lang="en-US" baseline="300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endParaRPr lang="en-US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203" name="TextBox 13"/>
          <p:cNvSpPr txBox="1">
            <a:spLocks noChangeArrowheads="1"/>
          </p:cNvSpPr>
          <p:nvPr/>
        </p:nvSpPr>
        <p:spPr bwMode="auto">
          <a:xfrm>
            <a:off x="3810000" y="2633663"/>
            <a:ext cx="692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φ 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 0</a:t>
            </a:r>
            <a:r>
              <a:rPr lang="en-US" baseline="300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endParaRPr lang="en-US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204" name="TextBox 20"/>
          <p:cNvSpPr txBox="1">
            <a:spLocks noChangeArrowheads="1"/>
          </p:cNvSpPr>
          <p:nvPr/>
        </p:nvSpPr>
        <p:spPr bwMode="auto">
          <a:xfrm>
            <a:off x="76200" y="2633663"/>
            <a:ext cx="925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φ 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 180</a:t>
            </a:r>
            <a:r>
              <a:rPr lang="en-US" baseline="300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endParaRPr lang="en-US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205" name="TextBox 12"/>
          <p:cNvSpPr txBox="1">
            <a:spLocks noChangeArrowheads="1"/>
          </p:cNvSpPr>
          <p:nvPr/>
        </p:nvSpPr>
        <p:spPr bwMode="auto">
          <a:xfrm>
            <a:off x="6534150" y="152400"/>
            <a:ext cx="8223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φ 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 90</a:t>
            </a:r>
            <a:r>
              <a:rPr lang="en-US" baseline="300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endParaRPr lang="en-US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206" name="TextBox 13"/>
          <p:cNvSpPr txBox="1">
            <a:spLocks noChangeArrowheads="1"/>
          </p:cNvSpPr>
          <p:nvPr/>
        </p:nvSpPr>
        <p:spPr bwMode="auto">
          <a:xfrm>
            <a:off x="8382000" y="2592388"/>
            <a:ext cx="692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φ 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 0</a:t>
            </a:r>
            <a:r>
              <a:rPr lang="en-US" baseline="300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endParaRPr lang="en-US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207" name="TextBox 20"/>
          <p:cNvSpPr txBox="1">
            <a:spLocks noChangeArrowheads="1"/>
          </p:cNvSpPr>
          <p:nvPr/>
        </p:nvSpPr>
        <p:spPr bwMode="auto">
          <a:xfrm>
            <a:off x="4689475" y="2625725"/>
            <a:ext cx="925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φ 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 180</a:t>
            </a:r>
            <a:r>
              <a:rPr lang="en-US" baseline="300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endParaRPr lang="en-US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" y="3124200"/>
            <a:ext cx="4267200" cy="2949575"/>
            <a:chOff x="152400" y="3408363"/>
            <a:chExt cx="4267200" cy="2949575"/>
          </a:xfrm>
        </p:grpSpPr>
        <p:pic>
          <p:nvPicPr>
            <p:cNvPr id="8194" name="Picture 22"/>
            <p:cNvPicPr>
              <a:picLocks noChangeArrowheads="1"/>
            </p:cNvPicPr>
            <p:nvPr/>
          </p:nvPicPr>
          <p:blipFill>
            <a:blip r:embed="rId4" cstate="print"/>
            <a:srcRect l="1486" t="7768" r="1486" b="2220"/>
            <a:stretch>
              <a:fillRect/>
            </a:stretch>
          </p:blipFill>
          <p:spPr bwMode="auto">
            <a:xfrm>
              <a:off x="533400" y="3408363"/>
              <a:ext cx="3886200" cy="2687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8" name="TextBox 8"/>
            <p:cNvSpPr txBox="1">
              <a:spLocks noChangeArrowheads="1"/>
            </p:cNvSpPr>
            <p:nvPr/>
          </p:nvSpPr>
          <p:spPr bwMode="auto">
            <a:xfrm>
              <a:off x="3276600" y="5370453"/>
              <a:ext cx="97174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440 nm</a:t>
              </a:r>
            </a:p>
          </p:txBody>
        </p:sp>
        <p:sp>
          <p:nvSpPr>
            <p:cNvPr id="8208" name="TextBox 9"/>
            <p:cNvSpPr txBox="1">
              <a:spLocks noChangeArrowheads="1"/>
            </p:cNvSpPr>
            <p:nvPr/>
          </p:nvSpPr>
          <p:spPr bwMode="auto">
            <a:xfrm>
              <a:off x="1339850" y="6019800"/>
              <a:ext cx="23177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</a:t>
              </a:r>
              <a:r>
                <a:rPr lang="en-US" baseline="-250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</a:t>
              </a:r>
              <a:r>
                <a: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/L</a:t>
              </a:r>
              <a:r>
                <a:rPr lang="en-US" baseline="-250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</a:t>
              </a:r>
              <a:r>
                <a: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(0</a:t>
              </a:r>
              <a:r>
                <a:rPr lang="en-US" baseline="300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</a:t>
              </a:r>
              <a:r>
                <a: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) from NuRADs</a:t>
              </a:r>
            </a:p>
          </p:txBody>
        </p:sp>
        <p:sp>
          <p:nvSpPr>
            <p:cNvPr id="8209" name="TextBox 10"/>
            <p:cNvSpPr txBox="1">
              <a:spLocks noChangeArrowheads="1"/>
            </p:cNvSpPr>
            <p:nvPr/>
          </p:nvSpPr>
          <p:spPr bwMode="auto">
            <a:xfrm rot="-5400000">
              <a:off x="-570706" y="4461669"/>
              <a:ext cx="17843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</a:t>
              </a:r>
              <a:r>
                <a:rPr lang="en-US" baseline="-250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</a:t>
              </a:r>
              <a:r>
                <a: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/L</a:t>
              </a:r>
              <a:r>
                <a:rPr lang="en-US" baseline="-250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</a:t>
              </a:r>
              <a:r>
                <a: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(0</a:t>
              </a:r>
              <a:r>
                <a:rPr lang="en-US" baseline="300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</a:t>
              </a:r>
              <a:r>
                <a: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) from R</a:t>
              </a:r>
              <a:r>
                <a:rPr lang="en-US" baseline="-250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22800" y="3144837"/>
            <a:ext cx="4216400" cy="2928938"/>
            <a:chOff x="4622800" y="3429000"/>
            <a:chExt cx="4216400" cy="2928938"/>
          </a:xfrm>
        </p:grpSpPr>
        <p:pic>
          <p:nvPicPr>
            <p:cNvPr id="8195" name="Picture 21"/>
            <p:cNvPicPr>
              <a:picLocks noChangeArrowheads="1"/>
            </p:cNvPicPr>
            <p:nvPr/>
          </p:nvPicPr>
          <p:blipFill>
            <a:blip r:embed="rId5" cstate="print"/>
            <a:srcRect l="1486" t="7768" r="1486" b="2220"/>
            <a:stretch>
              <a:fillRect/>
            </a:stretch>
          </p:blipFill>
          <p:spPr bwMode="auto">
            <a:xfrm>
              <a:off x="4953000" y="3429000"/>
              <a:ext cx="3886200" cy="2687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7" name="TextBox 6"/>
            <p:cNvSpPr txBox="1">
              <a:spLocks noChangeArrowheads="1"/>
            </p:cNvSpPr>
            <p:nvPr/>
          </p:nvSpPr>
          <p:spPr bwMode="auto">
            <a:xfrm>
              <a:off x="7696200" y="5389563"/>
              <a:ext cx="97174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550 nm</a:t>
              </a:r>
            </a:p>
          </p:txBody>
        </p:sp>
        <p:sp>
          <p:nvSpPr>
            <p:cNvPr id="8210" name="TextBox 11"/>
            <p:cNvSpPr txBox="1">
              <a:spLocks noChangeArrowheads="1"/>
            </p:cNvSpPr>
            <p:nvPr/>
          </p:nvSpPr>
          <p:spPr bwMode="auto">
            <a:xfrm>
              <a:off x="5715000" y="6019800"/>
              <a:ext cx="23177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</a:t>
              </a:r>
              <a:r>
                <a:rPr lang="en-US" baseline="-250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</a:t>
              </a:r>
              <a:r>
                <a: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/L</a:t>
              </a:r>
              <a:r>
                <a:rPr lang="en-US" baseline="-250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</a:t>
              </a:r>
              <a:r>
                <a: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(0</a:t>
              </a:r>
              <a:r>
                <a:rPr lang="en-US" baseline="300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</a:t>
              </a:r>
              <a:r>
                <a: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) from NuRADs</a:t>
              </a:r>
            </a:p>
          </p:txBody>
        </p:sp>
        <p:sp>
          <p:nvSpPr>
            <p:cNvPr id="8211" name="TextBox 12"/>
            <p:cNvSpPr txBox="1">
              <a:spLocks noChangeArrowheads="1"/>
            </p:cNvSpPr>
            <p:nvPr/>
          </p:nvSpPr>
          <p:spPr bwMode="auto">
            <a:xfrm rot="-5400000">
              <a:off x="3900488" y="4537075"/>
              <a:ext cx="178435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</a:t>
              </a:r>
              <a:r>
                <a:rPr lang="en-US" baseline="-25000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/</a:t>
              </a:r>
              <a:r>
                <a:rPr lang="en-US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</a:t>
              </a:r>
              <a:r>
                <a:rPr lang="en-US" baseline="-25000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(0</a:t>
              </a:r>
              <a:r>
                <a:rPr lang="en-US" baseline="300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) from </a:t>
              </a:r>
              <a:r>
                <a:rPr lang="en-US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</a:t>
              </a:r>
              <a:r>
                <a:rPr lang="en-US" baseline="-25000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rs</a:t>
              </a:r>
              <a:endParaRPr lang="en-US" baseline="-250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-76200" y="6044625"/>
            <a:ext cx="9220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Comparison of measured and </a:t>
            </a:r>
            <a:r>
              <a:rPr lang="en-US" b="1" dirty="0" err="1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Rrs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-derived angular variation of water-leaving radiance </a:t>
            </a:r>
            <a:r>
              <a:rPr lang="en-US" b="1" dirty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o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f the green water.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Top panel: Radius plot for a </a:t>
            </a:r>
            <a:r>
              <a:rPr lang="en-US" b="1" dirty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3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0</a:t>
            </a:r>
            <a:r>
              <a:rPr lang="en-US" b="1" baseline="30000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o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 and 60</a:t>
            </a:r>
            <a:r>
              <a:rPr lang="en-US" b="1" baseline="30000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o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 view angle; bottom panel: scatter plot of all remote-sensing angles. The grey points indicating the observations that under self-shading.</a:t>
            </a:r>
            <a:endParaRPr lang="en-US" b="1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77755" y="120134"/>
            <a:ext cx="2033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Green water case</a:t>
            </a:r>
            <a:endParaRPr lang="en-US" sz="2000" b="1" dirty="0">
              <a:solidFill>
                <a:srgbClr val="00B05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055586" y="3962400"/>
            <a:ext cx="819150" cy="1352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5586" y="3530599"/>
            <a:ext cx="13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Self-shadow</a:t>
            </a:r>
            <a:endParaRPr lang="en-US" sz="18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551386" y="4013201"/>
            <a:ext cx="819150" cy="1352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51386" y="3581400"/>
            <a:ext cx="13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Self-shadow</a:t>
            </a:r>
            <a:endParaRPr lang="en-US" sz="18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accurate do we need to know </a:t>
            </a:r>
            <a:r>
              <a:rPr lang="en-US" dirty="0" smtClean="0"/>
              <a:t>NO2 (diurnal variability)</a:t>
            </a:r>
            <a:endParaRPr lang="en-US" dirty="0" smtClean="0"/>
          </a:p>
          <a:p>
            <a:r>
              <a:rPr lang="en-US" dirty="0" smtClean="0"/>
              <a:t>Effect of BRDF </a:t>
            </a:r>
            <a:r>
              <a:rPr lang="en-US" dirty="0" smtClean="0"/>
              <a:t>(geometry</a:t>
            </a:r>
            <a:r>
              <a:rPr lang="en-US" dirty="0" smtClean="0"/>
              <a:t>, case 2)</a:t>
            </a:r>
          </a:p>
          <a:p>
            <a:r>
              <a:rPr lang="en-US" dirty="0" smtClean="0"/>
              <a:t>Ozone </a:t>
            </a:r>
            <a:r>
              <a:rPr lang="en-US" dirty="0" smtClean="0"/>
              <a:t>(geometry</a:t>
            </a:r>
            <a:r>
              <a:rPr lang="en-US" dirty="0" smtClean="0"/>
              <a:t>, diurnal </a:t>
            </a:r>
            <a:r>
              <a:rPr lang="en-US" dirty="0" smtClean="0"/>
              <a:t>variability, 50DU=30%Chl)</a:t>
            </a:r>
            <a:endParaRPr lang="en-US" dirty="0" smtClean="0"/>
          </a:p>
          <a:p>
            <a:r>
              <a:rPr lang="en-US" dirty="0" smtClean="0"/>
              <a:t>Absorbing aerosols (aerosol </a:t>
            </a:r>
            <a:r>
              <a:rPr lang="en-US" dirty="0" smtClean="0"/>
              <a:t>height, type via </a:t>
            </a:r>
            <a:r>
              <a:rPr lang="en-US" dirty="0" smtClean="0"/>
              <a:t>transport models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Rrs</a:t>
            </a:r>
            <a:r>
              <a:rPr lang="en-US" dirty="0" smtClean="0"/>
              <a:t>(UV) challenge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34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Challenges for GEO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3200400"/>
          </a:xfrm>
        </p:spPr>
        <p:txBody>
          <a:bodyPr/>
          <a:lstStyle/>
          <a:p>
            <a:r>
              <a:rPr lang="en-US" sz="2400" dirty="0" smtClean="0"/>
              <a:t>radiant </a:t>
            </a:r>
            <a:r>
              <a:rPr lang="en-US" sz="2400" dirty="0" smtClean="0"/>
              <a:t>path geometries</a:t>
            </a:r>
          </a:p>
          <a:p>
            <a:pPr lvl="1"/>
            <a:r>
              <a:rPr lang="en-US" sz="2200" dirty="0" smtClean="0"/>
              <a:t>wide range of solar zenith over the day</a:t>
            </a:r>
          </a:p>
          <a:p>
            <a:pPr lvl="1"/>
            <a:r>
              <a:rPr lang="en-US" sz="2200" dirty="0" smtClean="0"/>
              <a:t>high sensor view zenith at edge of footprint</a:t>
            </a:r>
          </a:p>
          <a:p>
            <a:pPr lvl="1"/>
            <a:r>
              <a:rPr lang="en-US" sz="2200" dirty="0" smtClean="0"/>
              <a:t>large </a:t>
            </a:r>
            <a:r>
              <a:rPr lang="en-US" sz="2200" dirty="0" err="1" smtClean="0"/>
              <a:t>airmass</a:t>
            </a:r>
            <a:r>
              <a:rPr lang="en-US" sz="2200" dirty="0" smtClean="0"/>
              <a:t> increases uncertainty</a:t>
            </a:r>
          </a:p>
          <a:p>
            <a:pPr lvl="1"/>
            <a:r>
              <a:rPr lang="en-US" sz="2200" dirty="0"/>
              <a:t>b</a:t>
            </a:r>
            <a:r>
              <a:rPr lang="en-US" sz="2200" dirty="0" smtClean="0"/>
              <a:t>idirectional reflectance (BRDF</a:t>
            </a:r>
            <a:endParaRPr lang="en-US" sz="2200" dirty="0" smtClean="0"/>
          </a:p>
        </p:txBody>
      </p:sp>
      <p:sp>
        <p:nvSpPr>
          <p:cNvPr id="5" name="Line 1074"/>
          <p:cNvSpPr>
            <a:spLocks noChangeShapeType="1"/>
          </p:cNvSpPr>
          <p:nvPr/>
        </p:nvSpPr>
        <p:spPr bwMode="auto">
          <a:xfrm>
            <a:off x="609600" y="914400"/>
            <a:ext cx="7772400" cy="0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457200" y="3779837"/>
            <a:ext cx="82296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8471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emphasis on coastal observations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214506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8600" y="12065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008000"/>
                </a:solidFill>
                <a:latin typeface="+mj-lt"/>
              </a:rPr>
              <a:t>remote sensing of turbid, coastal waters is difficult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28600" y="914400"/>
            <a:ext cx="5562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temporal &amp; spatial variability</a:t>
            </a: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sz="2000" dirty="0" smtClean="0">
                <a:latin typeface="+mn-lt"/>
              </a:rPr>
              <a:t>higher </a:t>
            </a:r>
            <a:r>
              <a:rPr lang="en-US" sz="2000" dirty="0" smtClean="0">
                <a:latin typeface="+mn-lt"/>
              </a:rPr>
              <a:t>sensor resolution </a:t>
            </a:r>
            <a:r>
              <a:rPr lang="en-US" sz="2000" dirty="0" smtClean="0">
                <a:latin typeface="+mn-lt"/>
              </a:rPr>
              <a:t>(time/space)</a:t>
            </a:r>
            <a:endParaRPr lang="en-US" sz="2000" dirty="0">
              <a:latin typeface="+mn-lt"/>
            </a:endParaRP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sz="2000" dirty="0">
                <a:latin typeface="+mn-lt"/>
              </a:rPr>
              <a:t>validity of ancillary data </a:t>
            </a:r>
            <a:r>
              <a:rPr lang="en-US" sz="2000" dirty="0" smtClean="0">
                <a:latin typeface="+mn-lt"/>
              </a:rPr>
              <a:t>(wind</a:t>
            </a:r>
            <a:r>
              <a:rPr lang="en-US" sz="2000" dirty="0">
                <a:latin typeface="+mn-lt"/>
              </a:rPr>
              <a:t>)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900" dirty="0"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000" dirty="0" err="1">
                <a:solidFill>
                  <a:srgbClr val="008000"/>
                </a:solidFill>
                <a:latin typeface="+mn-lt"/>
              </a:rPr>
              <a:t>s</a:t>
            </a:r>
            <a:r>
              <a:rPr lang="en-US" sz="2000" dirty="0" err="1" smtClean="0">
                <a:solidFill>
                  <a:srgbClr val="008000"/>
                </a:solidFill>
                <a:latin typeface="+mn-lt"/>
              </a:rPr>
              <a:t>traylight</a:t>
            </a: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 and adjacency effects</a:t>
            </a:r>
            <a:endParaRPr lang="en-US" sz="2000" dirty="0">
              <a:solidFill>
                <a:srgbClr val="008000"/>
              </a:solidFill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sz="900" dirty="0">
              <a:solidFill>
                <a:srgbClr val="FF0000"/>
              </a:solidFill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suspended </a:t>
            </a:r>
            <a:r>
              <a:rPr lang="en-US" sz="2000" dirty="0">
                <a:solidFill>
                  <a:srgbClr val="008000"/>
                </a:solidFill>
                <a:latin typeface="+mn-lt"/>
              </a:rPr>
              <a:t>sediments &amp; CDOM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sz="2000" dirty="0"/>
              <a:t>complicates BRDF (f/Q) corrections</a:t>
            </a: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sz="2000" dirty="0" smtClean="0">
                <a:latin typeface="+mn-lt"/>
              </a:rPr>
              <a:t>complicates aerosol retrieval: </a:t>
            </a:r>
            <a:r>
              <a:rPr lang="en-US" sz="2000" dirty="0" err="1" smtClean="0">
                <a:latin typeface="+mn-lt"/>
              </a:rPr>
              <a:t>Lw</a:t>
            </a:r>
            <a:r>
              <a:rPr lang="en-US" sz="2000" dirty="0" smtClean="0">
                <a:latin typeface="+mn-lt"/>
              </a:rPr>
              <a:t>(</a:t>
            </a:r>
            <a:r>
              <a:rPr lang="en-US" sz="2000" dirty="0">
                <a:latin typeface="+mn-lt"/>
              </a:rPr>
              <a:t>NIR)</a:t>
            </a: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sz="2000" dirty="0" smtClean="0">
                <a:latin typeface="+mn-lt"/>
              </a:rPr>
              <a:t>c</a:t>
            </a:r>
            <a:r>
              <a:rPr lang="en-US" sz="2000" dirty="0" smtClean="0">
                <a:latin typeface="+mn-lt"/>
              </a:rPr>
              <a:t>omplicates cloud detection</a:t>
            </a:r>
            <a:endParaRPr lang="en-US" sz="2000" dirty="0">
              <a:latin typeface="+mn-lt"/>
            </a:endParaRP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sz="2000" dirty="0">
                <a:latin typeface="+mn-lt"/>
              </a:rPr>
              <a:t>saturation of observed radiances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lang="en-US" sz="900" dirty="0"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008000"/>
                </a:solidFill>
              </a:rPr>
              <a:t>non-maritime aerosols (dust, pollution)</a:t>
            </a: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sz="2000" dirty="0"/>
              <a:t>absorbing aerosols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lang="en-US" sz="900" dirty="0">
              <a:solidFill>
                <a:srgbClr val="052D0B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anthropogenic </a:t>
            </a: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emissions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	</a:t>
            </a:r>
            <a:r>
              <a:rPr lang="en-US" sz="2000" dirty="0" smtClean="0">
                <a:latin typeface="+mn-lt"/>
              </a:rPr>
              <a:t>NO</a:t>
            </a:r>
            <a:r>
              <a:rPr lang="en-US" sz="2000" baseline="-25000" dirty="0" smtClean="0">
                <a:latin typeface="+mn-lt"/>
              </a:rPr>
              <a:t>2 </a:t>
            </a:r>
            <a:r>
              <a:rPr lang="en-US" sz="2000" dirty="0" smtClean="0">
                <a:latin typeface="+mn-lt"/>
              </a:rPr>
              <a:t>absorption</a:t>
            </a:r>
            <a:endParaRPr lang="en-US" sz="2000" dirty="0">
              <a:latin typeface="+mn-lt"/>
            </a:endParaRPr>
          </a:p>
        </p:txBody>
      </p:sp>
      <p:pic>
        <p:nvPicPr>
          <p:cNvPr id="4" name="Picture 3" descr="cb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14400"/>
            <a:ext cx="3523253" cy="523002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800" y="4953000"/>
            <a:ext cx="3048000" cy="1524000"/>
            <a:chOff x="304800" y="4953000"/>
            <a:chExt cx="3048000" cy="1524000"/>
          </a:xfrm>
        </p:grpSpPr>
        <p:sp>
          <p:nvSpPr>
            <p:cNvPr id="6" name="Oval 5"/>
            <p:cNvSpPr/>
            <p:nvPr/>
          </p:nvSpPr>
          <p:spPr>
            <a:xfrm>
              <a:off x="304800" y="5867400"/>
              <a:ext cx="2438400" cy="609600"/>
            </a:xfrm>
            <a:prstGeom prst="ellipse">
              <a:avLst/>
            </a:prstGeom>
            <a:noFill/>
            <a:ln w="25400">
              <a:solidFill>
                <a:srgbClr val="EC383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04800" y="4953000"/>
              <a:ext cx="3048000" cy="609600"/>
            </a:xfrm>
            <a:prstGeom prst="ellipse">
              <a:avLst/>
            </a:prstGeom>
            <a:noFill/>
            <a:ln w="25400">
              <a:solidFill>
                <a:srgbClr val="EC383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977205"/>
            <a:ext cx="815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+mn-cs"/>
              </a:rPr>
              <a:t> Atmospheric Correction for Trace Gases (NO</a:t>
            </a:r>
            <a:r>
              <a:rPr lang="en-US" sz="2800" baseline="-250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+mn-cs"/>
              </a:rPr>
              <a:t> &amp; O</a:t>
            </a:r>
            <a:r>
              <a:rPr lang="en-US" sz="2800" baseline="-250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+mn-cs"/>
              </a:rPr>
              <a:t>3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+mn-cs"/>
              </a:rPr>
              <a:t>)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+mn-cs"/>
              </a:rPr>
              <a:t>Detection of Low Concentration of Mineral Dust over Ocean Using UV Channels of GEO-CAPE &amp; PACE Sensors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388620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Zia Ahmad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NASA/GSFC/Ocean Ecology Lab.</a:t>
            </a:r>
            <a:endParaRPr lang="en-US" sz="2800" dirty="0">
              <a:solidFill>
                <a:srgbClr val="1F497D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400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1F497D"/>
                </a:solidFill>
                <a:latin typeface="Times New Roman"/>
                <a:ea typeface="+mn-ea"/>
                <a:cs typeface="+mn-cs"/>
              </a:rPr>
              <a:t>GEO-CAPE Team Meeting, May 21-23, 2013</a:t>
            </a:r>
            <a:endParaRPr lang="en-US" sz="1800" dirty="0">
              <a:solidFill>
                <a:srgbClr val="1F497D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ranz_OBPG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20739005</TotalTime>
  <Words>3625</Words>
  <Application>Microsoft Macintosh PowerPoint</Application>
  <PresentationFormat>On-screen Show (4:3)</PresentationFormat>
  <Paragraphs>509</Paragraphs>
  <Slides>66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franz_OBPG</vt:lpstr>
      <vt:lpstr>Office Theme</vt:lpstr>
      <vt:lpstr>1_Office Theme</vt:lpstr>
      <vt:lpstr>2_Office Theme</vt:lpstr>
      <vt:lpstr>Equation</vt:lpstr>
      <vt:lpstr>Slide</vt:lpstr>
      <vt:lpstr>Picture</vt:lpstr>
      <vt:lpstr>PowerPoint Presentation</vt:lpstr>
      <vt:lpstr>Some Questions</vt:lpstr>
      <vt:lpstr>Atmospheric Correction Basics</vt:lpstr>
      <vt:lpstr>PowerPoint Presentation</vt:lpstr>
      <vt:lpstr>Aerosol Determination in Visible Wavelengths</vt:lpstr>
      <vt:lpstr>Atmospheric Correction Basics</vt:lpstr>
      <vt:lpstr>Some Challenges for GEO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NO2</vt:lpstr>
      <vt:lpstr>PowerPoint Presentation</vt:lpstr>
      <vt:lpstr>PowerPoint Presentation</vt:lpstr>
      <vt:lpstr>PowerPoint Presentation</vt:lpstr>
      <vt:lpstr>PowerPoint Presentation</vt:lpstr>
      <vt:lpstr>Lw(NIR)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Turbid Water Atmospheric Correction: rw(NIR) ≠ 0</vt:lpstr>
      <vt:lpstr>BRDF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notes</vt:lpstr>
    </vt:vector>
  </TitlesOfParts>
  <Company>B. Franz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 Ocean Color Reprocessing </dc:title>
  <dc:creator>B. Franz</dc:creator>
  <cp:lastModifiedBy>Bryan Franz</cp:lastModifiedBy>
  <cp:revision>538</cp:revision>
  <cp:lastPrinted>2013-04-16T04:42:55Z</cp:lastPrinted>
  <dcterms:created xsi:type="dcterms:W3CDTF">2013-05-17T03:34:08Z</dcterms:created>
  <dcterms:modified xsi:type="dcterms:W3CDTF">2013-05-23T16:48:41Z</dcterms:modified>
</cp:coreProperties>
</file>