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23" r:id="rId2"/>
    <p:sldMasterId id="2147483843" r:id="rId3"/>
    <p:sldMasterId id="2147483887" r:id="rId4"/>
  </p:sldMasterIdLst>
  <p:notesMasterIdLst>
    <p:notesMasterId r:id="rId21"/>
  </p:notesMasterIdLst>
  <p:handoutMasterIdLst>
    <p:handoutMasterId r:id="rId22"/>
  </p:handoutMasterIdLst>
  <p:sldIdLst>
    <p:sldId id="257" r:id="rId5"/>
    <p:sldId id="376" r:id="rId6"/>
    <p:sldId id="378" r:id="rId7"/>
    <p:sldId id="377" r:id="rId8"/>
    <p:sldId id="379" r:id="rId9"/>
    <p:sldId id="380" r:id="rId10"/>
    <p:sldId id="274" r:id="rId11"/>
    <p:sldId id="388" r:id="rId12"/>
    <p:sldId id="381" r:id="rId13"/>
    <p:sldId id="385" r:id="rId14"/>
    <p:sldId id="355" r:id="rId15"/>
    <p:sldId id="382" r:id="rId16"/>
    <p:sldId id="383" r:id="rId17"/>
    <p:sldId id="384" r:id="rId18"/>
    <p:sldId id="386" r:id="rId19"/>
    <p:sldId id="38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9"/>
    <a:srgbClr val="D000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6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83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4EF2A-7621-8F46-910E-12197C4F5F89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39667-9D96-F84B-A561-C997F3B143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7608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56EC8-8B2E-3845-A103-01829C2BF768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E3CDB-7796-0C48-9D8B-BEBD79E33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2621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451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4518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4518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4518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451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O PPT Cover Image B v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46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758C-B3D1-D648-874E-871B25A27B3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179A-83F8-6249-A739-89F3A96711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31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758C-B3D1-D648-874E-871B25A27B3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179A-83F8-6249-A739-89F3A96711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560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758C-B3D1-D648-874E-871B25A27B3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179A-83F8-6249-A739-89F3A96711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5543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758C-B3D1-D648-874E-871B25A27B3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179A-83F8-6249-A739-89F3A96711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988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758C-B3D1-D648-874E-871B25A27B3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179A-83F8-6249-A739-89F3A96711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050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758C-B3D1-D648-874E-871B25A27B3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179A-83F8-6249-A739-89F3A96711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844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758C-B3D1-D648-874E-871B25A27B3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179A-83F8-6249-A739-89F3A96711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790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758C-B3D1-D648-874E-871B25A27B3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179A-83F8-6249-A739-89F3A96711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168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758C-B3D1-D648-874E-871B25A27B3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179A-83F8-6249-A739-89F3A96711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526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O ppt Banner v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66"/>
            <a:ext cx="9144000" cy="10637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5972807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322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O PPT Cover Image B v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1055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200D-572F-8046-A332-B9F750ED84FD}" type="datetime1">
              <a:rPr lang="en-US" smtClean="0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DB3E5-591A-464E-A063-13B4528DC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8926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E46C4-8405-1D4C-AC5B-39B65BA7BF7F}" type="datetime1">
              <a:rPr lang="en-US" smtClean="0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9BE4F-6262-4407-A049-D2665F085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1CABB-F04F-2849-A385-680DE2F59C0B}" type="datetime1">
              <a:rPr lang="en-US" smtClean="0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B2F32-1344-4328-9702-9E94C5A98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13427-1A9B-1244-B06C-0987A45F1500}" type="datetime1">
              <a:rPr lang="en-US" smtClean="0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2A6E9-B5AD-438B-B94F-C3222A834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4E63A-ED64-C446-B544-664C6DB1E6F6}" type="datetime1">
              <a:rPr lang="en-US" smtClean="0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0AAA-CD72-4AF6-8AA7-C80B2E724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87B01-A778-9C46-8A5D-C8C0BB7F7113}" type="datetime1">
              <a:rPr lang="en-US" smtClean="0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6409E-BE47-42A8-A80C-77EA1FFE7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EAFFF-5D52-9944-9DB7-5E33C12F8C2A}" type="datetime1">
              <a:rPr lang="en-US" smtClean="0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D8312-A11B-44BD-A015-9CDB18692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7A82-655B-C946-ADB3-5B497F738E12}" type="datetime1">
              <a:rPr lang="en-US" smtClean="0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3C8A4-CF77-4A62-8490-C53A16968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1885-F506-3442-A7B6-214763BCA3AB}" type="datetime1">
              <a:rPr lang="en-US" smtClean="0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F9F2-33DA-4568-8167-B308252D9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7AA04-E70B-914E-A122-93EC674A6321}" type="datetime1">
              <a:rPr lang="en-US" smtClean="0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BBAC3-8B82-4C98-B975-A782AF4FC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410200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Wingdings" charset="2"/>
              <a:buChar char="Ø"/>
              <a:defRPr b="1">
                <a:latin typeface="+mn-lt"/>
              </a:defRPr>
            </a:lvl1pPr>
            <a:lvl2pPr marL="742950" indent="-285750">
              <a:buClr>
                <a:srgbClr val="0000A9"/>
              </a:buClr>
              <a:buFont typeface="Arial"/>
              <a:buChar char="•"/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6270455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TEMPO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7660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BFB21-2B20-664F-B196-BC68CFE34180}" type="datetime1">
              <a:rPr lang="en-US" smtClean="0"/>
              <a:pPr>
                <a:defRPr/>
              </a:pPr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83B79-B225-41E2-8768-CD59E4D50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12FD8-0986-A648-999F-268C4C87A43A}" type="datetime1">
              <a:rPr lang="en-US" smtClean="0"/>
              <a:pPr>
                <a:defRPr/>
              </a:pPr>
              <a:t>5/20/2013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O PPT Cover Image B v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2462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O PPT Cover Image B v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1055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410200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Wingdings" charset="2"/>
              <a:buChar char="Ø"/>
              <a:defRPr b="1">
                <a:latin typeface="+mn-lt"/>
              </a:defRPr>
            </a:lvl1pPr>
            <a:lvl2pPr marL="742950" indent="-285750">
              <a:buClr>
                <a:srgbClr val="0000A9"/>
              </a:buClr>
              <a:buFont typeface="Arial"/>
              <a:buChar char="•"/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fld id="{706C97B8-1C5A-DD4E-86E4-9D84DEB47A09}" type="datetime1">
              <a:rPr lang="en-US" sz="1000" smtClean="0">
                <a:solidFill>
                  <a:srgbClr val="000000"/>
                </a:solidFill>
                <a:latin typeface="Calibri" charset="0"/>
              </a:rPr>
              <a:pPr eaLnBrk="1" hangingPunct="1">
                <a:defRPr/>
              </a:pPr>
              <a:t>5/20/2013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3122613" y="66278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898989"/>
                </a:solidFill>
                <a:latin typeface="Calibri" charset="0"/>
              </a:rPr>
              <a:t>Document Title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4609CC25-F897-7C4C-A607-3A4F014AEC31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6270455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7660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fld id="{706C97B8-1C5A-DD4E-86E4-9D84DEB47A09}" type="datetime1">
              <a:rPr lang="en-US" sz="1000" smtClean="0">
                <a:solidFill>
                  <a:srgbClr val="000000"/>
                </a:solidFill>
                <a:latin typeface="Calibri" charset="0"/>
              </a:rPr>
              <a:pPr eaLnBrk="1" hangingPunct="1">
                <a:defRPr/>
              </a:pPr>
              <a:t>5/20/2013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3122613" y="66278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898989"/>
                </a:solidFill>
                <a:latin typeface="Calibri" charset="0"/>
              </a:rPr>
              <a:t>Document Title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4609CC25-F897-7C4C-A607-3A4F014AEC31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6270455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0890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O ppt Banner v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866"/>
            <a:ext cx="9144000" cy="1063752"/>
          </a:xfrm>
          <a:prstGeom prst="rect">
            <a:avLst/>
          </a:prstGeom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74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fld id="{706C97B8-1C5A-DD4E-86E4-9D84DEB47A09}" type="datetime1">
              <a:rPr lang="en-US" sz="1000" smtClean="0">
                <a:solidFill>
                  <a:srgbClr val="000000"/>
                </a:solidFill>
                <a:latin typeface="Calibri" charset="0"/>
              </a:rPr>
              <a:pPr eaLnBrk="1" hangingPunct="1">
                <a:defRPr/>
              </a:pPr>
              <a:t>5/22/2013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 bwMode="auto">
          <a:xfrm>
            <a:off x="3122613" y="6627813"/>
            <a:ext cx="2895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defRPr/>
            </a:pPr>
            <a:r>
              <a:rPr lang="en-US" sz="1000" dirty="0" smtClean="0">
                <a:solidFill>
                  <a:srgbClr val="898989"/>
                </a:solidFill>
                <a:latin typeface="Calibri" charset="0"/>
              </a:rPr>
              <a:t>Document Title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2613" y="6627813"/>
            <a:ext cx="2133600" cy="2286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>
              <a:defRPr/>
            </a:pPr>
            <a:fld id="{4609CC25-F897-7C4C-A607-3A4F014AEC31}" type="slidenum">
              <a:rPr lang="en-US" sz="1000" smtClean="0">
                <a:solidFill>
                  <a:srgbClr val="000000"/>
                </a:solidFill>
                <a:latin typeface="Calibri" charset="0"/>
              </a:rPr>
              <a:pPr algn="r" eaLnBrk="1" hangingPunct="1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5972807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3225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 txBox="1">
            <a:spLocks/>
          </p:cNvSpPr>
          <p:nvPr userDrawn="1"/>
        </p:nvSpPr>
        <p:spPr>
          <a:xfrm>
            <a:off x="0" y="3101187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b="1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  <a:t>BACKUP</a:t>
            </a:r>
            <a:endParaRPr lang="en-US" sz="4800" b="1" dirty="0">
              <a:solidFill>
                <a:srgbClr val="00009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7673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TEMPO Logo FINAL med r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08804" y="2512038"/>
            <a:ext cx="1926392" cy="18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510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6270455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TEMPO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089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O ppt Banner v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866"/>
            <a:ext cx="9144000" cy="10637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4948" y="274638"/>
            <a:ext cx="5972807" cy="638108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D9D9D9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TEMPO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322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 txBox="1">
            <a:spLocks/>
          </p:cNvSpPr>
          <p:nvPr userDrawn="1"/>
        </p:nvSpPr>
        <p:spPr>
          <a:xfrm>
            <a:off x="0" y="3101187"/>
            <a:ext cx="914400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800" b="1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  <a:t>BACKUP</a:t>
            </a:r>
            <a:endParaRPr lang="en-US" sz="4800" b="1" dirty="0">
              <a:solidFill>
                <a:srgbClr val="00009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76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MPO Logo FINAL med r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08804" y="2512038"/>
            <a:ext cx="1926392" cy="18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510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758C-B3D1-D648-874E-871B25A27B3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179A-83F8-6249-A739-89F3A96711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73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4758C-B3D1-D648-874E-871B25A27B3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179A-83F8-6249-A739-89F3A96711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38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O ppt Banner v6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106375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12609" y="65040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3/14/13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9609" y="65040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TEMPO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7330" y="65040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11D65-9821-2B49-88CD-D477606C3E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972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1" r:id="rId3"/>
    <p:sldLayoutId id="2147483652" r:id="rId4"/>
    <p:sldLayoutId id="2147483656" r:id="rId5"/>
    <p:sldLayoutId id="2147483653" r:id="rId6"/>
    <p:sldLayoutId id="2147483654" r:id="rId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4758C-B3D1-D648-874E-871B25A27B3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5/20/2013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F179A-83F8-6249-A739-89F3A967113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42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80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349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B188C39-224D-5045-8C60-02813BAD9F61}" type="datetime1">
              <a:rPr lang="en-US" smtClean="0">
                <a:latin typeface="Arial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5/20/2013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51FD4CC-5B09-4BEF-9353-EE5EA848A3BB}" type="slidenum">
              <a:rPr lang="en-US">
                <a:latin typeface="Arial" pitchFamily="34" charset="0"/>
                <a:ea typeface="ＭＳ Ｐゴシック" pitchFamily="34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93700" y="930275"/>
            <a:ext cx="8280400" cy="0"/>
          </a:xfrm>
          <a:prstGeom prst="line">
            <a:avLst/>
          </a:prstGeom>
          <a:noFill/>
          <a:ln w="76200" cmpd="tri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itchFamily="-108" charset="0"/>
              <a:ea typeface="ＭＳ Ｐゴシック" pitchFamily="-108" charset="-128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04200" y="0"/>
            <a:ext cx="9398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O ppt Banner v6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106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972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99357" y="622300"/>
            <a:ext cx="4865241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 eaLnBrk="0" hangingPunct="0"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r" defTabSz="914400" fontAlgn="base"/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TEMPO Requirement and Predicted Trace Gas Retrieval Performance</a:t>
            </a:r>
            <a:endParaRPr lang="en-US" sz="2800" dirty="0" smtClean="0">
              <a:solidFill>
                <a:srgbClr val="FF0000"/>
              </a:solidFill>
              <a:cs typeface="Arial" charset="0"/>
            </a:endParaRPr>
          </a:p>
          <a:p>
            <a:pPr marL="0" indent="0" algn="ctr" defTabSz="914400" fontAlgn="base"/>
            <a:endParaRPr lang="en-US" b="0" dirty="0" smtClean="0">
              <a:solidFill>
                <a:srgbClr val="EEC85E"/>
              </a:solidFill>
              <a:cs typeface="Arial" charset="0"/>
            </a:endParaRPr>
          </a:p>
          <a:p>
            <a:pPr marL="0" indent="0" algn="r" defTabSz="914400" fontAlgn="base"/>
            <a:r>
              <a:rPr lang="en-US" sz="2000" dirty="0" err="1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Xiong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Liu</a:t>
            </a:r>
            <a:r>
              <a:rPr lang="en-US" sz="2000" baseline="30000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, Kelly Chance</a:t>
            </a:r>
            <a:r>
              <a:rPr lang="en-US" sz="2000" baseline="30000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, Brian Baker</a:t>
            </a:r>
            <a:r>
              <a:rPr lang="en-US" sz="2000" baseline="30000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2</a:t>
            </a:r>
            <a:endParaRPr lang="en-US" sz="2000" dirty="0" smtClean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0" indent="0" algn="r" defTabSz="914400" fontAlgn="base"/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Dave Flittner</a:t>
            </a:r>
            <a:r>
              <a:rPr lang="en-US" sz="2000" baseline="30000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, J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ay Al-Saadi</a:t>
            </a:r>
            <a:r>
              <a:rPr lang="en-US" sz="2000" baseline="30000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3</a:t>
            </a:r>
            <a:endParaRPr lang="en-US" sz="2000" dirty="0" smtClean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marL="0" indent="0" algn="r" defTabSz="914400" fontAlgn="base"/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Christopher Miller</a:t>
            </a:r>
            <a:r>
              <a:rPr lang="en-US" sz="2000" baseline="30000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4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, Rob Spur</a:t>
            </a:r>
            <a:r>
              <a:rPr lang="en-US" sz="2000" dirty="0" smtClean="0">
                <a:solidFill>
                  <a:srgbClr val="0000A9"/>
                </a:solidFill>
                <a:latin typeface="Arial Narrow" pitchFamily="34" charset="0"/>
                <a:cs typeface="Arial" charset="0"/>
              </a:rPr>
              <a:t>r</a:t>
            </a:r>
            <a:r>
              <a:rPr lang="en-US" sz="2000" baseline="30000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5</a:t>
            </a:r>
          </a:p>
          <a:p>
            <a:pPr marL="0" indent="0" algn="r" defTabSz="914400" fontAlgn="base"/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TEMPO Team</a:t>
            </a:r>
          </a:p>
          <a:p>
            <a:pPr marL="0" indent="0" algn="r" defTabSz="914400" fontAlgn="base"/>
            <a:endParaRPr lang="en-US" sz="2000" baseline="30000" dirty="0" smtClean="0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  <a:p>
            <a:pPr marL="0" indent="0" algn="r" defTabSz="914400" fontAlgn="base"/>
            <a:r>
              <a:rPr lang="en-US" sz="2000" baseline="30000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1</a:t>
            </a:r>
            <a:r>
              <a:rPr lang="en-US" sz="2000" dirty="0" smtClean="0">
                <a:solidFill>
                  <a:srgbClr val="0000A9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2000" dirty="0" smtClean="0">
                <a:solidFill>
                  <a:srgbClr val="0000A9"/>
                </a:solidFill>
                <a:latin typeface="Arial Narrow" pitchFamily="34" charset="0"/>
                <a:cs typeface="Arial" charset="0"/>
              </a:rPr>
              <a:t>SAO	</a:t>
            </a:r>
            <a:r>
              <a:rPr lang="en-US" sz="2000" baseline="30000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2</a:t>
            </a:r>
            <a:r>
              <a:rPr lang="en-US" sz="2000" dirty="0" smtClean="0">
                <a:solidFill>
                  <a:srgbClr val="0000A9"/>
                </a:solidFill>
                <a:latin typeface="Arial Narrow" pitchFamily="34" charset="0"/>
                <a:cs typeface="Arial" charset="0"/>
              </a:rPr>
              <a:t> BATC	</a:t>
            </a:r>
            <a:r>
              <a:rPr lang="en-US" sz="2000" baseline="30000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3</a:t>
            </a:r>
            <a:r>
              <a:rPr lang="en-US" sz="2000" dirty="0" smtClean="0">
                <a:solidFill>
                  <a:srgbClr val="0000A9"/>
                </a:solidFill>
                <a:latin typeface="Arial Narrow" pitchFamily="34" charset="0"/>
                <a:cs typeface="Arial" charset="0"/>
              </a:rPr>
              <a:t> NASA </a:t>
            </a:r>
            <a:r>
              <a:rPr lang="en-US" sz="2000" dirty="0" err="1" smtClean="0">
                <a:solidFill>
                  <a:srgbClr val="0000A9"/>
                </a:solidFill>
                <a:latin typeface="Arial Narrow" pitchFamily="34" charset="0"/>
                <a:cs typeface="Arial" charset="0"/>
              </a:rPr>
              <a:t>LaRC</a:t>
            </a:r>
            <a:r>
              <a:rPr lang="en-US" sz="2000" dirty="0" smtClean="0">
                <a:solidFill>
                  <a:srgbClr val="0000A9"/>
                </a:solidFill>
                <a:latin typeface="Arial Narrow" pitchFamily="34" charset="0"/>
                <a:cs typeface="Arial" charset="0"/>
              </a:rPr>
              <a:t> </a:t>
            </a:r>
          </a:p>
          <a:p>
            <a:pPr marL="0" indent="0" algn="r" defTabSz="914400" fontAlgn="base"/>
            <a:r>
              <a:rPr lang="en-US" sz="2000" baseline="30000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4</a:t>
            </a:r>
            <a:r>
              <a:rPr lang="en-US" sz="2000" dirty="0" smtClean="0">
                <a:solidFill>
                  <a:srgbClr val="0000A9"/>
                </a:solidFill>
                <a:latin typeface="Arial Narrow" pitchFamily="34" charset="0"/>
                <a:cs typeface="Arial" charset="0"/>
              </a:rPr>
              <a:t>Harvard Univ.     </a:t>
            </a:r>
            <a:r>
              <a:rPr lang="en-US" sz="2000" baseline="30000" dirty="0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5</a:t>
            </a:r>
            <a:r>
              <a:rPr lang="en-US" sz="2000" dirty="0" smtClean="0">
                <a:solidFill>
                  <a:srgbClr val="0000A9"/>
                </a:solidFill>
                <a:latin typeface="Arial Narrow" pitchFamily="34" charset="0"/>
                <a:cs typeface="Arial" charset="0"/>
              </a:rPr>
              <a:t>RT Solution Inc.</a:t>
            </a:r>
          </a:p>
          <a:p>
            <a:pPr marL="0" indent="0" algn="r" defTabSz="914400" fontAlgn="base"/>
            <a:endParaRPr lang="en-US" sz="2000" dirty="0" smtClean="0">
              <a:solidFill>
                <a:srgbClr val="0000A9"/>
              </a:solidFill>
              <a:latin typeface="Arial Narrow" pitchFamily="34" charset="0"/>
              <a:cs typeface="Arial" charset="0"/>
            </a:endParaRPr>
          </a:p>
          <a:p>
            <a:pPr marL="0" indent="0" algn="r" defTabSz="914400" fontAlgn="base"/>
            <a:r>
              <a:rPr lang="en-US" sz="2000" dirty="0" smtClean="0">
                <a:solidFill>
                  <a:srgbClr val="00B050"/>
                </a:solidFill>
                <a:latin typeface="Arial Narrow" pitchFamily="34" charset="0"/>
                <a:cs typeface="Arial" charset="0"/>
              </a:rPr>
              <a:t>GEO-CAPE Team Meeting</a:t>
            </a:r>
          </a:p>
          <a:p>
            <a:pPr marL="0" indent="0" algn="r" defTabSz="914400" fontAlgn="base"/>
            <a:r>
              <a:rPr lang="en-US" sz="2000" dirty="0" smtClean="0">
                <a:solidFill>
                  <a:srgbClr val="00B050"/>
                </a:solidFill>
                <a:latin typeface="Arial Narrow" pitchFamily="34" charset="0"/>
                <a:cs typeface="Arial" charset="0"/>
              </a:rPr>
              <a:t>May  21, 2013	    </a:t>
            </a:r>
            <a:endParaRPr lang="en-US" sz="1600" b="0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9140000">
            <a:off x="-395754" y="2936875"/>
            <a:ext cx="4790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EC55E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/>
                <a:cs typeface="Arial"/>
              </a:rPr>
              <a:t>TEMPO: It’s about time!</a:t>
            </a:r>
          </a:p>
        </p:txBody>
      </p:sp>
    </p:spTree>
    <p:extLst>
      <p:ext uri="{BB962C8B-B14F-4D97-AF65-F5344CB8AC3E}">
        <p14:creationId xmlns:p14="http://schemas.microsoft.com/office/powerpoint/2010/main" xmlns="" val="42486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1800" y="0"/>
            <a:ext cx="6210300" cy="897506"/>
          </a:xfrm>
        </p:spPr>
        <p:txBody>
          <a:bodyPr/>
          <a:lstStyle/>
          <a:p>
            <a:r>
              <a:rPr lang="en-US" dirty="0" smtClean="0"/>
              <a:t>Determination of Nominal and Maximal  Radiances</a:t>
            </a:r>
            <a:endParaRPr lang="en-US" dirty="0"/>
          </a:p>
        </p:txBody>
      </p:sp>
      <p:pic>
        <p:nvPicPr>
          <p:cNvPr id="5" name="Picture 4" descr="gcsim_nominal-maximum_rad.png"/>
          <p:cNvPicPr>
            <a:picLocks noChangeAspect="1"/>
          </p:cNvPicPr>
          <p:nvPr/>
        </p:nvPicPr>
        <p:blipFill>
          <a:blip r:embed="rId2"/>
          <a:srcRect l="9306" t="13444" r="11667" b="10299"/>
          <a:stretch>
            <a:fillRect/>
          </a:stretch>
        </p:blipFill>
        <p:spPr>
          <a:xfrm>
            <a:off x="0" y="1066800"/>
            <a:ext cx="6070600" cy="4139531"/>
          </a:xfrm>
          <a:prstGeom prst="rect">
            <a:avLst/>
          </a:prstGeom>
        </p:spPr>
      </p:pic>
      <p:sp useBgFill="1"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70600" y="1981200"/>
            <a:ext cx="2882900" cy="2421305"/>
          </a:xfrm>
          <a:prstGeom prst="rect">
            <a:avLst/>
          </a:prstGeom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0000"/>
              </a:lnSpc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Nominal and maximum radiances are often needed for instrument design to determine the radiance and saturation level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5397500"/>
            <a:ext cx="9144000" cy="1085555"/>
          </a:xfrm>
          <a:prstGeom prst="rect">
            <a:avLst/>
          </a:prstGeom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57200" eaLnBrk="1" hangingPunct="1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100000"/>
              <a:buFontTx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Previously, nominal (clear-sky, 0.03 </a:t>
            </a:r>
            <a:r>
              <a:rPr lang="en-US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albedo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 maximum (0.8 surface </a:t>
            </a:r>
            <a:r>
              <a:rPr lang="en-US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albedo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defTabSz="457200" eaLnBrk="1" hangingPunct="1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100000"/>
              <a:buFontTx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Currently, nominal (mean land clear), maximum (maximum at each wavelength of all simulations)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27330" y="6504025"/>
            <a:ext cx="2133600" cy="365125"/>
          </a:xfrm>
        </p:spPr>
        <p:txBody>
          <a:bodyPr/>
          <a:lstStyle/>
          <a:p>
            <a:fld id="{AEC11D65-9821-2B49-88CD-D477606C3ED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30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Trace Gas Retrieval Performance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ltco_uv_vs_sza.png"/>
          <p:cNvPicPr>
            <a:picLocks noChangeAspect="1"/>
          </p:cNvPicPr>
          <p:nvPr/>
        </p:nvPicPr>
        <p:blipFill>
          <a:blip r:embed="rId3"/>
          <a:srcRect l="5975" t="23889" r="9120" b="42037"/>
          <a:stretch>
            <a:fillRect/>
          </a:stretch>
        </p:blipFill>
        <p:spPr>
          <a:xfrm>
            <a:off x="2197099" y="1116511"/>
            <a:ext cx="5041306" cy="2862964"/>
          </a:xfrm>
          <a:prstGeom prst="rect">
            <a:avLst/>
          </a:prstGeom>
        </p:spPr>
      </p:pic>
      <p:pic>
        <p:nvPicPr>
          <p:cNvPr id="9" name="Picture 8" descr="ltco_uvvis_vs_sza.png"/>
          <p:cNvPicPr>
            <a:picLocks noChangeAspect="1"/>
          </p:cNvPicPr>
          <p:nvPr/>
        </p:nvPicPr>
        <p:blipFill>
          <a:blip r:embed="rId4"/>
          <a:srcRect l="5975" t="23704" r="9120" b="42037"/>
          <a:stretch>
            <a:fillRect/>
          </a:stretch>
        </p:blipFill>
        <p:spPr>
          <a:xfrm>
            <a:off x="2197096" y="3979475"/>
            <a:ext cx="5041309" cy="2878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46866" y="146050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UV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9005" y="4267200"/>
            <a:ext cx="154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UV+Vis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4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2co_vs_sza.png"/>
          <p:cNvPicPr>
            <a:picLocks noChangeAspect="1"/>
          </p:cNvPicPr>
          <p:nvPr/>
        </p:nvPicPr>
        <p:blipFill>
          <a:blip r:embed="rId3"/>
          <a:srcRect l="4665" t="23704" r="9120" b="42222"/>
          <a:stretch>
            <a:fillRect/>
          </a:stretch>
        </p:blipFill>
        <p:spPr>
          <a:xfrm>
            <a:off x="4454594" y="1066800"/>
            <a:ext cx="4689406" cy="2501900"/>
          </a:xfrm>
          <a:prstGeom prst="rect">
            <a:avLst/>
          </a:prstGeom>
        </p:spPr>
      </p:pic>
      <p:pic>
        <p:nvPicPr>
          <p:cNvPr id="12" name="Picture 11" descr="no2_vs_sza.png"/>
          <p:cNvPicPr>
            <a:picLocks noChangeAspect="1"/>
          </p:cNvPicPr>
          <p:nvPr/>
        </p:nvPicPr>
        <p:blipFill>
          <a:blip r:embed="rId4"/>
          <a:srcRect l="5189" t="23519" r="9120" b="42037"/>
          <a:stretch>
            <a:fillRect/>
          </a:stretch>
        </p:blipFill>
        <p:spPr>
          <a:xfrm>
            <a:off x="0" y="1066800"/>
            <a:ext cx="4454594" cy="253380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Trace Gas Retrieval Performance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0955" y="6356350"/>
            <a:ext cx="2133600" cy="365125"/>
          </a:xfrm>
        </p:spPr>
        <p:txBody>
          <a:bodyPr/>
          <a:lstStyle/>
          <a:p>
            <a:fld id="{AEC11D65-9821-2B49-88CD-D477606C3ED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6966" y="1460500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3405" y="1460500"/>
            <a:ext cx="102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so2_vs_sza.png"/>
          <p:cNvPicPr>
            <a:picLocks noChangeAspect="1"/>
          </p:cNvPicPr>
          <p:nvPr/>
        </p:nvPicPr>
        <p:blipFill>
          <a:blip r:embed="rId5"/>
          <a:srcRect l="9120" t="23889" r="9120" b="42037"/>
          <a:stretch>
            <a:fillRect/>
          </a:stretch>
        </p:blipFill>
        <p:spPr>
          <a:xfrm>
            <a:off x="0" y="3829050"/>
            <a:ext cx="4454594" cy="2710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9294" y="4279900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c2h2o2_vs_sza.png"/>
          <p:cNvPicPr>
            <a:picLocks noChangeAspect="1"/>
          </p:cNvPicPr>
          <p:nvPr/>
        </p:nvPicPr>
        <p:blipFill>
          <a:blip r:embed="rId6"/>
          <a:srcRect l="5975" t="23704" r="9120" b="41852"/>
          <a:stretch>
            <a:fillRect/>
          </a:stretch>
        </p:blipFill>
        <p:spPr>
          <a:xfrm>
            <a:off x="4454595" y="3829050"/>
            <a:ext cx="4689406" cy="26920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50289" y="4264512"/>
            <a:ext cx="1210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4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Trace Gas Retrieval Performance (Cloud fraction &lt; 0.1)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8" name="Picture 17" descr="tracegas_clearsky_performance.png"/>
          <p:cNvPicPr>
            <a:picLocks noChangeAspect="1"/>
          </p:cNvPicPr>
          <p:nvPr/>
        </p:nvPicPr>
        <p:blipFill>
          <a:blip r:embed="rId3"/>
          <a:srcRect l="10637" t="11018" r="4706" b="47593"/>
          <a:stretch>
            <a:fillRect/>
          </a:stretch>
        </p:blipFill>
        <p:spPr>
          <a:xfrm>
            <a:off x="457201" y="1149551"/>
            <a:ext cx="8229600" cy="5206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34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6200" y="0"/>
            <a:ext cx="7086600" cy="912746"/>
          </a:xfrm>
        </p:spPr>
        <p:txBody>
          <a:bodyPr/>
          <a:lstStyle/>
          <a:p>
            <a:r>
              <a:rPr lang="en-US" dirty="0" smtClean="0"/>
              <a:t>Redefine The Requirements</a:t>
            </a:r>
            <a:endParaRPr lang="en-US" dirty="0"/>
          </a:p>
        </p:txBody>
      </p:sp>
      <p:sp useBgFill="1"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005840"/>
            <a:ext cx="9144000" cy="1467198"/>
          </a:xfrm>
          <a:prstGeom prst="rect">
            <a:avLst/>
          </a:prstGeom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57200" eaLnBrk="1" hangingPunct="1">
              <a:buClr>
                <a:srgbClr val="3333CC"/>
              </a:buClr>
              <a:buSzPct val="100000"/>
              <a:buFontTx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Since not every retrieval can meet the requirement, “requirement met” is redefined using a threshold: e.g., 90%, 95%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Clr>
                <a:srgbClr val="3333CC"/>
              </a:buClr>
              <a:buSzPct val="100000"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Adjust SNR so that threshold retrieval errors increase to the requirement</a:t>
            </a:r>
          </a:p>
          <a:p>
            <a:pPr>
              <a:buClr>
                <a:srgbClr val="3333CC"/>
              </a:buClr>
              <a:buSzPct val="100000"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adjusted SNR is the required SNR </a:t>
            </a:r>
          </a:p>
        </p:txBody>
      </p:sp>
      <p:sp useBgFill="1"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62230" y="3605455"/>
            <a:ext cx="2298700" cy="759311"/>
          </a:xfrm>
          <a:prstGeom prst="rect">
            <a:avLst/>
          </a:prstGeom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57200" eaLnBrk="1" hangingPunct="1">
              <a:lnSpc>
                <a:spcPct val="90000"/>
              </a:lnSpc>
              <a:buClr>
                <a:srgbClr val="3333CC"/>
              </a:buClr>
              <a:buSzPct val="100000"/>
              <a:buFontTx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Using  90% as threshold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27330" y="6504025"/>
            <a:ext cx="2133600" cy="365125"/>
          </a:xfrm>
        </p:spPr>
        <p:txBody>
          <a:bodyPr/>
          <a:lstStyle/>
          <a:p>
            <a:fld id="{AEC11D65-9821-2B49-88CD-D477606C3ED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9" descr="tracegas_req_act_SNR_Page_1.png"/>
          <p:cNvPicPr>
            <a:picLocks noChangeAspect="1"/>
          </p:cNvPicPr>
          <p:nvPr/>
        </p:nvPicPr>
        <p:blipFill>
          <a:blip r:embed="rId3"/>
          <a:srcRect l="13813" t="13638" r="11656" b="44445"/>
          <a:stretch>
            <a:fillRect/>
          </a:stretch>
        </p:blipFill>
        <p:spPr>
          <a:xfrm>
            <a:off x="584200" y="2372677"/>
            <a:ext cx="6178030" cy="449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30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6200" y="0"/>
            <a:ext cx="7086600" cy="912746"/>
          </a:xfrm>
        </p:spPr>
        <p:txBody>
          <a:bodyPr/>
          <a:lstStyle/>
          <a:p>
            <a:r>
              <a:rPr lang="en-US" dirty="0" smtClean="0"/>
              <a:t>Redefine The Requirements</a:t>
            </a:r>
            <a:endParaRPr lang="en-US" dirty="0"/>
          </a:p>
        </p:txBody>
      </p:sp>
      <p:sp useBgFill="1"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36521" y="2537310"/>
            <a:ext cx="2308162" cy="759311"/>
          </a:xfrm>
          <a:prstGeom prst="rect">
            <a:avLst/>
          </a:prstGeom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57200" eaLnBrk="1" hangingPunct="1">
              <a:lnSpc>
                <a:spcPct val="90000"/>
              </a:lnSpc>
              <a:buClr>
                <a:srgbClr val="3333CC"/>
              </a:buClr>
              <a:buSzPct val="100000"/>
              <a:buFontTx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Using  95% as threshold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27330" y="6504025"/>
            <a:ext cx="2133600" cy="365125"/>
          </a:xfrm>
        </p:spPr>
        <p:txBody>
          <a:bodyPr/>
          <a:lstStyle/>
          <a:p>
            <a:fld id="{AEC11D65-9821-2B49-88CD-D477606C3EDA}" type="slidenum">
              <a:rPr lang="en-US" smtClean="0"/>
              <a:pPr/>
              <a:t>15</a:t>
            </a:fld>
            <a:endParaRPr lang="en-US" dirty="0"/>
          </a:p>
        </p:txBody>
      </p:sp>
      <p:sp useBgFill="1"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3070" y="5212292"/>
            <a:ext cx="9060930" cy="1645708"/>
          </a:xfrm>
          <a:prstGeom prst="rect">
            <a:avLst/>
          </a:prstGeom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57200" eaLnBrk="1" hangingPunct="1">
              <a:lnSpc>
                <a:spcPct val="90000"/>
              </a:lnSpc>
              <a:buClr>
                <a:srgbClr val="3333CC"/>
              </a:buClr>
              <a:buSzPct val="100000"/>
              <a:buFontTx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The refinement of TEMPO SNR requirement is on going and iterative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Understand retrievals with large errors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Understand retrieval variability with different parameters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Working with Ball to reduce dark current and readout noises and perform cost/performance trade studies</a:t>
            </a:r>
          </a:p>
        </p:txBody>
      </p:sp>
      <p:pic>
        <p:nvPicPr>
          <p:cNvPr id="12" name="Picture 11" descr="tracegas_req_act_SNR_Page_2.png"/>
          <p:cNvPicPr>
            <a:picLocks noChangeAspect="1"/>
          </p:cNvPicPr>
          <p:nvPr/>
        </p:nvPicPr>
        <p:blipFill>
          <a:blip r:embed="rId4"/>
          <a:srcRect l="13573" t="13638" r="11828" b="44445"/>
          <a:stretch>
            <a:fillRect/>
          </a:stretch>
        </p:blipFill>
        <p:spPr>
          <a:xfrm>
            <a:off x="1114314" y="1123985"/>
            <a:ext cx="5622207" cy="40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30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6200" y="0"/>
            <a:ext cx="7086600" cy="912746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27330" y="6504025"/>
            <a:ext cx="2133600" cy="365125"/>
          </a:xfrm>
        </p:spPr>
        <p:txBody>
          <a:bodyPr/>
          <a:lstStyle/>
          <a:p>
            <a:fld id="{AEC11D65-9821-2B49-88CD-D477606C3EDA}" type="slidenum">
              <a:rPr lang="en-US" smtClean="0"/>
              <a:pPr/>
              <a:t>16</a:t>
            </a:fld>
            <a:endParaRPr lang="en-US" dirty="0"/>
          </a:p>
        </p:txBody>
      </p:sp>
      <p:sp useBgFill="1"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68300" y="1389187"/>
            <a:ext cx="8458200" cy="3061480"/>
          </a:xfrm>
          <a:prstGeom prst="rect">
            <a:avLst/>
          </a:prstGeom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57200" eaLnBrk="1" hangingPunct="1">
              <a:lnSpc>
                <a:spcPct val="90000"/>
              </a:lnSpc>
              <a:spcAft>
                <a:spcPts val="1200"/>
              </a:spcAft>
              <a:buClr>
                <a:srgbClr val="3333CC"/>
              </a:buClr>
              <a:buSzPct val="100000"/>
              <a:buFontTx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Efficiently and successfully defined the TEMPO SNR instrument  requirement on first order using a simplified methodology</a:t>
            </a:r>
          </a:p>
          <a:p>
            <a:pPr defTabSz="457200" eaLnBrk="1" hangingPunct="1">
              <a:lnSpc>
                <a:spcPct val="90000"/>
              </a:lnSpc>
              <a:spcAft>
                <a:spcPts val="1200"/>
              </a:spcAft>
              <a:buClr>
                <a:srgbClr val="3333CC"/>
              </a:buClr>
              <a:buSzPct val="100000"/>
              <a:buFontTx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Developed an improved methodology to refine instrument SNR requirement and understand the retrieval variability for different conditions.</a:t>
            </a:r>
          </a:p>
          <a:p>
            <a:pPr defTabSz="457200" eaLnBrk="1" hangingPunct="1">
              <a:lnSpc>
                <a:spcPct val="90000"/>
              </a:lnSpc>
              <a:spcAft>
                <a:spcPts val="1200"/>
              </a:spcAft>
              <a:buClr>
                <a:srgbClr val="3333CC"/>
              </a:buClr>
              <a:buSzPct val="100000"/>
              <a:buFontTx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On-going and iterative refinement of TEMPO SNR requirement.</a:t>
            </a:r>
          </a:p>
        </p:txBody>
      </p:sp>
      <p:sp useBgFill="1"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68400" y="4699000"/>
            <a:ext cx="7035800" cy="1925785"/>
          </a:xfrm>
          <a:prstGeom prst="rect">
            <a:avLst/>
          </a:prstGeom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57200" eaLnBrk="1" hangingPunct="1">
              <a:spcAft>
                <a:spcPts val="600"/>
              </a:spcAft>
              <a:buClr>
                <a:srgbClr val="3333CC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>
                <a:solidFill>
                  <a:srgbClr val="FF0000"/>
                </a:solidFill>
                <a:latin typeface="Brush Script MT" pitchFamily="66" charset="0"/>
                <a:cs typeface="Times New Roman" pitchFamily="18" charset="0"/>
              </a:rPr>
              <a:t>Acknowledgement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Aft>
                <a:spcPts val="600"/>
              </a:spcAft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Funding from NASA on the TEMPO Project</a:t>
            </a:r>
          </a:p>
          <a:p>
            <a:pPr lvl="1">
              <a:spcAft>
                <a:spcPts val="600"/>
              </a:spcAft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TEMPO Science Team</a:t>
            </a:r>
          </a:p>
          <a:p>
            <a:pPr lvl="1">
              <a:spcAft>
                <a:spcPts val="600"/>
              </a:spcAft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GEO-CAPE Science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eam </a:t>
            </a:r>
          </a:p>
        </p:txBody>
      </p:sp>
    </p:spTree>
    <p:extLst>
      <p:ext uri="{BB962C8B-B14F-4D97-AF65-F5344CB8AC3E}">
        <p14:creationId xmlns:p14="http://schemas.microsoft.com/office/powerpoint/2010/main" xmlns="" val="753096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2900" y="1307922"/>
            <a:ext cx="80264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rgbClr val="00009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Introduction</a:t>
            </a:r>
          </a:p>
          <a:p>
            <a:pPr marL="457200" indent="-457200" defTabSz="914400" fontAlgn="base">
              <a:spcBef>
                <a:spcPct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rgbClr val="00009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Initial Determination of TEMPO SNR Requirement</a:t>
            </a:r>
            <a:endParaRPr lang="en-US" sz="2800" b="1" dirty="0" smtClean="0">
              <a:solidFill>
                <a:srgbClr val="00009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rgbClr val="00009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Refinement of TEMPO SNR Requirement</a:t>
            </a:r>
          </a:p>
          <a:p>
            <a:pPr marL="457200" indent="-457200" defTabSz="914400" fontAlgn="base">
              <a:spcBef>
                <a:spcPct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en-US" sz="2800" b="1" dirty="0" smtClean="0">
                <a:solidFill>
                  <a:srgbClr val="00009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Summary</a:t>
            </a:r>
            <a:endParaRPr lang="en-US" sz="2800" b="1" dirty="0">
              <a:solidFill>
                <a:srgbClr val="00009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0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754880"/>
            <a:ext cx="914400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defTabSz="914400" fontAlgn="base">
              <a:spcBef>
                <a:spcPts val="300"/>
              </a:spcBef>
              <a:buBlip>
                <a:blip r:embed="rId2"/>
              </a:buBlip>
              <a:defRPr/>
            </a:pPr>
            <a:r>
              <a:rPr lang="en-US" sz="2400" dirty="0" smtClean="0">
                <a:solidFill>
                  <a:srgbClr val="00009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Flow down from TEMPO STM baseline measurement requirements to instrument requirements.</a:t>
            </a:r>
          </a:p>
          <a:p>
            <a:pPr marL="457200" indent="-457200" defTabSz="914400" fontAlgn="base">
              <a:spcBef>
                <a:spcPts val="300"/>
              </a:spcBef>
              <a:buBlip>
                <a:blip r:embed="rId2"/>
              </a:buBlip>
              <a:defRPr/>
            </a:pPr>
            <a:r>
              <a:rPr lang="en-US" sz="2400" dirty="0" smtClean="0">
                <a:solidFill>
                  <a:srgbClr val="00009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TEMPO STM is mostly taken from GEO-CAPE STM with some modifications.</a:t>
            </a:r>
          </a:p>
          <a:p>
            <a:pPr marL="457200" indent="-457200" defTabSz="914400" fontAlgn="base">
              <a:spcBef>
                <a:spcPts val="300"/>
              </a:spcBef>
              <a:buBlip>
                <a:blip r:embed="rId2"/>
              </a:buBlip>
              <a:defRPr/>
            </a:pPr>
            <a:r>
              <a:rPr lang="en-US" sz="2400" dirty="0" smtClean="0">
                <a:solidFill>
                  <a:srgbClr val="000090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rPr>
              <a:t>Aerosol requirement mainly drives spatial resolution.</a:t>
            </a:r>
            <a:endParaRPr lang="en-US" sz="2400" dirty="0">
              <a:solidFill>
                <a:srgbClr val="000090"/>
              </a:solidFill>
              <a:latin typeface="Times New Roman" pitchFamily="18" charset="0"/>
              <a:ea typeface="ＭＳ Ｐゴシック" charset="0"/>
              <a:cs typeface="Times New Roman" pitchFamily="18" charset="0"/>
            </a:endParaRPr>
          </a:p>
        </p:txBody>
      </p:sp>
      <p:pic>
        <p:nvPicPr>
          <p:cNvPr id="5" name="Picture 4" descr="tracegas_requirement.png"/>
          <p:cNvPicPr>
            <a:picLocks noChangeAspect="1"/>
          </p:cNvPicPr>
          <p:nvPr/>
        </p:nvPicPr>
        <p:blipFill>
          <a:blip r:embed="rId3"/>
          <a:srcRect l="17647" t="25000" r="8540" b="34444"/>
          <a:stretch>
            <a:fillRect/>
          </a:stretch>
        </p:blipFill>
        <p:spPr>
          <a:xfrm>
            <a:off x="495300" y="1097280"/>
            <a:ext cx="5372100" cy="3711764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867400" y="1981200"/>
            <a:ext cx="327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Spatial resolution: better than 8×4.5 km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 the center of the domain.</a:t>
            </a:r>
            <a:endParaRPr lang="en-US" sz="2400" b="1" baseline="3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0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6200" y="0"/>
            <a:ext cx="7086600" cy="912746"/>
          </a:xfrm>
        </p:spPr>
        <p:txBody>
          <a:bodyPr/>
          <a:lstStyle/>
          <a:p>
            <a:r>
              <a:rPr lang="en-US" dirty="0" smtClean="0"/>
              <a:t>Initial Determination of SNR Requirements</a:t>
            </a:r>
            <a:endParaRPr lang="en-US" dirty="0"/>
          </a:p>
        </p:txBody>
      </p:sp>
      <p:graphicFrame>
        <p:nvGraphicFramePr>
          <p:cNvPr id="7" name="Group 4"/>
          <p:cNvGraphicFramePr>
            <a:graphicFrameLocks noGrp="1"/>
          </p:cNvGraphicFramePr>
          <p:nvPr/>
        </p:nvGraphicFramePr>
        <p:xfrm>
          <a:off x="177798" y="1117600"/>
          <a:ext cx="8911119" cy="1500970"/>
        </p:xfrm>
        <a:graphic>
          <a:graphicData uri="http://schemas.openxmlformats.org/drawingml/2006/table">
            <a:tbl>
              <a:tblPr/>
              <a:tblGrid>
                <a:gridCol w="1739019"/>
                <a:gridCol w="1434420"/>
                <a:gridCol w="1434420"/>
                <a:gridCol w="1434420"/>
                <a:gridCol w="1434420"/>
                <a:gridCol w="1434420"/>
              </a:tblGrid>
              <a:tr h="738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Molecule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SO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NO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CHO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H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O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</a:t>
                      </a:r>
                      <a:endParaRPr kumimoji="0" lang="en-US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3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2B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Fit Windows (nm)</a:t>
                      </a:r>
                      <a:endParaRPr kumimoji="0" 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12B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2B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290-345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2B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2B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540-650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12B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2B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305-330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2B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423-451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2B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327-356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2B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433-465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 useBgFill="1"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5084" y="2834640"/>
            <a:ext cx="9088916" cy="3717044"/>
          </a:xfrm>
          <a:prstGeom prst="rect">
            <a:avLst/>
          </a:prstGeom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57200" eaLnBrk="1" hangingPunct="1">
              <a:lnSpc>
                <a:spcPct val="90000"/>
              </a:lnSpc>
              <a:buClr>
                <a:srgbClr val="3333CC"/>
              </a:buClr>
              <a:buSzPct val="100000"/>
              <a:buFontTx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“tough” atmospheric profile under highly ideal conditions</a:t>
            </a:r>
          </a:p>
          <a:p>
            <a:pPr lvl="1"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GSFC NY12 from K. Pickering in July</a:t>
            </a:r>
            <a:endParaRPr lang="en-US" sz="2200" dirty="0" smtClean="0">
              <a:solidFill>
                <a:srgbClr val="012B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lang="en-US" sz="2200" dirty="0" err="1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albedo</a:t>
            </a:r>
            <a:r>
              <a:rPr lang="en-US" sz="22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: 0.03 at all wavelengths</a:t>
            </a:r>
            <a:endParaRPr lang="en-US" sz="2200" dirty="0" smtClean="0">
              <a:solidFill>
                <a:srgbClr val="012B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Clear-sky, no aerosols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 eaLnBrk="1" hangingPunct="1">
              <a:lnSpc>
                <a:spcPct val="90000"/>
              </a:lnSpc>
              <a:buClr>
                <a:srgbClr val="3333CC"/>
              </a:buClr>
              <a:buSzPct val="100000"/>
              <a:buFontTx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Define worst viewing scenarios (different for different trace gases)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457200" eaLnBrk="1" hangingPunct="1">
              <a:buClr>
                <a:srgbClr val="3333CC"/>
              </a:buClr>
              <a:buSzPct val="100000"/>
              <a:buFontTx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O</a:t>
            </a:r>
            <a:r>
              <a:rPr lang="en-US" sz="2000" baseline="-25000" dirty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, SO</a:t>
            </a:r>
            <a:r>
              <a:rPr lang="en-US" sz="2000" baseline="-25000" dirty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: SZA 50°, VZA 66.2° (Northwest Corner, 130°W, 50°N)</a:t>
            </a:r>
          </a:p>
          <a:p>
            <a:pPr lvl="1" defTabSz="457200" eaLnBrk="1" hangingPunct="1">
              <a:buClr>
                <a:srgbClr val="3333CC"/>
              </a:buClr>
              <a:buSzPct val="100000"/>
              <a:buFontTx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NO</a:t>
            </a:r>
            <a:r>
              <a:rPr lang="en-US" sz="2000" baseline="-25000" dirty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: SZA 70°, VZA 17.6° (95°W, 15°N)</a:t>
            </a:r>
          </a:p>
          <a:p>
            <a:pPr lvl="1"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000" dirty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aseline="-25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SZA 50°, VZA 17.6° (95°W, 15°N)</a:t>
            </a:r>
          </a:p>
          <a:p>
            <a:pPr defTabSz="457200" eaLnBrk="1" hangingPunct="1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100000"/>
              <a:buFontTx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Perform high-resolution calculation of radiances and weighting functions with VLIDORT: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be convolved to various spectral resolution and sampled at different spectral intervals.</a:t>
            </a:r>
          </a:p>
        </p:txBody>
      </p:sp>
    </p:spTree>
    <p:extLst>
      <p:ext uri="{BB962C8B-B14F-4D97-AF65-F5344CB8AC3E}">
        <p14:creationId xmlns:p14="http://schemas.microsoft.com/office/powerpoint/2010/main" xmlns="" val="7530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6200" y="0"/>
            <a:ext cx="7086600" cy="912746"/>
          </a:xfrm>
        </p:spPr>
        <p:txBody>
          <a:bodyPr/>
          <a:lstStyle/>
          <a:p>
            <a:r>
              <a:rPr lang="en-US" dirty="0" smtClean="0"/>
              <a:t>Initial Determination of SNR Requirements</a:t>
            </a:r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121942"/>
            <a:ext cx="9144000" cy="57360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defTabSz="457200" eaLnBrk="1" hangingPunct="1">
              <a:lnSpc>
                <a:spcPct val="90000"/>
              </a:lnSpc>
              <a:buClr>
                <a:srgbClr val="3333CC"/>
              </a:buClr>
              <a:buSzPct val="100000"/>
              <a:buFontTx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Estimate retrieval errors using the optimal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estimation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(accounting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 interferences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 ignoring spectroscopic errors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vs. </a:t>
            </a:r>
            <a:r>
              <a:rPr lang="en-US" sz="2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SNR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spectral resolution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457200" eaLnBrk="1" hangingPunct="1">
              <a:buClr>
                <a:srgbClr val="3333CC"/>
              </a:buClr>
              <a:buSzPct val="100000"/>
              <a:buFontTx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Measurement: spectral resolution, spectral interval</a:t>
            </a:r>
          </a:p>
          <a:p>
            <a:pPr lvl="1"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Parameter: possible gases, Ring, surface </a:t>
            </a:r>
            <a:r>
              <a:rPr lang="en-US" sz="2000" dirty="0" err="1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albedo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(up to 4</a:t>
            </a:r>
            <a:r>
              <a:rPr lang="en-US" sz="2000" baseline="30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order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Retrieval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errors: use solution errors (smoothing + precision).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457200" eaLnBrk="1" hangingPunct="1">
              <a:buClr>
                <a:srgbClr val="3333CC"/>
              </a:buClr>
              <a:buSzPct val="100000"/>
              <a:buFontTx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 A priori error: </a:t>
            </a:r>
            <a:r>
              <a:rPr lang="en-US" sz="2000" dirty="0" err="1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climatological</a:t>
            </a:r>
            <a:r>
              <a:rPr lang="en-US" sz="2000" dirty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aseline="-25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profile </a:t>
            </a:r>
            <a:r>
              <a:rPr lang="en-US" sz="2000" dirty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almost unconstrained </a:t>
            </a:r>
            <a:r>
              <a:rPr lang="en-US" sz="2000" dirty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VCD </a:t>
            </a:r>
            <a:endParaRPr lang="en-US" sz="2000" dirty="0">
              <a:solidFill>
                <a:srgbClr val="012B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Measurement error (assumed or from instrument SNR model)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Iterative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lnSpc>
                <a:spcPct val="90000"/>
              </a:lnSpc>
              <a:buClr>
                <a:srgbClr val="3333CC"/>
              </a:buClr>
              <a:buSzPct val="100000"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Pre instrument configuration:</a:t>
            </a:r>
          </a:p>
          <a:p>
            <a:pPr lvl="1"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Need to vary different SNRs to determine the SNR requirement</a:t>
            </a:r>
          </a:p>
          <a:p>
            <a:pPr lvl="1"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SNR only includes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shot noise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proportional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square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root of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radiance</a:t>
            </a:r>
            <a:endParaRPr lang="en-US" sz="2000" dirty="0" smtClean="0">
              <a:solidFill>
                <a:srgbClr val="012B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be defined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at a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fixed radiance level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(e.g.,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6.4E12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photons/s/cm</a:t>
            </a:r>
            <a:r>
              <a:rPr lang="en-US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nm/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) and actual SNR at different wavelengths can be scaled accordingly. 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100000"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Known instrument design (e.g., integration, co-adding, spatial resolution, spectral resolution and spectral samples)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Calculated according to instrument SNR model and actual radiance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Account for optical efficiency, include noises due to read-out,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quantization,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dark current, smearing, charge transfer efficiency</a:t>
            </a:r>
            <a:endParaRPr lang="en-US" sz="2000" dirty="0" smtClean="0">
              <a:solidFill>
                <a:srgbClr val="012B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Cannot be defined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with respect to a fixed radiance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level</a:t>
            </a:r>
            <a:endParaRPr lang="en-US" sz="2000" dirty="0">
              <a:solidFill>
                <a:srgbClr val="012B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0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6200" y="0"/>
            <a:ext cx="7086600" cy="912746"/>
          </a:xfrm>
        </p:spPr>
        <p:txBody>
          <a:bodyPr/>
          <a:lstStyle/>
          <a:p>
            <a:r>
              <a:rPr lang="en-US" dirty="0" smtClean="0"/>
              <a:t>Initial Determination of SNR Requirements</a:t>
            </a:r>
            <a:endParaRPr lang="en-US" dirty="0"/>
          </a:p>
        </p:txBody>
      </p:sp>
      <p:pic>
        <p:nvPicPr>
          <p:cNvPr id="5" name="Picture 8" descr="SZA50VZA66_SO2.png"/>
          <p:cNvPicPr>
            <a:picLocks noChangeAspect="1"/>
          </p:cNvPicPr>
          <p:nvPr/>
        </p:nvPicPr>
        <p:blipFill>
          <a:blip r:embed="rId2"/>
          <a:srcRect l="10030" t="12851" r="8788" b="10361"/>
          <a:stretch>
            <a:fillRect/>
          </a:stretch>
        </p:blipFill>
        <p:spPr bwMode="auto">
          <a:xfrm>
            <a:off x="4824675" y="3950043"/>
            <a:ext cx="3919501" cy="286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NY12SZA50VZA47hresAMFatm_O3_290-340nm_VCD_Error_OE_ltocerr.png"/>
          <p:cNvPicPr>
            <a:picLocks noChangeAspect="1"/>
          </p:cNvPicPr>
          <p:nvPr/>
        </p:nvPicPr>
        <p:blipFill>
          <a:blip r:embed="rId3"/>
          <a:srcRect l="9036" t="13333" r="8292" b="10201"/>
          <a:stretch>
            <a:fillRect/>
          </a:stretch>
        </p:blipFill>
        <p:spPr bwMode="auto">
          <a:xfrm>
            <a:off x="549275" y="1097280"/>
            <a:ext cx="3991439" cy="28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NY12SZA50VZA66hresAMFatm_O3_290-650nm_VCD_Error_OE_lto3err.png"/>
          <p:cNvPicPr>
            <a:picLocks noChangeAspect="1"/>
          </p:cNvPicPr>
          <p:nvPr/>
        </p:nvPicPr>
        <p:blipFill>
          <a:blip r:embed="rId4"/>
          <a:srcRect l="9283" t="13173" r="8664" b="10361"/>
          <a:stretch>
            <a:fillRect/>
          </a:stretch>
        </p:blipFill>
        <p:spPr bwMode="auto">
          <a:xfrm>
            <a:off x="4824675" y="1097280"/>
            <a:ext cx="3961553" cy="28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SZA70VZA17_NO2.png"/>
          <p:cNvPicPr>
            <a:picLocks noChangeAspect="1"/>
          </p:cNvPicPr>
          <p:nvPr/>
        </p:nvPicPr>
        <p:blipFill>
          <a:blip r:embed="rId5"/>
          <a:srcRect l="7671" t="13013" r="8292" b="10040"/>
          <a:stretch>
            <a:fillRect/>
          </a:stretch>
        </p:blipFill>
        <p:spPr bwMode="auto">
          <a:xfrm>
            <a:off x="487492" y="3977640"/>
            <a:ext cx="4057341" cy="287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346200" y="1447800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0-2 km O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UV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3900" y="1447800"/>
            <a:ext cx="309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0-2 km O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UV+Vis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7273" y="4188767"/>
            <a:ext cx="817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3900" y="4188767"/>
            <a:ext cx="817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0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38814" y="223843"/>
            <a:ext cx="5972807" cy="961490"/>
          </a:xfrm>
        </p:spPr>
        <p:txBody>
          <a:bodyPr/>
          <a:lstStyle/>
          <a:p>
            <a:r>
              <a:rPr lang="en-US" b="1" dirty="0" smtClean="0">
                <a:solidFill>
                  <a:srgbClr val="F2F2F2"/>
                </a:solidFill>
              </a:rPr>
              <a:t>TEMPO Initial Design</a:t>
            </a:r>
            <a:endParaRPr lang="en-US" dirty="0">
              <a:solidFill>
                <a:srgbClr val="F2F2F2"/>
              </a:solidFill>
            </a:endParaRPr>
          </a:p>
        </p:txBody>
      </p:sp>
      <p:pic>
        <p:nvPicPr>
          <p:cNvPr id="3" name="Picture 2" descr="A12108_0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16"/>
          <a:stretch/>
        </p:blipFill>
        <p:spPr>
          <a:xfrm>
            <a:off x="301966" y="1020233"/>
            <a:ext cx="3888485" cy="1938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3730" y="2958933"/>
            <a:ext cx="4579877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22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Each pixel </a:t>
            </a:r>
            <a:r>
              <a:rPr lang="en-US" sz="2200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is a 2K element spectrum from </a:t>
            </a:r>
            <a:r>
              <a:rPr lang="en-US" sz="22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~290-690 nm </a:t>
            </a:r>
            <a:r>
              <a:rPr lang="en-US" sz="22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(or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~290-490 nm, 530-750 nm</a:t>
            </a:r>
            <a:r>
              <a:rPr lang="en-US" sz="22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) at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~0.6 nm </a:t>
            </a:r>
            <a:r>
              <a:rPr lang="en-US" sz="22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FWHM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3/14/13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TEMPO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 descr="TEMPO_footprint_NO2_movi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00" y="3965362"/>
            <a:ext cx="3796794" cy="2903788"/>
          </a:xfrm>
          <a:prstGeom prst="rect">
            <a:avLst/>
          </a:prstGeom>
        </p:spPr>
      </p:pic>
      <p:pic>
        <p:nvPicPr>
          <p:cNvPr id="10" name="Picture 9" descr="TEMPO_footprint_size.png"/>
          <p:cNvPicPr>
            <a:picLocks noChangeAspect="1"/>
          </p:cNvPicPr>
          <p:nvPr/>
        </p:nvPicPr>
        <p:blipFill>
          <a:blip r:embed="rId6"/>
          <a:srcRect l="13260" t="20428" r="6027" b="11424"/>
          <a:stretch>
            <a:fillRect/>
          </a:stretch>
        </p:blipFill>
        <p:spPr>
          <a:xfrm>
            <a:off x="4692486" y="1185333"/>
            <a:ext cx="4199952" cy="501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34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TEMPO Longitudinal Range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4/6/13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1D65-9821-2B49-88CD-D477606C3ED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3" name="Picture 12" descr="TEMPO_longrang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55" y="1102528"/>
            <a:ext cx="6845300" cy="40262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5128742"/>
            <a:ext cx="9060930" cy="1440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22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 Large VZA to a certain extent </a:t>
            </a:r>
            <a:r>
              <a:rPr lang="en-US" sz="22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2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increase SNR and sensitivity for most spectral regions and gases except for O</a:t>
            </a:r>
            <a:r>
              <a:rPr lang="en-US" sz="2200" baseline="-250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and SO</a:t>
            </a:r>
            <a:r>
              <a:rPr lang="en-US" sz="2200" baseline="-250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retrievals using shorter UV </a:t>
            </a:r>
          </a:p>
          <a:p>
            <a:pPr lvl="0" algn="just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</a:pPr>
            <a:r>
              <a:rPr lang="en-US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Acceptable longitude range: 85ºW-115ºW, and may be extendable if sacrificing some sensitivity and pixel size over corner regions</a:t>
            </a:r>
            <a:endParaRPr lang="en-US" sz="2400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17355" y="1993900"/>
            <a:ext cx="1843575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VZA change from satellite sitting from 65°W to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137°W</a:t>
            </a:r>
            <a:endParaRPr lang="en-US" sz="2400" b="1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4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46200" y="0"/>
            <a:ext cx="7086600" cy="912746"/>
          </a:xfrm>
        </p:spPr>
        <p:txBody>
          <a:bodyPr/>
          <a:lstStyle/>
          <a:p>
            <a:r>
              <a:rPr lang="en-US" dirty="0" smtClean="0"/>
              <a:t>Refinement of Instrument SNR Requirements</a:t>
            </a:r>
            <a:endParaRPr lang="en-US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005840"/>
            <a:ext cx="9144000" cy="56529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defTabSz="457200" eaLnBrk="1" hangingPunct="1">
              <a:lnSpc>
                <a:spcPct val="90000"/>
              </a:lnSpc>
              <a:buClr>
                <a:srgbClr val="3333CC"/>
              </a:buClr>
              <a:buSzPct val="100000"/>
              <a:buFontTx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Caveats in Initial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ethodology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defTabSz="457200" eaLnBrk="1" hangingPunct="1">
              <a:buClr>
                <a:srgbClr val="3333CC"/>
              </a:buClr>
              <a:buSzPct val="100000"/>
              <a:buFontTx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1 “tough” atmospheric profile, ideal conditions, “worst” viewing scenarios</a:t>
            </a:r>
            <a:endParaRPr lang="en-US" sz="2000" dirty="0">
              <a:solidFill>
                <a:srgbClr val="012B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 Cannot address how trace gas retrieval performance varies with SZA, space, time, cloudiness, aerosol loading, terrain height, and so on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100000"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Input Refinement:</a:t>
            </a:r>
          </a:p>
          <a:p>
            <a:pPr lvl="1"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Hourly fields of GEOS-</a:t>
            </a:r>
            <a:r>
              <a:rPr lang="en-US" sz="2000" dirty="0" err="1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Chem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model fields  over TEMPO field of regard for 12 days (1 day/month) up to SZA 80°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~90000 simulations</a:t>
            </a:r>
          </a:p>
          <a:p>
            <a:pPr lvl="1"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gases (O</a:t>
            </a:r>
            <a:r>
              <a:rPr lang="en-US" sz="2000" baseline="-25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, NO</a:t>
            </a:r>
            <a:r>
              <a:rPr lang="en-US" sz="2000" baseline="-25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2000" baseline="-25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CO, SO</a:t>
            </a:r>
            <a:r>
              <a:rPr lang="en-US" sz="2000" baseline="-25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en-US" sz="2000" baseline="-25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aseline="-25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2000" baseline="-25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O), </a:t>
            </a:r>
            <a:r>
              <a:rPr lang="en-US" sz="2000" dirty="0" err="1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BrO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OClO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, O</a:t>
            </a:r>
            <a:r>
              <a:rPr lang="en-US" sz="2000" baseline="-25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, O</a:t>
            </a:r>
            <a:r>
              <a:rPr lang="en-US" sz="2000" baseline="-25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lvl="1"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6 types of aerosols, water/ice clouds, pixel independent approximation </a:t>
            </a:r>
          </a:p>
          <a:p>
            <a:pPr lvl="1"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Kolemejier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 GOME surface </a:t>
            </a:r>
            <a:r>
              <a:rPr lang="en-US" sz="2000" dirty="0" err="1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albedo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database with linear interpolation</a:t>
            </a:r>
          </a:p>
          <a:p>
            <a:pPr lvl="1"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Actual viewing geometry for a geostationary satellite at 100° W</a:t>
            </a:r>
            <a:endParaRPr lang="en-US" sz="2000" dirty="0" smtClean="0">
              <a:solidFill>
                <a:srgbClr val="012B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100000"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RTM Calculation and Sensitivity Calculation</a:t>
            </a:r>
            <a:endParaRPr lang="en-US" sz="2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270-800 nm at 0.6 nm FWHM, every 0.2 nm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Include additional weighting functions </a:t>
            </a:r>
            <a:r>
              <a:rPr lang="en-US" sz="2000" dirty="0" err="1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wrt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AOD, ASSA, COD, cloud fraction</a:t>
            </a:r>
            <a:endParaRPr lang="en-US" sz="2000" dirty="0" smtClean="0">
              <a:solidFill>
                <a:srgbClr val="012B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State vector includes AOD, ASSA, COD, cloud fraction additionally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SNR model from initial design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SzPct val="100000"/>
              <a:buBlip>
                <a:blip r:embed="rId3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Calculate errors due to 10 parameters (i.e., various radiance errors, polarization sensitivity, surface </a:t>
            </a:r>
            <a:r>
              <a:rPr lang="en-US" sz="2000" dirty="0" err="1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albedo</a:t>
            </a:r>
            <a:r>
              <a:rPr lang="en-US" sz="2000" dirty="0" smtClean="0">
                <a:solidFill>
                  <a:srgbClr val="012BFF"/>
                </a:solidFill>
                <a:latin typeface="Times New Roman" pitchFamily="18" charset="0"/>
                <a:cs typeface="Times New Roman" pitchFamily="18" charset="0"/>
              </a:rPr>
              <a:t>, cloud and aerosol parameters, surface pressure)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27330" y="6504025"/>
            <a:ext cx="2133600" cy="365125"/>
          </a:xfrm>
        </p:spPr>
        <p:txBody>
          <a:bodyPr/>
          <a:lstStyle/>
          <a:p>
            <a:fld id="{AEC11D65-9821-2B49-88CD-D477606C3ED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30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ln w="9525">
          <a:noFill/>
          <a:round/>
          <a:headEnd/>
          <a:tailEnd/>
        </a:ln>
        <a:effectLst>
          <a:outerShdw blurRad="50800" dist="50800" dir="5400000" algn="ctr" rotWithShape="0">
            <a:schemeClr val="bg1">
              <a:alpha val="0"/>
            </a:schemeClr>
          </a:outerShdw>
        </a:effectLst>
      </a:spPr>
      <a:bodyPr wrap="square" lIns="90000" tIns="46800" rIns="90000" bIns="46800">
        <a:spAutoFit/>
      </a:bodyPr>
      <a:lstStyle>
        <a:defPPr defTabSz="457200" eaLnBrk="1" hangingPunct="1">
          <a:lnSpc>
            <a:spcPct val="90000"/>
          </a:lnSpc>
          <a:buClr>
            <a:srgbClr val="3333CC"/>
          </a:buClr>
          <a:buSzPct val="100000"/>
          <a:buFontTx/>
          <a:buBlip>
            <a:blip xmlns:r="http://schemas.openxmlformats.org/officeDocument/2006/relationships" r:embed="rId1"/>
          </a:buBlip>
          <a:tabLst>
            <a:tab pos="0" algn="l"/>
            <a:tab pos="914400" algn="l"/>
            <a:tab pos="1828800" algn="l"/>
            <a:tab pos="2743200" algn="l"/>
            <a:tab pos="3657600" algn="l"/>
            <a:tab pos="4572000" algn="l"/>
            <a:tab pos="5486400" algn="l"/>
            <a:tab pos="6400800" algn="l"/>
            <a:tab pos="7315200" algn="l"/>
            <a:tab pos="8229600" algn="l"/>
            <a:tab pos="9144000" algn="l"/>
            <a:tab pos="10058400" algn="l"/>
          </a:tabLst>
          <a:defRPr sz="2200" dirty="0" smtClean="0">
            <a:solidFill>
              <a:srgbClr val="000000"/>
            </a:solidFill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9819</TotalTime>
  <Words>1045</Words>
  <Application>Microsoft Office PowerPoint</Application>
  <PresentationFormat>On-screen Show (4:3)</PresentationFormat>
  <Paragraphs>136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2_Office Theme</vt:lpstr>
      <vt:lpstr>Custom Design</vt:lpstr>
      <vt:lpstr>1_Office Theme</vt:lpstr>
      <vt:lpstr>Slide 1</vt:lpstr>
      <vt:lpstr>Outline</vt:lpstr>
      <vt:lpstr>Introduction</vt:lpstr>
      <vt:lpstr>Initial Determination of SNR Requirements</vt:lpstr>
      <vt:lpstr>Initial Determination of SNR Requirements</vt:lpstr>
      <vt:lpstr>Initial Determination of SNR Requirements</vt:lpstr>
      <vt:lpstr>TEMPO Initial Design</vt:lpstr>
      <vt:lpstr>TEMPO Longitudinal Range</vt:lpstr>
      <vt:lpstr>Refinement of Instrument SNR Requirements</vt:lpstr>
      <vt:lpstr>Determination of Nominal and Maximal  Radiances</vt:lpstr>
      <vt:lpstr>Trace Gas Retrieval Performance</vt:lpstr>
      <vt:lpstr>Trace Gas Retrieval Performance</vt:lpstr>
      <vt:lpstr>Trace Gas Retrieval Performance (Cloud fraction &lt; 0.1)</vt:lpstr>
      <vt:lpstr>Redefine The Requirements</vt:lpstr>
      <vt:lpstr>Redefine The Requirements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NASA ODIN</dc:creator>
  <cp:lastModifiedBy>xliu</cp:lastModifiedBy>
  <cp:revision>146</cp:revision>
  <dcterms:created xsi:type="dcterms:W3CDTF">2013-01-29T19:06:19Z</dcterms:created>
  <dcterms:modified xsi:type="dcterms:W3CDTF">2013-05-23T16:02:36Z</dcterms:modified>
</cp:coreProperties>
</file>