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74" r:id="rId2"/>
  </p:sldMasterIdLst>
  <p:sldIdLst>
    <p:sldId id="289" r:id="rId3"/>
    <p:sldId id="450" r:id="rId4"/>
    <p:sldId id="451" r:id="rId5"/>
    <p:sldId id="452" r:id="rId6"/>
    <p:sldId id="453" r:id="rId7"/>
    <p:sldId id="454" r:id="rId8"/>
    <p:sldId id="455" r:id="rId9"/>
    <p:sldId id="447" r:id="rId10"/>
    <p:sldId id="44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5"/>
    <p:restoredTop sz="94680"/>
  </p:normalViewPr>
  <p:slideViewPr>
    <p:cSldViewPr snapToGrid="0" snapToObjects="1">
      <p:cViewPr varScale="1">
        <p:scale>
          <a:sx n="150" d="100"/>
          <a:sy n="150" d="100"/>
        </p:scale>
        <p:origin x="100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447176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820148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1788" y="123825"/>
            <a:ext cx="2151062" cy="6142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23825"/>
            <a:ext cx="6300788" cy="6142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082127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3825"/>
            <a:ext cx="8604250" cy="638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351838" cy="5122863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552539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162419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190799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98925" cy="5122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8525" y="1143000"/>
            <a:ext cx="4100513" cy="5122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098651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537737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536316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003465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854596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530559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t24itle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BC130CB-25EB-4264-934C-3D6E6FBC126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85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b="1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b="1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b="1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dex2">
            <a:extLst>
              <a:ext uri="{FF2B5EF4-FFF2-40B4-BE49-F238E27FC236}">
                <a16:creationId xmlns:a16="http://schemas.microsoft.com/office/drawing/2014/main" id="{C11F77F4-3327-1242-8550-B6CD3088A1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781"/>
          <a:stretch>
            <a:fillRect/>
          </a:stretch>
        </p:blipFill>
        <p:spPr bwMode="auto">
          <a:xfrm>
            <a:off x="0" y="0"/>
            <a:ext cx="91455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139DBCEC-5A67-534E-9D41-FB65389F5C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3825"/>
            <a:ext cx="86042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DF61884-8B72-8840-BEA5-4B52B96F7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351838" cy="512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3BFB52-9324-274D-8571-B7844F70F89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defRPr/>
            </a:pPr>
            <a:endParaRPr kumimoji="1" lang="ja-JP" altLang="en-US" sz="1800">
              <a:solidFill>
                <a:srgbClr val="000000"/>
              </a:solidFill>
              <a:ea typeface="ヒラギノ角ゴ Pro W3" panose="020B0300000000000000" pitchFamily="34" charset="-128"/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FF67B15-921E-BD41-98B8-F8829269C42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39000" y="6427788"/>
            <a:ext cx="190500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>
              <a:defRPr/>
            </a:pPr>
            <a:fld id="{16148643-4F1C-C345-9FAC-C88160B2B053}" type="slidenum">
              <a:rPr kumimoji="1" lang="en-US" altLang="ja-JP" sz="1400" smtClean="0">
                <a:solidFill>
                  <a:srgbClr val="000000"/>
                </a:solidFill>
                <a:ea typeface="ヒラギノ角ゴ Pro W3" panose="020B0300000000000000" pitchFamily="34" charset="-128"/>
              </a:rPr>
              <a:pPr algn="r" defTabSz="914400">
                <a:defRPr/>
              </a:pPr>
              <a:t>‹#›</a:t>
            </a:fld>
            <a:endParaRPr kumimoji="1" lang="en-US" altLang="ja-JP" sz="1400">
              <a:solidFill>
                <a:srgbClr val="000000"/>
              </a:solidFill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181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ヒラギノ角ゴ Pro W3" pitchFamily="-108" charset="-128"/>
          <a:cs typeface="ヒラギノ角ゴ Pro W3" pitchFamily="-108" charset="-128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-65" charset="0"/>
          <a:ea typeface="ヒラギノ角ゴ Pro W3" pitchFamily="-108" charset="-128"/>
          <a:cs typeface="ヒラギノ角ゴ Pro W3" pitchFamily="-108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-65" charset="0"/>
          <a:ea typeface="ヒラギノ角ゴ Pro W3" pitchFamily="-108" charset="-128"/>
          <a:cs typeface="ヒラギノ角ゴ Pro W3" pitchFamily="-108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-65" charset="0"/>
          <a:ea typeface="ヒラギノ角ゴ Pro W3" pitchFamily="-108" charset="-128"/>
          <a:cs typeface="ヒラギノ角ゴ Pro W3" pitchFamily="-108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-65" charset="0"/>
          <a:ea typeface="ヒラギノ角ゴ Pro W3" pitchFamily="-108" charset="-128"/>
          <a:cs typeface="ヒラギノ角ゴ Pro W3" pitchFamily="-108" charset="-128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-65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-65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-65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-65" charset="0"/>
        </a:defRPr>
      </a:lvl9pPr>
    </p:titleStyle>
    <p:bodyStyle>
      <a:lvl1pPr marL="228600" indent="-228600" algn="l" rtl="0" eaLnBrk="0" fontAlgn="base" hangingPunct="0">
        <a:spcBef>
          <a:spcPts val="1200"/>
        </a:spcBef>
        <a:spcAft>
          <a:spcPct val="0"/>
        </a:spcAft>
        <a:buClr>
          <a:srgbClr val="A40303"/>
        </a:buClr>
        <a:buSzPct val="60000"/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ヒラギノ角ゴ Pro W3" pitchFamily="-108" charset="-128"/>
          <a:cs typeface="ヒラギノ角ゴ Pro W3" pitchFamily="-108" charset="-128"/>
        </a:defRPr>
      </a:lvl1pPr>
      <a:lvl2pPr marL="501650" indent="-182563" algn="l" rtl="0" eaLnBrk="0" fontAlgn="base" hangingPunct="0">
        <a:spcBef>
          <a:spcPts val="400"/>
        </a:spcBef>
        <a:spcAft>
          <a:spcPct val="0"/>
        </a:spcAft>
        <a:buClr>
          <a:srgbClr val="0000FF"/>
        </a:buClr>
        <a:buSzPct val="100000"/>
        <a:buFont typeface="Wingdings" pitchFamily="2" charset="2"/>
        <a:buChar char="§"/>
        <a:defRPr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108" charset="-128"/>
        </a:defRPr>
      </a:lvl2pPr>
      <a:lvl3pPr marL="776288" indent="-182563" algn="l" rtl="0" eaLnBrk="0" fontAlgn="base" hangingPunct="0">
        <a:spcBef>
          <a:spcPts val="100"/>
        </a:spcBef>
        <a:spcAft>
          <a:spcPct val="0"/>
        </a:spcAft>
        <a:buClr>
          <a:srgbClr val="008000"/>
        </a:buClr>
        <a:buSzPct val="125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108" charset="-128"/>
        </a:defRPr>
      </a:lvl3pPr>
      <a:lvl4pPr marL="1050925" indent="-182563" algn="l" rtl="0" eaLnBrk="0" fontAlgn="base" hangingPunct="0">
        <a:spcBef>
          <a:spcPct val="0"/>
        </a:spcBef>
        <a:spcAft>
          <a:spcPct val="0"/>
        </a:spcAft>
        <a:buSzPct val="80000"/>
        <a:buFont typeface="Courier New" panose="02070309020205020404" pitchFamily="49" charset="0"/>
        <a:buChar char="o"/>
        <a:defRPr i="1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108" charset="-128"/>
        </a:defRPr>
      </a:lvl4pPr>
      <a:lvl5pPr marL="1325563" indent="-182563" algn="l" rtl="0" eaLnBrk="0" fontAlgn="base" hangingPunct="0">
        <a:spcBef>
          <a:spcPts val="13"/>
        </a:spcBef>
        <a:spcAft>
          <a:spcPct val="0"/>
        </a:spcAft>
        <a:buSzPct val="75000"/>
        <a:buFont typeface="Wingdings" pitchFamily="2" charset="2"/>
        <a:buChar char="Ø"/>
        <a:defRPr sz="16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108" charset="-128"/>
        </a:defRPr>
      </a:lvl5pPr>
      <a:lvl6pPr marL="2743200" indent="-3429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65" charset="-128"/>
        </a:defRPr>
      </a:lvl6pPr>
      <a:lvl7pPr marL="3200400" indent="-3429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65" charset="-128"/>
        </a:defRPr>
      </a:lvl7pPr>
      <a:lvl8pPr marL="3657600" indent="-3429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65" charset="-128"/>
        </a:defRPr>
      </a:lvl8pPr>
      <a:lvl9pPr marL="4114800" indent="-3429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3">
            <a:extLst>
              <a:ext uri="{FF2B5EF4-FFF2-40B4-BE49-F238E27FC236}">
                <a16:creationId xmlns:a16="http://schemas.microsoft.com/office/drawing/2014/main" id="{1E4152B6-EDDF-164A-8D68-DD6EFD3F0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>
                <a:ea typeface="ヒラギノ角ゴ Pro W3" panose="020B0300000000000000" pitchFamily="34" charset="-128"/>
              </a:rPr>
              <a:t>Recall the charge to workshop participants</a:t>
            </a:r>
          </a:p>
        </p:txBody>
      </p:sp>
      <p:sp>
        <p:nvSpPr>
          <p:cNvPr id="8194" name="Content Placeholder 4">
            <a:extLst>
              <a:ext uri="{FF2B5EF4-FFF2-40B4-BE49-F238E27FC236}">
                <a16:creationId xmlns:a16="http://schemas.microsoft.com/office/drawing/2014/main" id="{8A12AEBD-4BBA-6D49-A956-55DBC89A92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841375"/>
            <a:ext cx="8493125" cy="5399088"/>
          </a:xfrm>
        </p:spPr>
        <p:txBody>
          <a:bodyPr/>
          <a:lstStyle/>
          <a:p>
            <a:r>
              <a:rPr lang="en-US" altLang="ja-JP">
                <a:ea typeface="ヒラギノ角ゴ Pro W3" panose="020B0300000000000000" pitchFamily="34" charset="-128"/>
              </a:rPr>
              <a:t>Provide summary inputs for the GEO-CAPE summative report due at the end of September</a:t>
            </a:r>
          </a:p>
          <a:p>
            <a:pPr lvl="1"/>
            <a:r>
              <a:rPr lang="en-US" altLang="ja-JP" sz="2000">
                <a:ea typeface="ヒラギノ角ゴ Pro W3" panose="020B0300000000000000" pitchFamily="34" charset="-128"/>
              </a:rPr>
              <a:t>Identify the most significant accomplishments</a:t>
            </a:r>
          </a:p>
          <a:p>
            <a:pPr lvl="1"/>
            <a:r>
              <a:rPr lang="en-US" altLang="ja-JP" sz="2000">
                <a:ea typeface="ヒラギノ角ゴ Pro W3" panose="020B0300000000000000" pitchFamily="34" charset="-128"/>
              </a:rPr>
              <a:t>Summarize capabilities developed</a:t>
            </a:r>
          </a:p>
          <a:p>
            <a:pPr lvl="1"/>
            <a:r>
              <a:rPr lang="en-US" altLang="ja-JP" sz="2000">
                <a:ea typeface="ヒラギノ角ゴ Pro W3" panose="020B0300000000000000" pitchFamily="34" charset="-128"/>
              </a:rPr>
              <a:t>Identify gaps and ongoing needs</a:t>
            </a:r>
          </a:p>
          <a:p>
            <a:r>
              <a:rPr lang="en-US" altLang="ja-JP">
                <a:ea typeface="ヒラギノ角ゴ Pro W3" panose="020B0300000000000000" pitchFamily="34" charset="-128"/>
              </a:rPr>
              <a:t>Develop forward-looking recommendations, e.g.:</a:t>
            </a:r>
          </a:p>
          <a:p>
            <a:pPr lvl="1"/>
            <a:r>
              <a:rPr lang="en-US" altLang="ja-JP" sz="2000">
                <a:ea typeface="ヒラギノ角ゴ Pro W3" panose="020B0300000000000000" pitchFamily="34" charset="-128"/>
              </a:rPr>
              <a:t>Activities needed to ensure that the "Program of Record" succeeds in meeting the DS2017 science and applications goals for air quality</a:t>
            </a:r>
          </a:p>
          <a:p>
            <a:pPr lvl="1"/>
            <a:r>
              <a:rPr lang="en-US" altLang="ja-JP" sz="2000">
                <a:ea typeface="ヒラギノ角ゴ Pro W3" panose="020B0300000000000000" pitchFamily="34" charset="-128"/>
              </a:rPr>
              <a:t>Sustaining interaction with user communities to help prepare for the use of “GEO-CAPE” data in integrated observing systems</a:t>
            </a:r>
          </a:p>
          <a:p>
            <a:pPr lvl="1"/>
            <a:r>
              <a:rPr lang="en-US" altLang="ja-JP" sz="2000">
                <a:ea typeface="ヒラギノ角ゴ Pro W3" panose="020B0300000000000000" pitchFamily="34" charset="-128"/>
              </a:rPr>
              <a:t>Sustaining collaborations on synergistic science, data products, calibration/ validation, and potential future missions</a:t>
            </a:r>
          </a:p>
          <a:p>
            <a:r>
              <a:rPr lang="en-US" altLang="ja-JP">
                <a:ea typeface="ヒラギノ角ゴ Pro W3" panose="020B0300000000000000" pitchFamily="34" charset="-128"/>
              </a:rPr>
              <a:t>Begin establishing priorities and resource estimates</a:t>
            </a:r>
          </a:p>
          <a:p>
            <a:r>
              <a:rPr lang="en-US" altLang="ja-JP">
                <a:ea typeface="ヒラギノ角ゴ Pro W3" panose="020B0300000000000000" pitchFamily="34" charset="-128"/>
              </a:rPr>
              <a:t>Identify leveraging and other opportunities for accomplishing these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51057730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108A9-2CCB-4141-870B-A0271A71B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67" y="228600"/>
            <a:ext cx="7772400" cy="448733"/>
          </a:xfrm>
        </p:spPr>
        <p:txBody>
          <a:bodyPr/>
          <a:lstStyle/>
          <a:p>
            <a:r>
              <a:rPr lang="en-US" dirty="0"/>
              <a:t>Discussion Starter (1/4)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3F5DA3-3CDD-2146-A493-4D754D825552}"/>
              </a:ext>
            </a:extLst>
          </p:cNvPr>
          <p:cNvSpPr txBox="1"/>
          <p:nvPr/>
        </p:nvSpPr>
        <p:spPr>
          <a:xfrm>
            <a:off x="778933" y="965200"/>
            <a:ext cx="7552267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The pieces of the integrated observing strategy for AQ are coming into place, but there is no systematic activity to provide “constellation” data to users.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New paradigm: produce “Systematic Mission” level of science and applications from a diverse constellation of observations that includes systematic/operational and pathfinder missions, NASA and non-NASA. 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Many space agencies now endorse this concept (c.f. CEOS AC-VC meeting this week)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Linkage to 2017 DS: “most important” science, don’t need new dedicated AQ trace gas mission in next 10 years*, need to deliver on the “Program of Record.” POR incudes all satellite missions, not just NASA. 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Challenging problem in general, but we can prototype it for our discipline area: AQ.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1FB163-5032-9948-A006-0637E877DA8A}"/>
              </a:ext>
            </a:extLst>
          </p:cNvPr>
          <p:cNvSpPr txBox="1"/>
          <p:nvPr/>
        </p:nvSpPr>
        <p:spPr>
          <a:xfrm>
            <a:off x="1100666" y="5520266"/>
            <a:ext cx="690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*AQ aerosol is included as part of 1 of 5 Designated missions (active remote sensing) and vertical profiles of trace gases are included in the Explorer class, but NASA HQ will determine pre-formulation activities, if any, for those. </a:t>
            </a:r>
          </a:p>
        </p:txBody>
      </p:sp>
    </p:spTree>
    <p:extLst>
      <p:ext uri="{BB962C8B-B14F-4D97-AF65-F5344CB8AC3E}">
        <p14:creationId xmlns:p14="http://schemas.microsoft.com/office/powerpoint/2010/main" val="16483663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108A9-2CCB-4141-870B-A0271A71B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67" y="228600"/>
            <a:ext cx="7772400" cy="448733"/>
          </a:xfrm>
        </p:spPr>
        <p:txBody>
          <a:bodyPr/>
          <a:lstStyle/>
          <a:p>
            <a:r>
              <a:rPr lang="en-US" dirty="0"/>
              <a:t>Discussion Starter (2/4)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3F5DA3-3CDD-2146-A493-4D754D825552}"/>
              </a:ext>
            </a:extLst>
          </p:cNvPr>
          <p:cNvSpPr txBox="1"/>
          <p:nvPr/>
        </p:nvSpPr>
        <p:spPr>
          <a:xfrm>
            <a:off x="778933" y="965200"/>
            <a:ext cx="755226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NASA is beginning a core workforce model: utilize core NASA Center capabilities collaboratively</a:t>
            </a:r>
          </a:p>
          <a:p>
            <a:pPr marL="2857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Possible opportunity to propose a modest multi-center work package that includes some funding for partners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Leverage GEO-CAPE pre-formulation investments; teaming, engagement of partners, creation of tools.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Value-added to the individual ESD programs (R&amp;A, Applications, Flight), continuing to build bridges between them. </a:t>
            </a:r>
          </a:p>
          <a:p>
            <a:pPr marL="2857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Initial thought: ongoing coordination activity with a few specific deliverables. </a:t>
            </a:r>
          </a:p>
          <a:p>
            <a:pPr marL="2857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Consider deep dives, end-to-end demonstrations aimed at already-engaged end users (c.f. AQAST/HAQAST, TEMPO early adopter activities)</a:t>
            </a:r>
          </a:p>
        </p:txBody>
      </p:sp>
    </p:spTree>
    <p:extLst>
      <p:ext uri="{BB962C8B-B14F-4D97-AF65-F5344CB8AC3E}">
        <p14:creationId xmlns:p14="http://schemas.microsoft.com/office/powerpoint/2010/main" val="48922317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108A9-2CCB-4141-870B-A0271A71B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67" y="228600"/>
            <a:ext cx="7772400" cy="448733"/>
          </a:xfrm>
        </p:spPr>
        <p:txBody>
          <a:bodyPr/>
          <a:lstStyle/>
          <a:p>
            <a:r>
              <a:rPr lang="en-US" dirty="0"/>
              <a:t>Discussion Starter (3/4)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3F5DA3-3CDD-2146-A493-4D754D825552}"/>
              </a:ext>
            </a:extLst>
          </p:cNvPr>
          <p:cNvSpPr txBox="1"/>
          <p:nvPr/>
        </p:nvSpPr>
        <p:spPr>
          <a:xfrm>
            <a:off x="778934" y="965200"/>
            <a:ext cx="7560734" cy="5319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Potential activities:</a:t>
            </a:r>
          </a:p>
          <a:p>
            <a:pPr marL="7429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Data Center scoping studies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Options and resource estimates for providing a consistent “AQ products” user experience regardless of which satellite the data come from. 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Use existing interoperability standards rather than mirror or reprocess?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Consider different categories of customers, e.g. forecast (NRT) vs analysis</a:t>
            </a:r>
          </a:p>
          <a:p>
            <a:pPr marL="7429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Product scoping studies: candidate </a:t>
            </a:r>
            <a:r>
              <a:rPr lang="en-US" sz="1600" b="1" dirty="0"/>
              <a:t>user-friendly</a:t>
            </a:r>
            <a:r>
              <a:rPr lang="en-US" sz="1600" dirty="0"/>
              <a:t> blended products from multi-constituent and multi-satellite GEO and LEO observations, addressing needs identified in applications workshops 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Fire smoke forecasting: trace gases and aerosol with satellite CO and FRP.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Multi-constituent exceptional event attribution in a scenario when potential contributions include wildfires, </a:t>
            </a:r>
            <a:r>
              <a:rPr lang="en-US" sz="1400" dirty="0" err="1"/>
              <a:t>strat</a:t>
            </a:r>
            <a:r>
              <a:rPr lang="en-US" sz="1400" dirty="0"/>
              <a:t> influence, transboundary influence. </a:t>
            </a:r>
          </a:p>
          <a:p>
            <a:pPr marL="1200150" lvl="2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In permitting process for prescribed burns, blend TROPOMI/TEMPO trace gas measurements with CO from the LEO sensors, ABI products, etc.</a:t>
            </a:r>
          </a:p>
          <a:p>
            <a:pPr marL="7429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Emissions inventory update in a city: NO2 flux inversion AM vs PM</a:t>
            </a:r>
          </a:p>
          <a:p>
            <a:pPr marL="7429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Fused aerosol products e.g. from ABI+TEMPO, AMI/AHI+GEMS. (Is this a demo, or designing a processing architecture?)</a:t>
            </a:r>
          </a:p>
          <a:p>
            <a:pPr marL="7429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Measurements gap analysis, including adequacy of planned CO missions and lack of Southern Hemisphere observations</a:t>
            </a:r>
          </a:p>
        </p:txBody>
      </p:sp>
    </p:spTree>
    <p:extLst>
      <p:ext uri="{BB962C8B-B14F-4D97-AF65-F5344CB8AC3E}">
        <p14:creationId xmlns:p14="http://schemas.microsoft.com/office/powerpoint/2010/main" val="226234794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108A9-2CCB-4141-870B-A0271A71B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67" y="228600"/>
            <a:ext cx="7772400" cy="448733"/>
          </a:xfrm>
        </p:spPr>
        <p:txBody>
          <a:bodyPr/>
          <a:lstStyle/>
          <a:p>
            <a:r>
              <a:rPr lang="en-US" dirty="0"/>
              <a:t>Discussion Starter (4/4)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3F5DA3-3CDD-2146-A493-4D754D825552}"/>
              </a:ext>
            </a:extLst>
          </p:cNvPr>
          <p:cNvSpPr txBox="1"/>
          <p:nvPr/>
        </p:nvSpPr>
        <p:spPr>
          <a:xfrm>
            <a:off x="778933" y="965200"/>
            <a:ext cx="8111067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A common need for these demonstrations: realistic synthetic or proxy radiances at native satellite resolutions. How to produce? Scope resource requirements.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For larger activities, potentially work with NASA HQ to inform candidate ROSES solicitations.</a:t>
            </a:r>
          </a:p>
        </p:txBody>
      </p:sp>
    </p:spTree>
    <p:extLst>
      <p:ext uri="{BB962C8B-B14F-4D97-AF65-F5344CB8AC3E}">
        <p14:creationId xmlns:p14="http://schemas.microsoft.com/office/powerpoint/2010/main" val="216193694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108A9-2CCB-4141-870B-A0271A71B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67" y="228600"/>
            <a:ext cx="7772400" cy="448733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3F5DA3-3CDD-2146-A493-4D754D825552}"/>
              </a:ext>
            </a:extLst>
          </p:cNvPr>
          <p:cNvSpPr txBox="1"/>
          <p:nvPr/>
        </p:nvSpPr>
        <p:spPr>
          <a:xfrm>
            <a:off x="778933" y="965200"/>
            <a:ext cx="811106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Your thoughts here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And here too...</a:t>
            </a:r>
          </a:p>
        </p:txBody>
      </p:sp>
    </p:spTree>
    <p:extLst>
      <p:ext uri="{BB962C8B-B14F-4D97-AF65-F5344CB8AC3E}">
        <p14:creationId xmlns:p14="http://schemas.microsoft.com/office/powerpoint/2010/main" val="275096804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157F2-A2B2-F841-88B4-4232095FA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128842183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B4D1D0-4EA1-6B4F-ACB7-570F5BDECF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042315"/>
              </p:ext>
            </p:extLst>
          </p:nvPr>
        </p:nvGraphicFramePr>
        <p:xfrm>
          <a:off x="202223" y="606671"/>
          <a:ext cx="7143750" cy="203454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7143750">
                  <a:extLst>
                    <a:ext uri="{9D8B030D-6E8A-4147-A177-3AD203B41FA5}">
                      <a16:colId xmlns:a16="http://schemas.microsoft.com/office/drawing/2014/main" val="844049650"/>
                    </a:ext>
                  </a:extLst>
                </a:gridCol>
              </a:tblGrid>
              <a:tr h="200279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u="sng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Baseline measurements</a:t>
                      </a:r>
                      <a:r>
                        <a:rPr lang="en-US" sz="1400" u="sng" baseline="300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u="sng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O3, NO2, CO, SO2, HCHO, CH4, NH3, CHOCHO, different sampling frequencies, 4 km horizontal spatial footprint size at the center of the domain; and AOD, AAOD, AI, aerosol optical centroid height (AOCH), hourly for SZA&lt;70 and 1 km horizontal spatial footprint size at the center of the domain.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u="sng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Threshold measurements</a:t>
                      </a:r>
                      <a:r>
                        <a:rPr lang="en-US" sz="1400" u="sng" baseline="300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u="sng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 hourly day and night; O3, NO2 hourly when SZA&lt;70; HCHO three times per day when SZA&lt;50; at 8 km horizontal spatial footprint at the center of the domain; AOD hourly (SZA&lt;50) at 2 km horizontal spatial footprint at the center of the domain.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843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BEF0E80-9B56-C44D-A1D7-F0B86C007A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346580"/>
              </p:ext>
            </p:extLst>
          </p:nvPr>
        </p:nvGraphicFramePr>
        <p:xfrm>
          <a:off x="492369" y="3613251"/>
          <a:ext cx="7772399" cy="313937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840259">
                  <a:extLst>
                    <a:ext uri="{9D8B030D-6E8A-4147-A177-3AD203B41FA5}">
                      <a16:colId xmlns:a16="http://schemas.microsoft.com/office/drawing/2014/main" val="356428233"/>
                    </a:ext>
                  </a:extLst>
                </a:gridCol>
                <a:gridCol w="1050325">
                  <a:extLst>
                    <a:ext uri="{9D8B030D-6E8A-4147-A177-3AD203B41FA5}">
                      <a16:colId xmlns:a16="http://schemas.microsoft.com/office/drawing/2014/main" val="3143284846"/>
                    </a:ext>
                  </a:extLst>
                </a:gridCol>
                <a:gridCol w="840259">
                  <a:extLst>
                    <a:ext uri="{9D8B030D-6E8A-4147-A177-3AD203B41FA5}">
                      <a16:colId xmlns:a16="http://schemas.microsoft.com/office/drawing/2014/main" val="3514323679"/>
                    </a:ext>
                  </a:extLst>
                </a:gridCol>
                <a:gridCol w="1575486">
                  <a:extLst>
                    <a:ext uri="{9D8B030D-6E8A-4147-A177-3AD203B41FA5}">
                      <a16:colId xmlns:a16="http://schemas.microsoft.com/office/drawing/2014/main" val="424346717"/>
                    </a:ext>
                  </a:extLst>
                </a:gridCol>
                <a:gridCol w="3466070">
                  <a:extLst>
                    <a:ext uri="{9D8B030D-6E8A-4147-A177-3AD203B41FA5}">
                      <a16:colId xmlns:a16="http://schemas.microsoft.com/office/drawing/2014/main" val="1168438617"/>
                    </a:ext>
                  </a:extLst>
                </a:gridCol>
              </a:tblGrid>
              <a:tr h="170547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i="1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Atmospheric measurements over Land/Coastal areas: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en-US" sz="1200" i="1">
                          <a:solidFill>
                            <a:srgbClr val="FFFFFF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 to K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113477"/>
                  </a:ext>
                </a:extLst>
              </a:tr>
              <a:tr h="2199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Species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Time resolution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60" marR="58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Typical value </a:t>
                      </a:r>
                      <a:r>
                        <a:rPr lang="en-US" sz="1200" i="1" baseline="300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60" marR="58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Precision </a:t>
                      </a:r>
                      <a:r>
                        <a:rPr lang="en-US" sz="1200" i="1" baseline="300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60" marR="58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60" marR="58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897733"/>
                  </a:ext>
                </a:extLst>
              </a:tr>
              <a:tr h="372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O3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Hourly, SZA&lt;70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 x10</a:t>
                      </a:r>
                      <a:r>
                        <a:rPr lang="en-US" sz="1200" baseline="300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7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0-2 km: 10 ppbv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2km–tropopause: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  15 ppbv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Stratosphere: 5%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7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Observe O3 with two pieces of information in the troposphere with sensitivity to the lowest 2 km for surface AQ; also transport, climate forcing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7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684582"/>
                  </a:ext>
                </a:extLst>
              </a:tr>
              <a:tr h="281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Hourly,</a:t>
                      </a:r>
                      <a:b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day and night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 x10</a:t>
                      </a:r>
                      <a:r>
                        <a:rPr lang="en-US" sz="1200" baseline="300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7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0-2 km: 20ppbv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2km–tropopause: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  20 ppbv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7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Track anthropogenic and biomass burning plumes; observe CO with two pieces of information in the vertical with sensitivity to the lowest 2 km in daylight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7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30536"/>
                  </a:ext>
                </a:extLst>
              </a:tr>
              <a:tr h="1184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AOD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Hourly, SZA&lt;70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0.1 – 1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7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7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Observe total aerosol; aerosol sources and transport; climate forcing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7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393447"/>
                  </a:ext>
                </a:extLst>
              </a:tr>
              <a:tr h="118406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NO2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Hourly, SZA&lt;70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 x10</a:t>
                      </a:r>
                      <a:r>
                        <a:rPr lang="en-US" sz="1200" baseline="300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7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1×10</a:t>
                      </a:r>
                      <a:r>
                        <a:rPr lang="en-US" sz="1200" baseline="300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7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Distinguish background from enhanced/ polluted scenes; atmospheric chemistry</a:t>
                      </a:r>
                      <a:endParaRPr lang="en-US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7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543637"/>
                  </a:ext>
                </a:extLst>
              </a:tr>
              <a:tr h="292755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Continued on next slide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4219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AA5D113-FC89-B14E-A649-85A9AEF8A7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026381"/>
              </p:ext>
            </p:extLst>
          </p:nvPr>
        </p:nvGraphicFramePr>
        <p:xfrm>
          <a:off x="202217" y="2823808"/>
          <a:ext cx="7772400" cy="54864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933906">
                  <a:extLst>
                    <a:ext uri="{9D8B030D-6E8A-4147-A177-3AD203B41FA5}">
                      <a16:colId xmlns:a16="http://schemas.microsoft.com/office/drawing/2014/main" val="2742127560"/>
                    </a:ext>
                  </a:extLst>
                </a:gridCol>
                <a:gridCol w="4838494">
                  <a:extLst>
                    <a:ext uri="{9D8B030D-6E8A-4147-A177-3AD203B41FA5}">
                      <a16:colId xmlns:a16="http://schemas.microsoft.com/office/drawing/2014/main" val="2288451071"/>
                    </a:ext>
                  </a:extLst>
                </a:gridCol>
              </a:tblGrid>
              <a:tr h="18249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i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Cloud Camera </a:t>
                      </a:r>
                      <a:r>
                        <a:rPr lang="en-US" sz="1200" i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 km x 1km horizontal spatial resolution, two spectral bands, baseline only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Improve retrieval accuracy, provide diagnostics for gases and aerosol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55" marR="233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164293"/>
                  </a:ext>
                </a:extLst>
              </a:tr>
            </a:tbl>
          </a:graphicData>
        </a:graphic>
      </p:graphicFrame>
      <p:sp>
        <p:nvSpPr>
          <p:cNvPr id="11" name="TextBox 1">
            <a:extLst>
              <a:ext uri="{FF2B5EF4-FFF2-40B4-BE49-F238E27FC236}">
                <a16:creationId xmlns:a16="http://schemas.microsoft.com/office/drawing/2014/main" id="{230C7593-02CE-5848-A2E9-FD47EDC20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23813"/>
            <a:ext cx="86328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000" b="1" dirty="0"/>
              <a:t>From GEO-CAPE Atmospheric Science STM as published in BAMS 2012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B0A5460-D022-9045-AE66-37C59857A031}"/>
              </a:ext>
            </a:extLst>
          </p:cNvPr>
          <p:cNvSpPr/>
          <p:nvPr/>
        </p:nvSpPr>
        <p:spPr bwMode="auto">
          <a:xfrm>
            <a:off x="6671733" y="778931"/>
            <a:ext cx="821267" cy="330200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Helvetica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2558ACF-A10A-8544-9DB4-8E4964A75318}"/>
              </a:ext>
            </a:extLst>
          </p:cNvPr>
          <p:cNvSpPr/>
          <p:nvPr/>
        </p:nvSpPr>
        <p:spPr bwMode="auto">
          <a:xfrm>
            <a:off x="4378568" y="1202264"/>
            <a:ext cx="821267" cy="330200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Helvetica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F49621-C5E3-1347-9633-56EB28DBB293}"/>
              </a:ext>
            </a:extLst>
          </p:cNvPr>
          <p:cNvSpPr txBox="1"/>
          <p:nvPr/>
        </p:nvSpPr>
        <p:spPr>
          <a:xfrm>
            <a:off x="8339667" y="4089396"/>
            <a:ext cx="5873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   ?</a:t>
            </a:r>
          </a:p>
          <a:p>
            <a:endParaRPr lang="en-US" sz="2000" b="1" dirty="0"/>
          </a:p>
          <a:p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X</a:t>
            </a:r>
            <a:r>
              <a:rPr lang="en-US" sz="2000" b="1" dirty="0"/>
              <a:t>?</a:t>
            </a:r>
          </a:p>
          <a:p>
            <a:endParaRPr lang="en-US" sz="2000" b="1" dirty="0"/>
          </a:p>
          <a:p>
            <a:r>
              <a:rPr lang="en-US" sz="2000" b="1" dirty="0"/>
              <a:t>   ?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DF69A92-4C0C-724C-BF7E-5C77ED40379B}"/>
              </a:ext>
            </a:extLst>
          </p:cNvPr>
          <p:cNvSpPr/>
          <p:nvPr/>
        </p:nvSpPr>
        <p:spPr bwMode="auto">
          <a:xfrm>
            <a:off x="8387820" y="6011335"/>
            <a:ext cx="237067" cy="304800"/>
          </a:xfrm>
          <a:custGeom>
            <a:avLst/>
            <a:gdLst>
              <a:gd name="connsiteX0" fmla="*/ 0 w 237067"/>
              <a:gd name="connsiteY0" fmla="*/ 169333 h 304800"/>
              <a:gd name="connsiteX1" fmla="*/ 76200 w 237067"/>
              <a:gd name="connsiteY1" fmla="*/ 304800 h 304800"/>
              <a:gd name="connsiteX2" fmla="*/ 237067 w 237067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067" h="304800">
                <a:moveTo>
                  <a:pt x="0" y="169333"/>
                </a:moveTo>
                <a:lnTo>
                  <a:pt x="76200" y="304800"/>
                </a:lnTo>
                <a:lnTo>
                  <a:pt x="237067" y="0"/>
                </a:lnTo>
              </a:path>
            </a:pathLst>
          </a:cu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Helvetica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05ECD47-3B02-A349-B5F4-B655AEF03887}"/>
              </a:ext>
            </a:extLst>
          </p:cNvPr>
          <p:cNvSpPr/>
          <p:nvPr/>
        </p:nvSpPr>
        <p:spPr bwMode="auto">
          <a:xfrm>
            <a:off x="8387820" y="5659861"/>
            <a:ext cx="237067" cy="304800"/>
          </a:xfrm>
          <a:custGeom>
            <a:avLst/>
            <a:gdLst>
              <a:gd name="connsiteX0" fmla="*/ 0 w 237067"/>
              <a:gd name="connsiteY0" fmla="*/ 169333 h 304800"/>
              <a:gd name="connsiteX1" fmla="*/ 76200 w 237067"/>
              <a:gd name="connsiteY1" fmla="*/ 304800 h 304800"/>
              <a:gd name="connsiteX2" fmla="*/ 237067 w 237067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067" h="304800">
                <a:moveTo>
                  <a:pt x="0" y="169333"/>
                </a:moveTo>
                <a:lnTo>
                  <a:pt x="76200" y="304800"/>
                </a:lnTo>
                <a:lnTo>
                  <a:pt x="237067" y="0"/>
                </a:lnTo>
              </a:path>
            </a:pathLst>
          </a:cu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Helvetica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D5408E73-4CE1-034F-A1CC-FE9F249D8E9B}"/>
              </a:ext>
            </a:extLst>
          </p:cNvPr>
          <p:cNvSpPr/>
          <p:nvPr/>
        </p:nvSpPr>
        <p:spPr bwMode="auto">
          <a:xfrm>
            <a:off x="8387819" y="4190996"/>
            <a:ext cx="237067" cy="304800"/>
          </a:xfrm>
          <a:custGeom>
            <a:avLst/>
            <a:gdLst>
              <a:gd name="connsiteX0" fmla="*/ 0 w 237067"/>
              <a:gd name="connsiteY0" fmla="*/ 169333 h 304800"/>
              <a:gd name="connsiteX1" fmla="*/ 76200 w 237067"/>
              <a:gd name="connsiteY1" fmla="*/ 304800 h 304800"/>
              <a:gd name="connsiteX2" fmla="*/ 237067 w 237067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067" h="304800">
                <a:moveTo>
                  <a:pt x="0" y="169333"/>
                </a:moveTo>
                <a:lnTo>
                  <a:pt x="76200" y="304800"/>
                </a:lnTo>
                <a:lnTo>
                  <a:pt x="237067" y="0"/>
                </a:lnTo>
              </a:path>
            </a:pathLst>
          </a:cu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63653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B4D1D0-4EA1-6B4F-ACB7-570F5BDECFF8}"/>
              </a:ext>
            </a:extLst>
          </p:cNvPr>
          <p:cNvGraphicFramePr>
            <a:graphicFrameLocks noGrp="1"/>
          </p:cNvGraphicFramePr>
          <p:nvPr/>
        </p:nvGraphicFramePr>
        <p:xfrm>
          <a:off x="202223" y="606671"/>
          <a:ext cx="7143750" cy="203454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7143750">
                  <a:extLst>
                    <a:ext uri="{9D8B030D-6E8A-4147-A177-3AD203B41FA5}">
                      <a16:colId xmlns:a16="http://schemas.microsoft.com/office/drawing/2014/main" val="844049650"/>
                    </a:ext>
                  </a:extLst>
                </a:gridCol>
              </a:tblGrid>
              <a:tr h="200279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u="sng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Baseline measurements</a:t>
                      </a:r>
                      <a:r>
                        <a:rPr lang="en-US" sz="1400" u="sng" baseline="300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u="sng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O3, NO2, CO, SO2, HCHO, CH4, NH3, CHOCHO, different sampling frequencies, 4 km horizontal spatial footprint size at the center of the domain; and AOD, AAOD, AI, aerosol optical centroid height (AOCH), hourly for SZA&lt;70 and 1 km horizontal spatial footprint size at the center of the domain.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u="sng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Threshold measurements</a:t>
                      </a:r>
                      <a:r>
                        <a:rPr lang="en-US" sz="1400" u="sng" baseline="300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u="sng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 hourly day and night; O3, NO2 hourly when SZA&lt;70; HCHO three times per day when SZA&lt;50; at 8 km horizontal spatial footprint at the center of the domain; AOD hourly (SZA&lt;50) at 2 km horizontal spatial footprint at the center of the domain.</a:t>
                      </a:r>
                      <a:endParaRPr lang="en-US" sz="3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8431"/>
                  </a:ext>
                </a:extLst>
              </a:tr>
            </a:tbl>
          </a:graphicData>
        </a:graphic>
      </p:graphicFrame>
      <p:sp>
        <p:nvSpPr>
          <p:cNvPr id="11" name="TextBox 1">
            <a:extLst>
              <a:ext uri="{FF2B5EF4-FFF2-40B4-BE49-F238E27FC236}">
                <a16:creationId xmlns:a16="http://schemas.microsoft.com/office/drawing/2014/main" id="{230C7593-02CE-5848-A2E9-FD47EDC20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23813"/>
            <a:ext cx="86328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000" b="1" dirty="0"/>
              <a:t>From GEO-CAPE Atmospheric Science STM as published in BAMS 2012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2CA52D0-260D-F24D-9FB0-CBFA8465B1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425151"/>
              </p:ext>
            </p:extLst>
          </p:nvPr>
        </p:nvGraphicFramePr>
        <p:xfrm>
          <a:off x="370255" y="2888662"/>
          <a:ext cx="7772399" cy="3545451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884716">
                  <a:extLst>
                    <a:ext uri="{9D8B030D-6E8A-4147-A177-3AD203B41FA5}">
                      <a16:colId xmlns:a16="http://schemas.microsoft.com/office/drawing/2014/main" val="342053874"/>
                    </a:ext>
                  </a:extLst>
                </a:gridCol>
                <a:gridCol w="1179622">
                  <a:extLst>
                    <a:ext uri="{9D8B030D-6E8A-4147-A177-3AD203B41FA5}">
                      <a16:colId xmlns:a16="http://schemas.microsoft.com/office/drawing/2014/main" val="4178644625"/>
                    </a:ext>
                  </a:extLst>
                </a:gridCol>
                <a:gridCol w="786415">
                  <a:extLst>
                    <a:ext uri="{9D8B030D-6E8A-4147-A177-3AD203B41FA5}">
                      <a16:colId xmlns:a16="http://schemas.microsoft.com/office/drawing/2014/main" val="2156131630"/>
                    </a:ext>
                  </a:extLst>
                </a:gridCol>
                <a:gridCol w="884716">
                  <a:extLst>
                    <a:ext uri="{9D8B030D-6E8A-4147-A177-3AD203B41FA5}">
                      <a16:colId xmlns:a16="http://schemas.microsoft.com/office/drawing/2014/main" val="554595347"/>
                    </a:ext>
                  </a:extLst>
                </a:gridCol>
                <a:gridCol w="4036930">
                  <a:extLst>
                    <a:ext uri="{9D8B030D-6E8A-4147-A177-3AD203B41FA5}">
                      <a16:colId xmlns:a16="http://schemas.microsoft.com/office/drawing/2014/main" val="2987472540"/>
                    </a:ext>
                  </a:extLst>
                </a:gridCol>
              </a:tblGrid>
              <a:tr h="161679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Continued from  previous chart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1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120925"/>
                  </a:ext>
                </a:extLst>
              </a:tr>
              <a:tr h="122382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i="1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Additional atmospheric measurements over Land/Coastal areas, total column: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en-US" sz="1200" i="1">
                          <a:solidFill>
                            <a:srgbClr val="FFFFFF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 to K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408622"/>
                  </a:ext>
                </a:extLst>
              </a:tr>
              <a:tr h="122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Species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Time resolution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Typical value </a:t>
                      </a:r>
                      <a:r>
                        <a:rPr lang="en-US" sz="1200" i="1" baseline="300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Precision </a:t>
                      </a:r>
                      <a:r>
                        <a:rPr lang="en-US" sz="1200" i="1" baseline="300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907734"/>
                  </a:ext>
                </a:extLst>
              </a:tr>
              <a:tr h="122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HCHO*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3/day, SZA&lt;50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1.0x10</a:t>
                      </a:r>
                      <a:r>
                        <a:rPr lang="en-US" sz="1200" baseline="300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1×10</a:t>
                      </a:r>
                      <a:r>
                        <a:rPr lang="en-US" sz="1200" baseline="300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Observe biogenic VOC emissions, expected to peak at midday; chemistry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77587"/>
                  </a:ext>
                </a:extLst>
              </a:tr>
              <a:tr h="122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SO2*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3/day, SZA&lt;50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1×10</a:t>
                      </a:r>
                      <a:r>
                        <a:rPr lang="en-US" sz="1200" baseline="300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1×10</a:t>
                      </a:r>
                      <a:r>
                        <a:rPr lang="en-US" sz="1200" baseline="300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Identify major pollution and volcanic emissions; atmospheric chemistry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720020"/>
                  </a:ext>
                </a:extLst>
              </a:tr>
              <a:tr h="122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CH4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2/day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 x10</a:t>
                      </a:r>
                      <a:r>
                        <a:rPr lang="en-US" sz="1200" baseline="300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 ppbv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Observe anthropogenic and natural emissions sources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289918"/>
                  </a:ext>
                </a:extLst>
              </a:tr>
              <a:tr h="122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NH3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2/day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2x10</a:t>
                      </a:r>
                      <a:r>
                        <a:rPr lang="en-US" sz="1200" baseline="300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0-2 km: 2ppbv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Observe agricultural emissions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841486"/>
                  </a:ext>
                </a:extLst>
              </a:tr>
              <a:tr h="122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CHOCHO*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2/day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2x10</a:t>
                      </a:r>
                      <a:r>
                        <a:rPr lang="en-US" sz="1200" baseline="300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4×10</a:t>
                      </a:r>
                      <a:r>
                        <a:rPr lang="en-US" sz="1200" baseline="300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Detect VOC emissions, aerosol formation, atmospheric chemistry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356238"/>
                  </a:ext>
                </a:extLst>
              </a:tr>
              <a:tr h="122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AAOD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Hourly, SZA&lt;70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 – 0.05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Distinguish smoke and dust from non-UV absorbing aerosols; climate forcing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599450"/>
                  </a:ext>
                </a:extLst>
              </a:tr>
              <a:tr h="122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AI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Hourly, SZA&lt;70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-1 – +5 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Detect aerosols near/above clouds and over snow/ice; aerosol events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261967"/>
                  </a:ext>
                </a:extLst>
              </a:tr>
              <a:tr h="122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AOCH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Hourly, SZA&lt;70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 km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Determine plume height; large scale transport, conversions from AOD to PM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40" marR="24140" marT="78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1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21608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BD54B13-ADD5-D84B-A0C2-E719697E28B9}"/>
              </a:ext>
            </a:extLst>
          </p:cNvPr>
          <p:cNvSpPr txBox="1"/>
          <p:nvPr/>
        </p:nvSpPr>
        <p:spPr>
          <a:xfrm>
            <a:off x="7971550" y="4261277"/>
            <a:ext cx="587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   ?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5DAAFBA-5040-7849-B09A-FD81B9B99B09}"/>
              </a:ext>
            </a:extLst>
          </p:cNvPr>
          <p:cNvSpPr/>
          <p:nvPr/>
        </p:nvSpPr>
        <p:spPr bwMode="auto">
          <a:xfrm>
            <a:off x="8221133" y="3649249"/>
            <a:ext cx="237067" cy="304800"/>
          </a:xfrm>
          <a:custGeom>
            <a:avLst/>
            <a:gdLst>
              <a:gd name="connsiteX0" fmla="*/ 0 w 237067"/>
              <a:gd name="connsiteY0" fmla="*/ 169333 h 304800"/>
              <a:gd name="connsiteX1" fmla="*/ 76200 w 237067"/>
              <a:gd name="connsiteY1" fmla="*/ 304800 h 304800"/>
              <a:gd name="connsiteX2" fmla="*/ 237067 w 237067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067" h="304800">
                <a:moveTo>
                  <a:pt x="0" y="169333"/>
                </a:moveTo>
                <a:lnTo>
                  <a:pt x="76200" y="304800"/>
                </a:lnTo>
                <a:lnTo>
                  <a:pt x="237067" y="0"/>
                </a:lnTo>
              </a:path>
            </a:pathLst>
          </a:cu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Helvetica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1C2B582-3981-DA44-9D9C-DCE6BDFE2E1A}"/>
              </a:ext>
            </a:extLst>
          </p:cNvPr>
          <p:cNvSpPr/>
          <p:nvPr/>
        </p:nvSpPr>
        <p:spPr bwMode="auto">
          <a:xfrm>
            <a:off x="8221132" y="3992312"/>
            <a:ext cx="237067" cy="304800"/>
          </a:xfrm>
          <a:custGeom>
            <a:avLst/>
            <a:gdLst>
              <a:gd name="connsiteX0" fmla="*/ 0 w 237067"/>
              <a:gd name="connsiteY0" fmla="*/ 169333 h 304800"/>
              <a:gd name="connsiteX1" fmla="*/ 76200 w 237067"/>
              <a:gd name="connsiteY1" fmla="*/ 304800 h 304800"/>
              <a:gd name="connsiteX2" fmla="*/ 237067 w 237067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067" h="304800">
                <a:moveTo>
                  <a:pt x="0" y="169333"/>
                </a:moveTo>
                <a:lnTo>
                  <a:pt x="76200" y="304800"/>
                </a:lnTo>
                <a:lnTo>
                  <a:pt x="237067" y="0"/>
                </a:lnTo>
              </a:path>
            </a:pathLst>
          </a:cu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Helvetica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9D69B7-F8F7-0740-9377-93239C8C8058}"/>
              </a:ext>
            </a:extLst>
          </p:cNvPr>
          <p:cNvSpPr txBox="1"/>
          <p:nvPr/>
        </p:nvSpPr>
        <p:spPr>
          <a:xfrm>
            <a:off x="7971550" y="4533407"/>
            <a:ext cx="587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   X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68676B5-191A-5C40-9CB3-D6C9567B929E}"/>
              </a:ext>
            </a:extLst>
          </p:cNvPr>
          <p:cNvSpPr/>
          <p:nvPr/>
        </p:nvSpPr>
        <p:spPr bwMode="auto">
          <a:xfrm>
            <a:off x="8221132" y="4958296"/>
            <a:ext cx="237067" cy="304800"/>
          </a:xfrm>
          <a:custGeom>
            <a:avLst/>
            <a:gdLst>
              <a:gd name="connsiteX0" fmla="*/ 0 w 237067"/>
              <a:gd name="connsiteY0" fmla="*/ 169333 h 304800"/>
              <a:gd name="connsiteX1" fmla="*/ 76200 w 237067"/>
              <a:gd name="connsiteY1" fmla="*/ 304800 h 304800"/>
              <a:gd name="connsiteX2" fmla="*/ 237067 w 237067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067" h="304800">
                <a:moveTo>
                  <a:pt x="0" y="169333"/>
                </a:moveTo>
                <a:lnTo>
                  <a:pt x="76200" y="304800"/>
                </a:lnTo>
                <a:lnTo>
                  <a:pt x="237067" y="0"/>
                </a:lnTo>
              </a:path>
            </a:pathLst>
          </a:cu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Helvetica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F818D6-F229-9044-9F40-249805FE6E91}"/>
              </a:ext>
            </a:extLst>
          </p:cNvPr>
          <p:cNvSpPr txBox="1"/>
          <p:nvPr/>
        </p:nvSpPr>
        <p:spPr>
          <a:xfrm>
            <a:off x="7976996" y="5276817"/>
            <a:ext cx="587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   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48D69A-77C3-1B41-977C-2AD2B10C90DE}"/>
              </a:ext>
            </a:extLst>
          </p:cNvPr>
          <p:cNvSpPr txBox="1"/>
          <p:nvPr/>
        </p:nvSpPr>
        <p:spPr>
          <a:xfrm>
            <a:off x="7988111" y="5690649"/>
            <a:ext cx="587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   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98FA53-EB15-CD4C-87F7-F3BBEC6A8399}"/>
              </a:ext>
            </a:extLst>
          </p:cNvPr>
          <p:cNvSpPr txBox="1"/>
          <p:nvPr/>
        </p:nvSpPr>
        <p:spPr>
          <a:xfrm>
            <a:off x="7995175" y="6023974"/>
            <a:ext cx="587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   ?</a:t>
            </a:r>
          </a:p>
        </p:txBody>
      </p:sp>
    </p:spTree>
    <p:extLst>
      <p:ext uri="{BB962C8B-B14F-4D97-AF65-F5344CB8AC3E}">
        <p14:creationId xmlns:p14="http://schemas.microsoft.com/office/powerpoint/2010/main" val="345471532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3590</TotalTime>
  <Words>1334</Words>
  <Application>Microsoft Macintosh PowerPoint</Application>
  <PresentationFormat>On-screen Show (4:3)</PresentationFormat>
  <Paragraphs>148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ヒラギノ角ゴ Pro W3</vt:lpstr>
      <vt:lpstr>Arial</vt:lpstr>
      <vt:lpstr>Calibri</vt:lpstr>
      <vt:lpstr>Cambria</vt:lpstr>
      <vt:lpstr>Courier New</vt:lpstr>
      <vt:lpstr>Helvetica</vt:lpstr>
      <vt:lpstr>Times New Roman</vt:lpstr>
      <vt:lpstr>Wingdings</vt:lpstr>
      <vt:lpstr>3_Default Design</vt:lpstr>
      <vt:lpstr>1_Blank</vt:lpstr>
      <vt:lpstr>Recall the charge to workshop participants</vt:lpstr>
      <vt:lpstr>Discussion Starter (1/4)</vt:lpstr>
      <vt:lpstr>Discussion Starter (2/4)</vt:lpstr>
      <vt:lpstr>Discussion Starter (3/4)</vt:lpstr>
      <vt:lpstr>Discussion Starter (4/4)</vt:lpstr>
      <vt:lpstr>Discussion</vt:lpstr>
      <vt:lpstr>Backup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Al-Saadi</dc:creator>
  <cp:lastModifiedBy>Jay Al-Saadi</cp:lastModifiedBy>
  <cp:revision>41</cp:revision>
  <dcterms:created xsi:type="dcterms:W3CDTF">2018-04-22T21:18:52Z</dcterms:created>
  <dcterms:modified xsi:type="dcterms:W3CDTF">2018-05-01T21:17:42Z</dcterms:modified>
</cp:coreProperties>
</file>