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7023100" cy="93091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ang" initials="KS" lastIdx="0" clrIdx="0"/>
  <p:cmAuthor id="1" name="Mike Newchurch" initials="MJN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D1"/>
    <a:srgbClr val="D5E59B"/>
    <a:srgbClr val="EEEEEE"/>
    <a:srgbClr val="0F02B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9208" autoAdjust="0"/>
  </p:normalViewPr>
  <p:slideViewPr>
    <p:cSldViewPr>
      <p:cViewPr>
        <p:scale>
          <a:sx n="40" d="100"/>
          <a:sy n="40" d="100"/>
        </p:scale>
        <p:origin x="168" y="126"/>
      </p:cViewPr>
      <p:guideLst>
        <p:guide orient="horz" pos="13824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70502E-1FAC-483D-9636-278CE1E47EC8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98500"/>
            <a:ext cx="261937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7D19031-C500-463E-BF2F-6576AE2B3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6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1863" y="698500"/>
            <a:ext cx="261937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19031-C500-463E-BF2F-6576AE2B36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1757687"/>
            <a:ext cx="7406640" cy="37449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757687"/>
            <a:ext cx="21671280" cy="37449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2967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0241284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10241284"/>
            <a:ext cx="14538960" cy="2896616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4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4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4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emf"/><Relationship Id="rId25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sstc.uah.edu/atmchem" TargetMode="External"/><Relationship Id="rId11" Type="http://schemas.openxmlformats.org/officeDocument/2006/relationships/image" Target="../media/image8.png"/><Relationship Id="rId24" Type="http://schemas.openxmlformats.org/officeDocument/2006/relationships/hyperlink" Target="http://www-air.larc.nasa.gov/missions/TOLNet/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4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184" descr="Meat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72" y="19325"/>
            <a:ext cx="2257926" cy="196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Text Box 10"/>
          <p:cNvSpPr txBox="1">
            <a:spLocks noChangeArrowheads="1"/>
          </p:cNvSpPr>
          <p:nvPr/>
        </p:nvSpPr>
        <p:spPr bwMode="auto">
          <a:xfrm>
            <a:off x="7909224" y="1767753"/>
            <a:ext cx="25009176" cy="326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/>
          <a:lstStyle/>
          <a:p>
            <a:r>
              <a:rPr lang="en-US" sz="4000" b="1" dirty="0"/>
              <a:t>Michael J. Newchurch</a:t>
            </a:r>
            <a:r>
              <a:rPr lang="en-US" sz="4000" baseline="30000" dirty="0"/>
              <a:t>1*</a:t>
            </a:r>
            <a:r>
              <a:rPr lang="en-US" sz="4000" dirty="0"/>
              <a:t>, </a:t>
            </a:r>
            <a:r>
              <a:rPr lang="en-US" sz="4000" dirty="0" smtClean="0"/>
              <a:t>Shi Kuang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Lihua Wang</a:t>
            </a:r>
            <a:r>
              <a:rPr lang="en-US" sz="4000" baseline="30000" dirty="0" smtClean="0"/>
              <a:t>1</a:t>
            </a:r>
            <a:r>
              <a:rPr lang="en-US" sz="4000" dirty="0" smtClean="0"/>
              <a:t>, Thierry </a:t>
            </a:r>
            <a:r>
              <a:rPr lang="en-US" sz="4000" dirty="0"/>
              <a:t>Leblanc</a:t>
            </a:r>
            <a:r>
              <a:rPr lang="en-US" sz="4000" baseline="30000" dirty="0"/>
              <a:t>2</a:t>
            </a:r>
            <a:r>
              <a:rPr lang="en-US" sz="4000" dirty="0"/>
              <a:t>, Raul J. Alvarez II</a:t>
            </a:r>
            <a:r>
              <a:rPr lang="en-US" sz="4000" baseline="30000" dirty="0"/>
              <a:t>3</a:t>
            </a:r>
            <a:r>
              <a:rPr lang="en-US" sz="4000" dirty="0"/>
              <a:t>, Andrew O. Langford</a:t>
            </a:r>
            <a:r>
              <a:rPr lang="en-US" sz="4000" baseline="30000" dirty="0"/>
              <a:t>3</a:t>
            </a:r>
            <a:r>
              <a:rPr lang="en-US" sz="4000" dirty="0"/>
              <a:t>, Christoph J. Senff</a:t>
            </a:r>
            <a:r>
              <a:rPr lang="en-US" sz="4000" baseline="30000" dirty="0"/>
              <a:t>3,4</a:t>
            </a:r>
            <a:r>
              <a:rPr lang="en-US" sz="4000" dirty="0"/>
              <a:t>, Steve Brown</a:t>
            </a:r>
            <a:r>
              <a:rPr lang="en-US" sz="4000" baseline="30000" dirty="0"/>
              <a:t>3</a:t>
            </a:r>
            <a:r>
              <a:rPr lang="en-US" sz="4000" dirty="0"/>
              <a:t>, Bryan Johnson</a:t>
            </a:r>
            <a:r>
              <a:rPr lang="en-US" sz="4000" baseline="30000" dirty="0"/>
              <a:t>3</a:t>
            </a:r>
            <a:r>
              <a:rPr lang="en-US" sz="4000" dirty="0"/>
              <a:t>, </a:t>
            </a:r>
            <a:r>
              <a:rPr lang="en-US" sz="4000" dirty="0" smtClean="0"/>
              <a:t>John </a:t>
            </a:r>
            <a:r>
              <a:rPr lang="en-US" sz="4000" dirty="0"/>
              <a:t>F. Burris</a:t>
            </a:r>
            <a:r>
              <a:rPr lang="en-US" sz="4000" baseline="30000" dirty="0"/>
              <a:t>5</a:t>
            </a:r>
            <a:r>
              <a:rPr lang="en-US" sz="4000" dirty="0"/>
              <a:t>, Thomas J. McGee</a:t>
            </a:r>
            <a:r>
              <a:rPr lang="en-US" sz="4000" baseline="30000" dirty="0"/>
              <a:t>5</a:t>
            </a:r>
            <a:r>
              <a:rPr lang="en-US" sz="4000" dirty="0"/>
              <a:t>, John T. Sullivan</a:t>
            </a:r>
            <a:r>
              <a:rPr lang="en-US" sz="4000" baseline="30000" dirty="0"/>
              <a:t>5,6</a:t>
            </a:r>
            <a:r>
              <a:rPr lang="en-US" sz="4000" dirty="0"/>
              <a:t>, Russell J. DeYoung</a:t>
            </a:r>
            <a:r>
              <a:rPr lang="en-US" sz="4000" baseline="30000" dirty="0"/>
              <a:t>7</a:t>
            </a:r>
            <a:r>
              <a:rPr lang="en-US" sz="4000" dirty="0"/>
              <a:t>, </a:t>
            </a:r>
            <a:r>
              <a:rPr lang="en-US" sz="4000" dirty="0" smtClean="0"/>
              <a:t>Johnathan Hair</a:t>
            </a:r>
            <a:r>
              <a:rPr lang="en-US" sz="4000" baseline="30000" dirty="0"/>
              <a:t>7</a:t>
            </a:r>
            <a:r>
              <a:rPr lang="en-US" sz="4000" dirty="0" smtClean="0"/>
              <a:t>, Jassim </a:t>
            </a:r>
            <a:r>
              <a:rPr lang="en-US" sz="4000" dirty="0"/>
              <a:t>Al-Saadi</a:t>
            </a:r>
            <a:r>
              <a:rPr lang="en-US" sz="4000" baseline="30000" dirty="0"/>
              <a:t>7</a:t>
            </a:r>
            <a:r>
              <a:rPr lang="en-US" sz="4000" dirty="0"/>
              <a:t>, </a:t>
            </a:r>
            <a:r>
              <a:rPr lang="en-US" sz="4000" dirty="0" smtClean="0"/>
              <a:t>Gao Chen</a:t>
            </a:r>
            <a:r>
              <a:rPr lang="en-US" sz="4000" baseline="30000" dirty="0" smtClean="0"/>
              <a:t>7</a:t>
            </a:r>
            <a:r>
              <a:rPr lang="en-US" sz="4000" dirty="0" smtClean="0"/>
              <a:t>, Matthew </a:t>
            </a:r>
            <a:r>
              <a:rPr lang="en-US" sz="4000" dirty="0"/>
              <a:t>Johnson</a:t>
            </a:r>
            <a:r>
              <a:rPr lang="en-US" sz="4000" baseline="30000" dirty="0"/>
              <a:t>8</a:t>
            </a:r>
            <a:r>
              <a:rPr lang="en-US" sz="4000" dirty="0"/>
              <a:t>, </a:t>
            </a:r>
            <a:r>
              <a:rPr lang="en-US" sz="4000" dirty="0" smtClean="0"/>
              <a:t>Barry Lefer</a:t>
            </a:r>
            <a:r>
              <a:rPr lang="en-US" sz="4000" baseline="30000" dirty="0" smtClean="0"/>
              <a:t>9</a:t>
            </a:r>
            <a:r>
              <a:rPr lang="en-US" sz="4000" dirty="0"/>
              <a:t>, Brad </a:t>
            </a:r>
            <a:r>
              <a:rPr lang="en-US" sz="4000" dirty="0" smtClean="0"/>
              <a:t>Pierce</a:t>
            </a:r>
            <a:r>
              <a:rPr lang="en-US" sz="4000" baseline="30000" dirty="0" smtClean="0"/>
              <a:t>10</a:t>
            </a:r>
            <a:r>
              <a:rPr lang="en-US" sz="4000" dirty="0" smtClean="0"/>
              <a:t>, Edwin Eloranta</a:t>
            </a:r>
            <a:r>
              <a:rPr lang="en-US" sz="4000" baseline="30000" dirty="0" smtClean="0"/>
              <a:t>10</a:t>
            </a:r>
            <a:endParaRPr lang="en-US" sz="4000" baseline="30000" dirty="0"/>
          </a:p>
          <a:p>
            <a:endParaRPr lang="en-US" sz="4000" baseline="30000" dirty="0"/>
          </a:p>
        </p:txBody>
      </p:sp>
      <p:sp>
        <p:nvSpPr>
          <p:cNvPr id="214" name="Text Box 31"/>
          <p:cNvSpPr txBox="1">
            <a:spLocks noChangeArrowheads="1"/>
          </p:cNvSpPr>
          <p:nvPr/>
        </p:nvSpPr>
        <p:spPr bwMode="auto">
          <a:xfrm>
            <a:off x="7466725" y="19325"/>
            <a:ext cx="2519685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6689725" algn="l"/>
                <a:tab pos="25949275" algn="l"/>
              </a:tabLst>
            </a:pPr>
            <a:r>
              <a:rPr lang="en-US" sz="6600" b="1" dirty="0" err="1"/>
              <a:t>TOLNet</a:t>
            </a:r>
            <a:r>
              <a:rPr lang="en-US" sz="6600" b="1" dirty="0"/>
              <a:t> – A Tropospheric Ozone Lidar Profiling Network for Satellite </a:t>
            </a:r>
            <a:r>
              <a:rPr lang="en-US" sz="6600" b="1" dirty="0" smtClean="0"/>
              <a:t>Validation </a:t>
            </a:r>
            <a:r>
              <a:rPr lang="en-US" sz="6600" b="1" dirty="0"/>
              <a:t>and Process </a:t>
            </a:r>
            <a:r>
              <a:rPr lang="en-US" sz="6600" b="1" dirty="0" smtClean="0"/>
              <a:t>Studies</a:t>
            </a:r>
            <a:endParaRPr lang="en-US" sz="6600" b="1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253" name="Picture 252" descr="noaa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5928" y="109982"/>
            <a:ext cx="1815181" cy="181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407" y="181716"/>
            <a:ext cx="3273047" cy="1636527"/>
          </a:xfrm>
          <a:prstGeom prst="rect">
            <a:avLst/>
          </a:prstGeom>
        </p:spPr>
      </p:pic>
      <p:sp>
        <p:nvSpPr>
          <p:cNvPr id="289" name="Text Box 356"/>
          <p:cNvSpPr txBox="1">
            <a:spLocks noChangeArrowheads="1"/>
          </p:cNvSpPr>
          <p:nvPr/>
        </p:nvSpPr>
        <p:spPr bwMode="auto">
          <a:xfrm>
            <a:off x="344440" y="43244869"/>
            <a:ext cx="3249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F02BE"/>
                </a:solidFill>
                <a:latin typeface="Cambria" pitchFamily="18" charset="0"/>
                <a:hlinkClick r:id="rId6"/>
              </a:rPr>
              <a:t>http://</a:t>
            </a:r>
            <a:r>
              <a:rPr lang="en-US" sz="3600" dirty="0" smtClean="0">
                <a:solidFill>
                  <a:srgbClr val="0F02BE"/>
                </a:solidFill>
                <a:latin typeface="Cambria" pitchFamily="18" charset="0"/>
                <a:hlinkClick r:id="rId6"/>
              </a:rPr>
              <a:t>nsstc.uah.edu/atmchem</a:t>
            </a:r>
            <a:r>
              <a:rPr lang="en-US" sz="3600" dirty="0">
                <a:latin typeface="Cambria" pitchFamily="18" charset="0"/>
              </a:rPr>
              <a:t> </a:t>
            </a:r>
            <a:r>
              <a:rPr lang="en-US" sz="3600" dirty="0" smtClean="0">
                <a:latin typeface="Cambria" pitchFamily="18" charset="0"/>
              </a:rPr>
              <a:t>               		mike</a:t>
            </a:r>
            <a:r>
              <a:rPr lang="en-US" sz="3600" i="1" dirty="0" smtClean="0">
                <a:latin typeface="Cambria" pitchFamily="18" charset="0"/>
              </a:rPr>
              <a:t>@nsstc.uah.edu              	 </a:t>
            </a:r>
            <a:r>
              <a:rPr lang="en-US" sz="3600" dirty="0" smtClean="0">
                <a:latin typeface="Cambria" pitchFamily="18" charset="0"/>
              </a:rPr>
              <a:t>Aug. 30-</a:t>
            </a:r>
            <a:r>
              <a:rPr lang="en-US" altLang="zh-CN" sz="3600" dirty="0" smtClean="0">
                <a:latin typeface="Cambria" pitchFamily="18" charset="0"/>
                <a:ea typeface="宋体" pitchFamily="2" charset="-122"/>
              </a:rPr>
              <a:t>Sep. </a:t>
            </a:r>
            <a:r>
              <a:rPr lang="en-US" altLang="zh-CN" sz="3600" dirty="0">
                <a:latin typeface="Cambria" pitchFamily="18" charset="0"/>
                <a:ea typeface="宋体" pitchFamily="2" charset="-122"/>
              </a:rPr>
              <a:t>2</a:t>
            </a:r>
            <a:r>
              <a:rPr lang="en-US" altLang="zh-CN" sz="3600" dirty="0" smtClean="0">
                <a:latin typeface="Cambria" pitchFamily="18" charset="0"/>
                <a:ea typeface="宋体" pitchFamily="2" charset="-122"/>
              </a:rPr>
              <a:t>, 2015, Research Triangle Park, NC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8059" y="4093187"/>
            <a:ext cx="17879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/>
              <a:t>1</a:t>
            </a:r>
            <a:r>
              <a:rPr lang="en-US" sz="3200" dirty="0" smtClean="0"/>
              <a:t>UAH, 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Caltech/JPL, 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NOAA/ESRL, 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CU, 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NASA/GSFC, 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ORAU, </a:t>
            </a:r>
            <a:r>
              <a:rPr lang="en-US" sz="3200" baseline="30000" dirty="0" smtClean="0"/>
              <a:t>7</a:t>
            </a:r>
            <a:r>
              <a:rPr lang="en-US" sz="3200" dirty="0" smtClean="0"/>
              <a:t>NASA/</a:t>
            </a:r>
            <a:r>
              <a:rPr lang="en-US" sz="3200" dirty="0" err="1" smtClean="0"/>
              <a:t>LaRC</a:t>
            </a:r>
            <a:r>
              <a:rPr lang="en-US" sz="3200" dirty="0" smtClean="0"/>
              <a:t> </a:t>
            </a:r>
            <a:r>
              <a:rPr lang="en-US" sz="3200" dirty="0"/>
              <a:t>, </a:t>
            </a:r>
            <a:r>
              <a:rPr lang="en-US" sz="3200" baseline="30000" dirty="0" smtClean="0"/>
              <a:t>8</a:t>
            </a:r>
            <a:r>
              <a:rPr lang="en-US" sz="3200" dirty="0" smtClean="0"/>
              <a:t>NASA/ARC, </a:t>
            </a:r>
            <a:r>
              <a:rPr lang="en-US" sz="3200" baseline="30000" dirty="0" smtClean="0"/>
              <a:t>9</a:t>
            </a:r>
            <a:r>
              <a:rPr lang="en-US" sz="3200" dirty="0" smtClean="0"/>
              <a:t>NASA/HD, </a:t>
            </a:r>
            <a:r>
              <a:rPr lang="en-US" sz="3200" baseline="30000" dirty="0" smtClean="0"/>
              <a:t>10</a:t>
            </a:r>
            <a:r>
              <a:rPr lang="en-US" sz="3200" dirty="0" smtClean="0"/>
              <a:t>UW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115943" y="5485865"/>
            <a:ext cx="16267057" cy="15392935"/>
          </a:xfrm>
          <a:prstGeom prst="roundRect">
            <a:avLst>
              <a:gd name="adj" fmla="val 192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605" y="5485864"/>
            <a:ext cx="16269732" cy="914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Introduction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472" y="6535340"/>
            <a:ext cx="15879728" cy="146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NASA </a:t>
            </a:r>
            <a:r>
              <a:rPr lang="en-US" sz="3600" dirty="0"/>
              <a:t>initiated an interagency ozone </a:t>
            </a:r>
            <a:r>
              <a:rPr lang="en-US" sz="3600" dirty="0" err="1"/>
              <a:t>lidar</a:t>
            </a:r>
            <a:r>
              <a:rPr lang="en-US" sz="3600" dirty="0"/>
              <a:t> observation network under the name </a:t>
            </a:r>
            <a:r>
              <a:rPr lang="en-US" sz="3600" dirty="0" err="1"/>
              <a:t>TOLNet</a:t>
            </a:r>
            <a:r>
              <a:rPr lang="en-US" sz="3600" dirty="0"/>
              <a:t> to promote cooperative multiple-station ozone-</a:t>
            </a:r>
            <a:r>
              <a:rPr lang="en-US" sz="3600" dirty="0" err="1"/>
              <a:t>lidar</a:t>
            </a:r>
            <a:r>
              <a:rPr lang="en-US" sz="3600" dirty="0"/>
              <a:t> observations to provide highly time-resolved (few minutes) tropospheric-ozone vertical profiles useful for air-quality studies, model evaluation, and satellite validation. </a:t>
            </a:r>
            <a:endParaRPr lang="en-US" sz="3600" dirty="0" smtClean="0"/>
          </a:p>
          <a:p>
            <a:endParaRPr lang="en-US" sz="3600" dirty="0" smtClean="0"/>
          </a:p>
          <a:p>
            <a:pPr lvl="0">
              <a:spcAft>
                <a:spcPts val="600"/>
              </a:spcAft>
            </a:pPr>
            <a:r>
              <a:rPr lang="en-US" altLang="ja-JP" sz="4400" u="sng" dirty="0">
                <a:solidFill>
                  <a:prstClr val="black"/>
                </a:solidFill>
              </a:rPr>
              <a:t>Motivation:</a:t>
            </a:r>
          </a:p>
          <a:p>
            <a:pPr lvl="0">
              <a:spcAft>
                <a:spcPts val="600"/>
              </a:spcAft>
            </a:pPr>
            <a:r>
              <a:rPr lang="en-US" altLang="ja-JP" sz="3600" dirty="0">
                <a:solidFill>
                  <a:prstClr val="black"/>
                </a:solidFill>
              </a:rPr>
              <a:t>Prepare to make best use of next-generation satellite tropospheric ozone observations by advancing the understanding of </a:t>
            </a:r>
            <a:r>
              <a:rPr lang="en-US" altLang="ja-JP" sz="3600" dirty="0" smtClean="0">
                <a:solidFill>
                  <a:prstClr val="black"/>
                </a:solidFill>
              </a:rPr>
              <a:t>following processes: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3600" dirty="0">
                <a:solidFill>
                  <a:prstClr val="black"/>
                </a:solidFill>
              </a:rPr>
              <a:t>Synoptic processes such as </a:t>
            </a:r>
            <a:r>
              <a:rPr lang="en-US" altLang="ja-JP" sz="3600" dirty="0" smtClean="0">
                <a:solidFill>
                  <a:prstClr val="black"/>
                </a:solidFill>
              </a:rPr>
              <a:t>STE, </a:t>
            </a:r>
            <a:r>
              <a:rPr lang="en-US" altLang="ja-JP" sz="3600" dirty="0">
                <a:solidFill>
                  <a:prstClr val="black"/>
                </a:solidFill>
              </a:rPr>
              <a:t>long-range pollution transport, and large-scale stagnation [timescale: days to several hours</a:t>
            </a:r>
            <a:r>
              <a:rPr lang="en-US" altLang="ja-JP" sz="3600" dirty="0" smtClean="0">
                <a:solidFill>
                  <a:prstClr val="black"/>
                </a:solidFill>
              </a:rPr>
              <a:t>].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3600" dirty="0">
                <a:solidFill>
                  <a:prstClr val="black"/>
                </a:solidFill>
              </a:rPr>
              <a:t>Mesoscale processes such as diurnal land/water boundary cycles, low-level jets, and orographic venting [timescale: hours</a:t>
            </a:r>
            <a:r>
              <a:rPr lang="en-US" altLang="ja-JP" sz="3600" dirty="0" smtClean="0">
                <a:solidFill>
                  <a:prstClr val="black"/>
                </a:solidFill>
              </a:rPr>
              <a:t>].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3600" dirty="0">
                <a:solidFill>
                  <a:prstClr val="black"/>
                </a:solidFill>
              </a:rPr>
              <a:t>Local scale processes including exchange between the boundary layer and the free troposphere, episodic precursor emissions, and convection [timescale: sub-hourly</a:t>
            </a:r>
            <a:r>
              <a:rPr lang="en-US" altLang="ja-JP" sz="3600" dirty="0" smtClean="0">
                <a:solidFill>
                  <a:prstClr val="black"/>
                </a:solidFill>
              </a:rPr>
              <a:t>].</a:t>
            </a:r>
            <a:endParaRPr lang="en-US" altLang="ja-JP" sz="36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–"/>
            </a:pPr>
            <a:endParaRPr lang="en-US" altLang="ja-JP" sz="36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altLang="ja-JP" sz="4400" u="sng" dirty="0">
                <a:solidFill>
                  <a:prstClr val="black"/>
                </a:solidFill>
              </a:rPr>
              <a:t>Objectives: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dirty="0">
                <a:cs typeface="Arial" pitchFamily="34" charset="0"/>
              </a:rPr>
              <a:t>Provide coordinated </a:t>
            </a:r>
            <a:r>
              <a:rPr lang="en-US" sz="3600" dirty="0" smtClean="0">
                <a:cs typeface="Arial" pitchFamily="34" charset="0"/>
              </a:rPr>
              <a:t>high-resolution measurements </a:t>
            </a:r>
            <a:r>
              <a:rPr lang="en-US" sz="3600" dirty="0">
                <a:cs typeface="Arial" pitchFamily="34" charset="0"/>
              </a:rPr>
              <a:t>of </a:t>
            </a:r>
            <a:r>
              <a:rPr lang="en-US" sz="3600" dirty="0" smtClean="0">
                <a:cs typeface="Arial" pitchFamily="34" charset="0"/>
              </a:rPr>
              <a:t>tropospheric ozone for </a:t>
            </a:r>
            <a:r>
              <a:rPr lang="en-US" sz="3600" dirty="0">
                <a:cs typeface="Arial" pitchFamily="34" charset="0"/>
              </a:rPr>
              <a:t>air-quality/chemical/transport model improvement and satellite retrieval </a:t>
            </a:r>
            <a:r>
              <a:rPr lang="en-US" sz="3600" dirty="0" smtClean="0">
                <a:cs typeface="Arial" pitchFamily="34" charset="0"/>
              </a:rPr>
              <a:t>validation.</a:t>
            </a:r>
            <a:endParaRPr lang="en-US" sz="3600" dirty="0">
              <a:cs typeface="Arial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dirty="0">
                <a:cs typeface="Arial" pitchFamily="34" charset="0"/>
              </a:rPr>
              <a:t>Exploit synergies with EVS-1 DISCOVER-AQ, EVI-1 TEMPO, GEO-CAPE studies, and existing routine </a:t>
            </a:r>
            <a:r>
              <a:rPr lang="en-US" sz="3600" dirty="0" smtClean="0">
                <a:cs typeface="Arial" pitchFamily="34" charset="0"/>
              </a:rPr>
              <a:t>observations to advance understanding of processes controlling regional air quality and chemistry.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dirty="0" smtClean="0">
                <a:cs typeface="Arial" pitchFamily="34" charset="0"/>
              </a:rPr>
              <a:t>Develop recommendations for lowering the cost and improving the robustness of ozone </a:t>
            </a:r>
            <a:r>
              <a:rPr lang="en-US" sz="3600" dirty="0" err="1" smtClean="0">
                <a:cs typeface="Arial" pitchFamily="34" charset="0"/>
              </a:rPr>
              <a:t>lidar</a:t>
            </a:r>
            <a:r>
              <a:rPr lang="en-US" sz="3600" dirty="0" smtClean="0">
                <a:cs typeface="Arial" pitchFamily="34" charset="0"/>
              </a:rPr>
              <a:t> systems.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197567" y="3631522"/>
            <a:ext cx="76692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2015 GEO-CAPE Workshop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15943" y="21071937"/>
            <a:ext cx="16267057" cy="12913263"/>
          </a:xfrm>
          <a:prstGeom prst="roundRect">
            <a:avLst>
              <a:gd name="adj" fmla="val 192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14605" y="21071936"/>
            <a:ext cx="16268395" cy="914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Stations</a:t>
            </a:r>
            <a:endParaRPr lang="en-US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522749"/>
              </p:ext>
            </p:extLst>
          </p:nvPr>
        </p:nvGraphicFramePr>
        <p:xfrm>
          <a:off x="198472" y="22854974"/>
          <a:ext cx="16124490" cy="1055020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687415"/>
                <a:gridCol w="2687415"/>
                <a:gridCol w="2687415"/>
                <a:gridCol w="2687415"/>
                <a:gridCol w="2687415"/>
                <a:gridCol w="2687415"/>
              </a:tblGrid>
              <a:tr h="17298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Name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JPL TMO (Table Mountain tropospheric Ozone) DIAL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TOPAZ (Tunable Optical Profiler for Aerosol and </a:t>
                      </a:r>
                      <a:r>
                        <a:rPr lang="en-US" sz="2800" dirty="0" err="1">
                          <a:effectLst/>
                        </a:rPr>
                        <a:t>oZone</a:t>
                      </a:r>
                      <a:r>
                        <a:rPr lang="en-US" sz="2800" dirty="0">
                          <a:effectLst/>
                        </a:rPr>
                        <a:t>) </a:t>
                      </a:r>
                      <a:r>
                        <a:rPr lang="en-US" sz="2800" dirty="0" err="1">
                          <a:effectLst/>
                        </a:rPr>
                        <a:t>lidar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RO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QET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(Rocket-city O3 Quality Evaluation in </a:t>
                      </a:r>
                      <a:r>
                        <a:rPr lang="en-US" sz="2800" dirty="0" err="1">
                          <a:effectLst/>
                        </a:rPr>
                        <a:t>theTroposphere</a:t>
                      </a:r>
                      <a:r>
                        <a:rPr lang="en-US" sz="2800" dirty="0">
                          <a:effectLst/>
                        </a:rPr>
                        <a:t>) </a:t>
                      </a:r>
                      <a:r>
                        <a:rPr lang="en-US" sz="2800" dirty="0" err="1">
                          <a:effectLst/>
                        </a:rPr>
                        <a:t>lidar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GSFC TROPOZ (</a:t>
                      </a:r>
                      <a:r>
                        <a:rPr lang="en-US" sz="2800" dirty="0" err="1">
                          <a:effectLst/>
                        </a:rPr>
                        <a:t>TROPospheric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OZone</a:t>
                      </a:r>
                      <a:r>
                        <a:rPr lang="en-US" sz="2800" dirty="0">
                          <a:effectLst/>
                        </a:rPr>
                        <a:t>) DIAL 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LMOL (Langley Mobile Ozone Lidar)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7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Affiliation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NASA/JPL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NOAA/ESRL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UAH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NASA/GSFC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NASA/</a:t>
                      </a:r>
                      <a:r>
                        <a:rPr lang="en-US" sz="2800" dirty="0" err="1">
                          <a:effectLst/>
                        </a:rPr>
                        <a:t>LaRC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9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Host location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Wrightwood, CA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Boulder, CO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Huntsville, AL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Greenbelt, MD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Hampton, VA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69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Set-up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Fixed-location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Mobile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Fixed-location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Mobile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Mobile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1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Transmitter type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Quadruple Nd:YAG pumped Raman laser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Quadruple Nd:YLF pumped Ce:LiCAF laser (tunable wavelength)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Quadruple Nd:YAG pumped Raman laser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Quadruple Nd:YAG pumped Raman laser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Quadruple Nd:YLF pumped Ce:LiCAF laser (tunable wavelength)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1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Wavelength (nm)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289, 299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Typically 287, 291, 294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283, 289, 299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289, 299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Typically 285, 291 (527 for aerosol)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Receiver size (cm)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91, 5, 5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50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40, 10, 2.5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41, 2.5, 2.5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40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0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</a:rPr>
                        <a:t>Measurable range (km AGL)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0.1-23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0-3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0.1-12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0.2-12 (day)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0.2-19 (night)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effectLst/>
                        </a:rPr>
                        <a:t>0.1-4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224220" y="22085533"/>
            <a:ext cx="9089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Table 1. Summary of the </a:t>
            </a:r>
            <a:r>
              <a:rPr lang="en-US" sz="4400" dirty="0" err="1"/>
              <a:t>TOLNet</a:t>
            </a:r>
            <a:r>
              <a:rPr lang="en-US" sz="4400" dirty="0"/>
              <a:t> </a:t>
            </a:r>
            <a:r>
              <a:rPr lang="en-US" sz="4400" dirty="0" err="1"/>
              <a:t>lidars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140" name="Rounded Rectangle 139"/>
          <p:cNvSpPr/>
          <p:nvPr/>
        </p:nvSpPr>
        <p:spPr>
          <a:xfrm>
            <a:off x="16538660" y="5485864"/>
            <a:ext cx="16267057" cy="20423231"/>
          </a:xfrm>
          <a:prstGeom prst="roundRect">
            <a:avLst>
              <a:gd name="adj" fmla="val 192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6538659" y="5485865"/>
            <a:ext cx="16267057" cy="914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Measurements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9239" y="6653916"/>
            <a:ext cx="8047739" cy="13263867"/>
          </a:xfrm>
          <a:prstGeom prst="rect">
            <a:avLst/>
          </a:prstGeom>
        </p:spPr>
      </p:pic>
      <p:grpSp>
        <p:nvGrpSpPr>
          <p:cNvPr id="160" name="Group 159"/>
          <p:cNvGrpSpPr/>
          <p:nvPr/>
        </p:nvGrpSpPr>
        <p:grpSpPr>
          <a:xfrm>
            <a:off x="25306834" y="6731188"/>
            <a:ext cx="7085680" cy="4647128"/>
            <a:chOff x="3606264" y="1714589"/>
            <a:chExt cx="5852161" cy="3576003"/>
          </a:xfrm>
        </p:grpSpPr>
        <p:sp>
          <p:nvSpPr>
            <p:cNvPr id="161" name="Rectangle 160"/>
            <p:cNvSpPr/>
            <p:nvPr/>
          </p:nvSpPr>
          <p:spPr>
            <a:xfrm>
              <a:off x="3606264" y="1714589"/>
              <a:ext cx="5852161" cy="3576003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376227" y="1739357"/>
              <a:ext cx="2851771" cy="402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310K  (≈2 to 4 km ASL)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163" name="Picture 162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63465" y="2209345"/>
              <a:ext cx="4754880" cy="2578608"/>
            </a:xfrm>
            <a:prstGeom prst="rect">
              <a:avLst/>
            </a:prstGeom>
          </p:spPr>
        </p:pic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72025" y="4851110"/>
              <a:ext cx="5029200" cy="289035"/>
            </a:xfrm>
            <a:prstGeom prst="rect">
              <a:avLst/>
            </a:prstGeom>
          </p:spPr>
        </p:pic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7020025" y="3304085"/>
              <a:ext cx="731520" cy="75184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4977865" y="3212645"/>
              <a:ext cx="731520" cy="75184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sysDash"/>
                </a:ln>
                <a:noFill/>
              </a:endParaRPr>
            </a:p>
          </p:txBody>
        </p:sp>
        <p:sp>
          <p:nvSpPr>
            <p:cNvPr id="167" name="Isosceles Triangle 166"/>
            <p:cNvSpPr/>
            <p:nvPr/>
          </p:nvSpPr>
          <p:spPr>
            <a:xfrm>
              <a:off x="7176911" y="3671235"/>
              <a:ext cx="71387" cy="7642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Isosceles Triangle 167"/>
            <p:cNvSpPr/>
            <p:nvPr/>
          </p:nvSpPr>
          <p:spPr>
            <a:xfrm>
              <a:off x="5486400" y="3502590"/>
              <a:ext cx="71387" cy="7642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Isosceles Triangle 168"/>
            <p:cNvSpPr/>
            <p:nvPr/>
          </p:nvSpPr>
          <p:spPr>
            <a:xfrm>
              <a:off x="5358059" y="3709448"/>
              <a:ext cx="71387" cy="7642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267416" y="11430790"/>
            <a:ext cx="70300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May 24, 2013 12UT RAQMS 310-K ozone </a:t>
            </a:r>
          </a:p>
          <a:p>
            <a:r>
              <a:rPr lang="en-US" sz="3200" dirty="0"/>
              <a:t>Brad Pierce (NOAA/NESDIS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22360510" y="7477630"/>
            <a:ext cx="1997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TMF</a:t>
            </a:r>
          </a:p>
          <a:p>
            <a:r>
              <a:rPr lang="en-US" sz="3600" dirty="0" smtClean="0"/>
              <a:t>(Leblanc) </a:t>
            </a:r>
            <a:endParaRPr lang="en-US" sz="36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8736569" y="11252180"/>
            <a:ext cx="4780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ESRL (</a:t>
            </a:r>
            <a:r>
              <a:rPr lang="en-US" sz="3600" dirty="0" err="1" smtClean="0"/>
              <a:t>Senff</a:t>
            </a:r>
            <a:r>
              <a:rPr lang="en-US" sz="3600" dirty="0"/>
              <a:t> </a:t>
            </a:r>
            <a:r>
              <a:rPr lang="en-US" sz="3600" dirty="0" smtClean="0"/>
              <a:t>&amp;  Langford) </a:t>
            </a:r>
            <a:endParaRPr lang="en-US" sz="3600" dirty="0"/>
          </a:p>
        </p:txBody>
      </p:sp>
      <p:sp>
        <p:nvSpPr>
          <p:cNvPr id="180" name="TextBox 179"/>
          <p:cNvSpPr txBox="1"/>
          <p:nvPr/>
        </p:nvSpPr>
        <p:spPr>
          <a:xfrm>
            <a:off x="21590566" y="15365428"/>
            <a:ext cx="29684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UAH</a:t>
            </a:r>
          </a:p>
          <a:p>
            <a:r>
              <a:rPr lang="en-US" sz="3600" dirty="0" smtClean="0"/>
              <a:t>(Newchurch &amp; </a:t>
            </a:r>
          </a:p>
          <a:p>
            <a:r>
              <a:rPr lang="en-US" sz="3600" dirty="0" smtClean="0"/>
              <a:t>Kuang) </a:t>
            </a:r>
            <a:endParaRPr lang="en-US" sz="3600" dirty="0"/>
          </a:p>
        </p:txBody>
      </p:sp>
      <p:sp>
        <p:nvSpPr>
          <p:cNvPr id="181" name="TextBox 180"/>
          <p:cNvSpPr txBox="1"/>
          <p:nvPr/>
        </p:nvSpPr>
        <p:spPr>
          <a:xfrm>
            <a:off x="24966978" y="13780378"/>
            <a:ext cx="7670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Figure 2. Multiple-station measurements  of two stratospheric intrusions on May 24, 2013. (note the ESRL observation was made at Las Vegas.)</a:t>
            </a:r>
          </a:p>
        </p:txBody>
      </p:sp>
      <p:pic>
        <p:nvPicPr>
          <p:cNvPr id="182" name="Picture 18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106" y="18554701"/>
            <a:ext cx="6588396" cy="46481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/>
        </p:nvCxnSpPr>
        <p:spPr>
          <a:xfrm>
            <a:off x="16702811" y="20141316"/>
            <a:ext cx="8604023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16819402" y="20155571"/>
            <a:ext cx="8879057" cy="5518229"/>
            <a:chOff x="452958" y="36544170"/>
            <a:chExt cx="8879057" cy="5518229"/>
          </a:xfrm>
        </p:grpSpPr>
        <p:pic>
          <p:nvPicPr>
            <p:cNvPr id="18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58" y="39624000"/>
              <a:ext cx="4764257" cy="243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758" y="39624000"/>
              <a:ext cx="4764257" cy="243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8" name="Picture 1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317" y="37104663"/>
              <a:ext cx="2263076" cy="24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9" name="Picture 1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117" y="37119449"/>
              <a:ext cx="3352800" cy="2466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0" name="Straight Arrow Connector 189"/>
            <p:cNvCxnSpPr/>
            <p:nvPr/>
          </p:nvCxnSpPr>
          <p:spPr>
            <a:xfrm flipH="1">
              <a:off x="3908775" y="40043220"/>
              <a:ext cx="228600" cy="35866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V="1">
              <a:off x="3586041" y="39746778"/>
              <a:ext cx="238030" cy="231562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flipH="1">
              <a:off x="4002964" y="40843198"/>
              <a:ext cx="268822" cy="38100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flipH="1">
              <a:off x="6968279" y="38112103"/>
              <a:ext cx="386316" cy="284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4" name="Picture 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124" y="37209561"/>
              <a:ext cx="448162" cy="217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" name="TextBox 194"/>
            <p:cNvSpPr txBox="1"/>
            <p:nvPr/>
          </p:nvSpPr>
          <p:spPr>
            <a:xfrm>
              <a:off x="6467467" y="37731031"/>
              <a:ext cx="2189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Due to smoke</a:t>
              </a:r>
              <a:endParaRPr lang="en-US" sz="28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2816036" y="36544170"/>
              <a:ext cx="27517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Due to smoke</a:t>
              </a:r>
              <a:endParaRPr lang="en-US" sz="2800" dirty="0"/>
            </a:p>
          </p:txBody>
        </p:sp>
        <p:cxnSp>
          <p:nvCxnSpPr>
            <p:cNvPr id="197" name="Straight Arrow Connector 196"/>
            <p:cNvCxnSpPr/>
            <p:nvPr/>
          </p:nvCxnSpPr>
          <p:spPr>
            <a:xfrm>
              <a:off x="4419634" y="36940807"/>
              <a:ext cx="226214" cy="26875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2637317" y="39261316"/>
              <a:ext cx="1996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Ozonesonde</a:t>
              </a:r>
              <a:endParaRPr lang="en-US" sz="2800" dirty="0"/>
            </a:p>
          </p:txBody>
        </p:sp>
        <p:cxnSp>
          <p:nvCxnSpPr>
            <p:cNvPr id="200" name="Straight Arrow Connector 199"/>
            <p:cNvCxnSpPr/>
            <p:nvPr/>
          </p:nvCxnSpPr>
          <p:spPr>
            <a:xfrm flipV="1">
              <a:off x="3418168" y="39021497"/>
              <a:ext cx="335745" cy="3562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Straight Connector 204"/>
          <p:cNvCxnSpPr/>
          <p:nvPr/>
        </p:nvCxnSpPr>
        <p:spPr>
          <a:xfrm>
            <a:off x="25306834" y="17855316"/>
            <a:ext cx="748284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V="1">
            <a:off x="25267416" y="17855316"/>
            <a:ext cx="0" cy="228600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16576243" y="21531575"/>
            <a:ext cx="269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UAH O3 Lidar</a:t>
            </a:r>
            <a:endParaRPr lang="en-US" sz="3600" dirty="0"/>
          </a:p>
        </p:txBody>
      </p:sp>
      <p:sp>
        <p:nvSpPr>
          <p:cNvPr id="216" name="TextBox 215"/>
          <p:cNvSpPr txBox="1"/>
          <p:nvPr/>
        </p:nvSpPr>
        <p:spPr>
          <a:xfrm>
            <a:off x="22308348" y="24150500"/>
            <a:ext cx="1975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UW-HSRL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27087428" y="17874085"/>
            <a:ext cx="3524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LaRC</a:t>
            </a:r>
            <a:r>
              <a:rPr lang="en-US" sz="3600" dirty="0" smtClean="0"/>
              <a:t> DIAL &amp; HSRL</a:t>
            </a:r>
            <a:endParaRPr lang="en-US" sz="3600" dirty="0"/>
          </a:p>
        </p:txBody>
      </p:sp>
      <p:sp>
        <p:nvSpPr>
          <p:cNvPr id="76" name="TextBox 75"/>
          <p:cNvSpPr txBox="1"/>
          <p:nvPr/>
        </p:nvSpPr>
        <p:spPr>
          <a:xfrm>
            <a:off x="25799668" y="23272613"/>
            <a:ext cx="69457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Figure 3. </a:t>
            </a:r>
            <a:r>
              <a:rPr lang="en-US" sz="4000" dirty="0" smtClean="0"/>
              <a:t>Ozone enhancement associated with smoke transport measured by the ozone DIAL </a:t>
            </a:r>
            <a:r>
              <a:rPr lang="en-US" sz="4000" dirty="0"/>
              <a:t>and HSRL on August 14, 2013. 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115943" y="34213800"/>
            <a:ext cx="16268394" cy="9033682"/>
          </a:xfrm>
          <a:prstGeom prst="roundRect">
            <a:avLst>
              <a:gd name="adj" fmla="val 192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114605" y="34178543"/>
            <a:ext cx="16268395" cy="914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Measurements</a:t>
            </a:r>
            <a:endParaRPr lang="en-US" sz="6000" b="1" dirty="0">
              <a:solidFill>
                <a:schemeClr val="tx1"/>
              </a:solidFill>
            </a:endParaRPr>
          </a:p>
        </p:txBody>
      </p:sp>
      <p:pic>
        <p:nvPicPr>
          <p:cNvPr id="220" name="Picture 219" descr="20140729_o3_xsec2.ps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8" r="24089"/>
          <a:stretch/>
        </p:blipFill>
        <p:spPr>
          <a:xfrm rot="16200000">
            <a:off x="2770258" y="33192666"/>
            <a:ext cx="4261088" cy="9406470"/>
          </a:xfrm>
          <a:prstGeom prst="rect">
            <a:avLst/>
          </a:prstGeom>
        </p:spPr>
      </p:pic>
      <p:pic>
        <p:nvPicPr>
          <p:cNvPr id="221" name="Picture 220" descr="20140729_o3_surf_column.ps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37" y="39674043"/>
            <a:ext cx="9057889" cy="3573439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9405717" y="35474624"/>
            <a:ext cx="6977283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Figure 1. </a:t>
            </a:r>
            <a:r>
              <a:rPr lang="en-US" sz="4000" dirty="0">
                <a:cs typeface="Arial"/>
              </a:rPr>
              <a:t>The effect of transport and mixing processes on the relationship between column and surface ozone observed with </a:t>
            </a:r>
            <a:r>
              <a:rPr lang="en-US" sz="4000" dirty="0" err="1">
                <a:cs typeface="Arial"/>
              </a:rPr>
              <a:t>lidar</a:t>
            </a:r>
            <a:r>
              <a:rPr lang="en-US" sz="4000" dirty="0">
                <a:cs typeface="Arial"/>
              </a:rPr>
              <a:t> during </a:t>
            </a:r>
            <a:r>
              <a:rPr lang="en-US" sz="4000" dirty="0" smtClean="0">
                <a:cs typeface="Arial"/>
              </a:rPr>
              <a:t>Discover-AQ/FRAPPE. </a:t>
            </a:r>
            <a:r>
              <a:rPr lang="en-US" sz="3600" dirty="0"/>
              <a:t>In 66% of all cases observed at BAO, 1500 m AGL O</a:t>
            </a:r>
            <a:r>
              <a:rPr lang="en-US" sz="3600" baseline="-25000" dirty="0"/>
              <a:t>3 </a:t>
            </a:r>
            <a:r>
              <a:rPr lang="en-US" sz="3600" dirty="0"/>
              <a:t>column and surface values agree within 10 </a:t>
            </a:r>
            <a:r>
              <a:rPr lang="en-US" sz="3600" dirty="0" err="1"/>
              <a:t>ppbv</a:t>
            </a:r>
            <a:r>
              <a:rPr lang="en-US" sz="3600" dirty="0"/>
              <a:t>, almost exclusively occurred after midday </a:t>
            </a:r>
            <a:r>
              <a:rPr lang="en-US" sz="3600" dirty="0" smtClean="0"/>
              <a:t>LT. For </a:t>
            </a:r>
            <a:r>
              <a:rPr lang="en-US" sz="3600" dirty="0"/>
              <a:t>the remaining observations (34%), column O</a:t>
            </a:r>
            <a:r>
              <a:rPr lang="en-US" sz="3600" baseline="-25000" dirty="0"/>
              <a:t>3</a:t>
            </a:r>
            <a:r>
              <a:rPr lang="en-US" sz="3600" dirty="0"/>
              <a:t> mostly exceeds the surface values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8" name="TextBox 77"/>
          <p:cNvSpPr txBox="1"/>
          <p:nvPr/>
        </p:nvSpPr>
        <p:spPr>
          <a:xfrm>
            <a:off x="5597382" y="41513816"/>
            <a:ext cx="31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Senff</a:t>
            </a:r>
            <a:r>
              <a:rPr lang="en-US" sz="4000" dirty="0" smtClean="0"/>
              <a:t> et al.</a:t>
            </a:r>
            <a:endParaRPr lang="en-US" sz="4000" dirty="0"/>
          </a:p>
        </p:txBody>
      </p:sp>
      <p:sp>
        <p:nvSpPr>
          <p:cNvPr id="225" name="Rounded Rectangle 224"/>
          <p:cNvSpPr/>
          <p:nvPr/>
        </p:nvSpPr>
        <p:spPr>
          <a:xfrm>
            <a:off x="16530860" y="26117151"/>
            <a:ext cx="16258813" cy="10434479"/>
          </a:xfrm>
          <a:prstGeom prst="roundRect">
            <a:avLst>
              <a:gd name="adj" fmla="val 192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29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317" y="27084214"/>
            <a:ext cx="5521757" cy="276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992" y="27084214"/>
            <a:ext cx="5521757" cy="276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3257" y="27084214"/>
            <a:ext cx="5521757" cy="276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797" y="31554886"/>
            <a:ext cx="5501277" cy="275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470" y="31551824"/>
            <a:ext cx="5501279" cy="275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855" y="31518226"/>
            <a:ext cx="5635669" cy="281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TextBox 238"/>
          <p:cNvSpPr txBox="1"/>
          <p:nvPr/>
        </p:nvSpPr>
        <p:spPr>
          <a:xfrm>
            <a:off x="18195278" y="3243311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Mean and 1-sigma</a:t>
            </a:r>
            <a:endParaRPr lang="en-US" sz="2400" dirty="0"/>
          </a:p>
        </p:txBody>
      </p:sp>
      <p:sp>
        <p:nvSpPr>
          <p:cNvPr id="241" name="TextBox 240"/>
          <p:cNvSpPr txBox="1"/>
          <p:nvPr/>
        </p:nvSpPr>
        <p:spPr>
          <a:xfrm>
            <a:off x="22800586" y="32665250"/>
            <a:ext cx="3516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Mean and </a:t>
            </a:r>
            <a:r>
              <a:rPr lang="en-US" sz="2400" dirty="0" smtClean="0"/>
              <a:t>1-sigma</a:t>
            </a:r>
            <a:endParaRPr lang="en-US" sz="2400" dirty="0"/>
          </a:p>
        </p:txBody>
      </p:sp>
      <p:sp>
        <p:nvSpPr>
          <p:cNvPr id="242" name="TextBox 241"/>
          <p:cNvSpPr txBox="1"/>
          <p:nvPr/>
        </p:nvSpPr>
        <p:spPr>
          <a:xfrm>
            <a:off x="27946522" y="32665249"/>
            <a:ext cx="286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Mean and </a:t>
            </a:r>
            <a:r>
              <a:rPr lang="en-US" sz="2400" dirty="0" smtClean="0"/>
              <a:t>1-sigma</a:t>
            </a:r>
            <a:endParaRPr lang="en-US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16553962" y="35228191"/>
            <a:ext cx="16083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Figure4. </a:t>
            </a:r>
            <a:r>
              <a:rPr lang="en-US" sz="4000" dirty="0" err="1" smtClean="0"/>
              <a:t>TOLNet</a:t>
            </a:r>
            <a:r>
              <a:rPr lang="en-US" sz="4000" dirty="0" smtClean="0"/>
              <a:t> </a:t>
            </a:r>
            <a:r>
              <a:rPr lang="en-US" sz="4000" dirty="0" err="1" smtClean="0"/>
              <a:t>lidar</a:t>
            </a:r>
            <a:r>
              <a:rPr lang="en-US" sz="4000" dirty="0" smtClean="0"/>
              <a:t> </a:t>
            </a:r>
            <a:r>
              <a:rPr lang="en-US" sz="4000" dirty="0" err="1" smtClean="0"/>
              <a:t>intercomparison</a:t>
            </a:r>
            <a:r>
              <a:rPr lang="en-US" sz="4000" dirty="0"/>
              <a:t> </a:t>
            </a:r>
            <a:r>
              <a:rPr lang="en-US" sz="4000" dirty="0" smtClean="0"/>
              <a:t>during </a:t>
            </a:r>
            <a:r>
              <a:rPr lang="en-US" sz="4000" dirty="0" smtClean="0"/>
              <a:t>DISCOVER-AQ </a:t>
            </a:r>
            <a:r>
              <a:rPr lang="en-US" sz="4000" dirty="0" smtClean="0"/>
              <a:t>campaign at BAO in July 2014. </a:t>
            </a:r>
            <a:endParaRPr lang="en-US" sz="4000" dirty="0"/>
          </a:p>
        </p:txBody>
      </p:sp>
      <p:sp>
        <p:nvSpPr>
          <p:cNvPr id="226" name="Rectangle 225"/>
          <p:cNvSpPr/>
          <p:nvPr/>
        </p:nvSpPr>
        <p:spPr>
          <a:xfrm>
            <a:off x="16530860" y="26104305"/>
            <a:ext cx="16258814" cy="914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Data Accuracy Assessment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16538659" y="36766904"/>
            <a:ext cx="16251014" cy="6477965"/>
          </a:xfrm>
          <a:prstGeom prst="roundRect">
            <a:avLst>
              <a:gd name="adj" fmla="val 192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6530860" y="36728400"/>
            <a:ext cx="16274857" cy="914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Summary and Conclusions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16566795" y="37681304"/>
            <a:ext cx="162389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A main objective of </a:t>
            </a:r>
            <a:r>
              <a:rPr lang="en-US" sz="4000" dirty="0" err="1"/>
              <a:t>TOLNet</a:t>
            </a:r>
            <a:r>
              <a:rPr lang="en-US" sz="4000" dirty="0"/>
              <a:t> is to provide high-resolution </a:t>
            </a:r>
            <a:r>
              <a:rPr lang="en-US" sz="4000" dirty="0" err="1"/>
              <a:t>lidar</a:t>
            </a:r>
            <a:r>
              <a:rPr lang="en-US" sz="4000" dirty="0"/>
              <a:t> data at multiple stations to modeling and satellite teams for validating and improving the fidelity of tropospheric ozone measurements by NASA’s next-generation geostationary instruments.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TOLNet</a:t>
            </a:r>
            <a:r>
              <a:rPr lang="en-US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err="1">
                <a:ea typeface="Verdana" panose="020B0604030504040204" pitchFamily="34" charset="0"/>
                <a:cs typeface="Verdana" panose="020B0604030504040204" pitchFamily="34" charset="0"/>
              </a:rPr>
              <a:t>lidars</a:t>
            </a:r>
            <a:r>
              <a:rPr lang="en-US" sz="4000" dirty="0">
                <a:ea typeface="Verdana" panose="020B0604030504040204" pitchFamily="34" charset="0"/>
                <a:cs typeface="Verdana" panose="020B0604030504040204" pitchFamily="34" charset="0"/>
              </a:rPr>
              <a:t> agree with </a:t>
            </a:r>
            <a:r>
              <a:rPr lang="en-US" sz="4000" dirty="0" err="1">
                <a:ea typeface="Verdana" panose="020B0604030504040204" pitchFamily="34" charset="0"/>
                <a:cs typeface="Verdana" panose="020B0604030504040204" pitchFamily="34" charset="0"/>
              </a:rPr>
              <a:t>ozonesonde</a:t>
            </a:r>
            <a:r>
              <a:rPr lang="en-US" sz="4000" dirty="0">
                <a:ea typeface="Verdana" panose="020B0604030504040204" pitchFamily="34" charset="0"/>
                <a:cs typeface="Verdana" panose="020B0604030504040204" pitchFamily="34" charset="0"/>
              </a:rPr>
              <a:t> free flights and tether flights, with CRDS on the BAO carriage, and with each other to within ~ 10% over a wide variety of conditions</a:t>
            </a:r>
            <a:r>
              <a:rPr lang="en-US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The </a:t>
            </a:r>
            <a:r>
              <a:rPr lang="en-US" sz="4000" dirty="0" err="1"/>
              <a:t>TOLNet</a:t>
            </a:r>
            <a:r>
              <a:rPr lang="en-US" sz="4000" dirty="0"/>
              <a:t> data are accessible at </a:t>
            </a:r>
            <a:endParaRPr lang="en-US" sz="4000" dirty="0" smtClean="0"/>
          </a:p>
          <a:p>
            <a:r>
              <a:rPr lang="en-US" sz="4000" dirty="0" smtClean="0"/>
              <a:t>      </a:t>
            </a:r>
            <a:r>
              <a:rPr lang="en-US" sz="4000" u="sng" dirty="0" smtClean="0">
                <a:hlinkClick r:id="rId24"/>
              </a:rPr>
              <a:t> http</a:t>
            </a:r>
            <a:r>
              <a:rPr lang="en-US" sz="4000" u="sng" dirty="0">
                <a:hlinkClick r:id="rId24"/>
              </a:rPr>
              <a:t>://www-air.larc.nasa.gov/missions/TOLNet</a:t>
            </a:r>
            <a:r>
              <a:rPr lang="en-US" sz="4000" u="sng" dirty="0" smtClean="0">
                <a:hlinkClick r:id="rId24"/>
              </a:rPr>
              <a:t>/</a:t>
            </a:r>
            <a:r>
              <a:rPr lang="en-US" sz="4000" u="sng" dirty="0" smtClean="0"/>
              <a:t>.</a:t>
            </a:r>
            <a:endParaRPr lang="en-US" sz="4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6687317" y="34048424"/>
            <a:ext cx="5246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NOAA/ESRL TOPAZ </a:t>
            </a:r>
            <a:r>
              <a:rPr lang="en-US" sz="2400" b="1" dirty="0" smtClean="0"/>
              <a:t>sample size = 30967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mean    = 62.6 </a:t>
            </a:r>
            <a:r>
              <a:rPr lang="en-US" sz="2400" b="1" dirty="0" err="1" smtClean="0"/>
              <a:t>ppbv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b="1" dirty="0" err="1" smtClean="0"/>
              <a:t>std</a:t>
            </a:r>
            <a:r>
              <a:rPr lang="en-US" sz="2400" b="1" dirty="0" smtClean="0"/>
              <a:t> dev = 8.4 </a:t>
            </a:r>
            <a:r>
              <a:rPr lang="en-US" sz="2400" b="1" dirty="0" err="1" smtClean="0"/>
              <a:t>ppbv</a:t>
            </a:r>
            <a:r>
              <a:rPr lang="en-US" sz="2400" b="1" dirty="0" smtClean="0"/>
              <a:t> =13%</a:t>
            </a:r>
            <a:endParaRPr lang="en-US" sz="2400" b="1" dirty="0"/>
          </a:p>
        </p:txBody>
      </p:sp>
      <p:sp>
        <p:nvSpPr>
          <p:cNvPr id="235" name="TextBox 234"/>
          <p:cNvSpPr txBox="1"/>
          <p:nvPr/>
        </p:nvSpPr>
        <p:spPr>
          <a:xfrm>
            <a:off x="22050063" y="34048424"/>
            <a:ext cx="5946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NASA/GSFC  TROPOZ sample </a:t>
            </a:r>
            <a:r>
              <a:rPr lang="en-US" sz="2400" b="1" dirty="0" smtClean="0"/>
              <a:t>size =  158203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mean    = 60.9 </a:t>
            </a:r>
            <a:r>
              <a:rPr lang="en-US" sz="2400" b="1" dirty="0" err="1" smtClean="0"/>
              <a:t>ppbv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</a:t>
            </a:r>
            <a:r>
              <a:rPr lang="en-US" sz="2400" b="1" dirty="0" err="1" smtClean="0"/>
              <a:t>std</a:t>
            </a:r>
            <a:r>
              <a:rPr lang="en-US" sz="2400" b="1" dirty="0" smtClean="0"/>
              <a:t> dev = 8.5 </a:t>
            </a:r>
            <a:r>
              <a:rPr lang="en-US" sz="2400" b="1" dirty="0" err="1" smtClean="0"/>
              <a:t>ppbv</a:t>
            </a:r>
            <a:r>
              <a:rPr lang="en-US" sz="2400" b="1" dirty="0" smtClean="0"/>
              <a:t> = 14%</a:t>
            </a:r>
            <a:endParaRPr lang="en-US" sz="2400" b="1" dirty="0"/>
          </a:p>
        </p:txBody>
      </p:sp>
      <p:sp>
        <p:nvSpPr>
          <p:cNvPr id="243" name="TextBox 242"/>
          <p:cNvSpPr txBox="1"/>
          <p:nvPr/>
        </p:nvSpPr>
        <p:spPr>
          <a:xfrm>
            <a:off x="28083136" y="34048424"/>
            <a:ext cx="284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Diff. of mean    = 3%</a:t>
            </a:r>
          </a:p>
          <a:p>
            <a:r>
              <a:rPr lang="en-US" sz="2400" b="1" dirty="0" smtClean="0"/>
              <a:t>Diff. of </a:t>
            </a:r>
            <a:r>
              <a:rPr lang="en-US" sz="2400" b="1" dirty="0" err="1" smtClean="0"/>
              <a:t>std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</a:t>
            </a:r>
            <a:r>
              <a:rPr lang="en-US" sz="2400" b="1" dirty="0" smtClean="0"/>
              <a:t> = 1%</a:t>
            </a:r>
            <a:endParaRPr lang="en-US" sz="2400" b="1" dirty="0"/>
          </a:p>
        </p:txBody>
      </p:sp>
      <p:pic>
        <p:nvPicPr>
          <p:cNvPr id="230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040" y="29494745"/>
            <a:ext cx="5469034" cy="273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" name="Picture 6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944" y="29494745"/>
            <a:ext cx="5486805" cy="274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9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251" y="29494745"/>
            <a:ext cx="5486805" cy="274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EO-CAPE Banner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50" y="2004284"/>
            <a:ext cx="7123580" cy="14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40681</TotalTime>
  <Words>835</Words>
  <Application>Microsoft Office PowerPoint</Application>
  <PresentationFormat>Custom</PresentationFormat>
  <Paragraphs>110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Kuang</dc:creator>
  <cp:lastModifiedBy>Kuang</cp:lastModifiedBy>
  <cp:revision>560</cp:revision>
  <cp:lastPrinted>2014-04-10T14:41:39Z</cp:lastPrinted>
  <dcterms:created xsi:type="dcterms:W3CDTF">2006-08-16T00:00:00Z</dcterms:created>
  <dcterms:modified xsi:type="dcterms:W3CDTF">2015-08-26T15:55:50Z</dcterms:modified>
</cp:coreProperties>
</file>