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317" r:id="rId2"/>
    <p:sldId id="326" r:id="rId3"/>
    <p:sldId id="327" r:id="rId4"/>
    <p:sldId id="328" r:id="rId5"/>
  </p:sldIdLst>
  <p:sldSz cx="109728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231"/>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14"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E2D8F-3898-5E48-956E-18D6D333DB67}" type="datetimeFigureOut">
              <a:rPr lang="en-US" smtClean="0"/>
              <a:t>9/2/2015</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843E02-F1FB-714D-9E74-983B0284BA12}" type="slidenum">
              <a:rPr lang="en-US" smtClean="0"/>
              <a:t>‹#›</a:t>
            </a:fld>
            <a:endParaRPr lang="en-US"/>
          </a:p>
        </p:txBody>
      </p:sp>
    </p:spTree>
    <p:extLst>
      <p:ext uri="{BB962C8B-B14F-4D97-AF65-F5344CB8AC3E}">
        <p14:creationId xmlns:p14="http://schemas.microsoft.com/office/powerpoint/2010/main" val="142015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8"/>
            <a:ext cx="93268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3886200"/>
            <a:ext cx="768096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08F4FC4-E0F3-FD45-888D-B5600A3FB7F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C3132-023A-7C4A-8C91-56FF383768C0}" type="slidenum">
              <a:rPr lang="en-US" smtClean="0"/>
              <a:t>‹#›</a:t>
            </a:fld>
            <a:endParaRPr lang="en-US"/>
          </a:p>
        </p:txBody>
      </p:sp>
    </p:spTree>
    <p:extLst>
      <p:ext uri="{BB962C8B-B14F-4D97-AF65-F5344CB8AC3E}">
        <p14:creationId xmlns:p14="http://schemas.microsoft.com/office/powerpoint/2010/main" val="495416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F4FC4-E0F3-FD45-888D-B5600A3FB7F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C3132-023A-7C4A-8C91-56FF383768C0}" type="slidenum">
              <a:rPr lang="en-US" smtClean="0"/>
              <a:t>‹#›</a:t>
            </a:fld>
            <a:endParaRPr lang="en-US"/>
          </a:p>
        </p:txBody>
      </p:sp>
    </p:spTree>
    <p:extLst>
      <p:ext uri="{BB962C8B-B14F-4D97-AF65-F5344CB8AC3E}">
        <p14:creationId xmlns:p14="http://schemas.microsoft.com/office/powerpoint/2010/main" val="274714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1"/>
            <a:ext cx="24688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8640" y="274641"/>
            <a:ext cx="722376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F4FC4-E0F3-FD45-888D-B5600A3FB7F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C3132-023A-7C4A-8C91-56FF383768C0}" type="slidenum">
              <a:rPr lang="en-US" smtClean="0"/>
              <a:t>‹#›</a:t>
            </a:fld>
            <a:endParaRPr lang="en-US"/>
          </a:p>
        </p:txBody>
      </p:sp>
    </p:spTree>
    <p:extLst>
      <p:ext uri="{BB962C8B-B14F-4D97-AF65-F5344CB8AC3E}">
        <p14:creationId xmlns:p14="http://schemas.microsoft.com/office/powerpoint/2010/main" val="3733800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F4FC4-E0F3-FD45-888D-B5600A3FB7F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C3132-023A-7C4A-8C91-56FF383768C0}" type="slidenum">
              <a:rPr lang="en-US" smtClean="0"/>
              <a:t>‹#›</a:t>
            </a:fld>
            <a:endParaRPr lang="en-US"/>
          </a:p>
        </p:txBody>
      </p:sp>
    </p:spTree>
    <p:extLst>
      <p:ext uri="{BB962C8B-B14F-4D97-AF65-F5344CB8AC3E}">
        <p14:creationId xmlns:p14="http://schemas.microsoft.com/office/powerpoint/2010/main" val="4185715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3"/>
            <a:ext cx="932688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8F4FC4-E0F3-FD45-888D-B5600A3FB7F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C3132-023A-7C4A-8C91-56FF383768C0}" type="slidenum">
              <a:rPr lang="en-US" smtClean="0"/>
              <a:t>‹#›</a:t>
            </a:fld>
            <a:endParaRPr lang="en-US"/>
          </a:p>
        </p:txBody>
      </p:sp>
    </p:spTree>
    <p:extLst>
      <p:ext uri="{BB962C8B-B14F-4D97-AF65-F5344CB8AC3E}">
        <p14:creationId xmlns:p14="http://schemas.microsoft.com/office/powerpoint/2010/main" val="1906970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8640" y="1600203"/>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77840" y="1600203"/>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8F4FC4-E0F3-FD45-888D-B5600A3FB7F0}"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C3132-023A-7C4A-8C91-56FF383768C0}" type="slidenum">
              <a:rPr lang="en-US" smtClean="0"/>
              <a:t>‹#›</a:t>
            </a:fld>
            <a:endParaRPr lang="en-US"/>
          </a:p>
        </p:txBody>
      </p:sp>
    </p:spTree>
    <p:extLst>
      <p:ext uri="{BB962C8B-B14F-4D97-AF65-F5344CB8AC3E}">
        <p14:creationId xmlns:p14="http://schemas.microsoft.com/office/powerpoint/2010/main" val="1394223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535113"/>
            <a:ext cx="484822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8F4FC4-E0F3-FD45-888D-B5600A3FB7F0}" type="datetimeFigureOut">
              <a:rPr lang="en-US" smtClean="0"/>
              <a:t>9/2/2015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C3132-023A-7C4A-8C91-56FF383768C0}" type="slidenum">
              <a:rPr lang="en-US" smtClean="0"/>
              <a:t>‹#›</a:t>
            </a:fld>
            <a:endParaRPr lang="en-US"/>
          </a:p>
        </p:txBody>
      </p:sp>
    </p:spTree>
    <p:extLst>
      <p:ext uri="{BB962C8B-B14F-4D97-AF65-F5344CB8AC3E}">
        <p14:creationId xmlns:p14="http://schemas.microsoft.com/office/powerpoint/2010/main" val="2265793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8F4FC4-E0F3-FD45-888D-B5600A3FB7F0}" type="datetimeFigureOut">
              <a:rPr lang="en-US" smtClean="0"/>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C3132-023A-7C4A-8C91-56FF383768C0}" type="slidenum">
              <a:rPr lang="en-US" smtClean="0"/>
              <a:t>‹#›</a:t>
            </a:fld>
            <a:endParaRPr lang="en-US"/>
          </a:p>
        </p:txBody>
      </p:sp>
    </p:spTree>
    <p:extLst>
      <p:ext uri="{BB962C8B-B14F-4D97-AF65-F5344CB8AC3E}">
        <p14:creationId xmlns:p14="http://schemas.microsoft.com/office/powerpoint/2010/main" val="137270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F4FC4-E0F3-FD45-888D-B5600A3FB7F0}" type="datetimeFigureOut">
              <a:rPr lang="en-US" smtClean="0"/>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2C3132-023A-7C4A-8C91-56FF383768C0}" type="slidenum">
              <a:rPr lang="en-US" smtClean="0"/>
              <a:t>‹#›</a:t>
            </a:fld>
            <a:endParaRPr lang="en-US"/>
          </a:p>
        </p:txBody>
      </p:sp>
    </p:spTree>
    <p:extLst>
      <p:ext uri="{BB962C8B-B14F-4D97-AF65-F5344CB8AC3E}">
        <p14:creationId xmlns:p14="http://schemas.microsoft.com/office/powerpoint/2010/main" val="4173300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73050"/>
            <a:ext cx="360997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90060" y="273053"/>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435103"/>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8F4FC4-E0F3-FD45-888D-B5600A3FB7F0}"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C3132-023A-7C4A-8C91-56FF383768C0}" type="slidenum">
              <a:rPr lang="en-US" smtClean="0"/>
              <a:t>‹#›</a:t>
            </a:fld>
            <a:endParaRPr lang="en-US"/>
          </a:p>
        </p:txBody>
      </p:sp>
    </p:spTree>
    <p:extLst>
      <p:ext uri="{BB962C8B-B14F-4D97-AF65-F5344CB8AC3E}">
        <p14:creationId xmlns:p14="http://schemas.microsoft.com/office/powerpoint/2010/main" val="2024225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50746" y="5367338"/>
            <a:ext cx="658368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8F4FC4-E0F3-FD45-888D-B5600A3FB7F0}"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C3132-023A-7C4A-8C91-56FF383768C0}" type="slidenum">
              <a:rPr lang="en-US" smtClean="0"/>
              <a:t>‹#›</a:t>
            </a:fld>
            <a:endParaRPr lang="en-US"/>
          </a:p>
        </p:txBody>
      </p:sp>
    </p:spTree>
    <p:extLst>
      <p:ext uri="{BB962C8B-B14F-4D97-AF65-F5344CB8AC3E}">
        <p14:creationId xmlns:p14="http://schemas.microsoft.com/office/powerpoint/2010/main" val="542837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8"/>
            <a:ext cx="987552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48640" y="1600203"/>
            <a:ext cx="987552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48640" y="6356353"/>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F4FC4-E0F3-FD45-888D-B5600A3FB7F0}" type="datetimeFigureOut">
              <a:rPr lang="en-US" smtClean="0"/>
              <a:t>9/2/2015</a:t>
            </a:fld>
            <a:endParaRPr lang="en-US"/>
          </a:p>
        </p:txBody>
      </p:sp>
      <p:sp>
        <p:nvSpPr>
          <p:cNvPr id="5" name="Footer Placeholder 4"/>
          <p:cNvSpPr>
            <a:spLocks noGrp="1"/>
          </p:cNvSpPr>
          <p:nvPr>
            <p:ph type="ftr" sz="quarter" idx="3"/>
          </p:nvPr>
        </p:nvSpPr>
        <p:spPr>
          <a:xfrm>
            <a:off x="3749040" y="6356353"/>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6356353"/>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C3132-023A-7C4A-8C91-56FF383768C0}" type="slidenum">
              <a:rPr lang="en-US" smtClean="0"/>
              <a:t>‹#›</a:t>
            </a:fld>
            <a:endParaRPr lang="en-US"/>
          </a:p>
        </p:txBody>
      </p:sp>
    </p:spTree>
    <p:extLst>
      <p:ext uri="{BB962C8B-B14F-4D97-AF65-F5344CB8AC3E}">
        <p14:creationId xmlns:p14="http://schemas.microsoft.com/office/powerpoint/2010/main" val="1715797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600" b="1" kern="1200">
          <a:solidFill>
            <a:schemeClr val="tx1"/>
          </a:solidFill>
          <a:latin typeface="Century Gothic"/>
          <a:ea typeface="+mj-ea"/>
          <a:cs typeface="Century Gothic"/>
        </a:defRPr>
      </a:lvl1pPr>
    </p:titleStyle>
    <p:bodyStyle>
      <a:lvl1pPr marL="342900" indent="-342900" algn="l" defTabSz="457200" rtl="0" eaLnBrk="1" latinLnBrk="0" hangingPunct="1">
        <a:spcBef>
          <a:spcPct val="20000"/>
        </a:spcBef>
        <a:buFont typeface="Wingdings" charset="2"/>
        <a:buChar char="§"/>
        <a:defRPr sz="2800" kern="1200">
          <a:solidFill>
            <a:schemeClr val="tx1"/>
          </a:solidFill>
          <a:latin typeface="Century Gothic"/>
          <a:ea typeface="+mn-ea"/>
          <a:cs typeface="Century Gothic"/>
        </a:defRPr>
      </a:lvl1pPr>
      <a:lvl2pPr marL="742950" indent="-285750" algn="l" defTabSz="457200" rtl="0" eaLnBrk="1" latinLnBrk="0" hangingPunct="1">
        <a:spcBef>
          <a:spcPct val="20000"/>
        </a:spcBef>
        <a:buFont typeface="Arial"/>
        <a:buChar char="–"/>
        <a:defRPr sz="2400" kern="1200">
          <a:solidFill>
            <a:schemeClr val="tx1"/>
          </a:solidFill>
          <a:latin typeface="Century Gothic"/>
          <a:ea typeface="+mn-ea"/>
          <a:cs typeface="Century Gothic"/>
        </a:defRPr>
      </a:lvl2pPr>
      <a:lvl3pPr marL="11430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GEO-CAPE Aerosol Working Group Report</a:t>
            </a:r>
            <a:endParaRPr lang="en-US" dirty="0"/>
          </a:p>
        </p:txBody>
      </p:sp>
      <p:sp>
        <p:nvSpPr>
          <p:cNvPr id="3" name="Subtitle 2"/>
          <p:cNvSpPr>
            <a:spLocks noGrp="1"/>
          </p:cNvSpPr>
          <p:nvPr>
            <p:ph type="subTitle" idx="1"/>
          </p:nvPr>
        </p:nvSpPr>
        <p:spPr>
          <a:xfrm>
            <a:off x="1344148" y="4085167"/>
            <a:ext cx="8149560" cy="1259416"/>
          </a:xfrm>
        </p:spPr>
        <p:txBody>
          <a:bodyPr>
            <a:normAutofit/>
          </a:bodyPr>
          <a:lstStyle/>
          <a:p>
            <a:pPr>
              <a:lnSpc>
                <a:spcPct val="120000"/>
              </a:lnSpc>
            </a:pPr>
            <a:r>
              <a:rPr lang="en-US" sz="2400" dirty="0" smtClean="0"/>
              <a:t>9/2/2015, GEO-CAPE workshop</a:t>
            </a:r>
            <a:endParaRPr lang="en-US" sz="2400" dirty="0"/>
          </a:p>
        </p:txBody>
      </p:sp>
      <p:sp>
        <p:nvSpPr>
          <p:cNvPr id="4" name="TextBox 3"/>
          <p:cNvSpPr txBox="1"/>
          <p:nvPr/>
        </p:nvSpPr>
        <p:spPr>
          <a:xfrm>
            <a:off x="1065188" y="5571058"/>
            <a:ext cx="8985816" cy="923330"/>
          </a:xfrm>
          <a:prstGeom prst="rect">
            <a:avLst/>
          </a:prstGeom>
          <a:noFill/>
        </p:spPr>
        <p:txBody>
          <a:bodyPr wrap="square" rtlCol="0">
            <a:spAutoFit/>
          </a:bodyPr>
          <a:lstStyle/>
          <a:p>
            <a:r>
              <a:rPr lang="en-US" dirty="0" smtClean="0">
                <a:latin typeface="Arial"/>
                <a:cs typeface="Arial"/>
              </a:rPr>
              <a:t>Quote: “Reports </a:t>
            </a:r>
            <a:r>
              <a:rPr lang="en-US" dirty="0">
                <a:latin typeface="Arial"/>
                <a:cs typeface="Arial"/>
              </a:rPr>
              <a:t>should say whether the White Paper captures your high-</a:t>
            </a:r>
            <a:r>
              <a:rPr lang="en-US" dirty="0" smtClean="0">
                <a:latin typeface="Arial"/>
                <a:cs typeface="Arial"/>
              </a:rPr>
              <a:t>level accomplishments </a:t>
            </a:r>
            <a:r>
              <a:rPr lang="en-US" dirty="0">
                <a:latin typeface="Arial"/>
                <a:cs typeface="Arial"/>
              </a:rPr>
              <a:t>to date (and if not, say what is missing). Also please make your recommendations for future work, FY16 and possibly </a:t>
            </a:r>
            <a:r>
              <a:rPr lang="en-US" dirty="0" smtClean="0">
                <a:latin typeface="Arial"/>
                <a:cs typeface="Arial"/>
              </a:rPr>
              <a:t>FY17” </a:t>
            </a:r>
            <a:endParaRPr lang="en-US" dirty="0">
              <a:latin typeface="Arial"/>
              <a:cs typeface="Arial"/>
            </a:endParaRPr>
          </a:p>
        </p:txBody>
      </p:sp>
    </p:spTree>
    <p:extLst>
      <p:ext uri="{BB962C8B-B14F-4D97-AF65-F5344CB8AC3E}">
        <p14:creationId xmlns:p14="http://schemas.microsoft.com/office/powerpoint/2010/main" val="1669410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7"/>
            <a:ext cx="9875520" cy="1022545"/>
          </a:xfrm>
        </p:spPr>
        <p:txBody>
          <a:bodyPr>
            <a:normAutofit fontScale="90000"/>
          </a:bodyPr>
          <a:lstStyle/>
          <a:p>
            <a:r>
              <a:rPr lang="en-US" dirty="0" smtClean="0"/>
              <a:t>Aerosol WG high-level achievements </a:t>
            </a:r>
            <a:br>
              <a:rPr lang="en-US" dirty="0" smtClean="0"/>
            </a:br>
            <a:r>
              <a:rPr lang="en-US" sz="2700" dirty="0" smtClean="0"/>
              <a:t>(comments for the GC white paper)</a:t>
            </a:r>
            <a:endParaRPr lang="en-US" sz="2700" dirty="0"/>
          </a:p>
        </p:txBody>
      </p:sp>
      <p:sp>
        <p:nvSpPr>
          <p:cNvPr id="3" name="Content Placeholder 2"/>
          <p:cNvSpPr>
            <a:spLocks noGrp="1"/>
          </p:cNvSpPr>
          <p:nvPr>
            <p:ph idx="1"/>
          </p:nvPr>
        </p:nvSpPr>
        <p:spPr>
          <a:xfrm>
            <a:off x="548640" y="1446752"/>
            <a:ext cx="9875520" cy="5055750"/>
          </a:xfrm>
        </p:spPr>
        <p:txBody>
          <a:bodyPr>
            <a:normAutofit fontScale="55000" lnSpcReduction="20000"/>
          </a:bodyPr>
          <a:lstStyle/>
          <a:p>
            <a:pPr>
              <a:lnSpc>
                <a:spcPct val="120000"/>
              </a:lnSpc>
            </a:pPr>
            <a:r>
              <a:rPr lang="en-US" dirty="0" smtClean="0"/>
              <a:t>Assessment of aerosol retrieval availability and accuracy as a function of instrument pixel resolution based on the MODIS analysis has led to a recommendation of instrument resolutions </a:t>
            </a:r>
            <a:r>
              <a:rPr lang="en-US" dirty="0"/>
              <a:t>(2x2 km and 1x1 km for </a:t>
            </a:r>
            <a:r>
              <a:rPr lang="en-US" dirty="0" smtClean="0"/>
              <a:t>threshold and baseline mission, respectively) for GEO-CAPE aerosol objectives </a:t>
            </a:r>
          </a:p>
          <a:p>
            <a:pPr>
              <a:lnSpc>
                <a:spcPct val="120000"/>
              </a:lnSpc>
            </a:pPr>
            <a:r>
              <a:rPr lang="en-US" dirty="0" smtClean="0"/>
              <a:t>With the selection of TEMPO (and the tech specification), the synergistic retrieval of TEMPO and GOES-R becomes necessary to meet the minimum GEO-CAPE aerosol objective. </a:t>
            </a:r>
            <a:r>
              <a:rPr lang="en-US" dirty="0"/>
              <a:t>Information content analysis suggested  a strong synergy between TEMPO and GOES-R for reducing the uncertainties in retrieving AOD and fine-mode </a:t>
            </a:r>
            <a:r>
              <a:rPr lang="en-US" dirty="0" smtClean="0"/>
              <a:t>AOD</a:t>
            </a:r>
          </a:p>
          <a:p>
            <a:pPr>
              <a:lnSpc>
                <a:spcPct val="120000"/>
              </a:lnSpc>
            </a:pPr>
            <a:r>
              <a:rPr lang="en-US" dirty="0"/>
              <a:t>A numerical </a:t>
            </a:r>
            <a:r>
              <a:rPr lang="en-US" dirty="0" err="1"/>
              <a:t>testbed</a:t>
            </a:r>
            <a:r>
              <a:rPr lang="en-US" dirty="0"/>
              <a:t> is constructed for providing objective assessment of aerosol information content for constellation of sensors and algorithms for observing capabilities including the characterization of aerosol plume </a:t>
            </a:r>
            <a:r>
              <a:rPr lang="en-US" dirty="0" smtClean="0"/>
              <a:t>height. </a:t>
            </a:r>
            <a:r>
              <a:rPr lang="en-US" dirty="0"/>
              <a:t>U</a:t>
            </a:r>
            <a:r>
              <a:rPr lang="en-US" dirty="0" smtClean="0"/>
              <a:t>nified retrieval algorithms are being evaluated using </a:t>
            </a:r>
            <a:r>
              <a:rPr lang="en-US" dirty="0"/>
              <a:t>the existing satellite data and </a:t>
            </a:r>
            <a:r>
              <a:rPr lang="en-US" dirty="0" smtClean="0"/>
              <a:t>capability </a:t>
            </a:r>
          </a:p>
          <a:p>
            <a:pPr>
              <a:lnSpc>
                <a:spcPct val="120000"/>
              </a:lnSpc>
            </a:pPr>
            <a:r>
              <a:rPr lang="en-US" dirty="0" smtClean="0"/>
              <a:t>Capability of retrieving aerosol absorption and SSA for pollution and biomass burning aerosols from UV and blue wavelengths has been demonstrated with promising results</a:t>
            </a:r>
          </a:p>
          <a:p>
            <a:pPr>
              <a:lnSpc>
                <a:spcPct val="120000"/>
              </a:lnSpc>
            </a:pPr>
            <a:r>
              <a:rPr lang="en-US" dirty="0" smtClean="0"/>
              <a:t>Values of the daytime varying measurements of AOD on calculating aerosol </a:t>
            </a:r>
            <a:r>
              <a:rPr lang="en-US" dirty="0" err="1" smtClean="0"/>
              <a:t>radiative</a:t>
            </a:r>
            <a:r>
              <a:rPr lang="en-US" dirty="0" smtClean="0"/>
              <a:t> forcing compared to the LEO AOD has been shown using the daytime variation of AOD from AERONET and LEO AOD from MODIS</a:t>
            </a:r>
          </a:p>
          <a:p>
            <a:pPr>
              <a:lnSpc>
                <a:spcPct val="120000"/>
              </a:lnSpc>
            </a:pPr>
            <a:r>
              <a:rPr lang="en-US" dirty="0" smtClean="0"/>
              <a:t>Aerosol retrieval from aircraft remote sensing </a:t>
            </a:r>
            <a:r>
              <a:rPr lang="en-US" dirty="0" err="1" smtClean="0"/>
              <a:t>hyperspectral</a:t>
            </a:r>
            <a:r>
              <a:rPr lang="en-US" dirty="0" smtClean="0"/>
              <a:t> instrument of </a:t>
            </a:r>
            <a:r>
              <a:rPr lang="en-US" smtClean="0"/>
              <a:t>GeoTASO </a:t>
            </a:r>
            <a:r>
              <a:rPr lang="en-US" dirty="0" smtClean="0"/>
              <a:t>has been demonstrated for TEMPO applications.</a:t>
            </a:r>
          </a:p>
          <a:p>
            <a:pPr>
              <a:lnSpc>
                <a:spcPct val="120000"/>
              </a:lnSpc>
            </a:pPr>
            <a:endParaRPr lang="en-US" dirty="0"/>
          </a:p>
        </p:txBody>
      </p:sp>
    </p:spTree>
    <p:extLst>
      <p:ext uri="{BB962C8B-B14F-4D97-AF65-F5344CB8AC3E}">
        <p14:creationId xmlns:p14="http://schemas.microsoft.com/office/powerpoint/2010/main" val="1024649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work (into FY16)</a:t>
            </a:r>
            <a:endParaRPr lang="en-US" dirty="0"/>
          </a:p>
        </p:txBody>
      </p:sp>
      <p:sp>
        <p:nvSpPr>
          <p:cNvPr id="3" name="Content Placeholder 2"/>
          <p:cNvSpPr>
            <a:spLocks noGrp="1"/>
          </p:cNvSpPr>
          <p:nvPr>
            <p:ph idx="1"/>
          </p:nvPr>
        </p:nvSpPr>
        <p:spPr>
          <a:xfrm>
            <a:off x="548640" y="1600203"/>
            <a:ext cx="9875520" cy="3752382"/>
          </a:xfrm>
        </p:spPr>
        <p:txBody>
          <a:bodyPr>
            <a:normAutofit fontScale="77500" lnSpcReduction="20000"/>
          </a:bodyPr>
          <a:lstStyle/>
          <a:p>
            <a:pPr>
              <a:lnSpc>
                <a:spcPct val="120000"/>
              </a:lnSpc>
            </a:pPr>
            <a:r>
              <a:rPr lang="en-US" dirty="0" smtClean="0"/>
              <a:t>GLI as a </a:t>
            </a:r>
            <a:r>
              <a:rPr lang="en-US" dirty="0" err="1" smtClean="0"/>
              <a:t>testbed</a:t>
            </a:r>
            <a:r>
              <a:rPr lang="en-US" dirty="0" smtClean="0"/>
              <a:t> of TEMPO/GOES-R synergy  Evaluation of surface reflectance with CAR measurements and assess the </a:t>
            </a:r>
            <a:r>
              <a:rPr lang="en-US" dirty="0" err="1"/>
              <a:t>L</a:t>
            </a:r>
            <a:r>
              <a:rPr lang="en-US" dirty="0" err="1" smtClean="0"/>
              <a:t>ambertion</a:t>
            </a:r>
            <a:r>
              <a:rPr lang="en-US" dirty="0" smtClean="0"/>
              <a:t> assumption of surface reflectance in the UV wavelength </a:t>
            </a:r>
          </a:p>
          <a:p>
            <a:pPr>
              <a:lnSpc>
                <a:spcPct val="120000"/>
              </a:lnSpc>
            </a:pPr>
            <a:r>
              <a:rPr lang="en-US" dirty="0" smtClean="0"/>
              <a:t>Aerosol retrieval algorithm testing with the synthetic radiance from the GEOS-5 Nature Run (G5NR, 7-km resolution, clear sky only)</a:t>
            </a:r>
          </a:p>
          <a:p>
            <a:pPr>
              <a:lnSpc>
                <a:spcPct val="120000"/>
              </a:lnSpc>
            </a:pPr>
            <a:r>
              <a:rPr lang="en-US" dirty="0" smtClean="0"/>
              <a:t>Retrieval of surface PM2.5 possibility and accuracy from the AOD retrieval from the G5NR</a:t>
            </a:r>
          </a:p>
          <a:p>
            <a:pPr>
              <a:lnSpc>
                <a:spcPct val="120000"/>
              </a:lnSpc>
            </a:pPr>
            <a:r>
              <a:rPr lang="en-US" dirty="0" smtClean="0"/>
              <a:t>Continue development of a </a:t>
            </a:r>
            <a:r>
              <a:rPr lang="en-US" dirty="0" err="1" smtClean="0"/>
              <a:t>hyperspectral</a:t>
            </a:r>
            <a:r>
              <a:rPr lang="en-US" dirty="0" smtClean="0"/>
              <a:t> aerosol retrieval algorithm  that can retrieve spectral AOD, surface reflectance, and other aerosol properties from </a:t>
            </a:r>
            <a:r>
              <a:rPr lang="en-US" dirty="0" err="1" smtClean="0"/>
              <a:t>GeoTASO</a:t>
            </a:r>
            <a:r>
              <a:rPr lang="en-US" dirty="0" smtClean="0"/>
              <a:t>.</a:t>
            </a:r>
            <a:endParaRPr lang="en-US" dirty="0"/>
          </a:p>
        </p:txBody>
      </p:sp>
    </p:spTree>
    <p:extLst>
      <p:ext uri="{BB962C8B-B14F-4D97-AF65-F5344CB8AC3E}">
        <p14:creationId xmlns:p14="http://schemas.microsoft.com/office/powerpoint/2010/main" val="1281950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activities in FY16 and beyond</a:t>
            </a:r>
            <a:endParaRPr lang="en-US" dirty="0"/>
          </a:p>
        </p:txBody>
      </p:sp>
      <p:sp>
        <p:nvSpPr>
          <p:cNvPr id="3" name="Content Placeholder 2"/>
          <p:cNvSpPr>
            <a:spLocks noGrp="1"/>
          </p:cNvSpPr>
          <p:nvPr>
            <p:ph idx="1"/>
          </p:nvPr>
        </p:nvSpPr>
        <p:spPr>
          <a:xfrm>
            <a:off x="548640" y="1417638"/>
            <a:ext cx="9875520" cy="5205265"/>
          </a:xfrm>
        </p:spPr>
        <p:txBody>
          <a:bodyPr>
            <a:normAutofit/>
          </a:bodyPr>
          <a:lstStyle/>
          <a:p>
            <a:pPr>
              <a:lnSpc>
                <a:spcPct val="120000"/>
              </a:lnSpc>
            </a:pPr>
            <a:r>
              <a:rPr lang="en-US" sz="1600" dirty="0" smtClean="0"/>
              <a:t>Quantify the aerosol </a:t>
            </a:r>
            <a:r>
              <a:rPr lang="en-US" sz="1600" dirty="0"/>
              <a:t>effects </a:t>
            </a:r>
            <a:r>
              <a:rPr lang="en-US" sz="1600" dirty="0" smtClean="0"/>
              <a:t>(amount, height, optical property) on </a:t>
            </a:r>
            <a:r>
              <a:rPr lang="en-US" sz="1600" dirty="0"/>
              <a:t>gas retrieval </a:t>
            </a:r>
            <a:r>
              <a:rPr lang="en-US" sz="1600" dirty="0" smtClean="0"/>
              <a:t>(NO</a:t>
            </a:r>
            <a:r>
              <a:rPr lang="en-US" sz="1600" baseline="-25000" dirty="0" smtClean="0"/>
              <a:t>2</a:t>
            </a:r>
            <a:r>
              <a:rPr lang="en-US" sz="1600" dirty="0" smtClean="0"/>
              <a:t>, SO</a:t>
            </a:r>
            <a:r>
              <a:rPr lang="en-US" sz="1600" baseline="-25000" dirty="0" smtClean="0"/>
              <a:t>2</a:t>
            </a:r>
            <a:r>
              <a:rPr lang="en-US" sz="1600" dirty="0" smtClean="0"/>
              <a:t>, ozone) and effects of NO</a:t>
            </a:r>
            <a:r>
              <a:rPr lang="en-US" sz="1600" baseline="-25000" dirty="0" smtClean="0"/>
              <a:t>2</a:t>
            </a:r>
            <a:r>
              <a:rPr lang="en-US" sz="1600" dirty="0" smtClean="0"/>
              <a:t> and other gas on aerosol retrieval (collaboration between </a:t>
            </a:r>
            <a:r>
              <a:rPr lang="en-US" sz="1600" dirty="0" err="1" smtClean="0"/>
              <a:t>AeroWG</a:t>
            </a:r>
            <a:r>
              <a:rPr lang="en-US" sz="1600" dirty="0" smtClean="0"/>
              <a:t> and Vijay)</a:t>
            </a:r>
          </a:p>
          <a:p>
            <a:pPr>
              <a:lnSpc>
                <a:spcPct val="120000"/>
              </a:lnSpc>
            </a:pPr>
            <a:r>
              <a:rPr lang="en-US" sz="1600" dirty="0" smtClean="0"/>
              <a:t>Using the MAIAC surface reflectance at 412 nm for trace gas (NO</a:t>
            </a:r>
            <a:r>
              <a:rPr lang="en-US" sz="1600" baseline="-25000" dirty="0" smtClean="0"/>
              <a:t>2</a:t>
            </a:r>
            <a:r>
              <a:rPr lang="en-US" sz="1600" dirty="0" smtClean="0"/>
              <a:t> and ozone) retrieval (collaboration between </a:t>
            </a:r>
            <a:r>
              <a:rPr lang="en-US" sz="1600" dirty="0" err="1" smtClean="0"/>
              <a:t>AeroWG</a:t>
            </a:r>
            <a:r>
              <a:rPr lang="en-US" sz="1600" dirty="0" smtClean="0"/>
              <a:t> and PK/Nick?)</a:t>
            </a:r>
          </a:p>
          <a:p>
            <a:pPr>
              <a:lnSpc>
                <a:spcPct val="120000"/>
              </a:lnSpc>
            </a:pPr>
            <a:r>
              <a:rPr lang="en-US" sz="1600" dirty="0" smtClean="0"/>
              <a:t>Explore the aerosol science opportunity with the GEO-CAPE ocean color measurements over coastal areas (diurnal variations of megacity air quality, aerosol-coastal meteorology interactions/feedbacks, intercontinental transport fluxes, pollution and fire emissions, aerosol type identification)</a:t>
            </a:r>
          </a:p>
          <a:p>
            <a:pPr>
              <a:lnSpc>
                <a:spcPct val="120000"/>
              </a:lnSpc>
            </a:pPr>
            <a:r>
              <a:rPr lang="en-US" sz="1600" dirty="0" smtClean="0"/>
              <a:t>Involve in the KORUS-AQ field campaign (May-June 2016) for retrieval algorithm testing and validation and assess the value of GEO observation, taking advantage of the aerosol measurements in many dimensions (size, composition, vertical distribution of concentration, extinction, absorption, polarization, and GEO observations from GOCI)</a:t>
            </a:r>
          </a:p>
          <a:p>
            <a:pPr>
              <a:lnSpc>
                <a:spcPct val="120000"/>
              </a:lnSpc>
            </a:pPr>
            <a:r>
              <a:rPr lang="en-US" sz="1600" dirty="0" smtClean="0">
                <a:solidFill>
                  <a:srgbClr val="000000"/>
                </a:solidFill>
              </a:rPr>
              <a:t>Toward an unified hyperspectral aerosol retrieval algorithm that can retrieve AOD, aerosol size, </a:t>
            </a:r>
            <a:r>
              <a:rPr lang="en-US" sz="1600" dirty="0">
                <a:solidFill>
                  <a:srgbClr val="000000"/>
                </a:solidFill>
              </a:rPr>
              <a:t> </a:t>
            </a:r>
            <a:r>
              <a:rPr lang="en-US" sz="1600" dirty="0" smtClean="0">
                <a:solidFill>
                  <a:srgbClr val="000000"/>
                </a:solidFill>
              </a:rPr>
              <a:t>aerosol type, aerosol absorption, and at least one piece information of aerosol profile by a combined use of hyperspectral measurements in both UV, </a:t>
            </a:r>
            <a:r>
              <a:rPr lang="en-US" sz="1600" dirty="0" smtClean="0">
                <a:solidFill>
                  <a:srgbClr val="000000"/>
                </a:solidFill>
              </a:rPr>
              <a:t>VIS, </a:t>
            </a:r>
            <a:r>
              <a:rPr lang="en-US" sz="1600" dirty="0" smtClean="0">
                <a:solidFill>
                  <a:srgbClr val="000000"/>
                </a:solidFill>
              </a:rPr>
              <a:t>NIR, and TIR</a:t>
            </a:r>
            <a:endParaRPr lang="en-US" sz="1600" dirty="0">
              <a:solidFill>
                <a:srgbClr val="FF0000"/>
              </a:solidFill>
            </a:endParaRPr>
          </a:p>
        </p:txBody>
      </p:sp>
    </p:spTree>
    <p:extLst>
      <p:ext uri="{BB962C8B-B14F-4D97-AF65-F5344CB8AC3E}">
        <p14:creationId xmlns:p14="http://schemas.microsoft.com/office/powerpoint/2010/main" val="415137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33141</TotalTime>
  <Words>568</Words>
  <Application>Microsoft Office PowerPoint</Application>
  <PresentationFormat>Custom</PresentationFormat>
  <Paragraphs>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Wingdings</vt:lpstr>
      <vt:lpstr>Office Theme</vt:lpstr>
      <vt:lpstr>GEO-CAPE Aerosol Working Group Report</vt:lpstr>
      <vt:lpstr>Aerosol WG high-level achievements  (comments for the GC white paper)</vt:lpstr>
      <vt:lpstr>On-going work (into FY16)</vt:lpstr>
      <vt:lpstr>Other activities in FY16 and beyond</vt:lpstr>
    </vt:vector>
  </TitlesOfParts>
  <Company>NASA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Mian Chin</dc:creator>
  <cp:lastModifiedBy>Hoffman, Brian</cp:lastModifiedBy>
  <cp:revision>418</cp:revision>
  <cp:lastPrinted>2015-08-31T17:35:35Z</cp:lastPrinted>
  <dcterms:created xsi:type="dcterms:W3CDTF">2015-05-25T19:11:40Z</dcterms:created>
  <dcterms:modified xsi:type="dcterms:W3CDTF">2015-09-02T14:26:57Z</dcterms:modified>
</cp:coreProperties>
</file>