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theme/theme2.xml" ContentType="application/vnd.openxmlformats-officedocument.theme+xml"/>
  <Override PartName="/ppt/slides/slide2.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4.xml" ContentType="application/vnd.openxmlformats-officedocument.presentationml.notesSlide+xml"/>
  <Override PartName="/ppt/slides/slide13.xml" ContentType="application/vnd.openxmlformats-officedocument.presentationml.slide+xml"/>
  <Override PartName="/ppt/slides/slide14.xml" ContentType="application/vnd.openxmlformats-officedocument.presentationml.slide+xml"/>
  <Override PartName="/ppt/notesSlides/notesSlide6.xml" ContentType="application/vnd.openxmlformats-officedocument.presentationml.notes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docProps/core.xml" ContentType="application/vnd.openxmlformats-package.core-properties+xml"/>
  <Override PartName="/ppt/slideLayouts/slideLayout13.xml" ContentType="application/vnd.openxmlformats-officedocument.presentationml.slideLayout+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slideMasters/slideMaster2.xml" ContentType="application/vnd.openxmlformats-officedocument.presentationml.slideMaster+xml"/>
  <Default Extension="rels" ContentType="application/vnd.openxmlformats-package.relationships+xml"/>
  <Override PartName="/ppt/slides/slide9.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Default Extension="pdf" ContentType="application/pdf"/>
  <Override PartName="/ppt/slideLayouts/slideLayout12.xml" ContentType="application/vnd.openxmlformats-officedocument.presentationml.slideLayout+xml"/>
  <Override PartName="/ppt/slides/slide19.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3" Type="http://schemas.openxmlformats.org/officeDocument/2006/relationships/extended-properties" Target="docProps/app.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 id="2147483660" r:id="rId2"/>
  </p:sldMasterIdLst>
  <p:notesMasterIdLst>
    <p:notesMasterId r:id="rId22"/>
  </p:notesMasterIdLst>
  <p:sldIdLst>
    <p:sldId id="265" r:id="rId3"/>
    <p:sldId id="263" r:id="rId4"/>
    <p:sldId id="258" r:id="rId5"/>
    <p:sldId id="259" r:id="rId6"/>
    <p:sldId id="267" r:id="rId7"/>
    <p:sldId id="275" r:id="rId8"/>
    <p:sldId id="276" r:id="rId9"/>
    <p:sldId id="273" r:id="rId10"/>
    <p:sldId id="268" r:id="rId11"/>
    <p:sldId id="262" r:id="rId12"/>
    <p:sldId id="266" r:id="rId13"/>
    <p:sldId id="270" r:id="rId14"/>
    <p:sldId id="274" r:id="rId15"/>
    <p:sldId id="271" r:id="rId16"/>
    <p:sldId id="277" r:id="rId17"/>
    <p:sldId id="278" r:id="rId18"/>
    <p:sldId id="260" r:id="rId19"/>
    <p:sldId id="264" r:id="rId20"/>
    <p:sldId id="272"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E30000"/>
    <a:srgbClr val="72B19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2007" autoAdjust="0"/>
    <p:restoredTop sz="94660"/>
  </p:normalViewPr>
  <p:slideViewPr>
    <p:cSldViewPr snapToGrid="0" snapToObjects="1">
      <p:cViewPr>
        <p:scale>
          <a:sx n="100" d="100"/>
          <a:sy n="100" d="100"/>
        </p:scale>
        <p:origin x="-1160" y="-46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7" Type="http://schemas.openxmlformats.org/officeDocument/2006/relationships/slide" Target="slides/slide5.xml"/><Relationship Id="rId1" Type="http://schemas.openxmlformats.org/officeDocument/2006/relationships/slideMaster" Target="slideMasters/slideMaster1.xml"/><Relationship Id="rId24" Type="http://schemas.openxmlformats.org/officeDocument/2006/relationships/presProps" Target="presProps.xml"/><Relationship Id="rId25" Type="http://schemas.openxmlformats.org/officeDocument/2006/relationships/viewProps" Target="viewProps.xml"/><Relationship Id="rId8" Type="http://schemas.openxmlformats.org/officeDocument/2006/relationships/slide" Target="slides/slide6.xml"/><Relationship Id="rId13" Type="http://schemas.openxmlformats.org/officeDocument/2006/relationships/slide" Target="slides/slide11.xml"/><Relationship Id="rId10" Type="http://schemas.openxmlformats.org/officeDocument/2006/relationships/slide" Target="slides/slide8.xml"/><Relationship Id="rId12" Type="http://schemas.openxmlformats.org/officeDocument/2006/relationships/slide" Target="slides/slide10.xml"/><Relationship Id="rId17" Type="http://schemas.openxmlformats.org/officeDocument/2006/relationships/slide" Target="slides/slide15.xml"/><Relationship Id="rId9" Type="http://schemas.openxmlformats.org/officeDocument/2006/relationships/slide" Target="slides/slide7.xml"/><Relationship Id="rId18" Type="http://schemas.openxmlformats.org/officeDocument/2006/relationships/slide" Target="slides/slide16.xml"/><Relationship Id="rId3" Type="http://schemas.openxmlformats.org/officeDocument/2006/relationships/slide" Target="slides/slide1.xml"/><Relationship Id="rId27" Type="http://schemas.openxmlformats.org/officeDocument/2006/relationships/tableStyles" Target="tableStyles.xml"/><Relationship Id="rId14" Type="http://schemas.openxmlformats.org/officeDocument/2006/relationships/slide" Target="slides/slide12.xml"/><Relationship Id="rId23" Type="http://schemas.openxmlformats.org/officeDocument/2006/relationships/printerSettings" Target="printerSettings/printerSettings1.bin"/><Relationship Id="rId4" Type="http://schemas.openxmlformats.org/officeDocument/2006/relationships/slide" Target="slides/slide2.xml"/><Relationship Id="rId26" Type="http://schemas.openxmlformats.org/officeDocument/2006/relationships/theme" Target="theme/theme1.xml"/><Relationship Id="rId11" Type="http://schemas.openxmlformats.org/officeDocument/2006/relationships/slide" Target="slides/slide9.xml"/><Relationship Id="rId6" Type="http://schemas.openxmlformats.org/officeDocument/2006/relationships/slide" Target="slides/slide4.xml"/><Relationship Id="rId16" Type="http://schemas.openxmlformats.org/officeDocument/2006/relationships/slide" Target="slides/slide14.xml"/><Relationship Id="rId5" Type="http://schemas.openxmlformats.org/officeDocument/2006/relationships/slide" Target="slides/slide3.xml"/><Relationship Id="rId15" Type="http://schemas.openxmlformats.org/officeDocument/2006/relationships/slide" Target="slides/slide13.xml"/><Relationship Id="rId19" Type="http://schemas.openxmlformats.org/officeDocument/2006/relationships/slide" Target="slides/slide17.xml"/><Relationship Id="rId20" Type="http://schemas.openxmlformats.org/officeDocument/2006/relationships/slide" Target="slides/slide18.xml"/><Relationship Id="rId22" Type="http://schemas.openxmlformats.org/officeDocument/2006/relationships/notesMaster" Target="notesMasters/notesMaster1.xml"/><Relationship Id="rId21" Type="http://schemas.openxmlformats.org/officeDocument/2006/relationships/slide" Target="slides/slide19.xml"/><Relationship Id="rId2" Type="http://schemas.openxmlformats.org/officeDocument/2006/relationships/slideMaster" Target="slideMasters/slideMaster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3399A6-3D11-5144-B1A5-9EAF4526347D}" type="datetimeFigureOut">
              <a:rPr lang="en-US" smtClean="0"/>
              <a:pPr/>
              <a:t>5/12/11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1068D9-6635-6F42-BFA3-8C922ACCC32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35390C-77B5-43D0-9772-3750B7E88C23}"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25588" y="-11796713"/>
            <a:ext cx="16651288" cy="12490451"/>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Kuang: This slide is to demonstrate</a:t>
            </a:r>
            <a:r>
              <a:rPr lang="en-US" baseline="0" dirty="0" smtClean="0"/>
              <a:t> the aerosol is not necessarily correlated with ozone depending on their sources. I </a:t>
            </a:r>
            <a:r>
              <a:rPr lang="en-US" dirty="0" smtClean="0"/>
              <a:t>suggest</a:t>
            </a:r>
            <a:r>
              <a:rPr lang="en-US" baseline="0" dirty="0" smtClean="0"/>
              <a:t> using the previous one, slide 3, to emphasize </a:t>
            </a:r>
            <a:r>
              <a:rPr lang="en-US" baseline="0" dirty="0" err="1" smtClean="0"/>
              <a:t>lidar’s</a:t>
            </a:r>
            <a:r>
              <a:rPr lang="en-US" baseline="0" dirty="0" smtClean="0"/>
              <a:t> significance for satellite and skip this one. </a:t>
            </a:r>
            <a:endParaRPr lang="en-US" dirty="0" smtClean="0"/>
          </a:p>
          <a:p>
            <a:r>
              <a:rPr lang="en-US" dirty="0" smtClean="0"/>
              <a:t>Use either the previous slide</a:t>
            </a:r>
            <a:r>
              <a:rPr lang="en-US" baseline="0" dirty="0" smtClean="0"/>
              <a:t> or this one but not both?  Needs a “so what” message.  With a DIAL you’ll get the aerosol anyway, right?  </a:t>
            </a:r>
            <a:endParaRPr lang="en-US" dirty="0"/>
          </a:p>
        </p:txBody>
      </p:sp>
      <p:sp>
        <p:nvSpPr>
          <p:cNvPr id="4" name="Slide Number Placeholder 3"/>
          <p:cNvSpPr>
            <a:spLocks noGrp="1"/>
          </p:cNvSpPr>
          <p:nvPr>
            <p:ph type="sldNum" sz="quarter" idx="10"/>
          </p:nvPr>
        </p:nvSpPr>
        <p:spPr/>
        <p:txBody>
          <a:bodyPr/>
          <a:lstStyle/>
          <a:p>
            <a:fld id="{8DEDCFF4-B77C-4800-8CF6-5F10B928DB11}" type="slidenum">
              <a:rPr lang="en-US" smtClean="0">
                <a:solidFill>
                  <a:prstClr val="black"/>
                </a:solidFill>
              </a:rPr>
              <a:pPr/>
              <a:t>4</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EA816E-A917-4C44-938B-E8455BA0E900}" type="slidenum">
              <a:rPr lang="en-US"/>
              <a:pPr/>
              <a:t>8</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35390C-77B5-43D0-9772-3750B7E88C23}" type="slidenum">
              <a:rPr lang="en-US" smtClean="0"/>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rgbClr val="FF0000"/>
                </a:solidFill>
              </a:rPr>
              <a:t>Kuang: Ozone and aerosol</a:t>
            </a:r>
            <a:r>
              <a:rPr lang="en-US" baseline="0" dirty="0" smtClean="0">
                <a:solidFill>
                  <a:srgbClr val="FF0000"/>
                </a:solidFill>
              </a:rPr>
              <a:t> plums rise the same time as the LLJ. But the time range of the </a:t>
            </a:r>
            <a:r>
              <a:rPr lang="en-US" baseline="0" dirty="0" err="1" smtClean="0">
                <a:solidFill>
                  <a:srgbClr val="FF0000"/>
                </a:solidFill>
              </a:rPr>
              <a:t>lidar</a:t>
            </a:r>
            <a:r>
              <a:rPr lang="en-US" baseline="0" dirty="0" smtClean="0">
                <a:solidFill>
                  <a:srgbClr val="FF0000"/>
                </a:solidFill>
              </a:rPr>
              <a:t> data acquisition did not fully cover the LLJ. So added a dashed circle to label the LLJ.</a:t>
            </a:r>
            <a:endParaRPr lang="en-US" dirty="0" smtClean="0">
              <a:solidFill>
                <a:srgbClr val="FF0000"/>
              </a:solidFill>
            </a:endParaRPr>
          </a:p>
          <a:p>
            <a:r>
              <a:rPr lang="en-US" dirty="0" smtClean="0"/>
              <a:t>What is the take home message here?  According to your circles, most of the ozone</a:t>
            </a:r>
            <a:r>
              <a:rPr lang="en-US" baseline="0" dirty="0" smtClean="0"/>
              <a:t> action seems well in advance of the jet, 1-2 UTC. Aerosol really kicks up later, 3-5 UTC</a:t>
            </a:r>
            <a:endParaRPr lang="en-US" dirty="0"/>
          </a:p>
        </p:txBody>
      </p:sp>
      <p:sp>
        <p:nvSpPr>
          <p:cNvPr id="4" name="Slide Number Placeholder 3"/>
          <p:cNvSpPr>
            <a:spLocks noGrp="1"/>
          </p:cNvSpPr>
          <p:nvPr>
            <p:ph type="sldNum" sz="quarter" idx="10"/>
          </p:nvPr>
        </p:nvSpPr>
        <p:spPr/>
        <p:txBody>
          <a:bodyPr/>
          <a:lstStyle/>
          <a:p>
            <a:fld id="{8DEDCFF4-B77C-4800-8CF6-5F10B928DB11}" type="slidenum">
              <a:rPr lang="en-US" smtClean="0"/>
              <a:pPr/>
              <a:t>17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12752A-065C-6946-8710-EE169E47CE32}" type="slidenum">
              <a:rPr lang="en-US"/>
              <a:pPr/>
              <a:t>19</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32042C-5FB5-5E4C-B103-CE5D145E39B6}" type="datetimeFigureOut">
              <a:rPr lang="en-US" smtClean="0"/>
              <a:pPr/>
              <a:t>5/12/11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397480-67A9-2747-9D6A-BA3F54EEB24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32042C-5FB5-5E4C-B103-CE5D145E39B6}" type="datetimeFigureOut">
              <a:rPr lang="en-US" smtClean="0"/>
              <a:pPr/>
              <a:t>5/12/11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397480-67A9-2747-9D6A-BA3F54EEB24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32042C-5FB5-5E4C-B103-CE5D145E39B6}" type="datetimeFigureOut">
              <a:rPr lang="en-US" smtClean="0"/>
              <a:pPr/>
              <a:t>5/12/11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397480-67A9-2747-9D6A-BA3F54EEB24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5/12/11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a:t>27 May 2008</a:t>
            </a:r>
          </a:p>
        </p:txBody>
      </p:sp>
      <p:sp>
        <p:nvSpPr>
          <p:cNvPr id="4" name="Footer Placeholder 3"/>
          <p:cNvSpPr>
            <a:spLocks noGrp="1"/>
          </p:cNvSpPr>
          <p:nvPr>
            <p:ph type="ftr" sz="quarter" idx="11"/>
          </p:nvPr>
        </p:nvSpPr>
        <p:spPr/>
        <p:txBody>
          <a:bodyPr/>
          <a:lstStyle>
            <a:lvl1pPr>
              <a:defRPr/>
            </a:lvl1pPr>
          </a:lstStyle>
          <a:p>
            <a:r>
              <a:rPr lang="en-US"/>
              <a:t>Joiner AGU Union</a:t>
            </a:r>
          </a:p>
        </p:txBody>
      </p:sp>
      <p:sp>
        <p:nvSpPr>
          <p:cNvPr id="5" name="Slide Number Placeholder 4"/>
          <p:cNvSpPr>
            <a:spLocks noGrp="1"/>
          </p:cNvSpPr>
          <p:nvPr>
            <p:ph type="sldNum" sz="quarter" idx="12"/>
          </p:nvPr>
        </p:nvSpPr>
        <p:spPr/>
        <p:txBody>
          <a:bodyPr/>
          <a:lstStyle>
            <a:lvl1pPr>
              <a:defRPr smtClean="0"/>
            </a:lvl1pPr>
          </a:lstStyle>
          <a:p>
            <a:fld id="{713B0245-0A6D-DF4A-A81E-205F483FBA2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32042C-5FB5-5E4C-B103-CE5D145E39B6}" type="datetimeFigureOut">
              <a:rPr lang="en-US" smtClean="0"/>
              <a:pPr/>
              <a:t>5/12/11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397480-67A9-2747-9D6A-BA3F54EEB24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32042C-5FB5-5E4C-B103-CE5D145E39B6}" type="datetimeFigureOut">
              <a:rPr lang="en-US" smtClean="0"/>
              <a:pPr/>
              <a:t>5/12/11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397480-67A9-2747-9D6A-BA3F54EEB24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32042C-5FB5-5E4C-B103-CE5D145E39B6}" type="datetimeFigureOut">
              <a:rPr lang="en-US" smtClean="0"/>
              <a:pPr/>
              <a:t>5/12/11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397480-67A9-2747-9D6A-BA3F54EEB24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32042C-5FB5-5E4C-B103-CE5D145E39B6}" type="datetimeFigureOut">
              <a:rPr lang="en-US" smtClean="0"/>
              <a:pPr/>
              <a:t>5/12/11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397480-67A9-2747-9D6A-BA3F54EEB24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32042C-5FB5-5E4C-B103-CE5D145E39B6}" type="datetimeFigureOut">
              <a:rPr lang="en-US" smtClean="0"/>
              <a:pPr/>
              <a:t>5/12/11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397480-67A9-2747-9D6A-BA3F54EEB24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2042C-5FB5-5E4C-B103-CE5D145E39B6}" type="datetimeFigureOut">
              <a:rPr lang="en-US" smtClean="0"/>
              <a:pPr/>
              <a:t>5/12/11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397480-67A9-2747-9D6A-BA3F54EEB24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32042C-5FB5-5E4C-B103-CE5D145E39B6}" type="datetimeFigureOut">
              <a:rPr lang="en-US" smtClean="0"/>
              <a:pPr/>
              <a:t>5/12/11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397480-67A9-2747-9D6A-BA3F54EEB24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32042C-5FB5-5E4C-B103-CE5D145E39B6}" type="datetimeFigureOut">
              <a:rPr lang="en-US" smtClean="0"/>
              <a:pPr/>
              <a:t>5/12/11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397480-67A9-2747-9D6A-BA3F54EEB24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2" Type="http://schemas.openxmlformats.org/officeDocument/2006/relationships/slideLayout" Target="../slideLayouts/slideLayout13.xml"/><Relationship Id="rId3"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6905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5562600" cy="17145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2042C-5FB5-5E4C-B103-CE5D145E39B6}" type="datetimeFigureOut">
              <a:rPr lang="en-US" smtClean="0"/>
              <a:pPr/>
              <a:t>5/12/11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397480-67A9-2747-9D6A-BA3F54EEB24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2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2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1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D8BD707-D9CF-40AE-B4C6-C98DA3205C09}" type="datetimeFigureOut">
              <a:rPr lang="en-US" smtClean="0">
                <a:solidFill>
                  <a:prstClr val="black">
                    <a:tint val="75000"/>
                  </a:prstClr>
                </a:solidFill>
              </a:rPr>
              <a:pPr defTabSz="914400"/>
              <a:t>5/12/11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6F15528-21DE-4FAA-801E-634DDDAF4B2B}" type="slidenum">
              <a:rPr lang="en-US" smtClean="0">
                <a:solidFill>
                  <a:prstClr val="black">
                    <a:tint val="75000"/>
                  </a:prstClr>
                </a:solidFill>
              </a:rPr>
              <a:pPr defTabSz="914400"/>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image" Target="../media/image5.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png"/><Relationship Id="rId5"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20.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df"/><Relationship Id="rId3" Type="http://schemas.openxmlformats.org/officeDocument/2006/relationships/image" Target="../media/image2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4" Type="http://schemas.openxmlformats.org/officeDocument/2006/relationships/image" Target="../media/image22.pdf"/><Relationship Id="rId5" Type="http://schemas.openxmlformats.org/officeDocument/2006/relationships/image" Target="../media/image23.png"/><Relationship Id="rId7" Type="http://schemas.openxmlformats.org/officeDocument/2006/relationships/image" Target="../media/image27.png"/><Relationship Id="rId1" Type="http://schemas.openxmlformats.org/officeDocument/2006/relationships/slideLayout" Target="../slideLayouts/slideLayout13.xml"/><Relationship Id="rId2" Type="http://schemas.openxmlformats.org/officeDocument/2006/relationships/image" Target="../media/image24.pdf"/><Relationship Id="rId3" Type="http://schemas.openxmlformats.org/officeDocument/2006/relationships/image" Target="../media/image25.png"/><Relationship Id="rId6" Type="http://schemas.openxmlformats.org/officeDocument/2006/relationships/image" Target="../media/image26.pd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8.pdf"/><Relationship Id="rId3" Type="http://schemas.openxmlformats.org/officeDocument/2006/relationships/image" Target="../media/image29.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30.pdf"/><Relationship Id="rId3" Type="http://schemas.openxmlformats.org/officeDocument/2006/relationships/image" Target="../media/image31.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6" Type="http://schemas.openxmlformats.org/officeDocument/2006/relationships/image" Target="../media/image35.jpeg"/><Relationship Id="rId4" Type="http://schemas.openxmlformats.org/officeDocument/2006/relationships/image" Target="../media/image33.png"/><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32.png"/><Relationship Id="rId5" Type="http://schemas.openxmlformats.org/officeDocument/2006/relationships/image" Target="../media/image3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3" Type="http://schemas.openxmlformats.org/officeDocument/2006/relationships/image" Target="../media/image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 Id="rId5" Type="http://schemas.openxmlformats.org/officeDocument/2006/relationships/image" Target="../media/image8.png"/></Relationships>
</file>

<file path=ppt/slides/_rels/slide4.xml.rels><?xml version="1.0" encoding="UTF-8" standalone="yes"?>
<Relationships xmlns="http://schemas.openxmlformats.org/package/2006/relationships"><Relationship Id="rId4" Type="http://schemas.openxmlformats.org/officeDocument/2006/relationships/image" Target="../media/image10.png"/><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3"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df"/><Relationship Id="rId3"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4" Type="http://schemas.openxmlformats.org/officeDocument/2006/relationships/image" Target="../media/image15.pdf"/><Relationship Id="rId1" Type="http://schemas.openxmlformats.org/officeDocument/2006/relationships/slideLayout" Target="../slideLayouts/slideLayout2.xml"/><Relationship Id="rId2" Type="http://schemas.openxmlformats.org/officeDocument/2006/relationships/image" Target="../media/image13.pdf"/><Relationship Id="rId3" Type="http://schemas.openxmlformats.org/officeDocument/2006/relationships/image" Target="../media/image14.png"/><Relationship Id="rId5"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1.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7" name="Picture 16" descr="Fla_WAtl_SmogPall_ISS"/>
          <p:cNvPicPr>
            <a:picLocks noChangeAspect="1" noChangeArrowheads="1"/>
          </p:cNvPicPr>
          <p:nvPr/>
        </p:nvPicPr>
        <p:blipFill>
          <a:blip r:embed="rId2"/>
          <a:srcRect/>
          <a:stretch>
            <a:fillRect/>
          </a:stretch>
        </p:blipFill>
        <p:spPr bwMode="auto">
          <a:xfrm>
            <a:off x="0" y="1290638"/>
            <a:ext cx="10877550" cy="7026275"/>
          </a:xfrm>
          <a:prstGeom prst="rect">
            <a:avLst/>
          </a:prstGeom>
          <a:noFill/>
        </p:spPr>
      </p:pic>
      <p:sp>
        <p:nvSpPr>
          <p:cNvPr id="2" name="Title 1"/>
          <p:cNvSpPr>
            <a:spLocks noGrp="1"/>
          </p:cNvSpPr>
          <p:nvPr>
            <p:ph type="title"/>
          </p:nvPr>
        </p:nvSpPr>
        <p:spPr>
          <a:xfrm>
            <a:off x="0" y="-17462"/>
            <a:ext cx="10877550" cy="1630362"/>
          </a:xfrm>
          <a:solidFill>
            <a:schemeClr val="tx1"/>
          </a:solidFill>
        </p:spPr>
        <p:txBody>
          <a:bodyPr>
            <a:noAutofit/>
          </a:bodyPr>
          <a:lstStyle/>
          <a:p>
            <a:pPr algn="l"/>
            <a:r>
              <a:rPr kumimoji="0" lang="en-US" sz="2000" b="1" i="0" u="none" strike="noStrike" kern="0" cap="none" spc="0" normalizeH="0" baseline="0" noProof="0" dirty="0" smtClean="0">
                <a:ln>
                  <a:noFill/>
                </a:ln>
                <a:solidFill>
                  <a:schemeClr val="bg1">
                    <a:lumMod val="85000"/>
                  </a:schemeClr>
                </a:solidFill>
                <a:effectLst/>
                <a:uLnTx/>
                <a:uFillTx/>
                <a:latin typeface="Helvetica" pitchFamily="37" charset="0"/>
                <a:ea typeface="ＭＳ Ｐゴシック"/>
                <a:cs typeface="ＭＳ Ｐゴシック"/>
              </a:rPr>
              <a:t>Systematic Vertical Correlation of O</a:t>
            </a:r>
            <a:r>
              <a:rPr kumimoji="0" lang="en-US" sz="2000" b="1" i="0" u="none" strike="noStrike" kern="0" cap="none" spc="0" normalizeH="0" baseline="-25000" noProof="0" dirty="0" smtClean="0">
                <a:ln>
                  <a:noFill/>
                </a:ln>
                <a:solidFill>
                  <a:schemeClr val="bg1">
                    <a:lumMod val="85000"/>
                  </a:schemeClr>
                </a:solidFill>
                <a:effectLst/>
                <a:uLnTx/>
                <a:uFillTx/>
                <a:latin typeface="Helvetica" pitchFamily="37" charset="0"/>
                <a:ea typeface="ＭＳ Ｐゴシック"/>
                <a:cs typeface="ＭＳ Ｐゴシック"/>
              </a:rPr>
              <a:t>3</a:t>
            </a:r>
            <a:r>
              <a:rPr kumimoji="0" lang="en-US" sz="2000" b="1" i="0" u="none" strike="noStrike" kern="0" cap="none" spc="0" normalizeH="0" baseline="0" noProof="0" dirty="0" smtClean="0">
                <a:ln>
                  <a:noFill/>
                </a:ln>
                <a:solidFill>
                  <a:schemeClr val="bg1">
                    <a:lumMod val="85000"/>
                  </a:schemeClr>
                </a:solidFill>
                <a:effectLst/>
                <a:uLnTx/>
                <a:uFillTx/>
                <a:latin typeface="Helvetica" pitchFamily="37" charset="0"/>
                <a:ea typeface="ＭＳ Ｐゴシック"/>
                <a:cs typeface="ＭＳ Ｐゴシック"/>
              </a:rPr>
              <a:t> </a:t>
            </a:r>
            <a:br>
              <a:rPr kumimoji="0" lang="en-US" sz="2000" b="1" i="0" u="none" strike="noStrike" kern="0" cap="none" spc="0" normalizeH="0" baseline="0" noProof="0" dirty="0" smtClean="0">
                <a:ln>
                  <a:noFill/>
                </a:ln>
                <a:solidFill>
                  <a:schemeClr val="bg1">
                    <a:lumMod val="85000"/>
                  </a:schemeClr>
                </a:solidFill>
                <a:effectLst/>
                <a:uLnTx/>
                <a:uFillTx/>
                <a:latin typeface="Helvetica" pitchFamily="37" charset="0"/>
                <a:ea typeface="ＭＳ Ｐゴシック"/>
                <a:cs typeface="ＭＳ Ｐゴシック"/>
              </a:rPr>
            </a:br>
            <a:r>
              <a:rPr kumimoji="0" lang="en-US" sz="2000" b="1" i="0" u="none" strike="noStrike" kern="0" cap="none" spc="0" normalizeH="0" baseline="0" noProof="0" dirty="0" smtClean="0">
                <a:ln>
                  <a:noFill/>
                </a:ln>
                <a:solidFill>
                  <a:schemeClr val="bg1">
                    <a:lumMod val="85000"/>
                  </a:schemeClr>
                </a:solidFill>
                <a:effectLst/>
                <a:uLnTx/>
                <a:uFillTx/>
                <a:latin typeface="Helvetica" pitchFamily="37" charset="0"/>
                <a:ea typeface="ＭＳ Ｐゴシック"/>
                <a:cs typeface="ＭＳ Ｐゴシック"/>
              </a:rPr>
              <a:t>								and </a:t>
            </a:r>
            <a:r>
              <a:rPr lang="en-US" sz="2000" b="1" kern="0" dirty="0" smtClean="0">
                <a:solidFill>
                  <a:schemeClr val="bg1">
                    <a:lumMod val="85000"/>
                  </a:schemeClr>
                </a:solidFill>
                <a:latin typeface="Helvetica" pitchFamily="37" charset="0"/>
                <a:ea typeface="ＭＳ Ｐゴシック"/>
                <a:cs typeface="ＭＳ Ｐゴシック"/>
              </a:rPr>
              <a:t>		</a:t>
            </a:r>
            <a:r>
              <a:rPr kumimoji="0" lang="en-US" sz="2000" b="1" i="0" u="none" strike="noStrike" kern="0" cap="none" spc="0" normalizeH="0" baseline="0" noProof="0" dirty="0" smtClean="0">
                <a:ln>
                  <a:noFill/>
                </a:ln>
                <a:solidFill>
                  <a:schemeClr val="bg1">
                    <a:lumMod val="85000"/>
                  </a:schemeClr>
                </a:solidFill>
                <a:effectLst/>
                <a:uLnTx/>
                <a:uFillTx/>
                <a:latin typeface="Helvetica" pitchFamily="37" charset="0"/>
                <a:ea typeface="ＭＳ Ｐゴシック"/>
                <a:cs typeface="ＭＳ Ｐゴシック"/>
              </a:rPr>
              <a:t>Optimal Estimation</a:t>
            </a:r>
            <a:br>
              <a:rPr kumimoji="0" lang="en-US" sz="2000" b="1" i="0" u="none" strike="noStrike" kern="0" cap="none" spc="0" normalizeH="0" baseline="0" noProof="0" dirty="0" smtClean="0">
                <a:ln>
                  <a:noFill/>
                </a:ln>
                <a:solidFill>
                  <a:schemeClr val="bg1">
                    <a:lumMod val="85000"/>
                  </a:schemeClr>
                </a:solidFill>
                <a:effectLst/>
                <a:uLnTx/>
                <a:uFillTx/>
                <a:latin typeface="Helvetica" pitchFamily="37" charset="0"/>
                <a:ea typeface="ＭＳ Ｐゴシック"/>
                <a:cs typeface="ＭＳ Ｐゴシック"/>
              </a:rPr>
            </a:br>
            <a:r>
              <a:rPr kumimoji="0" lang="en-US" sz="2000" b="1" i="0" u="none" strike="noStrike" kern="0" cap="none" spc="0" normalizeH="0" baseline="0" noProof="0" dirty="0" smtClean="0">
                <a:ln>
                  <a:noFill/>
                </a:ln>
                <a:solidFill>
                  <a:schemeClr val="bg1">
                    <a:lumMod val="85000"/>
                  </a:schemeClr>
                </a:solidFill>
                <a:effectLst/>
                <a:uLnTx/>
                <a:uFillTx/>
                <a:latin typeface="Helvetica" pitchFamily="37" charset="0"/>
                <a:ea typeface="ＭＳ Ｐゴシック"/>
                <a:cs typeface="ＭＳ Ｐゴシック"/>
              </a:rPr>
              <a:t> Provide Remarkably Accurate Methods for “Near-Surface” Ozone — </a:t>
            </a:r>
            <a:r>
              <a:rPr kumimoji="0" lang="en-US" sz="1800" b="1" i="0" u="none" strike="noStrike" kern="0" cap="none" spc="0" normalizeH="0" baseline="0" noProof="0" dirty="0" smtClean="0">
                <a:ln>
                  <a:noFill/>
                </a:ln>
                <a:solidFill>
                  <a:schemeClr val="bg1">
                    <a:lumMod val="85000"/>
                  </a:schemeClr>
                </a:solidFill>
                <a:effectLst/>
                <a:uLnTx/>
                <a:uFillTx/>
                <a:latin typeface="Helvetica" pitchFamily="37" charset="0"/>
                <a:ea typeface="ＭＳ Ｐゴシック"/>
                <a:cs typeface="ＭＳ Ｐゴシック"/>
              </a:rPr>
              <a:t/>
            </a:r>
            <a:br>
              <a:rPr kumimoji="0" lang="en-US" sz="1800" b="1" i="0" u="none" strike="noStrike" kern="0" cap="none" spc="0" normalizeH="0" baseline="0" noProof="0" dirty="0" smtClean="0">
                <a:ln>
                  <a:noFill/>
                </a:ln>
                <a:solidFill>
                  <a:schemeClr val="bg1">
                    <a:lumMod val="85000"/>
                  </a:schemeClr>
                </a:solidFill>
                <a:effectLst/>
                <a:uLnTx/>
                <a:uFillTx/>
                <a:latin typeface="Helvetica" pitchFamily="37" charset="0"/>
                <a:ea typeface="ＭＳ Ｐゴシック"/>
                <a:cs typeface="ＭＳ Ｐゴシック"/>
              </a:rPr>
            </a:br>
            <a:r>
              <a:rPr kumimoji="0" lang="en-US" sz="1800" b="1" i="0" u="none" strike="noStrike" kern="0" cap="none" spc="0" normalizeH="0" baseline="0" noProof="0" dirty="0" smtClean="0">
                <a:ln>
                  <a:noFill/>
                </a:ln>
                <a:solidFill>
                  <a:schemeClr val="bg1">
                    <a:lumMod val="85000"/>
                  </a:schemeClr>
                </a:solidFill>
                <a:effectLst/>
                <a:uLnTx/>
                <a:uFillTx/>
                <a:latin typeface="Helvetica" pitchFamily="37" charset="0"/>
                <a:ea typeface="ＭＳ Ｐゴシック"/>
                <a:cs typeface="ＭＳ Ｐゴシック"/>
              </a:rPr>
              <a:t>													Two Related Methodologies</a:t>
            </a:r>
            <a:endParaRPr lang="en-US" sz="2000" dirty="0">
              <a:solidFill>
                <a:schemeClr val="bg1">
                  <a:lumMod val="85000"/>
                </a:schemeClr>
              </a:solidFill>
            </a:endParaRPr>
          </a:p>
        </p:txBody>
      </p:sp>
      <p:sp>
        <p:nvSpPr>
          <p:cNvPr id="3" name="Content Placeholder 2"/>
          <p:cNvSpPr>
            <a:spLocks noGrp="1"/>
          </p:cNvSpPr>
          <p:nvPr>
            <p:ph idx="1"/>
          </p:nvPr>
        </p:nvSpPr>
        <p:spPr>
          <a:xfrm>
            <a:off x="5791200" y="4991100"/>
            <a:ext cx="2895600" cy="1135063"/>
          </a:xfrm>
        </p:spPr>
        <p:txBody>
          <a:bodyPr/>
          <a:lstStyle/>
          <a:p>
            <a:endParaRPr lang="en-US" dirty="0"/>
          </a:p>
        </p:txBody>
      </p:sp>
      <p:grpSp>
        <p:nvGrpSpPr>
          <p:cNvPr id="4" name="Group 3"/>
          <p:cNvGrpSpPr>
            <a:grpSpLocks/>
          </p:cNvGrpSpPr>
          <p:nvPr/>
        </p:nvGrpSpPr>
        <p:grpSpPr bwMode="auto">
          <a:xfrm>
            <a:off x="-1430846607" y="-2147483648"/>
            <a:ext cx="2147483647" cy="2147483647"/>
            <a:chOff x="-1404139987" y="-2147483648"/>
            <a:chExt cx="2147483647" cy="2147483647"/>
          </a:xfrm>
        </p:grpSpPr>
        <p:grpSp>
          <p:nvGrpSpPr>
            <p:cNvPr id="5" name="Group 4"/>
            <p:cNvGrpSpPr>
              <a:grpSpLocks/>
            </p:cNvGrpSpPr>
            <p:nvPr/>
          </p:nvGrpSpPr>
          <p:grpSpPr bwMode="auto">
            <a:xfrm>
              <a:off x="6302222" y="-2147483648"/>
              <a:ext cx="2147483647" cy="2147483647"/>
              <a:chOff x="15408" y="15360"/>
              <a:chExt cx="5234455" cy="28396128"/>
            </a:xfrm>
          </p:grpSpPr>
          <p:pic>
            <p:nvPicPr>
              <p:cNvPr id="15" name="Picture 14" descr="TrinidadVertCorrSonde"/>
              <p:cNvPicPr>
                <a:picLocks noChangeAspect="1" noChangeArrowheads="1"/>
              </p:cNvPicPr>
              <p:nvPr/>
            </p:nvPicPr>
            <p:blipFill>
              <a:blip r:embed="rId3"/>
              <a:srcRect/>
              <a:stretch>
                <a:fillRect/>
              </a:stretch>
            </p:blipFill>
            <p:spPr bwMode="auto">
              <a:xfrm>
                <a:off x="1676400" y="24206200"/>
                <a:ext cx="3573463" cy="4205288"/>
              </a:xfrm>
              <a:prstGeom prst="rect">
                <a:avLst/>
              </a:prstGeom>
              <a:noFill/>
              <a:ln w="9525">
                <a:noFill/>
                <a:miter lim="800000"/>
                <a:headEnd/>
                <a:tailEnd/>
              </a:ln>
            </p:spPr>
          </p:pic>
          <p:sp>
            <p:nvSpPr>
              <p:cNvPr id="16" name="Text Box 560"/>
              <p:cNvSpPr txBox="1">
                <a:spLocks noChangeArrowheads="1"/>
              </p:cNvSpPr>
              <p:nvPr/>
            </p:nvSpPr>
            <p:spPr bwMode="auto">
              <a:xfrm>
                <a:off x="15408" y="15360"/>
                <a:ext cx="1282" cy="342"/>
              </a:xfrm>
              <a:prstGeom prst="rect">
                <a:avLst/>
              </a:prstGeom>
              <a:noFill/>
              <a:ln w="9525">
                <a:noFill/>
                <a:miter lim="800000"/>
                <a:headEnd/>
                <a:tailEnd/>
              </a:ln>
            </p:spPr>
            <p:txBody>
              <a:bodyPr>
                <a:prstTxWarp prst="textNoShape">
                  <a:avLst/>
                </a:prstTxWarp>
                <a:spAutoFit/>
              </a:bodyPr>
              <a:lstStyle/>
              <a:p>
                <a:pPr>
                  <a:spcBef>
                    <a:spcPts val="200"/>
                  </a:spcBef>
                </a:pPr>
                <a:r>
                  <a:rPr lang="en-US" sz="1400"/>
                  <a:t>Trinidad Head,  CA</a:t>
                </a:r>
              </a:p>
              <a:p>
                <a:pPr>
                  <a:spcBef>
                    <a:spcPts val="200"/>
                  </a:spcBef>
                </a:pPr>
                <a:r>
                  <a:rPr lang="en-US" sz="1400"/>
                  <a:t>Pacific Coast</a:t>
                </a:r>
                <a:endParaRPr lang="en-US" sz="1600"/>
              </a:p>
            </p:txBody>
          </p:sp>
        </p:grpSp>
        <p:grpSp>
          <p:nvGrpSpPr>
            <p:cNvPr id="6" name="Group 5"/>
            <p:cNvGrpSpPr>
              <a:grpSpLocks/>
            </p:cNvGrpSpPr>
            <p:nvPr/>
          </p:nvGrpSpPr>
          <p:grpSpPr bwMode="auto">
            <a:xfrm>
              <a:off x="-1150540715" y="-2147483648"/>
              <a:ext cx="2147483647" cy="2147483647"/>
              <a:chOff x="17808" y="15312"/>
              <a:chExt cx="8889655" cy="28423163"/>
            </a:xfrm>
          </p:grpSpPr>
          <p:pic>
            <p:nvPicPr>
              <p:cNvPr id="13" name="Picture 12" descr="YarmouthVertCorrSonde"/>
              <p:cNvPicPr>
                <a:picLocks noChangeAspect="1" noChangeArrowheads="1"/>
              </p:cNvPicPr>
              <p:nvPr/>
            </p:nvPicPr>
            <p:blipFill>
              <a:blip r:embed="rId4"/>
              <a:srcRect/>
              <a:stretch>
                <a:fillRect/>
              </a:stretch>
            </p:blipFill>
            <p:spPr bwMode="auto">
              <a:xfrm>
                <a:off x="5397500" y="24206200"/>
                <a:ext cx="3509963" cy="4232275"/>
              </a:xfrm>
              <a:prstGeom prst="rect">
                <a:avLst/>
              </a:prstGeom>
              <a:noFill/>
              <a:ln w="9525">
                <a:noFill/>
                <a:miter lim="800000"/>
                <a:headEnd/>
                <a:tailEnd/>
              </a:ln>
            </p:spPr>
          </p:pic>
          <p:sp>
            <p:nvSpPr>
              <p:cNvPr id="14" name="Text Box 561"/>
              <p:cNvSpPr txBox="1">
                <a:spLocks noChangeArrowheads="1"/>
              </p:cNvSpPr>
              <p:nvPr/>
            </p:nvSpPr>
            <p:spPr bwMode="auto">
              <a:xfrm>
                <a:off x="17808" y="15312"/>
                <a:ext cx="1008" cy="342"/>
              </a:xfrm>
              <a:prstGeom prst="rect">
                <a:avLst/>
              </a:prstGeom>
              <a:noFill/>
              <a:ln w="9525">
                <a:noFill/>
                <a:miter lim="800000"/>
                <a:headEnd/>
                <a:tailEnd/>
              </a:ln>
            </p:spPr>
            <p:txBody>
              <a:bodyPr>
                <a:prstTxWarp prst="textNoShape">
                  <a:avLst/>
                </a:prstTxWarp>
                <a:spAutoFit/>
              </a:bodyPr>
              <a:lstStyle/>
              <a:p>
                <a:pPr>
                  <a:spcBef>
                    <a:spcPts val="200"/>
                  </a:spcBef>
                </a:pPr>
                <a:r>
                  <a:rPr lang="en-US" sz="1400"/>
                  <a:t>Yarmouth, NS</a:t>
                </a:r>
              </a:p>
              <a:p>
                <a:pPr>
                  <a:spcBef>
                    <a:spcPts val="200"/>
                  </a:spcBef>
                </a:pPr>
                <a:r>
                  <a:rPr lang="en-US" sz="1400"/>
                  <a:t>NE Atlantic Coast</a:t>
                </a:r>
                <a:endParaRPr lang="en-US" sz="1600"/>
              </a:p>
            </p:txBody>
          </p:sp>
        </p:grpSp>
        <p:grpSp>
          <p:nvGrpSpPr>
            <p:cNvPr id="7" name="Group 6"/>
            <p:cNvGrpSpPr>
              <a:grpSpLocks/>
            </p:cNvGrpSpPr>
            <p:nvPr/>
          </p:nvGrpSpPr>
          <p:grpSpPr bwMode="auto">
            <a:xfrm>
              <a:off x="6371127" y="-2147483648"/>
              <a:ext cx="2147483647" cy="2147483647"/>
              <a:chOff x="15712" y="18096"/>
              <a:chExt cx="5381788" cy="32900304"/>
            </a:xfrm>
          </p:grpSpPr>
          <p:pic>
            <p:nvPicPr>
              <p:cNvPr id="11" name="Picture 10" descr="HuntsvilleVertCorrSonde"/>
              <p:cNvPicPr>
                <a:picLocks noChangeAspect="1" noChangeArrowheads="1"/>
              </p:cNvPicPr>
              <p:nvPr/>
            </p:nvPicPr>
            <p:blipFill>
              <a:blip r:embed="rId5"/>
              <a:srcRect/>
              <a:stretch>
                <a:fillRect/>
              </a:stretch>
            </p:blipFill>
            <p:spPr bwMode="auto">
              <a:xfrm>
                <a:off x="1676400" y="28625800"/>
                <a:ext cx="3721100" cy="4292600"/>
              </a:xfrm>
              <a:prstGeom prst="rect">
                <a:avLst/>
              </a:prstGeom>
              <a:noFill/>
              <a:ln w="9525">
                <a:noFill/>
                <a:miter lim="800000"/>
                <a:headEnd/>
                <a:tailEnd/>
              </a:ln>
            </p:spPr>
          </p:pic>
          <p:sp>
            <p:nvSpPr>
              <p:cNvPr id="12" name="Text Box 562"/>
              <p:cNvSpPr txBox="1">
                <a:spLocks noChangeArrowheads="1"/>
              </p:cNvSpPr>
              <p:nvPr/>
            </p:nvSpPr>
            <p:spPr bwMode="auto">
              <a:xfrm>
                <a:off x="15712" y="18096"/>
                <a:ext cx="1008" cy="342"/>
              </a:xfrm>
              <a:prstGeom prst="rect">
                <a:avLst/>
              </a:prstGeom>
              <a:noFill/>
              <a:ln w="9525">
                <a:noFill/>
                <a:miter lim="800000"/>
                <a:headEnd/>
                <a:tailEnd/>
              </a:ln>
            </p:spPr>
            <p:txBody>
              <a:bodyPr>
                <a:prstTxWarp prst="textNoShape">
                  <a:avLst/>
                </a:prstTxWarp>
                <a:spAutoFit/>
              </a:bodyPr>
              <a:lstStyle/>
              <a:p>
                <a:pPr>
                  <a:spcBef>
                    <a:spcPts val="200"/>
                  </a:spcBef>
                </a:pPr>
                <a:r>
                  <a:rPr lang="en-US" sz="1400"/>
                  <a:t>Huntsville, AL</a:t>
                </a:r>
              </a:p>
              <a:p>
                <a:pPr>
                  <a:spcBef>
                    <a:spcPts val="200"/>
                  </a:spcBef>
                </a:pPr>
                <a:r>
                  <a:rPr lang="en-US" sz="1400"/>
                  <a:t>Interior Southeast</a:t>
                </a:r>
                <a:endParaRPr lang="en-US" sz="1600"/>
              </a:p>
            </p:txBody>
          </p:sp>
        </p:grpSp>
        <p:grpSp>
          <p:nvGrpSpPr>
            <p:cNvPr id="8" name="Group 7"/>
            <p:cNvGrpSpPr>
              <a:grpSpLocks/>
            </p:cNvGrpSpPr>
            <p:nvPr/>
          </p:nvGrpSpPr>
          <p:grpSpPr bwMode="auto">
            <a:xfrm>
              <a:off x="-1404139987" y="-2147483648"/>
              <a:ext cx="1338030418" cy="1867537876"/>
              <a:chOff x="18384" y="18000"/>
              <a:chExt cx="5463336" cy="28436177"/>
            </a:xfrm>
          </p:grpSpPr>
          <p:pic>
            <p:nvPicPr>
              <p:cNvPr id="9" name="Picture 8"/>
              <p:cNvPicPr>
                <a:picLocks noChangeAspect="1" noChangeArrowheads="1"/>
              </p:cNvPicPr>
              <p:nvPr/>
            </p:nvPicPr>
            <p:blipFill>
              <a:blip r:embed="rId6"/>
              <a:srcRect/>
              <a:stretch>
                <a:fillRect/>
              </a:stretch>
            </p:blipFill>
            <p:spPr bwMode="auto">
              <a:xfrm>
                <a:off x="5478463" y="28438475"/>
                <a:ext cx="3257" cy="15702"/>
              </a:xfrm>
              <a:prstGeom prst="rect">
                <a:avLst/>
              </a:prstGeom>
              <a:noFill/>
              <a:ln w="9525">
                <a:noFill/>
                <a:miter lim="800000"/>
                <a:headEnd/>
                <a:tailEnd/>
              </a:ln>
            </p:spPr>
          </p:pic>
          <p:sp>
            <p:nvSpPr>
              <p:cNvPr id="10" name="Text Box 563"/>
              <p:cNvSpPr txBox="1">
                <a:spLocks noChangeArrowheads="1"/>
              </p:cNvSpPr>
              <p:nvPr/>
            </p:nvSpPr>
            <p:spPr bwMode="auto">
              <a:xfrm>
                <a:off x="18384" y="18000"/>
                <a:ext cx="1008" cy="342"/>
              </a:xfrm>
              <a:prstGeom prst="rect">
                <a:avLst/>
              </a:prstGeom>
              <a:noFill/>
              <a:ln w="9525">
                <a:noFill/>
                <a:miter lim="800000"/>
                <a:headEnd/>
                <a:tailEnd/>
              </a:ln>
            </p:spPr>
            <p:txBody>
              <a:bodyPr>
                <a:prstTxWarp prst="textNoShape">
                  <a:avLst/>
                </a:prstTxWarp>
                <a:spAutoFit/>
              </a:bodyPr>
              <a:lstStyle/>
              <a:p>
                <a:pPr>
                  <a:spcBef>
                    <a:spcPts val="200"/>
                  </a:spcBef>
                </a:pPr>
                <a:r>
                  <a:rPr lang="en-US" sz="1400"/>
                  <a:t>Beltsville, MD</a:t>
                </a:r>
              </a:p>
              <a:p>
                <a:pPr>
                  <a:spcBef>
                    <a:spcPts val="200"/>
                  </a:spcBef>
                </a:pPr>
                <a:r>
                  <a:rPr lang="en-US" sz="1400"/>
                  <a:t>Eastern US</a:t>
                </a:r>
                <a:endParaRPr lang="en-US" sz="1600"/>
              </a:p>
            </p:txBody>
          </p:sp>
        </p:grpSp>
      </p:grpSp>
      <p:sp>
        <p:nvSpPr>
          <p:cNvPr id="19" name="Rectangle 18"/>
          <p:cNvSpPr/>
          <p:nvPr/>
        </p:nvSpPr>
        <p:spPr>
          <a:xfrm>
            <a:off x="317500" y="1798638"/>
            <a:ext cx="8826500" cy="2585323"/>
          </a:xfrm>
          <a:prstGeom prst="rect">
            <a:avLst/>
          </a:prstGeom>
        </p:spPr>
        <p:txBody>
          <a:bodyPr wrap="square">
            <a:spAutoFit/>
          </a:bodyPr>
          <a:lstStyle/>
          <a:p>
            <a:r>
              <a:rPr lang="en-US" dirty="0" smtClean="0">
                <a:ln>
                  <a:solidFill>
                    <a:schemeClr val="accent1">
                      <a:lumMod val="40000"/>
                      <a:lumOff val="60000"/>
                    </a:schemeClr>
                  </a:solidFill>
                </a:ln>
                <a:solidFill>
                  <a:schemeClr val="tx2">
                    <a:lumMod val="60000"/>
                    <a:lumOff val="40000"/>
                  </a:schemeClr>
                </a:solidFill>
                <a:latin typeface="Trebuchet MS" pitchFamily="37" charset="0"/>
              </a:rPr>
              <a:t>Robert B Chatfield (NASA Ames), </a:t>
            </a:r>
            <a:r>
              <a:rPr lang="en-US" dirty="0" err="1" smtClean="0">
                <a:ln>
                  <a:solidFill>
                    <a:schemeClr val="accent1">
                      <a:lumMod val="40000"/>
                      <a:lumOff val="60000"/>
                    </a:schemeClr>
                  </a:solidFill>
                </a:ln>
                <a:solidFill>
                  <a:schemeClr val="tx2">
                    <a:lumMod val="60000"/>
                    <a:lumOff val="40000"/>
                  </a:schemeClr>
                </a:solidFill>
                <a:latin typeface="Trebuchet MS" pitchFamily="37" charset="0"/>
              </a:rPr>
              <a:t>Xiong</a:t>
            </a:r>
            <a:r>
              <a:rPr lang="en-US" dirty="0" smtClean="0">
                <a:ln>
                  <a:solidFill>
                    <a:schemeClr val="accent1">
                      <a:lumMod val="40000"/>
                      <a:lumOff val="60000"/>
                    </a:schemeClr>
                  </a:solidFill>
                </a:ln>
                <a:solidFill>
                  <a:schemeClr val="tx2">
                    <a:lumMod val="60000"/>
                    <a:lumOff val="40000"/>
                  </a:schemeClr>
                </a:solidFill>
                <a:latin typeface="Trebuchet MS" pitchFamily="37" charset="0"/>
              </a:rPr>
              <a:t> Liu (Harvard Smithsonian), Robert F </a:t>
            </a:r>
            <a:r>
              <a:rPr lang="en-US" dirty="0" err="1" smtClean="0">
                <a:ln>
                  <a:solidFill>
                    <a:schemeClr val="accent1">
                      <a:lumMod val="40000"/>
                      <a:lumOff val="60000"/>
                    </a:schemeClr>
                  </a:solidFill>
                </a:ln>
                <a:solidFill>
                  <a:schemeClr val="tx2">
                    <a:lumMod val="60000"/>
                    <a:lumOff val="40000"/>
                  </a:schemeClr>
                </a:solidFill>
                <a:latin typeface="Trebuchet MS" pitchFamily="37" charset="0"/>
              </a:rPr>
              <a:t>Esswein</a:t>
            </a:r>
            <a:r>
              <a:rPr lang="en-US" dirty="0" smtClean="0">
                <a:ln>
                  <a:solidFill>
                    <a:schemeClr val="accent1">
                      <a:lumMod val="40000"/>
                      <a:lumOff val="60000"/>
                    </a:schemeClr>
                  </a:solidFill>
                </a:ln>
                <a:solidFill>
                  <a:schemeClr val="tx2">
                    <a:lumMod val="60000"/>
                    <a:lumOff val="40000"/>
                  </a:schemeClr>
                </a:solidFill>
                <a:latin typeface="Trebuchet MS" pitchFamily="37" charset="0"/>
              </a:rPr>
              <a:t> (NASA Ames/BAER)</a:t>
            </a:r>
            <a:br>
              <a:rPr lang="en-US" dirty="0" smtClean="0">
                <a:ln>
                  <a:solidFill>
                    <a:schemeClr val="accent1">
                      <a:lumMod val="40000"/>
                      <a:lumOff val="60000"/>
                    </a:schemeClr>
                  </a:solidFill>
                </a:ln>
                <a:solidFill>
                  <a:schemeClr val="tx2">
                    <a:lumMod val="60000"/>
                    <a:lumOff val="40000"/>
                  </a:schemeClr>
                </a:solidFill>
                <a:latin typeface="Trebuchet MS" pitchFamily="37" charset="0"/>
              </a:rPr>
            </a:br>
            <a:endParaRPr lang="en-US" dirty="0" smtClean="0">
              <a:ln>
                <a:solidFill>
                  <a:schemeClr val="accent1">
                    <a:lumMod val="40000"/>
                    <a:lumOff val="60000"/>
                  </a:schemeClr>
                </a:solidFill>
              </a:ln>
              <a:solidFill>
                <a:schemeClr val="tx2">
                  <a:lumMod val="60000"/>
                  <a:lumOff val="40000"/>
                </a:schemeClr>
              </a:solidFill>
              <a:latin typeface="Trebuchet MS" pitchFamily="37" charset="0"/>
            </a:endParaRPr>
          </a:p>
          <a:p>
            <a:endParaRPr lang="en-US" dirty="0" smtClean="0">
              <a:ln>
                <a:solidFill>
                  <a:schemeClr val="accent1">
                    <a:lumMod val="40000"/>
                    <a:lumOff val="60000"/>
                  </a:schemeClr>
                </a:solidFill>
              </a:ln>
              <a:solidFill>
                <a:schemeClr val="tx2">
                  <a:lumMod val="60000"/>
                  <a:lumOff val="40000"/>
                </a:schemeClr>
              </a:solidFill>
              <a:latin typeface="Trebuchet MS" pitchFamily="37" charset="0"/>
            </a:endParaRPr>
          </a:p>
          <a:p>
            <a:endParaRPr lang="en-US" dirty="0" smtClean="0">
              <a:ln>
                <a:solidFill>
                  <a:schemeClr val="accent1">
                    <a:lumMod val="40000"/>
                    <a:lumOff val="60000"/>
                  </a:schemeClr>
                </a:solidFill>
              </a:ln>
              <a:solidFill>
                <a:schemeClr val="tx2">
                  <a:lumMod val="60000"/>
                  <a:lumOff val="40000"/>
                </a:schemeClr>
              </a:solidFill>
              <a:latin typeface="Trebuchet MS" pitchFamily="37" charset="0"/>
            </a:endParaRPr>
          </a:p>
          <a:p>
            <a:endParaRPr lang="en-US" dirty="0">
              <a:ln>
                <a:solidFill>
                  <a:schemeClr val="accent1">
                    <a:lumMod val="40000"/>
                    <a:lumOff val="60000"/>
                  </a:schemeClr>
                </a:solidFill>
              </a:ln>
              <a:solidFill>
                <a:schemeClr val="tx2">
                  <a:lumMod val="60000"/>
                  <a:lumOff val="40000"/>
                </a:schemeClr>
              </a:solidFill>
              <a:latin typeface="Trebuchet MS" pitchFamily="37" charset="0"/>
            </a:endParaRPr>
          </a:p>
          <a:p>
            <a:endParaRPr lang="en-US" dirty="0" smtClean="0">
              <a:ln>
                <a:solidFill>
                  <a:schemeClr val="accent1">
                    <a:lumMod val="40000"/>
                    <a:lumOff val="60000"/>
                  </a:schemeClr>
                </a:solidFill>
              </a:ln>
              <a:solidFill>
                <a:schemeClr val="tx2">
                  <a:lumMod val="60000"/>
                  <a:lumOff val="40000"/>
                </a:schemeClr>
              </a:solidFill>
              <a:latin typeface="Trebuchet MS" pitchFamily="37" charset="0"/>
            </a:endParaRPr>
          </a:p>
          <a:p>
            <a:r>
              <a:rPr lang="en-US" dirty="0" smtClean="0">
                <a:ln>
                  <a:solidFill>
                    <a:schemeClr val="accent1">
                      <a:lumMod val="40000"/>
                      <a:lumOff val="60000"/>
                    </a:schemeClr>
                  </a:solidFill>
                </a:ln>
                <a:solidFill>
                  <a:schemeClr val="tx2">
                    <a:lumMod val="20000"/>
                    <a:lumOff val="80000"/>
                  </a:schemeClr>
                </a:solidFill>
                <a:latin typeface="Trebuchet MS" pitchFamily="37" charset="0"/>
              </a:rPr>
              <a:t>and the GEO-CAPE “Sensitivity” and “Variability” science definition  teams</a:t>
            </a:r>
          </a:p>
          <a:p>
            <a:r>
              <a:rPr lang="en-US" dirty="0" smtClean="0">
                <a:ln>
                  <a:solidFill>
                    <a:schemeClr val="accent1">
                      <a:lumMod val="40000"/>
                      <a:lumOff val="60000"/>
                    </a:schemeClr>
                  </a:solidFill>
                </a:ln>
                <a:solidFill>
                  <a:schemeClr val="tx2">
                    <a:lumMod val="20000"/>
                    <a:lumOff val="80000"/>
                  </a:schemeClr>
                </a:solidFill>
                <a:latin typeface="Trebuchet MS" pitchFamily="37" charset="0"/>
              </a:rPr>
              <a:t>GEO-CAPE Workshop, 12 May 2011</a:t>
            </a:r>
            <a:endParaRPr lang="en-US" dirty="0">
              <a:ln>
                <a:solidFill>
                  <a:schemeClr val="accent1">
                    <a:lumMod val="40000"/>
                    <a:lumOff val="60000"/>
                  </a:schemeClr>
                </a:solidFill>
              </a:ln>
              <a:solidFill>
                <a:schemeClr val="tx2">
                  <a:lumMod val="20000"/>
                  <a:lumOff val="80000"/>
                </a:schemeClr>
              </a:solidFill>
              <a:latin typeface="Trebuchet MS" pitchFamily="37"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IR and UV Averaging Kernels</a:t>
            </a:r>
            <a:endParaRPr lang="en-US" dirty="0"/>
          </a:p>
        </p:txBody>
      </p:sp>
      <p:pic>
        <p:nvPicPr>
          <p:cNvPr id="147462" name="Picture 6"/>
          <p:cNvPicPr>
            <a:picLocks noChangeAspect="1" noChangeArrowheads="1"/>
          </p:cNvPicPr>
          <p:nvPr/>
        </p:nvPicPr>
        <p:blipFill>
          <a:blip r:embed="rId3" cstate="print"/>
          <a:srcRect/>
          <a:stretch>
            <a:fillRect/>
          </a:stretch>
        </p:blipFill>
        <p:spPr bwMode="auto">
          <a:xfrm>
            <a:off x="0" y="1143000"/>
            <a:ext cx="9144000" cy="5715000"/>
          </a:xfrm>
          <a:prstGeom prst="rect">
            <a:avLst/>
          </a:prstGeom>
          <a:noFill/>
          <a:ln w="9525">
            <a:noFill/>
            <a:miter lim="800000"/>
            <a:headEnd/>
            <a:tailEnd/>
          </a:ln>
        </p:spPr>
      </p:pic>
      <p:sp>
        <p:nvSpPr>
          <p:cNvPr id="4" name="TextBox 3"/>
          <p:cNvSpPr txBox="1"/>
          <p:nvPr/>
        </p:nvSpPr>
        <p:spPr>
          <a:xfrm>
            <a:off x="1231900" y="5778500"/>
            <a:ext cx="1801069" cy="646331"/>
          </a:xfrm>
          <a:prstGeom prst="rect">
            <a:avLst/>
          </a:prstGeom>
          <a:noFill/>
        </p:spPr>
        <p:txBody>
          <a:bodyPr wrap="none" rtlCol="0">
            <a:spAutoFit/>
          </a:bodyPr>
          <a:lstStyle/>
          <a:p>
            <a:r>
              <a:rPr lang="en-US" i="1" dirty="0" smtClean="0">
                <a:solidFill>
                  <a:srgbClr val="953735"/>
                </a:solidFill>
              </a:rPr>
              <a:t>Mike </a:t>
            </a:r>
            <a:r>
              <a:rPr lang="en-US" i="1" dirty="0" err="1" smtClean="0">
                <a:solidFill>
                  <a:srgbClr val="953735"/>
                </a:solidFill>
              </a:rPr>
              <a:t>Newchurch</a:t>
            </a:r>
            <a:r>
              <a:rPr lang="en-US" i="1" dirty="0" smtClean="0">
                <a:solidFill>
                  <a:srgbClr val="953735"/>
                </a:solidFill>
              </a:rPr>
              <a:t> </a:t>
            </a:r>
          </a:p>
          <a:p>
            <a:r>
              <a:rPr lang="en-US" i="1" dirty="0" smtClean="0">
                <a:solidFill>
                  <a:srgbClr val="953735"/>
                </a:solidFill>
              </a:rPr>
              <a:t>slide</a:t>
            </a:r>
            <a:endParaRPr lang="en-US" i="1" dirty="0">
              <a:solidFill>
                <a:srgbClr val="953735"/>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Current </a:t>
            </a:r>
            <a:r>
              <a:rPr lang="en-US" dirty="0" err="1" smtClean="0"/>
              <a:t>Natraj</a:t>
            </a:r>
            <a:r>
              <a:rPr lang="en-US" dirty="0" smtClean="0"/>
              <a:t> et al (2011) estimates of vertical resolution depend mostly on radiation/retrieval technique, not test profiles </a:t>
            </a:r>
            <a:endParaRPr lang="en-US" dirty="0"/>
          </a:p>
        </p:txBody>
      </p:sp>
      <p:sp>
        <p:nvSpPr>
          <p:cNvPr id="3" name="Content Placeholder 2"/>
          <p:cNvSpPr>
            <a:spLocks noGrp="1"/>
          </p:cNvSpPr>
          <p:nvPr>
            <p:ph idx="1"/>
          </p:nvPr>
        </p:nvSpPr>
        <p:spPr>
          <a:xfrm>
            <a:off x="4737100" y="1398588"/>
            <a:ext cx="4102100" cy="3033711"/>
          </a:xfrm>
        </p:spPr>
        <p:txBody>
          <a:bodyPr/>
          <a:lstStyle/>
          <a:p>
            <a:r>
              <a:rPr lang="en-US" dirty="0" smtClean="0"/>
              <a:t>Since we are primarily interested in near-surface ozone, we sum the Degrees of Freedom for Signal up, layer by layer, from the lowest layer.</a:t>
            </a:r>
          </a:p>
          <a:p>
            <a:endParaRPr lang="en-US" dirty="0" smtClean="0"/>
          </a:p>
          <a:p>
            <a:r>
              <a:rPr lang="en-US" dirty="0" smtClean="0"/>
              <a:t>Note the opposite virtues of </a:t>
            </a:r>
            <a:r>
              <a:rPr lang="en-US" dirty="0" err="1" smtClean="0"/>
              <a:t>UV+Vis</a:t>
            </a:r>
            <a:r>
              <a:rPr lang="en-US" dirty="0" smtClean="0"/>
              <a:t> (great in lowermost troposphere, then no more info)</a:t>
            </a:r>
          </a:p>
          <a:p>
            <a:r>
              <a:rPr lang="en-US" dirty="0" smtClean="0"/>
              <a:t>and TIR (near-0 sensitivity to 925 </a:t>
            </a:r>
            <a:r>
              <a:rPr lang="en-US" dirty="0" err="1" smtClean="0"/>
              <a:t>hPa</a:t>
            </a:r>
            <a:r>
              <a:rPr lang="en-US" dirty="0" smtClean="0"/>
              <a:t>, but increasingly good up to 500 </a:t>
            </a:r>
            <a:r>
              <a:rPr lang="en-US" dirty="0" err="1" smtClean="0"/>
              <a:t>hPa</a:t>
            </a:r>
            <a:r>
              <a:rPr lang="en-US" dirty="0" smtClean="0"/>
              <a:t>.</a:t>
            </a:r>
            <a:endParaRPr lang="en-US" dirty="0"/>
          </a:p>
        </p:txBody>
      </p:sp>
      <p:grpSp>
        <p:nvGrpSpPr>
          <p:cNvPr id="10" name="Group 9"/>
          <p:cNvGrpSpPr/>
          <p:nvPr/>
        </p:nvGrpSpPr>
        <p:grpSpPr>
          <a:xfrm>
            <a:off x="1104900" y="1828801"/>
            <a:ext cx="3835400" cy="3606800"/>
            <a:chOff x="4102100" y="1600201"/>
            <a:chExt cx="3835400" cy="3606800"/>
          </a:xfrm>
        </p:grpSpPr>
        <p:pic>
          <p:nvPicPr>
            <p:cNvPr id="5" name="Picture 84" descr="CumDoFS_fr_Surface_Liu_Natraj.pdf"/>
            <p:cNvPicPr>
              <a:picLocks noChangeAspect="1"/>
            </p:cNvPicPr>
            <p:nvPr/>
          </p:nvPicPr>
          <p:blipFill>
            <a:blip r:embed="rId2"/>
            <a:srcRect/>
            <a:stretch>
              <a:fillRect/>
            </a:stretch>
          </p:blipFill>
          <p:spPr bwMode="auto">
            <a:xfrm>
              <a:off x="4102100" y="1600201"/>
              <a:ext cx="3835400" cy="3606800"/>
            </a:xfrm>
            <a:prstGeom prst="rect">
              <a:avLst/>
            </a:prstGeom>
            <a:noFill/>
            <a:ln w="9525">
              <a:noFill/>
              <a:miter lim="800000"/>
              <a:headEnd/>
              <a:tailEnd/>
            </a:ln>
          </p:spPr>
        </p:pic>
        <p:sp>
          <p:nvSpPr>
            <p:cNvPr id="6" name="TextBox 88"/>
            <p:cNvSpPr txBox="1">
              <a:spLocks noChangeArrowheads="1"/>
            </p:cNvSpPr>
            <p:nvPr/>
          </p:nvSpPr>
          <p:spPr bwMode="auto">
            <a:xfrm>
              <a:off x="4940300" y="1828801"/>
              <a:ext cx="957263" cy="369888"/>
            </a:xfrm>
            <a:prstGeom prst="rect">
              <a:avLst/>
            </a:prstGeom>
            <a:noFill/>
            <a:ln w="9525">
              <a:noFill/>
              <a:miter lim="800000"/>
              <a:headEnd/>
              <a:tailEnd/>
            </a:ln>
          </p:spPr>
          <p:txBody>
            <a:bodyPr wrap="none">
              <a:prstTxWarp prst="textNoShape">
                <a:avLst/>
              </a:prstTxWarp>
              <a:spAutoFit/>
            </a:bodyPr>
            <a:lstStyle/>
            <a:p>
              <a:r>
                <a:rPr lang="en-US" sz="1800">
                  <a:solidFill>
                    <a:srgbClr val="FF6600"/>
                  </a:solidFill>
                </a:rPr>
                <a:t>UV+Vis</a:t>
              </a:r>
            </a:p>
          </p:txBody>
        </p:sp>
        <p:sp>
          <p:nvSpPr>
            <p:cNvPr id="7" name="TextBox 89"/>
            <p:cNvSpPr txBox="1">
              <a:spLocks noChangeArrowheads="1"/>
            </p:cNvSpPr>
            <p:nvPr/>
          </p:nvSpPr>
          <p:spPr bwMode="auto">
            <a:xfrm>
              <a:off x="4635500" y="2514601"/>
              <a:ext cx="557213" cy="369888"/>
            </a:xfrm>
            <a:prstGeom prst="rect">
              <a:avLst/>
            </a:prstGeom>
            <a:noFill/>
            <a:ln w="9525">
              <a:noFill/>
              <a:miter lim="800000"/>
              <a:headEnd/>
              <a:tailEnd/>
            </a:ln>
          </p:spPr>
          <p:txBody>
            <a:bodyPr>
              <a:prstTxWarp prst="textNoShape">
                <a:avLst/>
              </a:prstTxWarp>
              <a:spAutoFit/>
            </a:bodyPr>
            <a:lstStyle/>
            <a:p>
              <a:r>
                <a:rPr lang="en-US" sz="1800" dirty="0">
                  <a:solidFill>
                    <a:srgbClr val="0FB786"/>
                  </a:solidFill>
                </a:rPr>
                <a:t>TIR</a:t>
              </a:r>
            </a:p>
          </p:txBody>
        </p:sp>
        <p:sp>
          <p:nvSpPr>
            <p:cNvPr id="8" name="TextBox 90"/>
            <p:cNvSpPr txBox="1">
              <a:spLocks noChangeArrowheads="1"/>
            </p:cNvSpPr>
            <p:nvPr/>
          </p:nvSpPr>
          <p:spPr bwMode="auto">
            <a:xfrm>
              <a:off x="5778500" y="2514601"/>
              <a:ext cx="1017588" cy="369888"/>
            </a:xfrm>
            <a:prstGeom prst="rect">
              <a:avLst/>
            </a:prstGeom>
            <a:noFill/>
            <a:ln w="9525">
              <a:noFill/>
              <a:miter lim="800000"/>
              <a:headEnd/>
              <a:tailEnd/>
            </a:ln>
          </p:spPr>
          <p:txBody>
            <a:bodyPr wrap="none">
              <a:prstTxWarp prst="textNoShape">
                <a:avLst/>
              </a:prstTxWarp>
              <a:spAutoFit/>
            </a:bodyPr>
            <a:lstStyle/>
            <a:p>
              <a:r>
                <a:rPr lang="en-US" sz="1800">
                  <a:solidFill>
                    <a:srgbClr val="FF0000"/>
                  </a:solidFill>
                </a:rPr>
                <a:t>UV+TIR</a:t>
              </a:r>
            </a:p>
          </p:txBody>
        </p:sp>
        <p:sp>
          <p:nvSpPr>
            <p:cNvPr id="9" name="TextBox 92"/>
            <p:cNvSpPr txBox="1">
              <a:spLocks noChangeArrowheads="1"/>
            </p:cNvSpPr>
            <p:nvPr/>
          </p:nvSpPr>
          <p:spPr bwMode="auto">
            <a:xfrm>
              <a:off x="5549900" y="2971801"/>
              <a:ext cx="1466850" cy="369888"/>
            </a:xfrm>
            <a:prstGeom prst="rect">
              <a:avLst/>
            </a:prstGeom>
            <a:noFill/>
            <a:ln w="9525">
              <a:noFill/>
              <a:miter lim="800000"/>
              <a:headEnd/>
              <a:tailEnd/>
            </a:ln>
          </p:spPr>
          <p:txBody>
            <a:bodyPr wrap="none">
              <a:prstTxWarp prst="textNoShape">
                <a:avLst/>
              </a:prstTxWarp>
              <a:spAutoFit/>
            </a:bodyPr>
            <a:lstStyle/>
            <a:p>
              <a:r>
                <a:rPr lang="en-US" sz="1800" dirty="0" err="1"/>
                <a:t>UV+Vis+TIR</a:t>
              </a:r>
              <a:endParaRPr lang="en-US" sz="1800" dirty="0"/>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Current results suggest amazing accuracy for estimation of layers</a:t>
            </a:r>
            <a:endParaRPr lang="en-US" sz="3600" dirty="0"/>
          </a:p>
        </p:txBody>
      </p:sp>
      <p:pic>
        <p:nvPicPr>
          <p:cNvPr id="3" name="Picture 2" descr="Table 4Rev_lowerAP_2.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518160" y="1612900"/>
            <a:ext cx="4246880" cy="399542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5556"/>
            <a:ext cx="9144000" cy="1143000"/>
          </a:xfrm>
        </p:spPr>
        <p:txBody>
          <a:bodyPr>
            <a:normAutofit/>
          </a:bodyPr>
          <a:lstStyle/>
          <a:p>
            <a:r>
              <a:rPr lang="en-US" sz="1600" dirty="0" smtClean="0"/>
              <a:t>Strong vertical Autocorrelation in </a:t>
            </a:r>
            <a:r>
              <a:rPr lang="en-US" sz="1600" dirty="0" err="1" smtClean="0"/>
              <a:t>Natraj</a:t>
            </a:r>
            <a:r>
              <a:rPr lang="en-US" sz="1600" dirty="0" smtClean="0"/>
              <a:t> test profiles</a:t>
            </a:r>
            <a:br>
              <a:rPr lang="en-US" sz="1600" dirty="0" smtClean="0"/>
            </a:br>
            <a:r>
              <a:rPr lang="en-US" sz="1600" dirty="0" smtClean="0"/>
              <a:t>Wide selection of possible profiles allows regional variation of </a:t>
            </a:r>
            <a:r>
              <a:rPr lang="en-US" sz="1600" dirty="0" err="1" smtClean="0"/>
              <a:t>tropospheric</a:t>
            </a:r>
            <a:r>
              <a:rPr lang="en-US" sz="1600" dirty="0" smtClean="0"/>
              <a:t> ozone to affect calculations!</a:t>
            </a:r>
            <a:br>
              <a:rPr lang="en-US" sz="1600" dirty="0" smtClean="0"/>
            </a:br>
            <a:r>
              <a:rPr lang="en-US" sz="1600" dirty="0" smtClean="0"/>
              <a:t>Correlation significantly greater than </a:t>
            </a:r>
            <a:r>
              <a:rPr lang="en-US" sz="1600" dirty="0" err="1" smtClean="0"/>
              <a:t>sonde</a:t>
            </a:r>
            <a:r>
              <a:rPr lang="en-US" sz="1600" dirty="0" smtClean="0"/>
              <a:t>-stations results </a:t>
            </a:r>
            <a:endParaRPr lang="en-US" sz="1600" dirty="0"/>
          </a:p>
        </p:txBody>
      </p:sp>
      <p:pic>
        <p:nvPicPr>
          <p:cNvPr id="3" name="Picture 2" descr="GEOCAPE_figure1a.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0" y="812800"/>
            <a:ext cx="4782820" cy="6045200"/>
          </a:xfrm>
          <a:prstGeom prst="rect">
            <a:avLst/>
          </a:prstGeom>
        </p:spPr>
      </p:pic>
      <p:pic>
        <p:nvPicPr>
          <p:cNvPr id="4" name="Picture 3" descr="Table 4Rev_lowerAP_2.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5956300" y="4251459"/>
            <a:ext cx="2573020" cy="2420670"/>
          </a:xfrm>
          <a:prstGeom prst="rect">
            <a:avLst/>
          </a:prstGeom>
        </p:spPr>
      </p:pic>
      <p:pic>
        <p:nvPicPr>
          <p:cNvPr id="5" name="Picture 4" descr="Correl_Sfc_Col_for_Natraj.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4960620" y="1137444"/>
            <a:ext cx="2857500" cy="2857500"/>
          </a:xfrm>
          <a:prstGeom prst="rect">
            <a:avLst/>
          </a:prstGeom>
        </p:spPr>
      </p:pic>
      <p:cxnSp>
        <p:nvCxnSpPr>
          <p:cNvPr id="9" name="Straight Arrow Connector 8"/>
          <p:cNvCxnSpPr/>
          <p:nvPr/>
        </p:nvCxnSpPr>
        <p:spPr>
          <a:xfrm rot="5400000" flipH="1" flipV="1">
            <a:off x="2349500" y="5791200"/>
            <a:ext cx="660400"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rot="5400000" flipH="1" flipV="1">
            <a:off x="5307806" y="2235200"/>
            <a:ext cx="660400"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5475880" y="2736334"/>
            <a:ext cx="480420" cy="369332"/>
          </a:xfrm>
          <a:prstGeom prst="rect">
            <a:avLst/>
          </a:prstGeom>
          <a:noFill/>
        </p:spPr>
        <p:txBody>
          <a:bodyPr wrap="none" rtlCol="0">
            <a:spAutoFit/>
          </a:bodyPr>
          <a:lstStyle/>
          <a:p>
            <a:r>
              <a:rPr lang="en-US" dirty="0" smtClean="0"/>
              <a:t>1:1</a:t>
            </a:r>
            <a:endParaRPr lang="en-US" dirty="0"/>
          </a:p>
        </p:txBody>
      </p:sp>
      <p:sp>
        <p:nvSpPr>
          <p:cNvPr id="12" name="TextBox 11"/>
          <p:cNvSpPr txBox="1"/>
          <p:nvPr/>
        </p:nvSpPr>
        <p:spPr>
          <a:xfrm>
            <a:off x="5956300" y="1778000"/>
            <a:ext cx="1154433" cy="369332"/>
          </a:xfrm>
          <a:prstGeom prst="rect">
            <a:avLst/>
          </a:prstGeom>
          <a:noFill/>
        </p:spPr>
        <p:txBody>
          <a:bodyPr wrap="none" rtlCol="0">
            <a:spAutoFit/>
          </a:bodyPr>
          <a:lstStyle/>
          <a:p>
            <a:r>
              <a:rPr lang="en-US" dirty="0" smtClean="0">
                <a:ln>
                  <a:solidFill>
                    <a:srgbClr val="E30000"/>
                  </a:solidFill>
                </a:ln>
              </a:rPr>
              <a:t>regression</a:t>
            </a:r>
            <a:endParaRPr lang="en-US" dirty="0">
              <a:ln>
                <a:solidFill>
                  <a:srgbClr val="E30000"/>
                </a:solidFill>
              </a:l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i="1" dirty="0" smtClean="0">
                <a:solidFill>
                  <a:srgbClr val="970B01"/>
                </a:solidFill>
                <a:latin typeface="Trebuchet MS" pitchFamily="37" charset="0"/>
              </a:rPr>
              <a:t>Alternative Methods For Appropriate Accuracy Estimates</a:t>
            </a:r>
          </a:p>
        </p:txBody>
      </p:sp>
      <p:sp>
        <p:nvSpPr>
          <p:cNvPr id="3" name="Rectangle 2"/>
          <p:cNvSpPr/>
          <p:nvPr/>
        </p:nvSpPr>
        <p:spPr>
          <a:xfrm>
            <a:off x="295361" y="1158240"/>
            <a:ext cx="7090959" cy="6309418"/>
          </a:xfrm>
          <a:prstGeom prst="rect">
            <a:avLst/>
          </a:prstGeom>
        </p:spPr>
        <p:txBody>
          <a:bodyPr wrap="square">
            <a:spAutoFit/>
          </a:bodyPr>
          <a:lstStyle/>
          <a:p>
            <a:r>
              <a:rPr lang="en-US" sz="2000" i="1" dirty="0" smtClean="0">
                <a:solidFill>
                  <a:srgbClr val="970B01"/>
                </a:solidFill>
                <a:latin typeface="Trebuchet MS" pitchFamily="37" charset="0"/>
              </a:rPr>
              <a:t> </a:t>
            </a:r>
          </a:p>
          <a:p>
            <a:pPr marL="342900" indent="-342900">
              <a:buAutoNum type="alphaUcPeriod"/>
            </a:pPr>
            <a:r>
              <a:rPr lang="en-US" sz="1400" dirty="0" smtClean="0"/>
              <a:t>“Standard” Rodgers-style: </a:t>
            </a:r>
            <a:r>
              <a:rPr lang="en-US" sz="1400" dirty="0" smtClean="0">
                <a:solidFill>
                  <a:schemeClr val="accent2">
                    <a:lumMod val="75000"/>
                  </a:schemeClr>
                </a:solidFill>
              </a:rPr>
              <a:t>Radiation  and </a:t>
            </a:r>
            <a:r>
              <a:rPr lang="en-US" sz="1400" dirty="0">
                <a:solidFill>
                  <a:schemeClr val="accent2">
                    <a:lumMod val="75000"/>
                  </a:schemeClr>
                </a:solidFill>
              </a:rPr>
              <a:t>r</a:t>
            </a:r>
            <a:r>
              <a:rPr lang="en-US" sz="1400" dirty="0" smtClean="0">
                <a:solidFill>
                  <a:schemeClr val="accent2">
                    <a:lumMod val="75000"/>
                  </a:schemeClr>
                </a:solidFill>
              </a:rPr>
              <a:t>etrieval improve best estimate </a:t>
            </a:r>
            <a:r>
              <a:rPr lang="en-US" sz="1400" dirty="0" smtClean="0"/>
              <a:t/>
            </a:r>
            <a:br>
              <a:rPr lang="en-US" sz="1400" dirty="0" smtClean="0"/>
            </a:br>
            <a:r>
              <a:rPr lang="en-US" sz="1400" dirty="0" smtClean="0"/>
              <a:t>including geophysical correlation.</a:t>
            </a:r>
          </a:p>
          <a:p>
            <a:pPr marL="342900" indent="-342900"/>
            <a:endParaRPr lang="en-US" sz="1400" dirty="0" smtClean="0"/>
          </a:p>
          <a:p>
            <a:r>
              <a:rPr lang="en-US" sz="1400" dirty="0" smtClean="0"/>
              <a:t>For every region and season of interest, perform sensitivity studies of </a:t>
            </a:r>
            <a:r>
              <a:rPr lang="en-US" sz="1400" dirty="0" err="1" smtClean="0"/>
              <a:t>radiative</a:t>
            </a:r>
            <a:r>
              <a:rPr lang="en-US" sz="1400" dirty="0" smtClean="0"/>
              <a:t> transfer / retrieval as in </a:t>
            </a:r>
            <a:r>
              <a:rPr lang="en-US" sz="1400" dirty="0" err="1" smtClean="0"/>
              <a:t>Natraj</a:t>
            </a:r>
            <a:r>
              <a:rPr lang="en-US" sz="1400" dirty="0" smtClean="0"/>
              <a:t>, </a:t>
            </a:r>
          </a:p>
          <a:p>
            <a:r>
              <a:rPr lang="en-US" sz="1400" dirty="0" smtClean="0"/>
              <a:t>but use an adequate sample of ozone soundings.  Existing knowledge initiates the retrieval “close to Nature.”</a:t>
            </a:r>
          </a:p>
          <a:p>
            <a:r>
              <a:rPr lang="en-US" sz="1400" dirty="0" smtClean="0"/>
              <a:t>Sounding sets characteristic of the region provide the important “a priori covariance” matrix, give an appropriate first guess, and influence the solution.    Remarkably good correlation of test profile and retrieval can occur.</a:t>
            </a:r>
          </a:p>
          <a:p>
            <a:r>
              <a:rPr lang="en-US" sz="1400" dirty="0" smtClean="0"/>
              <a:t>	Run as many different regional examples as possible, e.g., ~5–10 “regions.”</a:t>
            </a:r>
          </a:p>
          <a:p>
            <a:endParaRPr lang="en-US" sz="1400" dirty="0" smtClean="0"/>
          </a:p>
          <a:p>
            <a:r>
              <a:rPr lang="en-US" sz="2000" i="1" dirty="0" smtClean="0">
                <a:solidFill>
                  <a:srgbClr val="970B01"/>
                </a:solidFill>
                <a:latin typeface="Trebuchet MS" pitchFamily="37" charset="0"/>
              </a:rPr>
              <a:t>B. </a:t>
            </a:r>
            <a:r>
              <a:rPr lang="en-US" sz="1400" dirty="0" smtClean="0">
                <a:solidFill>
                  <a:srgbClr val="953735"/>
                </a:solidFill>
              </a:rPr>
              <a:t>“Just the physics” </a:t>
            </a:r>
            <a:r>
              <a:rPr lang="en-US" sz="1400" dirty="0" smtClean="0"/>
              <a:t>solution:  Bayesian estimation (improvement-of-our-knowledge philosophy) using an “uninformative prior.”  Use “sample profiles” chosen to give minimal prior information.   Test profiles  can exhibit little vertical correlation, by design, and a priori and first-guess solutions are as uninformative as possible, but allow convergence.  The solutions maximize information from the radiation pattern itself.</a:t>
            </a:r>
          </a:p>
          <a:p>
            <a:r>
              <a:rPr lang="en-US" sz="1400" dirty="0" smtClean="0"/>
              <a:t>	Secondly, </a:t>
            </a:r>
            <a:r>
              <a:rPr lang="en-US" sz="1400" dirty="0" smtClean="0">
                <a:solidFill>
                  <a:srgbClr val="953735"/>
                </a:solidFill>
              </a:rPr>
              <a:t>add information about vertical autocorrelation </a:t>
            </a:r>
            <a:r>
              <a:rPr lang="en-US" sz="1400" dirty="0" smtClean="0"/>
              <a:t>(layer-average to surface regressions) and similar information.   </a:t>
            </a:r>
          </a:p>
          <a:p>
            <a:r>
              <a:rPr lang="en-US" sz="1400" dirty="0" smtClean="0"/>
              <a:t>	This technique can use added information from any region in the continent.</a:t>
            </a:r>
          </a:p>
          <a:p>
            <a:r>
              <a:rPr lang="en-US" sz="1400" dirty="0" smtClean="0"/>
              <a:t>Appealing to many, but </a:t>
            </a:r>
            <a:r>
              <a:rPr lang="en-US" sz="1400" dirty="0" smtClean="0">
                <a:solidFill>
                  <a:schemeClr val="accent2">
                    <a:lumMod val="75000"/>
                  </a:schemeClr>
                </a:solidFill>
              </a:rPr>
              <a:t>formulation is intricate, some formulations may not even converge</a:t>
            </a:r>
            <a:r>
              <a:rPr lang="en-US" sz="1400" dirty="0" smtClean="0"/>
              <a:t>.  (Hence the popularity of the Rodgers method.)    </a:t>
            </a:r>
          </a:p>
          <a:p>
            <a:r>
              <a:rPr lang="en-US" sz="1400" dirty="0" smtClean="0"/>
              <a:t>	</a:t>
            </a:r>
          </a:p>
          <a:p>
            <a:r>
              <a:rPr lang="en-US" sz="1400" dirty="0" smtClean="0"/>
              <a:t>	</a:t>
            </a:r>
          </a:p>
          <a:p>
            <a:r>
              <a:rPr lang="en-US" sz="1400" dirty="0" smtClean="0"/>
              <a:t>	</a:t>
            </a:r>
          </a:p>
          <a:p>
            <a:r>
              <a:rPr lang="en-US" sz="1400" dirty="0" smtClean="0"/>
              <a:t/>
            </a:r>
            <a:br>
              <a:rPr lang="en-US" sz="1400" dirty="0" smtClean="0"/>
            </a:b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“Just-Physics” then statistics: </a:t>
            </a:r>
            <a:r>
              <a:rPr lang="en-US" i="1" dirty="0" smtClean="0">
                <a:ln>
                  <a:solidFill>
                    <a:srgbClr val="E30000"/>
                  </a:solidFill>
                </a:ln>
              </a:rPr>
              <a:t>B</a:t>
            </a:r>
            <a:endParaRPr lang="en-US" dirty="0"/>
          </a:p>
        </p:txBody>
      </p:sp>
      <p:pic>
        <p:nvPicPr>
          <p:cNvPr id="3" name="Picture 2" descr="HigherSE_errorsAssumed_Averaging.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482600" y="1003300"/>
            <a:ext cx="5638800" cy="5638800"/>
          </a:xfrm>
          <a:prstGeom prst="rect">
            <a:avLst/>
          </a:prstGeom>
        </p:spPr>
      </p:pic>
      <p:cxnSp>
        <p:nvCxnSpPr>
          <p:cNvPr id="4" name="Straight Arrow Connector 3"/>
          <p:cNvCxnSpPr/>
          <p:nvPr/>
        </p:nvCxnSpPr>
        <p:spPr>
          <a:xfrm>
            <a:off x="546100" y="4737100"/>
            <a:ext cx="1752600" cy="127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11907"/>
            <a:ext cx="5981700" cy="525462"/>
          </a:xfrm>
        </p:spPr>
        <p:txBody>
          <a:bodyPr>
            <a:normAutofit fontScale="90000"/>
          </a:bodyPr>
          <a:lstStyle/>
          <a:p>
            <a:r>
              <a:rPr lang="en-US" dirty="0" smtClean="0"/>
              <a:t>Traditional Technique: </a:t>
            </a:r>
            <a:r>
              <a:rPr lang="en-US" i="1" dirty="0" smtClean="0">
                <a:ln>
                  <a:solidFill>
                    <a:srgbClr val="E30000"/>
                  </a:solidFill>
                </a:ln>
              </a:rPr>
              <a:t>A</a:t>
            </a:r>
            <a:endParaRPr lang="en-US" i="1" dirty="0">
              <a:ln>
                <a:solidFill>
                  <a:srgbClr val="E30000"/>
                </a:solidFill>
              </a:ln>
            </a:endParaRPr>
          </a:p>
        </p:txBody>
      </p:sp>
      <p:pic>
        <p:nvPicPr>
          <p:cNvPr id="3" name="Picture 2" descr="Huntsville_Excellent_SE.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2133600" y="457200"/>
            <a:ext cx="6400800" cy="6400800"/>
          </a:xfrm>
          <a:prstGeom prst="rect">
            <a:avLst/>
          </a:prstGeom>
        </p:spPr>
      </p:pic>
      <p:cxnSp>
        <p:nvCxnSpPr>
          <p:cNvPr id="5" name="Straight Arrow Connector 4"/>
          <p:cNvCxnSpPr/>
          <p:nvPr/>
        </p:nvCxnSpPr>
        <p:spPr>
          <a:xfrm>
            <a:off x="1422400" y="5638800"/>
            <a:ext cx="1752600" cy="127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296400" cy="685800"/>
          </a:xfrm>
        </p:spPr>
        <p:txBody>
          <a:bodyPr>
            <a:noAutofit/>
          </a:bodyPr>
          <a:lstStyle/>
          <a:p>
            <a:r>
              <a:rPr lang="en-US" sz="2400" b="1" dirty="0" smtClean="0">
                <a:latin typeface="Cambria" pitchFamily="18" charset="0"/>
              </a:rPr>
              <a:t>Nocturnal ozone enhancement associated with low-level jet</a:t>
            </a:r>
            <a:endParaRPr lang="en-US" sz="2000" b="1" dirty="0">
              <a:latin typeface="Cambria" pitchFamily="18" charset="0"/>
            </a:endParaRPr>
          </a:p>
        </p:txBody>
      </p:sp>
      <p:pic>
        <p:nvPicPr>
          <p:cNvPr id="5" name="Picture 2"/>
          <p:cNvPicPr>
            <a:picLocks noChangeAspect="1" noChangeArrowheads="1"/>
          </p:cNvPicPr>
          <p:nvPr/>
        </p:nvPicPr>
        <p:blipFill>
          <a:blip r:embed="rId3" cstate="print"/>
          <a:srcRect/>
          <a:stretch>
            <a:fillRect/>
          </a:stretch>
        </p:blipFill>
        <p:spPr bwMode="auto">
          <a:xfrm>
            <a:off x="0" y="838857"/>
            <a:ext cx="5410200" cy="2285343"/>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0" y="2667000"/>
            <a:ext cx="5486400" cy="2333625"/>
          </a:xfrm>
          <a:prstGeom prst="rect">
            <a:avLst/>
          </a:prstGeom>
          <a:noFill/>
          <a:ln w="9525">
            <a:noFill/>
            <a:miter lim="800000"/>
            <a:headEnd/>
            <a:tailEnd/>
          </a:ln>
        </p:spPr>
      </p:pic>
      <p:pic>
        <p:nvPicPr>
          <p:cNvPr id="7" name="Picture 4"/>
          <p:cNvPicPr>
            <a:picLocks noChangeAspect="1" noChangeArrowheads="1"/>
          </p:cNvPicPr>
          <p:nvPr/>
        </p:nvPicPr>
        <p:blipFill>
          <a:blip r:embed="rId5" cstate="print"/>
          <a:srcRect/>
          <a:stretch>
            <a:fillRect/>
          </a:stretch>
        </p:blipFill>
        <p:spPr bwMode="auto">
          <a:xfrm>
            <a:off x="0" y="4495800"/>
            <a:ext cx="5562599" cy="2362200"/>
          </a:xfrm>
          <a:prstGeom prst="rect">
            <a:avLst/>
          </a:prstGeom>
          <a:noFill/>
          <a:ln w="9525">
            <a:noFill/>
            <a:miter lim="800000"/>
            <a:headEnd/>
            <a:tailEnd/>
          </a:ln>
        </p:spPr>
      </p:pic>
      <p:sp>
        <p:nvSpPr>
          <p:cNvPr id="8" name="TextBox 7"/>
          <p:cNvSpPr txBox="1"/>
          <p:nvPr/>
        </p:nvSpPr>
        <p:spPr>
          <a:xfrm>
            <a:off x="457200" y="2971800"/>
            <a:ext cx="4237186" cy="369332"/>
          </a:xfrm>
          <a:prstGeom prst="rect">
            <a:avLst/>
          </a:prstGeom>
          <a:noFill/>
        </p:spPr>
        <p:txBody>
          <a:bodyPr wrap="none" rtlCol="0">
            <a:spAutoFit/>
          </a:bodyPr>
          <a:lstStyle/>
          <a:p>
            <a:r>
              <a:rPr lang="en-US" dirty="0" smtClean="0">
                <a:latin typeface="Cambria" pitchFamily="18" charset="0"/>
              </a:rPr>
              <a:t>Aerosol </a:t>
            </a:r>
            <a:r>
              <a:rPr lang="en-US" dirty="0" err="1" smtClean="0">
                <a:latin typeface="Cambria" pitchFamily="18" charset="0"/>
              </a:rPr>
              <a:t>ext.coeff</a:t>
            </a:r>
            <a:r>
              <a:rPr lang="en-US" dirty="0" smtClean="0">
                <a:latin typeface="Cambria" pitchFamily="18" charset="0"/>
              </a:rPr>
              <a:t>. at 291nm from O3 </a:t>
            </a:r>
            <a:r>
              <a:rPr lang="en-US" dirty="0" err="1" smtClean="0">
                <a:latin typeface="Cambria" pitchFamily="18" charset="0"/>
              </a:rPr>
              <a:t>lidar</a:t>
            </a:r>
            <a:endParaRPr lang="en-US" dirty="0">
              <a:latin typeface="Cambria" pitchFamily="18" charset="0"/>
            </a:endParaRPr>
          </a:p>
        </p:txBody>
      </p:sp>
      <p:sp>
        <p:nvSpPr>
          <p:cNvPr id="9" name="TextBox 8"/>
          <p:cNvSpPr txBox="1"/>
          <p:nvPr/>
        </p:nvSpPr>
        <p:spPr>
          <a:xfrm>
            <a:off x="914400" y="5105400"/>
            <a:ext cx="3517501" cy="369332"/>
          </a:xfrm>
          <a:prstGeom prst="rect">
            <a:avLst/>
          </a:prstGeom>
          <a:noFill/>
        </p:spPr>
        <p:txBody>
          <a:bodyPr wrap="none" rtlCol="0">
            <a:spAutoFit/>
          </a:bodyPr>
          <a:lstStyle/>
          <a:p>
            <a:r>
              <a:rPr lang="en-US" dirty="0" smtClean="0">
                <a:latin typeface="Cambria" pitchFamily="18" charset="0"/>
              </a:rPr>
              <a:t>Co-located </a:t>
            </a:r>
            <a:r>
              <a:rPr lang="en-US" dirty="0" err="1" smtClean="0">
                <a:latin typeface="Cambria" pitchFamily="18" charset="0"/>
              </a:rPr>
              <a:t>ceilometer</a:t>
            </a:r>
            <a:r>
              <a:rPr lang="en-US" dirty="0" smtClean="0">
                <a:latin typeface="Cambria" pitchFamily="18" charset="0"/>
              </a:rPr>
              <a:t> backscatter</a:t>
            </a:r>
            <a:endParaRPr lang="en-US" dirty="0">
              <a:latin typeface="Cambria" pitchFamily="18" charset="0"/>
            </a:endParaRPr>
          </a:p>
        </p:txBody>
      </p:sp>
      <p:pic>
        <p:nvPicPr>
          <p:cNvPr id="10" name="Picture 7" descr="915_20081005_wnd"/>
          <p:cNvPicPr>
            <a:picLocks noChangeAspect="1" noChangeArrowheads="1"/>
          </p:cNvPicPr>
          <p:nvPr/>
        </p:nvPicPr>
        <p:blipFill>
          <a:blip r:embed="rId6" cstate="print"/>
          <a:srcRect/>
          <a:stretch>
            <a:fillRect/>
          </a:stretch>
        </p:blipFill>
        <p:spPr bwMode="auto">
          <a:xfrm>
            <a:off x="5638800" y="762000"/>
            <a:ext cx="3657600" cy="2695787"/>
          </a:xfrm>
          <a:prstGeom prst="rect">
            <a:avLst/>
          </a:prstGeom>
          <a:noFill/>
        </p:spPr>
      </p:pic>
      <p:sp>
        <p:nvSpPr>
          <p:cNvPr id="11" name="Rectangle 8"/>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latin typeface="Cambria" pitchFamily="18" charset="0"/>
            </a:endParaRPr>
          </a:p>
        </p:txBody>
      </p:sp>
      <p:sp>
        <p:nvSpPr>
          <p:cNvPr id="12" name="Rectangle 9"/>
          <p:cNvSpPr>
            <a:spLocks noChangeArrowheads="1"/>
          </p:cNvSpPr>
          <p:nvPr/>
        </p:nvSpPr>
        <p:spPr bwMode="auto">
          <a:xfrm>
            <a:off x="0" y="4248150"/>
            <a:ext cx="362600" cy="53860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mbria" pitchFamily="18" charset="0"/>
                <a:ea typeface="宋体" pitchFamily="2" charset="-122"/>
                <a:cs typeface="Times New Roman" pitchFamily="18" charset="0"/>
              </a:rPr>
              <a:t>(a)</a:t>
            </a:r>
            <a:endParaRPr kumimoji="0" lang="en-US" sz="800" b="0" i="0" u="none" strike="noStrike" cap="none" normalizeH="0" baseline="0" smtClean="0">
              <a:ln>
                <a:noFill/>
              </a:ln>
              <a:solidFill>
                <a:schemeClr val="tx1"/>
              </a:solidFill>
              <a:effectLst/>
              <a:latin typeface="Cambria"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mbria" pitchFamily="18" charset="0"/>
            </a:endParaRPr>
          </a:p>
        </p:txBody>
      </p:sp>
      <p:sp>
        <p:nvSpPr>
          <p:cNvPr id="13" name="Rectangle 10"/>
          <p:cNvSpPr>
            <a:spLocks noChangeArrowheads="1"/>
          </p:cNvSpPr>
          <p:nvPr/>
        </p:nvSpPr>
        <p:spPr bwMode="auto">
          <a:xfrm>
            <a:off x="0" y="636270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latin typeface="Cambria" pitchFamily="18" charset="0"/>
            </a:endParaRPr>
          </a:p>
        </p:txBody>
      </p:sp>
      <p:sp>
        <p:nvSpPr>
          <p:cNvPr id="14" name="TextBox 13"/>
          <p:cNvSpPr txBox="1"/>
          <p:nvPr/>
        </p:nvSpPr>
        <p:spPr>
          <a:xfrm>
            <a:off x="6324600" y="1295400"/>
            <a:ext cx="1307730" cy="338554"/>
          </a:xfrm>
          <a:prstGeom prst="rect">
            <a:avLst/>
          </a:prstGeom>
          <a:noFill/>
        </p:spPr>
        <p:txBody>
          <a:bodyPr wrap="none" rtlCol="0">
            <a:spAutoFit/>
          </a:bodyPr>
          <a:lstStyle/>
          <a:p>
            <a:r>
              <a:rPr lang="en-US" sz="1600" dirty="0" smtClean="0">
                <a:solidFill>
                  <a:srgbClr val="FF0000"/>
                </a:solidFill>
                <a:latin typeface="Cambria" pitchFamily="18" charset="0"/>
              </a:rPr>
              <a:t>Low-level jet</a:t>
            </a:r>
            <a:endParaRPr lang="en-US" sz="1600" dirty="0">
              <a:solidFill>
                <a:srgbClr val="FF0000"/>
              </a:solidFill>
              <a:latin typeface="Cambria" pitchFamily="18" charset="0"/>
            </a:endParaRPr>
          </a:p>
        </p:txBody>
      </p:sp>
      <p:sp>
        <p:nvSpPr>
          <p:cNvPr id="15" name="TextBox 14"/>
          <p:cNvSpPr txBox="1"/>
          <p:nvPr/>
        </p:nvSpPr>
        <p:spPr>
          <a:xfrm>
            <a:off x="5867400" y="914400"/>
            <a:ext cx="2578911" cy="369332"/>
          </a:xfrm>
          <a:prstGeom prst="rect">
            <a:avLst/>
          </a:prstGeom>
          <a:noFill/>
        </p:spPr>
        <p:txBody>
          <a:bodyPr wrap="none" rtlCol="0">
            <a:spAutoFit/>
          </a:bodyPr>
          <a:lstStyle/>
          <a:p>
            <a:r>
              <a:rPr lang="en-US" dirty="0" smtClean="0">
                <a:latin typeface="Cambria" pitchFamily="18" charset="0"/>
              </a:rPr>
              <a:t>Co-located wind profiler</a:t>
            </a:r>
            <a:endParaRPr lang="en-US" dirty="0">
              <a:latin typeface="Cambria" pitchFamily="18" charset="0"/>
            </a:endParaRPr>
          </a:p>
        </p:txBody>
      </p:sp>
      <p:cxnSp>
        <p:nvCxnSpPr>
          <p:cNvPr id="16" name="Straight Arrow Connector 15"/>
          <p:cNvCxnSpPr/>
          <p:nvPr/>
        </p:nvCxnSpPr>
        <p:spPr>
          <a:xfrm>
            <a:off x="4876800" y="2209800"/>
            <a:ext cx="914400" cy="1588"/>
          </a:xfrm>
          <a:prstGeom prst="straightConnector1">
            <a:avLst/>
          </a:prstGeom>
          <a:ln w="19050">
            <a:solidFill>
              <a:srgbClr val="FFC000"/>
            </a:solidFill>
            <a:prstDash val="lgDash"/>
            <a:headEnd type="arrow"/>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470558" y="4876800"/>
            <a:ext cx="3673442" cy="707886"/>
          </a:xfrm>
          <a:prstGeom prst="rect">
            <a:avLst/>
          </a:prstGeom>
          <a:noFill/>
        </p:spPr>
        <p:txBody>
          <a:bodyPr wrap="square" rtlCol="0">
            <a:spAutoFit/>
          </a:bodyPr>
          <a:lstStyle/>
          <a:p>
            <a:r>
              <a:rPr lang="en-US" sz="2000" dirty="0" smtClean="0">
                <a:latin typeface="Cambria" pitchFamily="18" charset="0"/>
              </a:rPr>
              <a:t>Positive correlation of ozone and aerosol due to transport</a:t>
            </a:r>
            <a:endParaRPr lang="en-US" sz="2000" dirty="0">
              <a:latin typeface="Cambria" pitchFamily="18" charset="0"/>
            </a:endParaRPr>
          </a:p>
        </p:txBody>
      </p:sp>
      <p:cxnSp>
        <p:nvCxnSpPr>
          <p:cNvPr id="24" name="Straight Arrow Connector 23"/>
          <p:cNvCxnSpPr>
            <a:stCxn id="14" idx="2"/>
            <a:endCxn id="34" idx="8"/>
          </p:cNvCxnSpPr>
          <p:nvPr/>
        </p:nvCxnSpPr>
        <p:spPr>
          <a:xfrm rot="5400000">
            <a:off x="6693810" y="1734645"/>
            <a:ext cx="385346" cy="18396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981200" y="609600"/>
            <a:ext cx="1358257" cy="369332"/>
          </a:xfrm>
          <a:prstGeom prst="rect">
            <a:avLst/>
          </a:prstGeom>
          <a:noFill/>
        </p:spPr>
        <p:txBody>
          <a:bodyPr wrap="none" rtlCol="0">
            <a:spAutoFit/>
          </a:bodyPr>
          <a:lstStyle/>
          <a:p>
            <a:r>
              <a:rPr lang="en-US" dirty="0" smtClean="0">
                <a:latin typeface="Cambria" pitchFamily="18" charset="0"/>
              </a:rPr>
              <a:t>Oct. 4, 2008</a:t>
            </a:r>
            <a:endParaRPr lang="en-US" dirty="0">
              <a:latin typeface="Cambria" pitchFamily="18" charset="0"/>
            </a:endParaRPr>
          </a:p>
        </p:txBody>
      </p:sp>
      <p:sp>
        <p:nvSpPr>
          <p:cNvPr id="26" name="TextBox 25"/>
          <p:cNvSpPr txBox="1"/>
          <p:nvPr/>
        </p:nvSpPr>
        <p:spPr>
          <a:xfrm>
            <a:off x="5562827" y="6019800"/>
            <a:ext cx="3581173" cy="276999"/>
          </a:xfrm>
          <a:prstGeom prst="rect">
            <a:avLst/>
          </a:prstGeom>
          <a:noFill/>
        </p:spPr>
        <p:txBody>
          <a:bodyPr wrap="none" rtlCol="0">
            <a:spAutoFit/>
          </a:bodyPr>
          <a:lstStyle/>
          <a:p>
            <a:r>
              <a:rPr lang="en-US" sz="1200" i="1" dirty="0" smtClean="0">
                <a:latin typeface="Cambria" pitchFamily="18" charset="0"/>
              </a:rPr>
              <a:t>Kuang et al. </a:t>
            </a:r>
            <a:r>
              <a:rPr lang="en-US" sz="1200" dirty="0" smtClean="0">
                <a:latin typeface="Cambria" pitchFamily="18" charset="0"/>
              </a:rPr>
              <a:t>submitted to Atmospheric Environment</a:t>
            </a:r>
            <a:endParaRPr lang="en-US" sz="1200" dirty="0">
              <a:latin typeface="Cambria" pitchFamily="18" charset="0"/>
            </a:endParaRPr>
          </a:p>
        </p:txBody>
      </p:sp>
      <p:sp>
        <p:nvSpPr>
          <p:cNvPr id="27" name="Oval 26"/>
          <p:cNvSpPr/>
          <p:nvPr/>
        </p:nvSpPr>
        <p:spPr>
          <a:xfrm>
            <a:off x="3352800" y="1828800"/>
            <a:ext cx="1524000" cy="762000"/>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429000" y="3886200"/>
            <a:ext cx="1524000" cy="762000"/>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3429000" y="5715000"/>
            <a:ext cx="1524000" cy="762000"/>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p:cNvCxnSpPr/>
          <p:nvPr/>
        </p:nvCxnSpPr>
        <p:spPr>
          <a:xfrm rot="10800000">
            <a:off x="4800600" y="6324600"/>
            <a:ext cx="762000" cy="2608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486400" y="6400800"/>
            <a:ext cx="937693" cy="369332"/>
          </a:xfrm>
          <a:prstGeom prst="rect">
            <a:avLst/>
          </a:prstGeom>
          <a:noFill/>
        </p:spPr>
        <p:txBody>
          <a:bodyPr wrap="none" rtlCol="0">
            <a:spAutoFit/>
          </a:bodyPr>
          <a:lstStyle/>
          <a:p>
            <a:r>
              <a:rPr lang="en-US" dirty="0" smtClean="0">
                <a:latin typeface="Cambria" pitchFamily="18" charset="0"/>
              </a:rPr>
              <a:t>Aerosol</a:t>
            </a:r>
            <a:endParaRPr lang="en-US" dirty="0">
              <a:latin typeface="Cambria" pitchFamily="18" charset="0"/>
            </a:endParaRPr>
          </a:p>
        </p:txBody>
      </p:sp>
      <p:sp>
        <p:nvSpPr>
          <p:cNvPr id="30" name="Slide Number Placeholder 29"/>
          <p:cNvSpPr>
            <a:spLocks noGrp="1"/>
          </p:cNvSpPr>
          <p:nvPr>
            <p:ph type="sldNum" sz="quarter" idx="12"/>
          </p:nvPr>
        </p:nvSpPr>
        <p:spPr/>
        <p:txBody>
          <a:bodyPr/>
          <a:lstStyle/>
          <a:p>
            <a:fld id="{B6F15528-21DE-4FAA-801E-634DDDAF4B2B}" type="slidenum">
              <a:rPr lang="en-US" smtClean="0"/>
              <a:pPr/>
              <a:t>17</a:t>
            </a:fld>
            <a:endParaRPr lang="en-US"/>
          </a:p>
        </p:txBody>
      </p:sp>
      <p:sp>
        <p:nvSpPr>
          <p:cNvPr id="34" name="Freeform 33"/>
          <p:cNvSpPr/>
          <p:nvPr/>
        </p:nvSpPr>
        <p:spPr>
          <a:xfrm>
            <a:off x="5775325" y="2016125"/>
            <a:ext cx="1255183" cy="719667"/>
          </a:xfrm>
          <a:custGeom>
            <a:avLst/>
            <a:gdLst>
              <a:gd name="connsiteX0" fmla="*/ 41275 w 1255183"/>
              <a:gd name="connsiteY0" fmla="*/ 92075 h 719667"/>
              <a:gd name="connsiteX1" fmla="*/ 117475 w 1255183"/>
              <a:gd name="connsiteY1" fmla="*/ 60325 h 719667"/>
              <a:gd name="connsiteX2" fmla="*/ 187325 w 1255183"/>
              <a:gd name="connsiteY2" fmla="*/ 66675 h 719667"/>
              <a:gd name="connsiteX3" fmla="*/ 269875 w 1255183"/>
              <a:gd name="connsiteY3" fmla="*/ 98425 h 719667"/>
              <a:gd name="connsiteX4" fmla="*/ 396875 w 1255183"/>
              <a:gd name="connsiteY4" fmla="*/ 98425 h 719667"/>
              <a:gd name="connsiteX5" fmla="*/ 568325 w 1255183"/>
              <a:gd name="connsiteY5" fmla="*/ 98425 h 719667"/>
              <a:gd name="connsiteX6" fmla="*/ 714375 w 1255183"/>
              <a:gd name="connsiteY6" fmla="*/ 53975 h 719667"/>
              <a:gd name="connsiteX7" fmla="*/ 873125 w 1255183"/>
              <a:gd name="connsiteY7" fmla="*/ 15875 h 719667"/>
              <a:gd name="connsiteX8" fmla="*/ 1019175 w 1255183"/>
              <a:gd name="connsiteY8" fmla="*/ 3175 h 719667"/>
              <a:gd name="connsiteX9" fmla="*/ 1165225 w 1255183"/>
              <a:gd name="connsiteY9" fmla="*/ 34925 h 719667"/>
              <a:gd name="connsiteX10" fmla="*/ 1235075 w 1255183"/>
              <a:gd name="connsiteY10" fmla="*/ 98425 h 719667"/>
              <a:gd name="connsiteX11" fmla="*/ 1254125 w 1255183"/>
              <a:gd name="connsiteY11" fmla="*/ 212725 h 719667"/>
              <a:gd name="connsiteX12" fmla="*/ 1228725 w 1255183"/>
              <a:gd name="connsiteY12" fmla="*/ 314325 h 719667"/>
              <a:gd name="connsiteX13" fmla="*/ 1184275 w 1255183"/>
              <a:gd name="connsiteY13" fmla="*/ 365125 h 719667"/>
              <a:gd name="connsiteX14" fmla="*/ 1177925 w 1255183"/>
              <a:gd name="connsiteY14" fmla="*/ 466725 h 719667"/>
              <a:gd name="connsiteX15" fmla="*/ 1177925 w 1255183"/>
              <a:gd name="connsiteY15" fmla="*/ 568325 h 719667"/>
              <a:gd name="connsiteX16" fmla="*/ 1184275 w 1255183"/>
              <a:gd name="connsiteY16" fmla="*/ 638175 h 719667"/>
              <a:gd name="connsiteX17" fmla="*/ 1196975 w 1255183"/>
              <a:gd name="connsiteY17" fmla="*/ 676275 h 719667"/>
              <a:gd name="connsiteX18" fmla="*/ 1095375 w 1255183"/>
              <a:gd name="connsiteY18" fmla="*/ 714375 h 719667"/>
              <a:gd name="connsiteX19" fmla="*/ 917575 w 1255183"/>
              <a:gd name="connsiteY19" fmla="*/ 708025 h 719667"/>
              <a:gd name="connsiteX20" fmla="*/ 701675 w 1255183"/>
              <a:gd name="connsiteY20" fmla="*/ 695325 h 719667"/>
              <a:gd name="connsiteX21" fmla="*/ 517525 w 1255183"/>
              <a:gd name="connsiteY21" fmla="*/ 631825 h 719667"/>
              <a:gd name="connsiteX22" fmla="*/ 358775 w 1255183"/>
              <a:gd name="connsiteY22" fmla="*/ 530225 h 719667"/>
              <a:gd name="connsiteX23" fmla="*/ 307975 w 1255183"/>
              <a:gd name="connsiteY23" fmla="*/ 492125 h 719667"/>
              <a:gd name="connsiteX24" fmla="*/ 187325 w 1255183"/>
              <a:gd name="connsiteY24" fmla="*/ 447675 h 719667"/>
              <a:gd name="connsiteX25" fmla="*/ 28575 w 1255183"/>
              <a:gd name="connsiteY25" fmla="*/ 276225 h 719667"/>
              <a:gd name="connsiteX26" fmla="*/ 41275 w 1255183"/>
              <a:gd name="connsiteY26" fmla="*/ 92075 h 71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55183" h="719667">
                <a:moveTo>
                  <a:pt x="41275" y="92075"/>
                </a:moveTo>
                <a:cubicBezTo>
                  <a:pt x="56092" y="56092"/>
                  <a:pt x="93133" y="64558"/>
                  <a:pt x="117475" y="60325"/>
                </a:cubicBezTo>
                <a:cubicBezTo>
                  <a:pt x="141817" y="56092"/>
                  <a:pt x="161925" y="60325"/>
                  <a:pt x="187325" y="66675"/>
                </a:cubicBezTo>
                <a:cubicBezTo>
                  <a:pt x="212725" y="73025"/>
                  <a:pt x="234950" y="93133"/>
                  <a:pt x="269875" y="98425"/>
                </a:cubicBezTo>
                <a:cubicBezTo>
                  <a:pt x="304800" y="103717"/>
                  <a:pt x="396875" y="98425"/>
                  <a:pt x="396875" y="98425"/>
                </a:cubicBezTo>
                <a:cubicBezTo>
                  <a:pt x="446617" y="98425"/>
                  <a:pt x="515408" y="105833"/>
                  <a:pt x="568325" y="98425"/>
                </a:cubicBezTo>
                <a:cubicBezTo>
                  <a:pt x="621242" y="91017"/>
                  <a:pt x="663575" y="67733"/>
                  <a:pt x="714375" y="53975"/>
                </a:cubicBezTo>
                <a:cubicBezTo>
                  <a:pt x="765175" y="40217"/>
                  <a:pt x="822325" y="24342"/>
                  <a:pt x="873125" y="15875"/>
                </a:cubicBezTo>
                <a:cubicBezTo>
                  <a:pt x="923925" y="7408"/>
                  <a:pt x="970492" y="0"/>
                  <a:pt x="1019175" y="3175"/>
                </a:cubicBezTo>
                <a:cubicBezTo>
                  <a:pt x="1067858" y="6350"/>
                  <a:pt x="1129242" y="19050"/>
                  <a:pt x="1165225" y="34925"/>
                </a:cubicBezTo>
                <a:cubicBezTo>
                  <a:pt x="1201208" y="50800"/>
                  <a:pt x="1220258" y="68792"/>
                  <a:pt x="1235075" y="98425"/>
                </a:cubicBezTo>
                <a:cubicBezTo>
                  <a:pt x="1249892" y="128058"/>
                  <a:pt x="1255183" y="176742"/>
                  <a:pt x="1254125" y="212725"/>
                </a:cubicBezTo>
                <a:cubicBezTo>
                  <a:pt x="1253067" y="248708"/>
                  <a:pt x="1240367" y="288925"/>
                  <a:pt x="1228725" y="314325"/>
                </a:cubicBezTo>
                <a:cubicBezTo>
                  <a:pt x="1217083" y="339725"/>
                  <a:pt x="1192742" y="339725"/>
                  <a:pt x="1184275" y="365125"/>
                </a:cubicBezTo>
                <a:cubicBezTo>
                  <a:pt x="1175808" y="390525"/>
                  <a:pt x="1178983" y="432858"/>
                  <a:pt x="1177925" y="466725"/>
                </a:cubicBezTo>
                <a:cubicBezTo>
                  <a:pt x="1176867" y="500592"/>
                  <a:pt x="1176867" y="539750"/>
                  <a:pt x="1177925" y="568325"/>
                </a:cubicBezTo>
                <a:cubicBezTo>
                  <a:pt x="1178983" y="596900"/>
                  <a:pt x="1181100" y="620183"/>
                  <a:pt x="1184275" y="638175"/>
                </a:cubicBezTo>
                <a:cubicBezTo>
                  <a:pt x="1187450" y="656167"/>
                  <a:pt x="1211792" y="663575"/>
                  <a:pt x="1196975" y="676275"/>
                </a:cubicBezTo>
                <a:cubicBezTo>
                  <a:pt x="1182158" y="688975"/>
                  <a:pt x="1141942" y="709083"/>
                  <a:pt x="1095375" y="714375"/>
                </a:cubicBezTo>
                <a:cubicBezTo>
                  <a:pt x="1048808" y="719667"/>
                  <a:pt x="983192" y="711200"/>
                  <a:pt x="917575" y="708025"/>
                </a:cubicBezTo>
                <a:cubicBezTo>
                  <a:pt x="851958" y="704850"/>
                  <a:pt x="768350" y="708025"/>
                  <a:pt x="701675" y="695325"/>
                </a:cubicBezTo>
                <a:cubicBezTo>
                  <a:pt x="635000" y="682625"/>
                  <a:pt x="574675" y="659342"/>
                  <a:pt x="517525" y="631825"/>
                </a:cubicBezTo>
                <a:cubicBezTo>
                  <a:pt x="460375" y="604308"/>
                  <a:pt x="393700" y="553508"/>
                  <a:pt x="358775" y="530225"/>
                </a:cubicBezTo>
                <a:cubicBezTo>
                  <a:pt x="323850" y="506942"/>
                  <a:pt x="336550" y="505883"/>
                  <a:pt x="307975" y="492125"/>
                </a:cubicBezTo>
                <a:cubicBezTo>
                  <a:pt x="279400" y="478367"/>
                  <a:pt x="233892" y="483658"/>
                  <a:pt x="187325" y="447675"/>
                </a:cubicBezTo>
                <a:cubicBezTo>
                  <a:pt x="140758" y="411692"/>
                  <a:pt x="57150" y="336550"/>
                  <a:pt x="28575" y="276225"/>
                </a:cubicBezTo>
                <a:cubicBezTo>
                  <a:pt x="0" y="215900"/>
                  <a:pt x="26458" y="128058"/>
                  <a:pt x="41275" y="92075"/>
                </a:cubicBezTo>
                <a:close/>
              </a:path>
            </a:pathLst>
          </a:custGeom>
          <a:noFill/>
          <a:ln w="95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90600" y="609600"/>
            <a:ext cx="708848" cy="369332"/>
          </a:xfrm>
          <a:prstGeom prst="rect">
            <a:avLst/>
          </a:prstGeom>
          <a:noFill/>
        </p:spPr>
        <p:txBody>
          <a:bodyPr wrap="none" rtlCol="0">
            <a:spAutoFit/>
          </a:bodyPr>
          <a:lstStyle/>
          <a:p>
            <a:r>
              <a:rPr lang="en-US" dirty="0" err="1" smtClean="0">
                <a:latin typeface="Cambria" pitchFamily="18" charset="0"/>
              </a:rPr>
              <a:t>Lidar</a:t>
            </a:r>
            <a:endParaRPr lang="en-US" dirty="0">
              <a:latin typeface="Cambria" pitchFamily="18" charset="0"/>
            </a:endParaRPr>
          </a:p>
        </p:txBody>
      </p:sp>
      <p:sp>
        <p:nvSpPr>
          <p:cNvPr id="32" name="TextBox 31"/>
          <p:cNvSpPr txBox="1"/>
          <p:nvPr/>
        </p:nvSpPr>
        <p:spPr>
          <a:xfrm>
            <a:off x="6324600" y="3924984"/>
            <a:ext cx="1801069" cy="646331"/>
          </a:xfrm>
          <a:prstGeom prst="rect">
            <a:avLst/>
          </a:prstGeom>
          <a:noFill/>
        </p:spPr>
        <p:txBody>
          <a:bodyPr wrap="none" rtlCol="0">
            <a:spAutoFit/>
          </a:bodyPr>
          <a:lstStyle/>
          <a:p>
            <a:r>
              <a:rPr lang="en-US" i="1" dirty="0" smtClean="0">
                <a:solidFill>
                  <a:srgbClr val="953735"/>
                </a:solidFill>
              </a:rPr>
              <a:t>Mike </a:t>
            </a:r>
            <a:r>
              <a:rPr lang="en-US" i="1" dirty="0" err="1" smtClean="0">
                <a:solidFill>
                  <a:srgbClr val="953735"/>
                </a:solidFill>
              </a:rPr>
              <a:t>Newchurch</a:t>
            </a:r>
            <a:r>
              <a:rPr lang="en-US" i="1" dirty="0" smtClean="0">
                <a:solidFill>
                  <a:srgbClr val="953735"/>
                </a:solidFill>
              </a:rPr>
              <a:t> </a:t>
            </a:r>
          </a:p>
          <a:p>
            <a:r>
              <a:rPr lang="en-US" i="1" dirty="0" smtClean="0">
                <a:solidFill>
                  <a:srgbClr val="953735"/>
                </a:solidFill>
              </a:rPr>
              <a:t>slide</a:t>
            </a:r>
            <a:endParaRPr lang="en-US" i="1" dirty="0">
              <a:solidFill>
                <a:srgbClr val="953735"/>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 name="Footer Placeholder 3"/>
          <p:cNvSpPr>
            <a:spLocks noGrp="1"/>
          </p:cNvSpPr>
          <p:nvPr>
            <p:ph type="ftr" sz="quarter" idx="11"/>
          </p:nvPr>
        </p:nvSpPr>
        <p:spPr/>
        <p:txBody>
          <a:bodyPr/>
          <a:lstStyle/>
          <a:p>
            <a:r>
              <a:rPr lang="en-US" dirty="0" smtClean="0"/>
              <a:t>Thanks to Joanna Joiner</a:t>
            </a:r>
            <a:endParaRPr lang="en-US" dirty="0"/>
          </a:p>
        </p:txBody>
      </p:sp>
      <p:sp>
        <p:nvSpPr>
          <p:cNvPr id="19458" name="Rectangle 2"/>
          <p:cNvSpPr>
            <a:spLocks noGrp="1" noChangeArrowheads="1"/>
          </p:cNvSpPr>
          <p:nvPr>
            <p:ph type="title"/>
          </p:nvPr>
        </p:nvSpPr>
        <p:spPr>
          <a:xfrm>
            <a:off x="609600" y="0"/>
            <a:ext cx="7772400" cy="304800"/>
          </a:xfrm>
        </p:spPr>
        <p:txBody>
          <a:bodyPr>
            <a:normAutofit fontScale="90000"/>
          </a:bodyPr>
          <a:lstStyle/>
          <a:p>
            <a:endParaRPr lang="en-US"/>
          </a:p>
        </p:txBody>
      </p:sp>
      <p:sp>
        <p:nvSpPr>
          <p:cNvPr id="19460" name="Line 4"/>
          <p:cNvSpPr>
            <a:spLocks noChangeShapeType="1"/>
          </p:cNvSpPr>
          <p:nvPr/>
        </p:nvSpPr>
        <p:spPr bwMode="auto">
          <a:xfrm>
            <a:off x="2057400" y="1752600"/>
            <a:ext cx="1600200" cy="3124200"/>
          </a:xfrm>
          <a:prstGeom prst="line">
            <a:avLst/>
          </a:prstGeom>
          <a:noFill/>
          <a:ln w="38100">
            <a:solidFill>
              <a:schemeClr val="tx1"/>
            </a:solidFill>
            <a:round/>
            <a:headEnd/>
            <a:tailEnd type="triangle" w="med" len="med"/>
          </a:ln>
          <a:effectLst/>
        </p:spPr>
        <p:txBody>
          <a:bodyPr>
            <a:prstTxWarp prst="textNoShape">
              <a:avLst/>
            </a:prstTxWarp>
          </a:bodyPr>
          <a:lstStyle/>
          <a:p>
            <a:endParaRPr lang="en-US"/>
          </a:p>
        </p:txBody>
      </p:sp>
      <p:sp>
        <p:nvSpPr>
          <p:cNvPr id="19461" name="Oval 5"/>
          <p:cNvSpPr>
            <a:spLocks noChangeArrowheads="1"/>
          </p:cNvSpPr>
          <p:nvPr/>
        </p:nvSpPr>
        <p:spPr bwMode="auto">
          <a:xfrm>
            <a:off x="1524000" y="914400"/>
            <a:ext cx="762000" cy="685800"/>
          </a:xfrm>
          <a:prstGeom prst="ellipse">
            <a:avLst/>
          </a:prstGeom>
          <a:solidFill>
            <a:srgbClr val="FFFF00"/>
          </a:solidFill>
          <a:ln w="9525">
            <a:solidFill>
              <a:schemeClr val="tx1"/>
            </a:solidFill>
            <a:round/>
            <a:headEnd/>
            <a:tailEnd/>
          </a:ln>
          <a:effectLst/>
        </p:spPr>
        <p:txBody>
          <a:bodyPr wrap="none" anchor="ctr">
            <a:prstTxWarp prst="textNoShape">
              <a:avLst/>
            </a:prstTxWarp>
          </a:bodyPr>
          <a:lstStyle/>
          <a:p>
            <a:pPr algn="ctr"/>
            <a:endParaRPr lang="en-US"/>
          </a:p>
        </p:txBody>
      </p:sp>
      <p:sp>
        <p:nvSpPr>
          <p:cNvPr id="19462" name="Oval 6"/>
          <p:cNvSpPr>
            <a:spLocks noChangeArrowheads="1"/>
          </p:cNvSpPr>
          <p:nvPr/>
        </p:nvSpPr>
        <p:spPr bwMode="auto">
          <a:xfrm>
            <a:off x="3657600" y="4724400"/>
            <a:ext cx="381000" cy="304800"/>
          </a:xfrm>
          <a:prstGeom prst="ellips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19463" name="Oval 7"/>
          <p:cNvSpPr>
            <a:spLocks noChangeArrowheads="1"/>
          </p:cNvSpPr>
          <p:nvPr/>
        </p:nvSpPr>
        <p:spPr bwMode="auto">
          <a:xfrm>
            <a:off x="6873875" y="949325"/>
            <a:ext cx="304800" cy="304800"/>
          </a:xfrm>
          <a:prstGeom prst="ellipse">
            <a:avLst/>
          </a:prstGeom>
          <a:solidFill>
            <a:schemeClr val="bg2"/>
          </a:solidFill>
          <a:ln w="9525">
            <a:solidFill>
              <a:schemeClr val="tx1"/>
            </a:solidFill>
            <a:round/>
            <a:headEnd/>
            <a:tailEnd/>
          </a:ln>
          <a:effectLst/>
        </p:spPr>
        <p:txBody>
          <a:bodyPr wrap="none" anchor="ctr">
            <a:prstTxWarp prst="textNoShape">
              <a:avLst/>
            </a:prstTxWarp>
          </a:bodyPr>
          <a:lstStyle/>
          <a:p>
            <a:endParaRPr lang="en-US"/>
          </a:p>
        </p:txBody>
      </p:sp>
      <p:sp>
        <p:nvSpPr>
          <p:cNvPr id="19464" name="Line 8"/>
          <p:cNvSpPr>
            <a:spLocks noChangeShapeType="1"/>
          </p:cNvSpPr>
          <p:nvPr/>
        </p:nvSpPr>
        <p:spPr bwMode="auto">
          <a:xfrm flipH="1">
            <a:off x="6492875" y="1177925"/>
            <a:ext cx="381000" cy="762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9465" name="Line 9"/>
          <p:cNvSpPr>
            <a:spLocks noChangeShapeType="1"/>
          </p:cNvSpPr>
          <p:nvPr/>
        </p:nvSpPr>
        <p:spPr bwMode="auto">
          <a:xfrm>
            <a:off x="7026275" y="1254125"/>
            <a:ext cx="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9467" name="Text Box 11"/>
          <p:cNvSpPr txBox="1">
            <a:spLocks noChangeArrowheads="1"/>
          </p:cNvSpPr>
          <p:nvPr/>
        </p:nvSpPr>
        <p:spPr bwMode="auto">
          <a:xfrm>
            <a:off x="1524000" y="990600"/>
            <a:ext cx="701675" cy="396875"/>
          </a:xfrm>
          <a:prstGeom prst="rect">
            <a:avLst/>
          </a:prstGeom>
          <a:noFill/>
          <a:ln w="9525">
            <a:noFill/>
            <a:miter lim="800000"/>
            <a:headEnd/>
            <a:tailEnd/>
          </a:ln>
          <a:effectLst/>
        </p:spPr>
        <p:txBody>
          <a:bodyPr>
            <a:prstTxWarp prst="textNoShape">
              <a:avLst/>
            </a:prstTxWarp>
            <a:spAutoFit/>
          </a:bodyPr>
          <a:lstStyle/>
          <a:p>
            <a:r>
              <a:rPr lang="en-US" sz="2000">
                <a:latin typeface="Arial" pitchFamily="37" charset="0"/>
              </a:rPr>
              <a:t>Sun</a:t>
            </a:r>
          </a:p>
        </p:txBody>
      </p:sp>
      <p:sp>
        <p:nvSpPr>
          <p:cNvPr id="19468" name="Text Box 12"/>
          <p:cNvSpPr txBox="1">
            <a:spLocks noChangeArrowheads="1"/>
          </p:cNvSpPr>
          <p:nvPr/>
        </p:nvSpPr>
        <p:spPr bwMode="auto">
          <a:xfrm>
            <a:off x="7162800" y="914400"/>
            <a:ext cx="1600200" cy="457200"/>
          </a:xfrm>
          <a:prstGeom prst="rect">
            <a:avLst/>
          </a:prstGeom>
          <a:noFill/>
          <a:ln w="9525">
            <a:noFill/>
            <a:miter lim="800000"/>
            <a:headEnd/>
            <a:tailEnd/>
          </a:ln>
          <a:effectLst/>
        </p:spPr>
        <p:txBody>
          <a:bodyPr>
            <a:prstTxWarp prst="textNoShape">
              <a:avLst/>
            </a:prstTxWarp>
            <a:spAutoFit/>
          </a:bodyPr>
          <a:lstStyle/>
          <a:p>
            <a:r>
              <a:rPr lang="en-US" b="1">
                <a:latin typeface="Arial" pitchFamily="37" charset="0"/>
              </a:rPr>
              <a:t>Satellite</a:t>
            </a:r>
          </a:p>
        </p:txBody>
      </p:sp>
      <p:sp>
        <p:nvSpPr>
          <p:cNvPr id="19469" name="Text Box 13"/>
          <p:cNvSpPr txBox="1">
            <a:spLocks noChangeArrowheads="1"/>
          </p:cNvSpPr>
          <p:nvPr/>
        </p:nvSpPr>
        <p:spPr bwMode="auto">
          <a:xfrm>
            <a:off x="2971800" y="3276600"/>
            <a:ext cx="3413125" cy="396875"/>
          </a:xfrm>
          <a:prstGeom prst="rect">
            <a:avLst/>
          </a:prstGeom>
          <a:noFill/>
          <a:ln w="9525">
            <a:noFill/>
            <a:miter lim="800000"/>
            <a:headEnd/>
            <a:tailEnd/>
          </a:ln>
          <a:effectLst/>
        </p:spPr>
        <p:txBody>
          <a:bodyPr>
            <a:prstTxWarp prst="textNoShape">
              <a:avLst/>
            </a:prstTxWarp>
            <a:spAutoFit/>
          </a:bodyPr>
          <a:lstStyle/>
          <a:p>
            <a:r>
              <a:rPr lang="en-US" sz="2000" b="1">
                <a:latin typeface="Arial" pitchFamily="37" charset="0"/>
              </a:rPr>
              <a:t>scattering N</a:t>
            </a:r>
            <a:r>
              <a:rPr lang="en-US" sz="2000" b="1" baseline="-25000">
                <a:latin typeface="Arial" pitchFamily="37" charset="0"/>
              </a:rPr>
              <a:t>2</a:t>
            </a:r>
            <a:r>
              <a:rPr lang="en-US" sz="2000" b="1">
                <a:latin typeface="Arial" pitchFamily="37" charset="0"/>
              </a:rPr>
              <a:t>,O</a:t>
            </a:r>
            <a:r>
              <a:rPr lang="en-US" sz="2000" b="1" baseline="-25000">
                <a:latin typeface="Arial" pitchFamily="37" charset="0"/>
              </a:rPr>
              <a:t>2</a:t>
            </a:r>
            <a:endParaRPr lang="en-US" sz="2000" b="1">
              <a:latin typeface="Arial" pitchFamily="37" charset="0"/>
            </a:endParaRPr>
          </a:p>
        </p:txBody>
      </p:sp>
      <p:sp>
        <p:nvSpPr>
          <p:cNvPr id="19470" name="Text Box 14"/>
          <p:cNvSpPr txBox="1">
            <a:spLocks noChangeArrowheads="1"/>
          </p:cNvSpPr>
          <p:nvPr/>
        </p:nvSpPr>
        <p:spPr bwMode="auto">
          <a:xfrm>
            <a:off x="114300" y="4724400"/>
            <a:ext cx="3543300" cy="2031325"/>
          </a:xfrm>
          <a:prstGeom prst="rect">
            <a:avLst/>
          </a:prstGeom>
          <a:noFill/>
          <a:ln w="9525">
            <a:noFill/>
            <a:miter lim="800000"/>
            <a:headEnd/>
            <a:tailEnd/>
          </a:ln>
          <a:effectLst/>
        </p:spPr>
        <p:txBody>
          <a:bodyPr wrap="square">
            <a:prstTxWarp prst="textNoShape">
              <a:avLst/>
            </a:prstTxWarp>
            <a:spAutoFit/>
          </a:bodyPr>
          <a:lstStyle/>
          <a:p>
            <a:r>
              <a:rPr lang="en-US" b="1" dirty="0" smtClean="0">
                <a:latin typeface="Arial" pitchFamily="37" charset="0"/>
              </a:rPr>
              <a:t>Situations with  scattering aerosol gives more info on near-surface ozone: Rayleigh scattering of </a:t>
            </a:r>
            <a:r>
              <a:rPr lang="en-US" b="1" dirty="0" err="1" smtClean="0">
                <a:latin typeface="Arial" pitchFamily="37" charset="0"/>
              </a:rPr>
              <a:t>Chappuis</a:t>
            </a:r>
            <a:r>
              <a:rPr lang="en-US" b="1" dirty="0" smtClean="0">
                <a:latin typeface="Arial" pitchFamily="37" charset="0"/>
              </a:rPr>
              <a:t>, longer-wavelength light is amplified by aerosol scattering</a:t>
            </a:r>
            <a:endParaRPr lang="en-US" b="1" baseline="-25000" dirty="0">
              <a:latin typeface="Arial" pitchFamily="37" charset="0"/>
            </a:endParaRPr>
          </a:p>
        </p:txBody>
      </p:sp>
      <p:sp>
        <p:nvSpPr>
          <p:cNvPr id="19471" name="Line 15"/>
          <p:cNvSpPr>
            <a:spLocks noChangeShapeType="1"/>
          </p:cNvSpPr>
          <p:nvPr/>
        </p:nvSpPr>
        <p:spPr bwMode="auto">
          <a:xfrm>
            <a:off x="228600" y="6096000"/>
            <a:ext cx="80772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9472" name="Text Box 16"/>
          <p:cNvSpPr txBox="1">
            <a:spLocks noChangeArrowheads="1"/>
          </p:cNvSpPr>
          <p:nvPr/>
        </p:nvSpPr>
        <p:spPr bwMode="auto">
          <a:xfrm>
            <a:off x="5867400" y="5715000"/>
            <a:ext cx="2454275" cy="457200"/>
          </a:xfrm>
          <a:prstGeom prst="rect">
            <a:avLst/>
          </a:prstGeom>
          <a:noFill/>
          <a:ln w="9525">
            <a:noFill/>
            <a:miter lim="800000"/>
            <a:headEnd/>
            <a:tailEnd/>
          </a:ln>
          <a:effectLst/>
        </p:spPr>
        <p:txBody>
          <a:bodyPr>
            <a:prstTxWarp prst="textNoShape">
              <a:avLst/>
            </a:prstTxWarp>
            <a:spAutoFit/>
          </a:bodyPr>
          <a:lstStyle/>
          <a:p>
            <a:r>
              <a:rPr lang="en-US" b="1">
                <a:latin typeface="Arial" pitchFamily="37" charset="0"/>
              </a:rPr>
              <a:t>Earth’s surface</a:t>
            </a:r>
          </a:p>
        </p:txBody>
      </p:sp>
      <p:sp>
        <p:nvSpPr>
          <p:cNvPr id="19473" name="Line 17"/>
          <p:cNvSpPr>
            <a:spLocks noChangeShapeType="1"/>
          </p:cNvSpPr>
          <p:nvPr/>
        </p:nvSpPr>
        <p:spPr bwMode="auto">
          <a:xfrm flipV="1">
            <a:off x="4114800" y="1447800"/>
            <a:ext cx="2667000" cy="3429000"/>
          </a:xfrm>
          <a:prstGeom prst="line">
            <a:avLst/>
          </a:prstGeom>
          <a:noFill/>
          <a:ln w="38100">
            <a:solidFill>
              <a:schemeClr val="tx1"/>
            </a:solidFill>
            <a:round/>
            <a:headEnd/>
            <a:tailEnd type="triangle" w="med" len="med"/>
          </a:ln>
          <a:effectLst/>
        </p:spPr>
        <p:txBody>
          <a:bodyPr>
            <a:prstTxWarp prst="textNoShape">
              <a:avLst/>
            </a:prstTxWarp>
          </a:bodyPr>
          <a:lstStyle/>
          <a:p>
            <a:endParaRPr lang="en-US"/>
          </a:p>
        </p:txBody>
      </p:sp>
      <p:sp>
        <p:nvSpPr>
          <p:cNvPr id="19477" name="Freeform 21"/>
          <p:cNvSpPr>
            <a:spLocks/>
          </p:cNvSpPr>
          <p:nvPr/>
        </p:nvSpPr>
        <p:spPr bwMode="auto">
          <a:xfrm>
            <a:off x="2362200" y="685800"/>
            <a:ext cx="1066800" cy="1066800"/>
          </a:xfrm>
          <a:custGeom>
            <a:avLst/>
            <a:gdLst/>
            <a:ahLst/>
            <a:cxnLst>
              <a:cxn ang="0">
                <a:pos x="0" y="48"/>
              </a:cxn>
              <a:cxn ang="0">
                <a:pos x="96" y="480"/>
              </a:cxn>
              <a:cxn ang="0">
                <a:pos x="192" y="48"/>
              </a:cxn>
              <a:cxn ang="0">
                <a:pos x="288" y="288"/>
              </a:cxn>
              <a:cxn ang="0">
                <a:pos x="336" y="48"/>
              </a:cxn>
              <a:cxn ang="0">
                <a:pos x="432" y="384"/>
              </a:cxn>
              <a:cxn ang="0">
                <a:pos x="480" y="48"/>
              </a:cxn>
              <a:cxn ang="0">
                <a:pos x="576" y="672"/>
              </a:cxn>
              <a:cxn ang="0">
                <a:pos x="672" y="48"/>
              </a:cxn>
            </a:cxnLst>
            <a:rect l="0" t="0" r="r" b="b"/>
            <a:pathLst>
              <a:path w="672" h="672">
                <a:moveTo>
                  <a:pt x="0" y="48"/>
                </a:moveTo>
                <a:cubicBezTo>
                  <a:pt x="32" y="264"/>
                  <a:pt x="64" y="480"/>
                  <a:pt x="96" y="480"/>
                </a:cubicBezTo>
                <a:cubicBezTo>
                  <a:pt x="128" y="480"/>
                  <a:pt x="160" y="80"/>
                  <a:pt x="192" y="48"/>
                </a:cubicBezTo>
                <a:cubicBezTo>
                  <a:pt x="224" y="16"/>
                  <a:pt x="264" y="288"/>
                  <a:pt x="288" y="288"/>
                </a:cubicBezTo>
                <a:cubicBezTo>
                  <a:pt x="312" y="288"/>
                  <a:pt x="312" y="32"/>
                  <a:pt x="336" y="48"/>
                </a:cubicBezTo>
                <a:cubicBezTo>
                  <a:pt x="360" y="64"/>
                  <a:pt x="408" y="384"/>
                  <a:pt x="432" y="384"/>
                </a:cubicBezTo>
                <a:cubicBezTo>
                  <a:pt x="456" y="384"/>
                  <a:pt x="456" y="0"/>
                  <a:pt x="480" y="48"/>
                </a:cubicBezTo>
                <a:cubicBezTo>
                  <a:pt x="504" y="96"/>
                  <a:pt x="544" y="672"/>
                  <a:pt x="576" y="672"/>
                </a:cubicBezTo>
                <a:cubicBezTo>
                  <a:pt x="608" y="672"/>
                  <a:pt x="640" y="360"/>
                  <a:pt x="672" y="48"/>
                </a:cubicBezTo>
              </a:path>
            </a:pathLst>
          </a:custGeom>
          <a:noFill/>
          <a:ln w="9525">
            <a:solidFill>
              <a:schemeClr val="tx1"/>
            </a:solidFill>
            <a:round/>
            <a:headEnd/>
            <a:tailEnd/>
          </a:ln>
          <a:effectLst/>
        </p:spPr>
        <p:txBody>
          <a:bodyPr>
            <a:prstTxWarp prst="textNoShape">
              <a:avLst/>
            </a:prstTxWarp>
          </a:bodyPr>
          <a:lstStyle/>
          <a:p>
            <a:endParaRPr lang="en-US"/>
          </a:p>
        </p:txBody>
      </p:sp>
      <p:sp>
        <p:nvSpPr>
          <p:cNvPr id="19478" name="Text Box 22"/>
          <p:cNvSpPr txBox="1">
            <a:spLocks noChangeArrowheads="1"/>
          </p:cNvSpPr>
          <p:nvPr/>
        </p:nvSpPr>
        <p:spPr bwMode="auto">
          <a:xfrm>
            <a:off x="2117725" y="304800"/>
            <a:ext cx="7026275" cy="369332"/>
          </a:xfrm>
          <a:prstGeom prst="rect">
            <a:avLst/>
          </a:prstGeom>
          <a:noFill/>
          <a:ln w="9525">
            <a:noFill/>
            <a:miter lim="800000"/>
            <a:headEnd/>
            <a:tailEnd/>
          </a:ln>
          <a:effectLst/>
        </p:spPr>
        <p:txBody>
          <a:bodyPr>
            <a:prstTxWarp prst="textNoShape">
              <a:avLst/>
            </a:prstTxWarp>
            <a:spAutoFit/>
          </a:bodyPr>
          <a:lstStyle/>
          <a:p>
            <a:r>
              <a:rPr lang="en-US" b="1" dirty="0" smtClean="0">
                <a:latin typeface="Arial" pitchFamily="37" charset="0"/>
              </a:rPr>
              <a:t>Aerosol effects can aid or hinder retrieval</a:t>
            </a:r>
            <a:endParaRPr lang="en-US" b="1" dirty="0">
              <a:latin typeface="Arial" pitchFamily="37" charset="0"/>
            </a:endParaRPr>
          </a:p>
        </p:txBody>
      </p:sp>
      <p:sp>
        <p:nvSpPr>
          <p:cNvPr id="19481" name="Text Box 25"/>
          <p:cNvSpPr txBox="1">
            <a:spLocks noChangeArrowheads="1"/>
          </p:cNvSpPr>
          <p:nvPr/>
        </p:nvSpPr>
        <p:spPr bwMode="auto">
          <a:xfrm>
            <a:off x="3200400" y="3810000"/>
            <a:ext cx="1554163" cy="457200"/>
          </a:xfrm>
          <a:prstGeom prst="rect">
            <a:avLst/>
          </a:prstGeom>
          <a:noFill/>
          <a:ln w="9525">
            <a:noFill/>
            <a:miter lim="800000"/>
            <a:headEnd/>
            <a:tailEnd/>
          </a:ln>
          <a:effectLst/>
        </p:spPr>
        <p:txBody>
          <a:bodyPr wrap="none">
            <a:prstTxWarp prst="textNoShape">
              <a:avLst/>
            </a:prstTxWarp>
            <a:spAutoFit/>
          </a:bodyPr>
          <a:lstStyle/>
          <a:p>
            <a:r>
              <a:rPr lang="en-US" sz="2000" b="1" dirty="0">
                <a:solidFill>
                  <a:srgbClr val="F727A3"/>
                </a:solidFill>
                <a:latin typeface="Arial" pitchFamily="37" charset="0"/>
              </a:rPr>
              <a:t>Rayleigh</a:t>
            </a:r>
            <a:r>
              <a:rPr lang="en-US" b="1" dirty="0">
                <a:solidFill>
                  <a:srgbClr val="F727A3"/>
                </a:solidFill>
                <a:latin typeface="Symbol" pitchFamily="37" charset="2"/>
              </a:rPr>
              <a:t> </a:t>
            </a:r>
            <a:r>
              <a:rPr lang="en-US" b="1" dirty="0" err="1">
                <a:solidFill>
                  <a:srgbClr val="F727A3"/>
                </a:solidFill>
                <a:latin typeface="Symbol" pitchFamily="37" charset="2"/>
              </a:rPr>
              <a:t>n</a:t>
            </a:r>
            <a:r>
              <a:rPr lang="en-US" dirty="0">
                <a:latin typeface="Symbol" pitchFamily="37" charset="2"/>
              </a:rPr>
              <a:t> </a:t>
            </a:r>
          </a:p>
        </p:txBody>
      </p:sp>
      <p:sp>
        <p:nvSpPr>
          <p:cNvPr id="19485" name="Text Box 29"/>
          <p:cNvSpPr txBox="1">
            <a:spLocks noChangeArrowheads="1"/>
          </p:cNvSpPr>
          <p:nvPr/>
        </p:nvSpPr>
        <p:spPr bwMode="auto">
          <a:xfrm>
            <a:off x="0" y="685800"/>
            <a:ext cx="1768475" cy="1066800"/>
          </a:xfrm>
          <a:prstGeom prst="rect">
            <a:avLst/>
          </a:prstGeom>
          <a:noFill/>
          <a:ln w="9525">
            <a:noFill/>
            <a:miter lim="800000"/>
            <a:headEnd/>
            <a:tailEnd/>
          </a:ln>
          <a:effectLst/>
        </p:spPr>
        <p:txBody>
          <a:bodyPr>
            <a:prstTxWarp prst="textNoShape">
              <a:avLst/>
            </a:prstTxWarp>
            <a:spAutoFit/>
          </a:bodyPr>
          <a:lstStyle/>
          <a:p>
            <a:r>
              <a:rPr lang="en-US" sz="2000" b="1">
                <a:solidFill>
                  <a:srgbClr val="F727A3"/>
                </a:solidFill>
                <a:latin typeface="Arial" pitchFamily="37" charset="0"/>
              </a:rPr>
              <a:t>For a given incident frequency</a:t>
            </a:r>
            <a:r>
              <a:rPr lang="en-US">
                <a:solidFill>
                  <a:srgbClr val="F727A3"/>
                </a:solidFill>
              </a:rPr>
              <a:t> </a:t>
            </a:r>
            <a:r>
              <a:rPr lang="en-US">
                <a:solidFill>
                  <a:srgbClr val="F727A3"/>
                </a:solidFill>
                <a:latin typeface="Symbol" pitchFamily="37" charset="2"/>
              </a:rPr>
              <a:t>n</a:t>
            </a:r>
          </a:p>
        </p:txBody>
      </p:sp>
      <p:sp>
        <p:nvSpPr>
          <p:cNvPr id="19486" name="Line 30"/>
          <p:cNvSpPr>
            <a:spLocks noChangeShapeType="1"/>
          </p:cNvSpPr>
          <p:nvPr/>
        </p:nvSpPr>
        <p:spPr bwMode="auto">
          <a:xfrm>
            <a:off x="1828800" y="1752600"/>
            <a:ext cx="1981200" cy="4267200"/>
          </a:xfrm>
          <a:prstGeom prst="line">
            <a:avLst/>
          </a:prstGeom>
          <a:noFill/>
          <a:ln w="38100">
            <a:solidFill>
              <a:schemeClr val="tx1"/>
            </a:solidFill>
            <a:round/>
            <a:headEnd/>
            <a:tailEnd type="triangle" w="med" len="med"/>
          </a:ln>
          <a:effectLst/>
        </p:spPr>
        <p:txBody>
          <a:bodyPr>
            <a:prstTxWarp prst="textNoShape">
              <a:avLst/>
            </a:prstTxWarp>
          </a:bodyPr>
          <a:lstStyle/>
          <a:p>
            <a:endParaRPr lang="en-US"/>
          </a:p>
        </p:txBody>
      </p:sp>
      <p:sp>
        <p:nvSpPr>
          <p:cNvPr id="19487" name="Line 31"/>
          <p:cNvSpPr>
            <a:spLocks noChangeShapeType="1"/>
          </p:cNvSpPr>
          <p:nvPr/>
        </p:nvSpPr>
        <p:spPr bwMode="auto">
          <a:xfrm flipV="1">
            <a:off x="3886200" y="1600200"/>
            <a:ext cx="3048000" cy="4495800"/>
          </a:xfrm>
          <a:prstGeom prst="line">
            <a:avLst/>
          </a:prstGeom>
          <a:noFill/>
          <a:ln w="38100">
            <a:solidFill>
              <a:schemeClr val="tx1"/>
            </a:solidFill>
            <a:round/>
            <a:headEnd/>
            <a:tailEnd type="triangle" w="med" len="med"/>
          </a:ln>
          <a:effectLst/>
        </p:spPr>
        <p:txBody>
          <a:bodyPr>
            <a:prstTxWarp prst="textNoShape">
              <a:avLst/>
            </a:prstTxWarp>
          </a:bodyPr>
          <a:lstStyle/>
          <a:p>
            <a:endParaRPr lang="en-US"/>
          </a:p>
        </p:txBody>
      </p:sp>
      <p:sp>
        <p:nvSpPr>
          <p:cNvPr id="26" name="Text Box 14"/>
          <p:cNvSpPr txBox="1">
            <a:spLocks noChangeArrowheads="1"/>
          </p:cNvSpPr>
          <p:nvPr/>
        </p:nvSpPr>
        <p:spPr bwMode="auto">
          <a:xfrm>
            <a:off x="5254625" y="3810000"/>
            <a:ext cx="3127375" cy="923330"/>
          </a:xfrm>
          <a:prstGeom prst="rect">
            <a:avLst/>
          </a:prstGeom>
          <a:noFill/>
          <a:ln w="9525">
            <a:noFill/>
            <a:miter lim="800000"/>
            <a:headEnd/>
            <a:tailEnd/>
          </a:ln>
          <a:effectLst/>
        </p:spPr>
        <p:txBody>
          <a:bodyPr wrap="square">
            <a:prstTxWarp prst="textNoShape">
              <a:avLst/>
            </a:prstTxWarp>
            <a:spAutoFit/>
          </a:bodyPr>
          <a:lstStyle/>
          <a:p>
            <a:r>
              <a:rPr lang="en-US" b="1" dirty="0" smtClean="0">
                <a:latin typeface="Arial" pitchFamily="37" charset="0"/>
              </a:rPr>
              <a:t>Higher altitude or absorbing aerosol degrade abilities</a:t>
            </a:r>
            <a:endParaRPr lang="en-US" b="1" baseline="-25000" dirty="0">
              <a:latin typeface="Arial" pitchFamily="37" charset="0"/>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t>AGU Spring 2008</a:t>
            </a:r>
          </a:p>
        </p:txBody>
      </p:sp>
      <p:pic>
        <p:nvPicPr>
          <p:cNvPr id="25604" name="Picture 4" descr="Fla_WAtl_SmogPall_ISS"/>
          <p:cNvPicPr>
            <a:picLocks noChangeAspect="1" noChangeArrowheads="1"/>
          </p:cNvPicPr>
          <p:nvPr/>
        </p:nvPicPr>
        <p:blipFill>
          <a:blip r:embed="rId3"/>
          <a:srcRect/>
          <a:stretch>
            <a:fillRect/>
          </a:stretch>
        </p:blipFill>
        <p:spPr bwMode="auto">
          <a:xfrm>
            <a:off x="762000" y="1676400"/>
            <a:ext cx="7413625" cy="4789488"/>
          </a:xfrm>
          <a:prstGeom prst="rect">
            <a:avLst/>
          </a:prstGeom>
          <a:noFill/>
        </p:spPr>
      </p:pic>
      <p:sp>
        <p:nvSpPr>
          <p:cNvPr id="25602" name="Rectangle 2"/>
          <p:cNvSpPr>
            <a:spLocks noGrp="1" noChangeArrowheads="1"/>
          </p:cNvSpPr>
          <p:nvPr>
            <p:ph type="title"/>
          </p:nvPr>
        </p:nvSpPr>
        <p:spPr>
          <a:xfrm>
            <a:off x="3124200" y="838200"/>
            <a:ext cx="1143000" cy="609600"/>
          </a:xfrm>
        </p:spPr>
        <p:txBody>
          <a:bodyPr>
            <a:normAutofit fontScale="90000"/>
          </a:bodyPr>
          <a:lstStyle/>
          <a:p>
            <a:r>
              <a:rPr lang="en-US" sz="3800"/>
              <a:t>FIN</a:t>
            </a:r>
            <a:endParaRPr lang="en-US"/>
          </a:p>
        </p:txBody>
      </p:sp>
      <p:sp>
        <p:nvSpPr>
          <p:cNvPr id="25603" name="Rectangle 3"/>
          <p:cNvSpPr>
            <a:spLocks noGrp="1" noChangeArrowheads="1"/>
          </p:cNvSpPr>
          <p:nvPr>
            <p:ph type="body" idx="1"/>
          </p:nvPr>
        </p:nvSpPr>
        <p:spPr>
          <a:xfrm>
            <a:off x="762000" y="1676400"/>
            <a:ext cx="6324600" cy="838200"/>
          </a:xfrm>
          <a:solidFill>
            <a:schemeClr val="tx1"/>
          </a:solidFill>
        </p:spPr>
        <p:txBody>
          <a:bodyPr>
            <a:normAutofit fontScale="77500" lnSpcReduction="20000"/>
          </a:bodyPr>
          <a:lstStyle/>
          <a:p>
            <a:pPr>
              <a:buNone/>
            </a:pPr>
            <a:r>
              <a:rPr lang="en-US" dirty="0" smtClean="0">
                <a:solidFill>
                  <a:schemeClr val="bg1"/>
                </a:solidFill>
              </a:rPr>
              <a:t>Good  reason for great optimism about that we can characterize regional near-surface ozone</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chemeClr val="accent2">
                    <a:lumMod val="75000"/>
                  </a:schemeClr>
                </a:solidFill>
              </a:rPr>
              <a:t>Outline</a:t>
            </a:r>
            <a:endParaRPr lang="en-US" dirty="0">
              <a:solidFill>
                <a:schemeClr val="accent2">
                  <a:lumMod val="75000"/>
                </a:schemeClr>
              </a:solidFill>
            </a:endParaRPr>
          </a:p>
        </p:txBody>
      </p:sp>
      <p:sp>
        <p:nvSpPr>
          <p:cNvPr id="3" name="Content Placeholder 2"/>
          <p:cNvSpPr>
            <a:spLocks noGrp="1"/>
          </p:cNvSpPr>
          <p:nvPr>
            <p:ph idx="1"/>
          </p:nvPr>
        </p:nvSpPr>
        <p:spPr/>
        <p:txBody>
          <a:bodyPr>
            <a:normAutofit fontScale="85000" lnSpcReduction="20000"/>
          </a:bodyPr>
          <a:lstStyle/>
          <a:p>
            <a:pPr marL="514350" indent="-514350">
              <a:buFont typeface="+mj-lt"/>
              <a:buAutoNum type="arabicPeriod"/>
            </a:pPr>
            <a:r>
              <a:rPr lang="en-US" dirty="0" smtClean="0"/>
              <a:t>“Near-surface” ozone: ignore surface variations irrelevant to ozone load for the day</a:t>
            </a:r>
          </a:p>
          <a:p>
            <a:pPr marL="514350" indent="-514350">
              <a:buFont typeface="+mj-lt"/>
              <a:buAutoNum type="arabicPeriod"/>
            </a:pPr>
            <a:r>
              <a:rPr lang="en-US" dirty="0" smtClean="0"/>
              <a:t>Layering of lower </a:t>
            </a:r>
            <a:r>
              <a:rPr lang="en-US" dirty="0" err="1" smtClean="0"/>
              <a:t>tropospheric</a:t>
            </a:r>
            <a:r>
              <a:rPr lang="en-US" dirty="0" smtClean="0"/>
              <a:t> ozone…discouraging</a:t>
            </a:r>
          </a:p>
          <a:p>
            <a:pPr marL="514350" indent="-514350">
              <a:buFont typeface="+mj-lt"/>
              <a:buAutoNum type="arabicPeriod"/>
            </a:pPr>
            <a:r>
              <a:rPr lang="en-US" dirty="0" smtClean="0"/>
              <a:t>Layer average ozone -&gt; Surface estimation encouraging</a:t>
            </a:r>
          </a:p>
          <a:p>
            <a:pPr marL="514350" indent="-514350">
              <a:buFont typeface="+mj-lt"/>
              <a:buAutoNum type="arabicPeriod"/>
            </a:pPr>
            <a:r>
              <a:rPr lang="en-US" dirty="0" smtClean="0"/>
              <a:t>Optimal Estimation: Vert. Resolution well described;  Accuracy needs detailed work</a:t>
            </a:r>
          </a:p>
          <a:p>
            <a:pPr marL="514350" indent="-514350">
              <a:buFont typeface="+mj-lt"/>
              <a:buAutoNum type="arabicPeriod"/>
            </a:pPr>
            <a:r>
              <a:rPr lang="en-US" dirty="0" smtClean="0"/>
              <a:t>Grounds for optimism in characterizing near-surface ozone — what are “exceptional events”?</a:t>
            </a:r>
          </a:p>
          <a:p>
            <a:pPr marL="514350" indent="-514350">
              <a:buFont typeface="+mj-lt"/>
              <a:buAutoNum type="arabicPeriod"/>
            </a:pPr>
            <a:r>
              <a:rPr lang="en-US" dirty="0" smtClean="0"/>
              <a:t>“Just the Physics” </a:t>
            </a:r>
            <a:r>
              <a:rPr lang="en-US" dirty="0" err="1" smtClean="0"/>
              <a:t>vs</a:t>
            </a:r>
            <a:r>
              <a:rPr lang="en-US" dirty="0" smtClean="0"/>
              <a:t> our expectations for best estimation of accuracy — region by region..</a:t>
            </a:r>
          </a:p>
          <a:p>
            <a:pPr marL="514350" indent="-514350">
              <a:buFont typeface="+mj-lt"/>
              <a:buAutoNum type="arabicPeriod"/>
            </a:pP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3" cstate="print"/>
          <a:srcRect/>
          <a:stretch>
            <a:fillRect/>
          </a:stretch>
        </p:blipFill>
        <p:spPr bwMode="auto">
          <a:xfrm>
            <a:off x="0" y="5105400"/>
            <a:ext cx="1085850" cy="419100"/>
          </a:xfrm>
          <a:prstGeom prst="rect">
            <a:avLst/>
          </a:prstGeom>
          <a:noFill/>
        </p:spPr>
      </p:pic>
      <p:sp>
        <p:nvSpPr>
          <p:cNvPr id="57347" name="Text Box 3"/>
          <p:cNvSpPr txBox="1">
            <a:spLocks noChangeArrowheads="1"/>
          </p:cNvSpPr>
          <p:nvPr/>
        </p:nvSpPr>
        <p:spPr bwMode="auto">
          <a:xfrm>
            <a:off x="0" y="1676400"/>
            <a:ext cx="5486400" cy="366713"/>
          </a:xfrm>
          <a:prstGeom prst="rect">
            <a:avLst/>
          </a:prstGeom>
          <a:noFill/>
          <a:ln w="9525">
            <a:noFill/>
            <a:miter lim="800000"/>
            <a:headEnd/>
            <a:tailEnd/>
          </a:ln>
          <a:effectLst/>
        </p:spPr>
        <p:txBody>
          <a:bodyPr>
            <a:spAutoFit/>
          </a:bodyPr>
          <a:lstStyle/>
          <a:p>
            <a:pPr>
              <a:spcBef>
                <a:spcPct val="50000"/>
              </a:spcBef>
              <a:buClrTx/>
              <a:buSzTx/>
              <a:buFontTx/>
              <a:buNone/>
            </a:pPr>
            <a:r>
              <a:rPr lang="en-US">
                <a:solidFill>
                  <a:schemeClr val="tx1"/>
                </a:solidFill>
              </a:rPr>
              <a:t>1/28/2011</a:t>
            </a:r>
          </a:p>
        </p:txBody>
      </p:sp>
      <p:pic>
        <p:nvPicPr>
          <p:cNvPr id="57348" name="Picture 4" descr="googlemap_o3"/>
          <p:cNvPicPr>
            <a:picLocks noChangeAspect="1" noChangeArrowheads="1"/>
          </p:cNvPicPr>
          <p:nvPr/>
        </p:nvPicPr>
        <p:blipFill>
          <a:blip r:embed="rId4" cstate="print"/>
          <a:srcRect/>
          <a:stretch>
            <a:fillRect/>
          </a:stretch>
        </p:blipFill>
        <p:spPr bwMode="auto">
          <a:xfrm>
            <a:off x="0" y="2057400"/>
            <a:ext cx="4495800" cy="2951163"/>
          </a:xfrm>
          <a:prstGeom prst="rect">
            <a:avLst/>
          </a:prstGeom>
          <a:noFill/>
        </p:spPr>
      </p:pic>
      <p:sp>
        <p:nvSpPr>
          <p:cNvPr id="57349" name="Text Box 5"/>
          <p:cNvSpPr txBox="1">
            <a:spLocks noChangeArrowheads="1"/>
          </p:cNvSpPr>
          <p:nvPr/>
        </p:nvSpPr>
        <p:spPr bwMode="auto">
          <a:xfrm>
            <a:off x="0" y="5562600"/>
            <a:ext cx="5105400" cy="366713"/>
          </a:xfrm>
          <a:prstGeom prst="rect">
            <a:avLst/>
          </a:prstGeom>
          <a:noFill/>
          <a:ln w="9525">
            <a:noFill/>
            <a:miter lim="800000"/>
            <a:headEnd/>
            <a:tailEnd/>
          </a:ln>
          <a:effectLst/>
        </p:spPr>
        <p:txBody>
          <a:bodyPr>
            <a:spAutoFit/>
          </a:bodyPr>
          <a:lstStyle/>
          <a:p>
            <a:pPr>
              <a:spcBef>
                <a:spcPct val="50000"/>
              </a:spcBef>
              <a:buClrTx/>
              <a:buSzTx/>
              <a:buFontTx/>
              <a:buNone/>
            </a:pPr>
            <a:r>
              <a:rPr lang="en-US">
                <a:solidFill>
                  <a:srgbClr val="00FFFF"/>
                </a:solidFill>
              </a:rPr>
              <a:t>18-25</a:t>
            </a:r>
            <a:r>
              <a:rPr lang="en-US">
                <a:solidFill>
                  <a:schemeClr val="tx1"/>
                </a:solidFill>
              </a:rPr>
              <a:t>	</a:t>
            </a:r>
            <a:r>
              <a:rPr lang="en-US">
                <a:solidFill>
                  <a:srgbClr val="0000FF"/>
                </a:solidFill>
              </a:rPr>
              <a:t>25-30</a:t>
            </a:r>
            <a:r>
              <a:rPr lang="en-US">
                <a:solidFill>
                  <a:schemeClr val="tx1"/>
                </a:solidFill>
              </a:rPr>
              <a:t>	</a:t>
            </a:r>
            <a:r>
              <a:rPr lang="en-US">
                <a:solidFill>
                  <a:srgbClr val="FF0000"/>
                </a:solidFill>
              </a:rPr>
              <a:t>30-35</a:t>
            </a:r>
            <a:r>
              <a:rPr lang="en-US">
                <a:solidFill>
                  <a:schemeClr val="tx1"/>
                </a:solidFill>
              </a:rPr>
              <a:t>	ppbv</a:t>
            </a:r>
          </a:p>
        </p:txBody>
      </p:sp>
      <p:sp>
        <p:nvSpPr>
          <p:cNvPr id="57350" name="Text Box 6"/>
          <p:cNvSpPr txBox="1">
            <a:spLocks noChangeArrowheads="1"/>
          </p:cNvSpPr>
          <p:nvPr/>
        </p:nvSpPr>
        <p:spPr bwMode="auto">
          <a:xfrm>
            <a:off x="0" y="1219200"/>
            <a:ext cx="5562600" cy="671513"/>
          </a:xfrm>
          <a:prstGeom prst="rect">
            <a:avLst/>
          </a:prstGeom>
          <a:noFill/>
          <a:ln w="9525">
            <a:noFill/>
            <a:miter lim="800000"/>
            <a:headEnd/>
            <a:tailEnd/>
          </a:ln>
          <a:effectLst/>
        </p:spPr>
        <p:txBody>
          <a:bodyPr>
            <a:spAutoFit/>
          </a:bodyPr>
          <a:lstStyle/>
          <a:p>
            <a:pPr algn="ctr">
              <a:spcBef>
                <a:spcPct val="50000"/>
              </a:spcBef>
            </a:pPr>
            <a:r>
              <a:rPr lang="en-US" sz="2000">
                <a:solidFill>
                  <a:schemeClr val="tx1"/>
                </a:solidFill>
              </a:rPr>
              <a:t>UAHuntsville Campus Ozone</a:t>
            </a:r>
          </a:p>
          <a:p>
            <a:pPr algn="ctr">
              <a:spcBef>
                <a:spcPct val="50000"/>
              </a:spcBef>
            </a:pPr>
            <a:r>
              <a:rPr lang="en-US" sz="1200">
                <a:solidFill>
                  <a:schemeClr val="tx1"/>
                </a:solidFill>
              </a:rPr>
              <a:t>Measured with ozonesonde</a:t>
            </a:r>
          </a:p>
        </p:txBody>
      </p:sp>
      <p:sp>
        <p:nvSpPr>
          <p:cNvPr id="57351" name="Text Box 7"/>
          <p:cNvSpPr txBox="1">
            <a:spLocks noChangeArrowheads="1"/>
          </p:cNvSpPr>
          <p:nvPr/>
        </p:nvSpPr>
        <p:spPr bwMode="auto">
          <a:xfrm>
            <a:off x="0" y="5942013"/>
            <a:ext cx="4114800" cy="915987"/>
          </a:xfrm>
          <a:prstGeom prst="rect">
            <a:avLst/>
          </a:prstGeom>
          <a:noFill/>
          <a:ln w="9525">
            <a:noFill/>
            <a:miter lim="800000"/>
            <a:headEnd/>
            <a:tailEnd/>
          </a:ln>
          <a:effectLst/>
        </p:spPr>
        <p:txBody>
          <a:bodyPr>
            <a:spAutoFit/>
          </a:bodyPr>
          <a:lstStyle/>
          <a:p>
            <a:pPr>
              <a:spcBef>
                <a:spcPct val="50000"/>
              </a:spcBef>
            </a:pPr>
            <a:r>
              <a:rPr lang="en-US" b="1">
                <a:solidFill>
                  <a:schemeClr val="tx1"/>
                </a:solidFill>
              </a:rPr>
              <a:t>Percent difference reaches ~30% for measurements away from buildings.</a:t>
            </a:r>
          </a:p>
        </p:txBody>
      </p:sp>
      <p:sp>
        <p:nvSpPr>
          <p:cNvPr id="57352" name="Line 8"/>
          <p:cNvSpPr>
            <a:spLocks noChangeShapeType="1"/>
          </p:cNvSpPr>
          <p:nvPr/>
        </p:nvSpPr>
        <p:spPr bwMode="auto">
          <a:xfrm flipH="1" flipV="1">
            <a:off x="3505200" y="2895600"/>
            <a:ext cx="152400" cy="2209800"/>
          </a:xfrm>
          <a:prstGeom prst="line">
            <a:avLst/>
          </a:prstGeom>
          <a:noFill/>
          <a:ln w="9525">
            <a:solidFill>
              <a:schemeClr val="tx1"/>
            </a:solidFill>
            <a:round/>
            <a:headEnd/>
            <a:tailEnd type="triangle" w="med" len="med"/>
          </a:ln>
          <a:effectLst/>
        </p:spPr>
        <p:txBody>
          <a:bodyPr/>
          <a:lstStyle/>
          <a:p>
            <a:endParaRPr lang="en-US"/>
          </a:p>
        </p:txBody>
      </p:sp>
      <p:sp>
        <p:nvSpPr>
          <p:cNvPr id="57353" name="Text Box 9"/>
          <p:cNvSpPr txBox="1">
            <a:spLocks noChangeArrowheads="1"/>
          </p:cNvSpPr>
          <p:nvPr/>
        </p:nvSpPr>
        <p:spPr bwMode="auto">
          <a:xfrm>
            <a:off x="3200400" y="5029200"/>
            <a:ext cx="1066800" cy="366713"/>
          </a:xfrm>
          <a:prstGeom prst="rect">
            <a:avLst/>
          </a:prstGeom>
          <a:noFill/>
          <a:ln w="9525">
            <a:noFill/>
            <a:miter lim="800000"/>
            <a:headEnd/>
            <a:tailEnd/>
          </a:ln>
          <a:effectLst/>
        </p:spPr>
        <p:txBody>
          <a:bodyPr>
            <a:spAutoFit/>
          </a:bodyPr>
          <a:lstStyle/>
          <a:p>
            <a:pPr>
              <a:spcBef>
                <a:spcPct val="50000"/>
              </a:spcBef>
            </a:pPr>
            <a:r>
              <a:rPr lang="en-US">
                <a:solidFill>
                  <a:schemeClr val="tx1"/>
                </a:solidFill>
              </a:rPr>
              <a:t>Inside</a:t>
            </a:r>
          </a:p>
        </p:txBody>
      </p:sp>
      <p:pic>
        <p:nvPicPr>
          <p:cNvPr id="57355" name="Picture 11" descr="epa_sonde_sfc"/>
          <p:cNvPicPr>
            <a:picLocks noChangeAspect="1" noChangeArrowheads="1"/>
          </p:cNvPicPr>
          <p:nvPr/>
        </p:nvPicPr>
        <p:blipFill>
          <a:blip r:embed="rId5" cstate="print"/>
          <a:srcRect/>
          <a:stretch>
            <a:fillRect/>
          </a:stretch>
        </p:blipFill>
        <p:spPr bwMode="auto">
          <a:xfrm>
            <a:off x="4711700" y="1529019"/>
            <a:ext cx="3602037" cy="5176581"/>
          </a:xfrm>
          <a:prstGeom prst="rect">
            <a:avLst/>
          </a:prstGeom>
          <a:noFill/>
        </p:spPr>
      </p:pic>
      <p:sp>
        <p:nvSpPr>
          <p:cNvPr id="57356" name="Text Box 12"/>
          <p:cNvSpPr txBox="1">
            <a:spLocks noChangeArrowheads="1"/>
          </p:cNvSpPr>
          <p:nvPr/>
        </p:nvSpPr>
        <p:spPr bwMode="auto">
          <a:xfrm>
            <a:off x="990600" y="0"/>
            <a:ext cx="6553200" cy="457200"/>
          </a:xfrm>
          <a:prstGeom prst="rect">
            <a:avLst/>
          </a:prstGeom>
          <a:noFill/>
          <a:ln w="9525">
            <a:noFill/>
            <a:miter lim="800000"/>
            <a:headEnd/>
            <a:tailEnd/>
          </a:ln>
          <a:effectLst/>
        </p:spPr>
        <p:txBody>
          <a:bodyPr>
            <a:spAutoFit/>
          </a:bodyPr>
          <a:lstStyle/>
          <a:p>
            <a:pPr algn="ctr">
              <a:spcBef>
                <a:spcPct val="50000"/>
              </a:spcBef>
            </a:pPr>
            <a:r>
              <a:rPr lang="en-US" sz="2400">
                <a:solidFill>
                  <a:schemeClr val="tx1"/>
                </a:solidFill>
              </a:rPr>
              <a:t>Horizontal Variability</a:t>
            </a:r>
          </a:p>
        </p:txBody>
      </p:sp>
      <p:sp>
        <p:nvSpPr>
          <p:cNvPr id="57357" name="Line 13"/>
          <p:cNvSpPr>
            <a:spLocks noChangeShapeType="1"/>
          </p:cNvSpPr>
          <p:nvPr/>
        </p:nvSpPr>
        <p:spPr bwMode="auto">
          <a:xfrm>
            <a:off x="7848600" y="4114800"/>
            <a:ext cx="76200" cy="304800"/>
          </a:xfrm>
          <a:prstGeom prst="line">
            <a:avLst/>
          </a:prstGeom>
          <a:noFill/>
          <a:ln w="9525">
            <a:solidFill>
              <a:schemeClr val="tx1"/>
            </a:solidFill>
            <a:round/>
            <a:headEnd/>
            <a:tailEnd type="triangle" w="med" len="med"/>
          </a:ln>
          <a:effectLst/>
        </p:spPr>
        <p:txBody>
          <a:bodyPr/>
          <a:lstStyle/>
          <a:p>
            <a:endParaRPr lang="en-US"/>
          </a:p>
        </p:txBody>
      </p:sp>
      <p:sp>
        <p:nvSpPr>
          <p:cNvPr id="57358" name="Text Box 14"/>
          <p:cNvSpPr txBox="1">
            <a:spLocks noChangeArrowheads="1"/>
          </p:cNvSpPr>
          <p:nvPr/>
        </p:nvSpPr>
        <p:spPr bwMode="auto">
          <a:xfrm>
            <a:off x="7543800" y="3886200"/>
            <a:ext cx="1752600" cy="228600"/>
          </a:xfrm>
          <a:prstGeom prst="rect">
            <a:avLst/>
          </a:prstGeom>
          <a:noFill/>
          <a:ln w="9525">
            <a:noFill/>
            <a:miter lim="800000"/>
            <a:headEnd/>
            <a:tailEnd/>
          </a:ln>
          <a:effectLst/>
        </p:spPr>
        <p:txBody>
          <a:bodyPr>
            <a:spAutoFit/>
          </a:bodyPr>
          <a:lstStyle/>
          <a:p>
            <a:pPr>
              <a:spcBef>
                <a:spcPct val="50000"/>
              </a:spcBef>
            </a:pPr>
            <a:r>
              <a:rPr lang="en-US" sz="900">
                <a:solidFill>
                  <a:schemeClr val="tx1"/>
                </a:solidFill>
              </a:rPr>
              <a:t>June 19</a:t>
            </a:r>
          </a:p>
        </p:txBody>
      </p:sp>
      <p:sp>
        <p:nvSpPr>
          <p:cNvPr id="57361" name="Text Box 17"/>
          <p:cNvSpPr txBox="1">
            <a:spLocks noChangeArrowheads="1"/>
          </p:cNvSpPr>
          <p:nvPr/>
        </p:nvSpPr>
        <p:spPr bwMode="auto">
          <a:xfrm>
            <a:off x="4648200" y="426184"/>
            <a:ext cx="4267200" cy="1631216"/>
          </a:xfrm>
          <a:prstGeom prst="rect">
            <a:avLst/>
          </a:prstGeom>
          <a:noFill/>
          <a:ln w="9525">
            <a:noFill/>
            <a:miter lim="800000"/>
            <a:headEnd/>
            <a:tailEnd/>
          </a:ln>
          <a:effectLst/>
        </p:spPr>
        <p:txBody>
          <a:bodyPr>
            <a:spAutoFit/>
          </a:bodyPr>
          <a:lstStyle/>
          <a:p>
            <a:pPr>
              <a:spcBef>
                <a:spcPct val="50000"/>
              </a:spcBef>
            </a:pPr>
            <a:r>
              <a:rPr lang="en-US" sz="1400" dirty="0">
                <a:solidFill>
                  <a:schemeClr val="tx1"/>
                </a:solidFill>
              </a:rPr>
              <a:t>Surface ozone of 24 sonde profiles compared with local EPA </a:t>
            </a:r>
            <a:r>
              <a:rPr lang="en-US" sz="1400" dirty="0" smtClean="0"/>
              <a:t>site: The variance in the surface ozone amounts at the ozonesonde/lidar site seen in the EPA HSV-Airport Rd. site (~10 km distant; Summer 2010) is about 75%. The other 25% is the HORIZONTAL variance.</a:t>
            </a:r>
          </a:p>
          <a:p>
            <a:pPr>
              <a:spcBef>
                <a:spcPct val="50000"/>
              </a:spcBef>
            </a:pPr>
            <a:endParaRPr lang="en-US" sz="2000" dirty="0">
              <a:solidFill>
                <a:schemeClr val="tx1"/>
              </a:solidFill>
            </a:endParaRPr>
          </a:p>
        </p:txBody>
      </p:sp>
      <p:sp>
        <p:nvSpPr>
          <p:cNvPr id="15" name="TextBox 14"/>
          <p:cNvSpPr txBox="1"/>
          <p:nvPr/>
        </p:nvSpPr>
        <p:spPr>
          <a:xfrm>
            <a:off x="647700" y="457200"/>
            <a:ext cx="1801069" cy="646331"/>
          </a:xfrm>
          <a:prstGeom prst="rect">
            <a:avLst/>
          </a:prstGeom>
          <a:noFill/>
        </p:spPr>
        <p:txBody>
          <a:bodyPr wrap="none" rtlCol="0">
            <a:spAutoFit/>
          </a:bodyPr>
          <a:lstStyle/>
          <a:p>
            <a:r>
              <a:rPr lang="en-US" i="1" dirty="0" smtClean="0">
                <a:solidFill>
                  <a:srgbClr val="953735"/>
                </a:solidFill>
              </a:rPr>
              <a:t>Mike </a:t>
            </a:r>
            <a:r>
              <a:rPr lang="en-US" i="1" dirty="0" err="1" smtClean="0">
                <a:solidFill>
                  <a:srgbClr val="953735"/>
                </a:solidFill>
              </a:rPr>
              <a:t>Newchurch</a:t>
            </a:r>
            <a:r>
              <a:rPr lang="en-US" i="1" dirty="0" smtClean="0">
                <a:solidFill>
                  <a:srgbClr val="953735"/>
                </a:solidFill>
              </a:rPr>
              <a:t> </a:t>
            </a:r>
          </a:p>
          <a:p>
            <a:r>
              <a:rPr lang="en-US" i="1" dirty="0" smtClean="0">
                <a:solidFill>
                  <a:srgbClr val="953735"/>
                </a:solidFill>
              </a:rPr>
              <a:t>slide</a:t>
            </a:r>
            <a:endParaRPr lang="en-US" i="1" dirty="0">
              <a:solidFill>
                <a:srgbClr val="953735"/>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0"/>
            <a:ext cx="8991600" cy="838200"/>
          </a:xfrm>
        </p:spPr>
        <p:txBody>
          <a:bodyPr>
            <a:normAutofit/>
          </a:bodyPr>
          <a:lstStyle/>
          <a:p>
            <a:r>
              <a:rPr lang="en-US" sz="2000" b="1" dirty="0" smtClean="0">
                <a:latin typeface="Cambria" pitchFamily="18" charset="0"/>
              </a:rPr>
              <a:t>Different variation structures for ozone and aerosol suggest local photochemistry dominates the production</a:t>
            </a:r>
            <a:endParaRPr lang="en-US" sz="2000" b="1" dirty="0">
              <a:latin typeface="Cambria" pitchFamily="18" charset="0"/>
            </a:endParaRPr>
          </a:p>
        </p:txBody>
      </p:sp>
      <p:pic>
        <p:nvPicPr>
          <p:cNvPr id="5" name="Picture 2"/>
          <p:cNvPicPr>
            <a:picLocks noChangeAspect="1" noChangeArrowheads="1"/>
          </p:cNvPicPr>
          <p:nvPr/>
        </p:nvPicPr>
        <p:blipFill>
          <a:blip r:embed="rId3" cstate="print"/>
          <a:srcRect/>
          <a:stretch>
            <a:fillRect/>
          </a:stretch>
        </p:blipFill>
        <p:spPr bwMode="auto">
          <a:xfrm>
            <a:off x="2720521" y="1143000"/>
            <a:ext cx="6423479" cy="2781300"/>
          </a:xfrm>
          <a:prstGeom prst="rect">
            <a:avLst/>
          </a:prstGeom>
          <a:noFill/>
          <a:ln w="9525">
            <a:noFill/>
            <a:miter lim="800000"/>
            <a:headEnd/>
            <a:tailEnd/>
          </a:ln>
          <a:effectLst/>
        </p:spPr>
      </p:pic>
      <p:pic>
        <p:nvPicPr>
          <p:cNvPr id="6" name="Picture 3"/>
          <p:cNvPicPr>
            <a:picLocks noChangeAspect="1" noChangeArrowheads="1"/>
          </p:cNvPicPr>
          <p:nvPr/>
        </p:nvPicPr>
        <p:blipFill>
          <a:blip r:embed="rId4" cstate="print"/>
          <a:srcRect/>
          <a:stretch>
            <a:fillRect/>
          </a:stretch>
        </p:blipFill>
        <p:spPr bwMode="auto">
          <a:xfrm>
            <a:off x="2667000" y="4110687"/>
            <a:ext cx="6477000" cy="2747313"/>
          </a:xfrm>
          <a:prstGeom prst="rect">
            <a:avLst/>
          </a:prstGeom>
          <a:noFill/>
          <a:ln w="9525">
            <a:noFill/>
            <a:miter lim="800000"/>
            <a:headEnd/>
            <a:tailEnd/>
          </a:ln>
          <a:effectLst/>
        </p:spPr>
      </p:pic>
      <p:sp>
        <p:nvSpPr>
          <p:cNvPr id="7" name="TextBox 6"/>
          <p:cNvSpPr txBox="1"/>
          <p:nvPr/>
        </p:nvSpPr>
        <p:spPr>
          <a:xfrm>
            <a:off x="3886200" y="990600"/>
            <a:ext cx="3756926" cy="369332"/>
          </a:xfrm>
          <a:prstGeom prst="rect">
            <a:avLst/>
          </a:prstGeom>
          <a:noFill/>
        </p:spPr>
        <p:txBody>
          <a:bodyPr wrap="none" rtlCol="0">
            <a:spAutoFit/>
          </a:bodyPr>
          <a:lstStyle/>
          <a:p>
            <a:pPr defTabSz="914400"/>
            <a:r>
              <a:rPr lang="en-US" dirty="0">
                <a:solidFill>
                  <a:prstClr val="black"/>
                </a:solidFill>
                <a:latin typeface="Cambria" pitchFamily="18" charset="0"/>
              </a:rPr>
              <a:t>Ozone mixing ratio, August 4, 2010</a:t>
            </a:r>
          </a:p>
        </p:txBody>
      </p:sp>
      <p:sp>
        <p:nvSpPr>
          <p:cNvPr id="8" name="TextBox 7"/>
          <p:cNvSpPr txBox="1"/>
          <p:nvPr/>
        </p:nvSpPr>
        <p:spPr>
          <a:xfrm>
            <a:off x="3657600" y="4648200"/>
            <a:ext cx="4320542" cy="369332"/>
          </a:xfrm>
          <a:prstGeom prst="rect">
            <a:avLst/>
          </a:prstGeom>
          <a:noFill/>
        </p:spPr>
        <p:txBody>
          <a:bodyPr wrap="none" rtlCol="0">
            <a:spAutoFit/>
          </a:bodyPr>
          <a:lstStyle/>
          <a:p>
            <a:pPr defTabSz="914400"/>
            <a:r>
              <a:rPr lang="en-US" dirty="0">
                <a:solidFill>
                  <a:prstClr val="black"/>
                </a:solidFill>
                <a:latin typeface="Cambria" pitchFamily="18" charset="0"/>
              </a:rPr>
              <a:t>Aerosol ext. </a:t>
            </a:r>
            <a:r>
              <a:rPr lang="en-US" dirty="0" err="1">
                <a:solidFill>
                  <a:prstClr val="black"/>
                </a:solidFill>
                <a:latin typeface="Cambria" pitchFamily="18" charset="0"/>
              </a:rPr>
              <a:t>coeff</a:t>
            </a:r>
            <a:r>
              <a:rPr lang="en-US" dirty="0">
                <a:solidFill>
                  <a:prstClr val="black"/>
                </a:solidFill>
                <a:latin typeface="Cambria" pitchFamily="18" charset="0"/>
              </a:rPr>
              <a:t>. at 291nm from O3 DIAL</a:t>
            </a:r>
          </a:p>
        </p:txBody>
      </p:sp>
      <p:sp>
        <p:nvSpPr>
          <p:cNvPr id="9" name="TextBox 8"/>
          <p:cNvSpPr txBox="1"/>
          <p:nvPr/>
        </p:nvSpPr>
        <p:spPr>
          <a:xfrm>
            <a:off x="1066800" y="2895600"/>
            <a:ext cx="1732526" cy="307777"/>
          </a:xfrm>
          <a:prstGeom prst="rect">
            <a:avLst/>
          </a:prstGeom>
          <a:noFill/>
        </p:spPr>
        <p:txBody>
          <a:bodyPr wrap="none" rtlCol="0">
            <a:spAutoFit/>
          </a:bodyPr>
          <a:lstStyle/>
          <a:p>
            <a:pPr defTabSz="914400"/>
            <a:r>
              <a:rPr lang="en-US" sz="1400" dirty="0">
                <a:solidFill>
                  <a:prstClr val="black"/>
                </a:solidFill>
                <a:latin typeface="Cambria" pitchFamily="18" charset="0"/>
              </a:rPr>
              <a:t>O3 diurnal variation</a:t>
            </a:r>
          </a:p>
        </p:txBody>
      </p:sp>
      <p:cxnSp>
        <p:nvCxnSpPr>
          <p:cNvPr id="10" name="Straight Arrow Connector 9"/>
          <p:cNvCxnSpPr>
            <a:stCxn id="9" idx="3"/>
          </p:cNvCxnSpPr>
          <p:nvPr/>
        </p:nvCxnSpPr>
        <p:spPr>
          <a:xfrm flipV="1">
            <a:off x="2799326" y="3048001"/>
            <a:ext cx="1010674" cy="14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0" y="5181600"/>
            <a:ext cx="2819400" cy="1077218"/>
          </a:xfrm>
          <a:prstGeom prst="rect">
            <a:avLst/>
          </a:prstGeom>
          <a:noFill/>
        </p:spPr>
        <p:txBody>
          <a:bodyPr wrap="square" rtlCol="0">
            <a:spAutoFit/>
          </a:bodyPr>
          <a:lstStyle/>
          <a:p>
            <a:pPr defTabSz="914400"/>
            <a:r>
              <a:rPr lang="en-US" sz="1600" dirty="0">
                <a:solidFill>
                  <a:prstClr val="black"/>
                </a:solidFill>
                <a:latin typeface="Cambria" pitchFamily="18" charset="0"/>
              </a:rPr>
              <a:t>The rapid aerosol variation in the PBL suggests the importance of a collocated aerosol measurement.</a:t>
            </a:r>
          </a:p>
        </p:txBody>
      </p:sp>
      <p:cxnSp>
        <p:nvCxnSpPr>
          <p:cNvPr id="11" name="Straight Arrow Connector 10"/>
          <p:cNvCxnSpPr/>
          <p:nvPr/>
        </p:nvCxnSpPr>
        <p:spPr>
          <a:xfrm flipV="1">
            <a:off x="2514600" y="5867400"/>
            <a:ext cx="1219200" cy="149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Slide Number Placeholder 11"/>
          <p:cNvSpPr>
            <a:spLocks noGrp="1"/>
          </p:cNvSpPr>
          <p:nvPr>
            <p:ph type="sldNum" sz="quarter" idx="12"/>
          </p:nvPr>
        </p:nvSpPr>
        <p:spPr/>
        <p:txBody>
          <a:bodyPr/>
          <a:lstStyle/>
          <a:p>
            <a:fld id="{B6F15528-21DE-4FAA-801E-634DDDAF4B2B}" type="slidenum">
              <a:rPr lang="en-US" smtClean="0">
                <a:solidFill>
                  <a:prstClr val="black">
                    <a:tint val="75000"/>
                  </a:prstClr>
                </a:solidFill>
              </a:rPr>
              <a:pPr/>
              <a:t>4</a:t>
            </a:fld>
            <a:endParaRPr lang="en-US">
              <a:solidFill>
                <a:prstClr val="black">
                  <a:tint val="75000"/>
                </a:prstClr>
              </a:solidFill>
            </a:endParaRPr>
          </a:p>
        </p:txBody>
      </p:sp>
      <p:sp>
        <p:nvSpPr>
          <p:cNvPr id="14" name="TextBox 13"/>
          <p:cNvSpPr txBox="1"/>
          <p:nvPr/>
        </p:nvSpPr>
        <p:spPr>
          <a:xfrm>
            <a:off x="647700" y="4110687"/>
            <a:ext cx="1801069" cy="646331"/>
          </a:xfrm>
          <a:prstGeom prst="rect">
            <a:avLst/>
          </a:prstGeom>
          <a:noFill/>
        </p:spPr>
        <p:txBody>
          <a:bodyPr wrap="none" rtlCol="0">
            <a:spAutoFit/>
          </a:bodyPr>
          <a:lstStyle/>
          <a:p>
            <a:r>
              <a:rPr lang="en-US" i="1" dirty="0" smtClean="0">
                <a:solidFill>
                  <a:srgbClr val="953735"/>
                </a:solidFill>
              </a:rPr>
              <a:t>Mike </a:t>
            </a:r>
            <a:r>
              <a:rPr lang="en-US" i="1" dirty="0" err="1" smtClean="0">
                <a:solidFill>
                  <a:srgbClr val="953735"/>
                </a:solidFill>
              </a:rPr>
              <a:t>Newchurch</a:t>
            </a:r>
            <a:r>
              <a:rPr lang="en-US" i="1" dirty="0" smtClean="0">
                <a:solidFill>
                  <a:srgbClr val="953735"/>
                </a:solidFill>
              </a:rPr>
              <a:t> </a:t>
            </a:r>
          </a:p>
          <a:p>
            <a:r>
              <a:rPr lang="en-US" i="1" dirty="0" smtClean="0">
                <a:solidFill>
                  <a:srgbClr val="953735"/>
                </a:solidFill>
              </a:rPr>
              <a:t>slide</a:t>
            </a:r>
            <a:endParaRPr lang="en-US" i="1" dirty="0">
              <a:solidFill>
                <a:srgbClr val="953735"/>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 name="Text Box 563"/>
          <p:cNvSpPr txBox="1">
            <a:spLocks noChangeArrowheads="1"/>
          </p:cNvSpPr>
          <p:nvPr/>
        </p:nvSpPr>
        <p:spPr bwMode="auto">
          <a:xfrm>
            <a:off x="-1408434659" y="-2147483648"/>
            <a:ext cx="246870" cy="22461"/>
          </a:xfrm>
          <a:prstGeom prst="rect">
            <a:avLst/>
          </a:prstGeom>
          <a:noFill/>
          <a:ln w="9525">
            <a:noFill/>
            <a:miter lim="800000"/>
            <a:headEnd/>
            <a:tailEnd/>
          </a:ln>
        </p:spPr>
        <p:txBody>
          <a:bodyPr>
            <a:prstTxWarp prst="textNoShape">
              <a:avLst/>
            </a:prstTxWarp>
            <a:spAutoFit/>
          </a:bodyPr>
          <a:lstStyle/>
          <a:p>
            <a:pPr>
              <a:spcBef>
                <a:spcPts val="200"/>
              </a:spcBef>
            </a:pPr>
            <a:r>
              <a:rPr lang="en-US" sz="1400"/>
              <a:t>Beltsville, MD</a:t>
            </a:r>
          </a:p>
          <a:p>
            <a:pPr>
              <a:spcBef>
                <a:spcPts val="200"/>
              </a:spcBef>
            </a:pPr>
            <a:r>
              <a:rPr lang="en-US" sz="1400"/>
              <a:t>Eastern US</a:t>
            </a:r>
            <a:endParaRPr lang="en-US" sz="1600"/>
          </a:p>
        </p:txBody>
      </p:sp>
      <p:grpSp>
        <p:nvGrpSpPr>
          <p:cNvPr id="92" name="Group 567"/>
          <p:cNvGrpSpPr>
            <a:grpSpLocks/>
          </p:cNvGrpSpPr>
          <p:nvPr/>
        </p:nvGrpSpPr>
        <p:grpSpPr bwMode="auto">
          <a:xfrm>
            <a:off x="5303772" y="1593104"/>
            <a:ext cx="3429000" cy="4278313"/>
            <a:chOff x="17232" y="17760"/>
            <a:chExt cx="2160" cy="2695"/>
          </a:xfrm>
        </p:grpSpPr>
        <p:pic>
          <p:nvPicPr>
            <p:cNvPr id="93" name="Picture 348"/>
            <p:cNvPicPr>
              <a:picLocks noChangeAspect="1" noChangeArrowheads="1"/>
            </p:cNvPicPr>
            <p:nvPr/>
          </p:nvPicPr>
          <p:blipFill>
            <a:blip r:embed="rId2"/>
            <a:srcRect/>
            <a:stretch>
              <a:fillRect/>
            </a:stretch>
          </p:blipFill>
          <p:spPr bwMode="auto">
            <a:xfrm>
              <a:off x="17232" y="17760"/>
              <a:ext cx="2084" cy="2695"/>
            </a:xfrm>
            <a:prstGeom prst="rect">
              <a:avLst/>
            </a:prstGeom>
            <a:noFill/>
            <a:ln w="9525">
              <a:noFill/>
              <a:miter lim="800000"/>
              <a:headEnd/>
              <a:tailEnd/>
            </a:ln>
          </p:spPr>
        </p:pic>
        <p:sp>
          <p:nvSpPr>
            <p:cNvPr id="94" name="Text Box 563"/>
            <p:cNvSpPr txBox="1">
              <a:spLocks noChangeArrowheads="1"/>
            </p:cNvSpPr>
            <p:nvPr/>
          </p:nvSpPr>
          <p:spPr bwMode="auto">
            <a:xfrm>
              <a:off x="18384" y="18000"/>
              <a:ext cx="1008" cy="342"/>
            </a:xfrm>
            <a:prstGeom prst="rect">
              <a:avLst/>
            </a:prstGeom>
            <a:noFill/>
            <a:ln w="9525">
              <a:noFill/>
              <a:miter lim="800000"/>
              <a:headEnd/>
              <a:tailEnd/>
            </a:ln>
          </p:spPr>
          <p:txBody>
            <a:bodyPr>
              <a:prstTxWarp prst="textNoShape">
                <a:avLst/>
              </a:prstTxWarp>
              <a:spAutoFit/>
            </a:bodyPr>
            <a:lstStyle/>
            <a:p>
              <a:pPr>
                <a:spcBef>
                  <a:spcPts val="200"/>
                </a:spcBef>
              </a:pPr>
              <a:r>
                <a:rPr lang="en-US" sz="1400"/>
                <a:t>Beltsville, MD</a:t>
              </a:r>
            </a:p>
            <a:p>
              <a:pPr>
                <a:spcBef>
                  <a:spcPts val="200"/>
                </a:spcBef>
              </a:pPr>
              <a:r>
                <a:rPr lang="en-US" sz="1400"/>
                <a:t>Eastern US</a:t>
              </a:r>
              <a:endParaRPr lang="en-US" sz="1600"/>
            </a:p>
          </p:txBody>
        </p:sp>
      </p:grpSp>
      <p:pic>
        <p:nvPicPr>
          <p:cNvPr id="98" name="Picture 343" descr="HuntsvilleVertCorrSonde"/>
          <p:cNvPicPr>
            <a:picLocks noChangeAspect="1" noChangeArrowheads="1"/>
          </p:cNvPicPr>
          <p:nvPr/>
        </p:nvPicPr>
        <p:blipFill>
          <a:blip r:embed="rId3"/>
          <a:srcRect/>
          <a:stretch>
            <a:fillRect/>
          </a:stretch>
        </p:blipFill>
        <p:spPr bwMode="auto">
          <a:xfrm>
            <a:off x="947292" y="1593104"/>
            <a:ext cx="3721100" cy="4292600"/>
          </a:xfrm>
          <a:prstGeom prst="rect">
            <a:avLst/>
          </a:prstGeom>
          <a:noFill/>
          <a:ln w="9525">
            <a:noFill/>
            <a:miter lim="800000"/>
            <a:headEnd/>
            <a:tailEnd/>
          </a:ln>
        </p:spPr>
      </p:pic>
      <p:sp>
        <p:nvSpPr>
          <p:cNvPr id="7" name="TextBox 6"/>
          <p:cNvSpPr txBox="1"/>
          <p:nvPr/>
        </p:nvSpPr>
        <p:spPr>
          <a:xfrm>
            <a:off x="980137" y="348734"/>
            <a:ext cx="6576363" cy="646331"/>
          </a:xfrm>
          <a:prstGeom prst="rect">
            <a:avLst/>
          </a:prstGeom>
          <a:noFill/>
        </p:spPr>
        <p:txBody>
          <a:bodyPr wrap="square" rtlCol="0">
            <a:spAutoFit/>
          </a:bodyPr>
          <a:lstStyle/>
          <a:p>
            <a:r>
              <a:rPr lang="en-US" dirty="0" smtClean="0"/>
              <a:t>Analyses of variability from layer to layer of ozone … no averaging  </a:t>
            </a:r>
            <a:r>
              <a:rPr lang="en-US" dirty="0" smtClean="0">
                <a:ln>
                  <a:solidFill>
                    <a:srgbClr val="800000"/>
                  </a:solidFill>
                </a:ln>
              </a:rPr>
              <a:t>Black lines indicate variability near surface</a:t>
            </a:r>
            <a:endParaRPr lang="en-US" dirty="0">
              <a:ln>
                <a:solidFill>
                  <a:srgbClr val="800000"/>
                </a:solidFill>
              </a:ln>
            </a:endParaRPr>
          </a:p>
        </p:txBody>
      </p:sp>
      <p:cxnSp>
        <p:nvCxnSpPr>
          <p:cNvPr id="9" name="Straight Connector 8"/>
          <p:cNvCxnSpPr/>
          <p:nvPr/>
        </p:nvCxnSpPr>
        <p:spPr>
          <a:xfrm rot="5400000">
            <a:off x="3340100" y="1930400"/>
            <a:ext cx="2565400" cy="990600"/>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5400000">
            <a:off x="7382636" y="2086736"/>
            <a:ext cx="2565400" cy="677928"/>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Satellites sense layer averages, and this aids surface O</a:t>
            </a:r>
            <a:r>
              <a:rPr lang="en-US" sz="2000" baseline="-25000" dirty="0" smtClean="0"/>
              <a:t>3</a:t>
            </a:r>
            <a:r>
              <a:rPr lang="en-US" sz="2000" dirty="0" smtClean="0"/>
              <a:t> estimation immensely </a:t>
            </a:r>
            <a:endParaRPr lang="en-US" sz="2000" dirty="0"/>
          </a:p>
        </p:txBody>
      </p:sp>
      <p:sp>
        <p:nvSpPr>
          <p:cNvPr id="3" name="Content Placeholder 2"/>
          <p:cNvSpPr>
            <a:spLocks noGrp="1"/>
          </p:cNvSpPr>
          <p:nvPr>
            <p:ph idx="1"/>
          </p:nvPr>
        </p:nvSpPr>
        <p:spPr>
          <a:xfrm>
            <a:off x="5412805" y="1151043"/>
            <a:ext cx="3273995" cy="1123061"/>
          </a:xfrm>
        </p:spPr>
        <p:txBody>
          <a:bodyPr/>
          <a:lstStyle/>
          <a:p>
            <a:r>
              <a:rPr lang="en-US" dirty="0" smtClean="0"/>
              <a:t>Red lines show correlation of layer average ozone with “near-surface” ozone (Sfc-950 </a:t>
            </a:r>
            <a:r>
              <a:rPr lang="en-US" dirty="0" err="1" smtClean="0"/>
              <a:t>hPa</a:t>
            </a:r>
            <a:r>
              <a:rPr lang="en-US" dirty="0" smtClean="0"/>
              <a:t>).</a:t>
            </a:r>
          </a:p>
          <a:p>
            <a:endParaRPr lang="en-US" dirty="0" smtClean="0"/>
          </a:p>
          <a:p>
            <a:pPr>
              <a:buNone/>
            </a:pPr>
            <a:endParaRPr lang="en-US" dirty="0"/>
          </a:p>
        </p:txBody>
      </p:sp>
      <p:pic>
        <p:nvPicPr>
          <p:cNvPr id="6" name="Picture 5" descr="huntsville_b.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457200" y="1151043"/>
            <a:ext cx="5120640" cy="5120640"/>
          </a:xfrm>
          <a:prstGeom prst="rect">
            <a:avLst/>
          </a:prstGeom>
        </p:spPr>
      </p:pic>
      <p:cxnSp>
        <p:nvCxnSpPr>
          <p:cNvPr id="8" name="Straight Arrow Connector 7"/>
          <p:cNvCxnSpPr/>
          <p:nvPr/>
        </p:nvCxnSpPr>
        <p:spPr>
          <a:xfrm>
            <a:off x="1398060" y="4735256"/>
            <a:ext cx="1949407" cy="53160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1550460" y="3859086"/>
            <a:ext cx="2003762" cy="14077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1083004" y="4006748"/>
            <a:ext cx="98455" cy="131917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1235404" y="3157181"/>
            <a:ext cx="98455" cy="174028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5808840" y="2726956"/>
            <a:ext cx="2741631" cy="369332"/>
          </a:xfrm>
          <a:prstGeom prst="rect">
            <a:avLst/>
          </a:prstGeom>
          <a:noFill/>
        </p:spPr>
        <p:txBody>
          <a:bodyPr wrap="none" rtlCol="0">
            <a:spAutoFit/>
          </a:bodyPr>
          <a:lstStyle/>
          <a:p>
            <a:r>
              <a:rPr lang="en-US" dirty="0" smtClean="0"/>
              <a:t>Thermal IR retrieval - </a:t>
            </a:r>
            <a:r>
              <a:rPr lang="en-US" dirty="0" smtClean="0">
                <a:solidFill>
                  <a:srgbClr val="72B19E"/>
                </a:solidFill>
              </a:rPr>
              <a:t>green</a:t>
            </a:r>
            <a:endParaRPr lang="en-US" dirty="0">
              <a:solidFill>
                <a:srgbClr val="72B19E"/>
              </a:solidFill>
            </a:endParaRPr>
          </a:p>
        </p:txBody>
      </p:sp>
      <p:sp>
        <p:nvSpPr>
          <p:cNvPr id="15" name="TextBox 14"/>
          <p:cNvSpPr txBox="1"/>
          <p:nvPr/>
        </p:nvSpPr>
        <p:spPr>
          <a:xfrm>
            <a:off x="5808840" y="3674420"/>
            <a:ext cx="2266779" cy="646331"/>
          </a:xfrm>
          <a:prstGeom prst="rect">
            <a:avLst/>
          </a:prstGeom>
          <a:noFill/>
        </p:spPr>
        <p:txBody>
          <a:bodyPr wrap="none" rtlCol="0">
            <a:spAutoFit/>
          </a:bodyPr>
          <a:lstStyle/>
          <a:p>
            <a:r>
              <a:rPr lang="en-US" dirty="0" smtClean="0"/>
              <a:t> UV+IR retrieval – </a:t>
            </a:r>
            <a:r>
              <a:rPr lang="en-US" dirty="0" smtClean="0">
                <a:solidFill>
                  <a:srgbClr val="E30000"/>
                </a:solidFill>
              </a:rPr>
              <a:t>red</a:t>
            </a:r>
          </a:p>
          <a:p>
            <a:r>
              <a:rPr lang="en-US" dirty="0" err="1" smtClean="0"/>
              <a:t>UV+Vis</a:t>
            </a:r>
            <a:r>
              <a:rPr lang="en-US" dirty="0" smtClean="0"/>
              <a:t> nearly as good</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houston_b.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4563745" y="1600201"/>
            <a:ext cx="4160520" cy="4160520"/>
          </a:xfrm>
          <a:prstGeom prst="rect">
            <a:avLst/>
          </a:prstGeom>
        </p:spPr>
      </p:pic>
      <p:pic>
        <p:nvPicPr>
          <p:cNvPr id="5" name="Picture 4" descr="beltsville_b.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403225" y="1600201"/>
            <a:ext cx="4160520" cy="416052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a:t>AGU Spring 2008</a:t>
            </a:r>
          </a:p>
        </p:txBody>
      </p:sp>
      <p:pic>
        <p:nvPicPr>
          <p:cNvPr id="54274" name="Picture 2" descr="Fla_WAtl_SmogPall_ISS"/>
          <p:cNvPicPr>
            <a:picLocks noChangeAspect="1" noChangeArrowheads="1"/>
          </p:cNvPicPr>
          <p:nvPr/>
        </p:nvPicPr>
        <p:blipFill>
          <a:blip r:embed="rId3"/>
          <a:srcRect/>
          <a:stretch>
            <a:fillRect/>
          </a:stretch>
        </p:blipFill>
        <p:spPr bwMode="auto">
          <a:xfrm>
            <a:off x="3429000" y="2514600"/>
            <a:ext cx="4935538" cy="3189288"/>
          </a:xfrm>
          <a:prstGeom prst="rect">
            <a:avLst/>
          </a:prstGeom>
          <a:noFill/>
        </p:spPr>
      </p:pic>
      <p:sp>
        <p:nvSpPr>
          <p:cNvPr id="54275" name="Rectangle 3"/>
          <p:cNvSpPr>
            <a:spLocks noGrp="1" noChangeArrowheads="1"/>
          </p:cNvSpPr>
          <p:nvPr>
            <p:ph type="title"/>
          </p:nvPr>
        </p:nvSpPr>
        <p:spPr>
          <a:xfrm>
            <a:off x="838200" y="381000"/>
            <a:ext cx="7162800" cy="838200"/>
          </a:xfrm>
        </p:spPr>
        <p:txBody>
          <a:bodyPr/>
          <a:lstStyle/>
          <a:p>
            <a:r>
              <a:rPr lang="en-US" sz="3000" dirty="0"/>
              <a:t>SE USA:  </a:t>
            </a:r>
            <a:r>
              <a:rPr lang="en-US" sz="3000" dirty="0" smtClean="0"/>
              <a:t>Low</a:t>
            </a:r>
            <a:r>
              <a:rPr lang="en-US" sz="3000" dirty="0"/>
              <a:t>-Cloud exchange of pollution </a:t>
            </a:r>
            <a:endParaRPr lang="en-US" dirty="0"/>
          </a:p>
        </p:txBody>
      </p:sp>
      <p:sp>
        <p:nvSpPr>
          <p:cNvPr id="54276" name="Rectangle 4"/>
          <p:cNvSpPr>
            <a:spLocks noGrp="1" noChangeArrowheads="1"/>
          </p:cNvSpPr>
          <p:nvPr>
            <p:ph type="body" idx="1"/>
          </p:nvPr>
        </p:nvSpPr>
        <p:spPr>
          <a:xfrm>
            <a:off x="609600" y="1219200"/>
            <a:ext cx="6324600" cy="838200"/>
          </a:xfrm>
        </p:spPr>
        <p:txBody>
          <a:bodyPr>
            <a:normAutofit fontScale="92500" lnSpcReduction="10000"/>
          </a:bodyPr>
          <a:lstStyle/>
          <a:p>
            <a:pPr>
              <a:lnSpc>
                <a:spcPct val="90000"/>
              </a:lnSpc>
            </a:pPr>
            <a:r>
              <a:rPr lang="en-US" sz="1400"/>
              <a:t>Important effects persist for days, from one cloud system to another</a:t>
            </a:r>
          </a:p>
          <a:p>
            <a:pPr>
              <a:lnSpc>
                <a:spcPct val="90000"/>
              </a:lnSpc>
            </a:pPr>
            <a:r>
              <a:rPr lang="en-US" sz="1400"/>
              <a:t>Thickens the high-ozone layer</a:t>
            </a:r>
          </a:p>
          <a:p>
            <a:pPr>
              <a:lnSpc>
                <a:spcPct val="90000"/>
              </a:lnSpc>
            </a:pPr>
            <a:r>
              <a:rPr lang="en-US" sz="1400"/>
              <a:t>Raises ozone to a region more visible to the OMI sensor</a:t>
            </a:r>
          </a:p>
          <a:p>
            <a:pPr lvl="1">
              <a:lnSpc>
                <a:spcPct val="90000"/>
              </a:lnSpc>
            </a:pPr>
            <a:r>
              <a:rPr lang="en-US" sz="1200"/>
              <a:t>depends on back scattered radiation</a:t>
            </a:r>
          </a:p>
        </p:txBody>
      </p:sp>
      <p:sp>
        <p:nvSpPr>
          <p:cNvPr id="54277" name="Line 5"/>
          <p:cNvSpPr>
            <a:spLocks noChangeShapeType="1"/>
          </p:cNvSpPr>
          <p:nvPr/>
        </p:nvSpPr>
        <p:spPr bwMode="auto">
          <a:xfrm flipV="1">
            <a:off x="4267200" y="3581400"/>
            <a:ext cx="228600" cy="76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4278" name="Line 6"/>
          <p:cNvSpPr>
            <a:spLocks noChangeShapeType="1"/>
          </p:cNvSpPr>
          <p:nvPr/>
        </p:nvSpPr>
        <p:spPr bwMode="auto">
          <a:xfrm>
            <a:off x="5562600" y="3276600"/>
            <a:ext cx="457200" cy="76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4279" name="Line 7"/>
          <p:cNvSpPr>
            <a:spLocks noChangeShapeType="1"/>
          </p:cNvSpPr>
          <p:nvPr/>
        </p:nvSpPr>
        <p:spPr bwMode="auto">
          <a:xfrm flipH="1">
            <a:off x="5334000" y="3657600"/>
            <a:ext cx="533400" cy="76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4280" name="Line 8"/>
          <p:cNvSpPr>
            <a:spLocks noChangeShapeType="1"/>
          </p:cNvSpPr>
          <p:nvPr/>
        </p:nvSpPr>
        <p:spPr bwMode="auto">
          <a:xfrm flipH="1">
            <a:off x="5562600" y="4267200"/>
            <a:ext cx="457200" cy="76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889500" cy="690562"/>
          </a:xfrm>
        </p:spPr>
        <p:txBody>
          <a:bodyPr/>
          <a:lstStyle/>
          <a:p>
            <a:r>
              <a:rPr lang="en-US" dirty="0" smtClean="0"/>
              <a:t>We may estimate various layer depths</a:t>
            </a:r>
            <a:endParaRPr lang="en-US" dirty="0"/>
          </a:p>
        </p:txBody>
      </p:sp>
      <p:sp>
        <p:nvSpPr>
          <p:cNvPr id="3" name="Content Placeholder 2"/>
          <p:cNvSpPr>
            <a:spLocks noGrp="1"/>
          </p:cNvSpPr>
          <p:nvPr>
            <p:ph idx="1"/>
          </p:nvPr>
        </p:nvSpPr>
        <p:spPr/>
        <p:txBody>
          <a:bodyPr/>
          <a:lstStyle/>
          <a:p>
            <a:endParaRPr lang="en-US"/>
          </a:p>
        </p:txBody>
      </p:sp>
      <p:pic>
        <p:nvPicPr>
          <p:cNvPr id="4" name="Picture 3" descr="trinidad_b"/>
          <p:cNvPicPr>
            <a:picLocks noChangeAspect="1" noChangeArrowheads="1"/>
          </p:cNvPicPr>
          <p:nvPr/>
        </p:nvPicPr>
        <p:blipFill>
          <a:blip r:embed="rId2"/>
          <a:srcRect/>
          <a:stretch>
            <a:fillRect/>
          </a:stretch>
        </p:blipFill>
        <p:spPr bwMode="auto">
          <a:xfrm>
            <a:off x="4866720" y="3314701"/>
            <a:ext cx="3200000" cy="3200000"/>
          </a:xfrm>
          <a:prstGeom prst="rect">
            <a:avLst/>
          </a:prstGeom>
          <a:noFill/>
          <a:ln w="9525">
            <a:noFill/>
            <a:miter lim="800000"/>
            <a:headEnd/>
            <a:tailEnd/>
          </a:ln>
        </p:spPr>
      </p:pic>
      <p:pic>
        <p:nvPicPr>
          <p:cNvPr id="5" name="Picture 4" descr="richland_b"/>
          <p:cNvPicPr>
            <a:picLocks noChangeAspect="1" noChangeArrowheads="1"/>
          </p:cNvPicPr>
          <p:nvPr/>
        </p:nvPicPr>
        <p:blipFill>
          <a:blip r:embed="rId3"/>
          <a:srcRect/>
          <a:stretch>
            <a:fillRect/>
          </a:stretch>
        </p:blipFill>
        <p:spPr bwMode="auto">
          <a:xfrm>
            <a:off x="5944000" y="274638"/>
            <a:ext cx="3200000" cy="3200000"/>
          </a:xfrm>
          <a:prstGeom prst="rect">
            <a:avLst/>
          </a:prstGeom>
          <a:noFill/>
          <a:ln w="9525">
            <a:noFill/>
            <a:miter lim="800000"/>
            <a:headEnd/>
            <a:tailEnd/>
          </a:ln>
        </p:spPr>
      </p:pic>
      <p:pic>
        <p:nvPicPr>
          <p:cNvPr id="6" name="Picture 5" descr="beltsville_b"/>
          <p:cNvPicPr>
            <a:picLocks noChangeAspect="1" noChangeArrowheads="1"/>
          </p:cNvPicPr>
          <p:nvPr/>
        </p:nvPicPr>
        <p:blipFill>
          <a:blip r:embed="rId4"/>
          <a:srcRect/>
          <a:stretch>
            <a:fillRect/>
          </a:stretch>
        </p:blipFill>
        <p:spPr bwMode="auto">
          <a:xfrm>
            <a:off x="457200" y="1600201"/>
            <a:ext cx="3840000" cy="3840000"/>
          </a:xfrm>
          <a:prstGeom prst="rect">
            <a:avLst/>
          </a:prstGeom>
          <a:noFill/>
          <a:ln w="9525">
            <a:noFill/>
            <a:miter lim="800000"/>
            <a:headEnd/>
            <a:tailEnd/>
          </a:ln>
        </p:spPr>
      </p:pic>
      <p:sp>
        <p:nvSpPr>
          <p:cNvPr id="7" name="TextBox 6"/>
          <p:cNvSpPr txBox="1"/>
          <p:nvPr/>
        </p:nvSpPr>
        <p:spPr>
          <a:xfrm>
            <a:off x="914400" y="5829300"/>
            <a:ext cx="1153080" cy="369332"/>
          </a:xfrm>
          <a:prstGeom prst="rect">
            <a:avLst/>
          </a:prstGeom>
          <a:noFill/>
        </p:spPr>
        <p:txBody>
          <a:bodyPr wrap="none" rtlCol="0">
            <a:spAutoFit/>
          </a:bodyPr>
          <a:lstStyle/>
          <a:p>
            <a:r>
              <a:rPr lang="en-US" dirty="0" smtClean="0"/>
              <a:t>East-Coast</a:t>
            </a:r>
            <a:endParaRPr lang="en-US" dirty="0"/>
          </a:p>
        </p:txBody>
      </p:sp>
      <p:sp>
        <p:nvSpPr>
          <p:cNvPr id="8" name="TextBox 7"/>
          <p:cNvSpPr txBox="1"/>
          <p:nvPr/>
        </p:nvSpPr>
        <p:spPr>
          <a:xfrm>
            <a:off x="4866720" y="6198632"/>
            <a:ext cx="3969168" cy="646331"/>
          </a:xfrm>
          <a:prstGeom prst="rect">
            <a:avLst/>
          </a:prstGeom>
          <a:noFill/>
        </p:spPr>
        <p:txBody>
          <a:bodyPr wrap="none" rtlCol="0">
            <a:spAutoFit/>
          </a:bodyPr>
          <a:lstStyle/>
          <a:p>
            <a:r>
              <a:rPr lang="en-US" dirty="0" smtClean="0"/>
              <a:t>West (NW) — ozone above lowest layers</a:t>
            </a:r>
          </a:p>
          <a:p>
            <a:r>
              <a:rPr lang="en-US" dirty="0" smtClean="0"/>
              <a:t>Influenced by Asian, STE lamina</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702</TotalTime>
  <Words>1248</Words>
  <Application>Microsoft Macintosh PowerPoint</Application>
  <PresentationFormat>On-screen Show (4:3)</PresentationFormat>
  <Paragraphs>134</Paragraphs>
  <Slides>19</Slides>
  <Notes>7</Notes>
  <HiddenSlides>0</HiddenSlides>
  <MMClips>0</MMClips>
  <ScaleCrop>false</ScaleCrop>
  <HeadingPairs>
    <vt:vector size="4" baseType="variant">
      <vt:variant>
        <vt:lpstr>Design Template</vt:lpstr>
      </vt:variant>
      <vt:variant>
        <vt:i4>2</vt:i4>
      </vt:variant>
      <vt:variant>
        <vt:lpstr>Slide Titles</vt:lpstr>
      </vt:variant>
      <vt:variant>
        <vt:i4>19</vt:i4>
      </vt:variant>
    </vt:vector>
  </HeadingPairs>
  <TitlesOfParts>
    <vt:vector size="21" baseType="lpstr">
      <vt:lpstr>Office Theme</vt:lpstr>
      <vt:lpstr>1_Office Theme</vt:lpstr>
      <vt:lpstr>Systematic Vertical Correlation of O3          and   Optimal Estimation  Provide Remarkably Accurate Methods for “Near-Surface” Ozone —               Two Related Methodologies</vt:lpstr>
      <vt:lpstr>Outline</vt:lpstr>
      <vt:lpstr>Slide 3</vt:lpstr>
      <vt:lpstr>Different variation structures for ozone and aerosol suggest local photochemistry dominates the production</vt:lpstr>
      <vt:lpstr>Slide 5</vt:lpstr>
      <vt:lpstr>Satellites sense layer averages, and this aids surface O3 estimation immensely </vt:lpstr>
      <vt:lpstr>Slide 7</vt:lpstr>
      <vt:lpstr>SE USA:  Low-Cloud exchange of pollution </vt:lpstr>
      <vt:lpstr>We may estimate various layer depths</vt:lpstr>
      <vt:lpstr>IR and UV Averaging Kernels</vt:lpstr>
      <vt:lpstr>Current Natraj et al (2011) estimates of vertical resolution depend mostly on radiation/retrieval technique, not test profiles </vt:lpstr>
      <vt:lpstr>Current results suggest amazing accuracy for estimation of layers</vt:lpstr>
      <vt:lpstr>Strong vertical Autocorrelation in Natraj test profiles Wide selection of possible profiles allows regional variation of tropospheric ozone to affect calculations! Correlation significantly greater than sonde-stations results </vt:lpstr>
      <vt:lpstr>Alternative Methods For Appropriate Accuracy Estimates</vt:lpstr>
      <vt:lpstr>“Just-Physics” then statistics: B</vt:lpstr>
      <vt:lpstr>Traditional Technique: A</vt:lpstr>
      <vt:lpstr>Nocturnal ozone enhancement associated with low-level jet</vt:lpstr>
      <vt:lpstr>Slide 18</vt:lpstr>
      <vt:lpstr>FIN</vt:lpstr>
    </vt:vector>
  </TitlesOfParts>
  <Company>NASA Ames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Chatfield</dc:creator>
  <cp:lastModifiedBy>Robert Chatfield</cp:lastModifiedBy>
  <cp:revision>6</cp:revision>
  <dcterms:created xsi:type="dcterms:W3CDTF">2011-05-12T15:37:49Z</dcterms:created>
  <dcterms:modified xsi:type="dcterms:W3CDTF">2011-05-12T15:42:21Z</dcterms:modified>
</cp:coreProperties>
</file>