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87" r:id="rId12"/>
    <p:sldId id="266" r:id="rId13"/>
    <p:sldId id="267" r:id="rId14"/>
    <p:sldId id="269" r:id="rId15"/>
    <p:sldId id="270" r:id="rId16"/>
    <p:sldId id="271" r:id="rId17"/>
    <p:sldId id="272" r:id="rId18"/>
    <p:sldId id="278" r:id="rId19"/>
    <p:sldId id="281" r:id="rId20"/>
    <p:sldId id="282" r:id="rId21"/>
    <p:sldId id="283" r:id="rId22"/>
    <p:sldId id="288" r:id="rId23"/>
    <p:sldId id="285" r:id="rId24"/>
    <p:sldId id="284" r:id="rId25"/>
    <p:sldId id="286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22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9B7F-027E-9446-AD13-47082A982BA8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D01E-6B29-E94B-AE43-CCAF87F42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df"/><Relationship Id="rId13" Type="http://schemas.openxmlformats.org/officeDocument/2006/relationships/image" Target="../media/image13.png"/><Relationship Id="rId14" Type="http://schemas.openxmlformats.org/officeDocument/2006/relationships/image" Target="../media/image14.pdf"/><Relationship Id="rId15" Type="http://schemas.openxmlformats.org/officeDocument/2006/relationships/image" Target="../media/image15.png"/><Relationship Id="rId16" Type="http://schemas.openxmlformats.org/officeDocument/2006/relationships/image" Target="../media/image16.pdf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0" Type="http://schemas.openxmlformats.org/officeDocument/2006/relationships/image" Target="../media/image10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d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df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df"/><Relationship Id="rId7" Type="http://schemas.openxmlformats.org/officeDocument/2006/relationships/image" Target="../media/image29.png"/><Relationship Id="rId8" Type="http://schemas.openxmlformats.org/officeDocument/2006/relationships/image" Target="../media/image30.pdf"/><Relationship Id="rId9" Type="http://schemas.openxmlformats.org/officeDocument/2006/relationships/image" Target="../media/image31.png"/><Relationship Id="rId10" Type="http://schemas.openxmlformats.org/officeDocument/2006/relationships/image" Target="../media/image3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Summary of recent </a:t>
            </a:r>
            <a:r>
              <a:rPr lang="en-US" b="1" dirty="0"/>
              <a:t>progress in GEO-CAPE aerosol related study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793" y="3886200"/>
            <a:ext cx="7652407" cy="20864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GEO-CAPE aerosol working group</a:t>
            </a:r>
          </a:p>
          <a:p>
            <a:r>
              <a:rPr lang="en-US" sz="2162" dirty="0" smtClean="0">
                <a:solidFill>
                  <a:srgbClr val="000000"/>
                </a:solidFill>
              </a:rPr>
              <a:t>Contributions from:</a:t>
            </a:r>
          </a:p>
          <a:p>
            <a:r>
              <a:rPr lang="en-US" sz="1946" dirty="0" smtClean="0">
                <a:solidFill>
                  <a:srgbClr val="000000"/>
                </a:solidFill>
              </a:rPr>
              <a:t>Shana </a:t>
            </a:r>
            <a:r>
              <a:rPr lang="en-US" sz="1946" dirty="0" err="1" smtClean="0">
                <a:solidFill>
                  <a:srgbClr val="000000"/>
                </a:solidFill>
              </a:rPr>
              <a:t>Mattoo</a:t>
            </a:r>
            <a:r>
              <a:rPr lang="en-US" sz="1946" dirty="0" smtClean="0">
                <a:solidFill>
                  <a:srgbClr val="000000"/>
                </a:solidFill>
              </a:rPr>
              <a:t>, Lorraine Remer, Yan Zhang, </a:t>
            </a:r>
            <a:r>
              <a:rPr lang="en-US" sz="1946" dirty="0" err="1" smtClean="0">
                <a:solidFill>
                  <a:srgbClr val="000000"/>
                </a:solidFill>
              </a:rPr>
              <a:t>Qian</a:t>
            </a:r>
            <a:r>
              <a:rPr lang="en-US" sz="1946" dirty="0" smtClean="0">
                <a:solidFill>
                  <a:srgbClr val="000000"/>
                </a:solidFill>
              </a:rPr>
              <a:t> Tan, </a:t>
            </a:r>
            <a:r>
              <a:rPr lang="en-US" sz="1946" dirty="0" err="1" smtClean="0">
                <a:solidFill>
                  <a:srgbClr val="000000"/>
                </a:solidFill>
              </a:rPr>
              <a:t>Hongbin</a:t>
            </a:r>
            <a:r>
              <a:rPr lang="en-US" sz="1946" dirty="0" smtClean="0">
                <a:solidFill>
                  <a:srgbClr val="000000"/>
                </a:solidFill>
              </a:rPr>
              <a:t> Yu, Jun Wang</a:t>
            </a:r>
            <a:r>
              <a:rPr lang="en-US" sz="1946" dirty="0" smtClean="0">
                <a:solidFill>
                  <a:srgbClr val="000000"/>
                </a:solidFill>
              </a:rPr>
              <a:t>, </a:t>
            </a:r>
            <a:r>
              <a:rPr lang="en-US" sz="1946" dirty="0" err="1" smtClean="0">
                <a:solidFill>
                  <a:srgbClr val="000000"/>
                </a:solidFill>
              </a:rPr>
              <a:t>Xiaoguang</a:t>
            </a:r>
            <a:r>
              <a:rPr lang="en-US" sz="1946" dirty="0" smtClean="0">
                <a:solidFill>
                  <a:srgbClr val="000000"/>
                </a:solidFill>
              </a:rPr>
              <a:t> </a:t>
            </a:r>
            <a:r>
              <a:rPr lang="en-US" sz="1946" dirty="0" err="1" smtClean="0">
                <a:solidFill>
                  <a:srgbClr val="000000"/>
                </a:solidFill>
              </a:rPr>
              <a:t>Xu</a:t>
            </a:r>
            <a:r>
              <a:rPr lang="en-US" sz="1946" dirty="0" smtClean="0">
                <a:solidFill>
                  <a:srgbClr val="000000"/>
                </a:solidFill>
              </a:rPr>
              <a:t>, </a:t>
            </a:r>
            <a:r>
              <a:rPr lang="en-US" sz="1946" dirty="0" err="1" smtClean="0">
                <a:solidFill>
                  <a:srgbClr val="000000"/>
                </a:solidFill>
              </a:rPr>
              <a:t>Shobha</a:t>
            </a:r>
            <a:r>
              <a:rPr lang="en-US" sz="1946" dirty="0" smtClean="0">
                <a:solidFill>
                  <a:srgbClr val="000000"/>
                </a:solidFill>
              </a:rPr>
              <a:t> </a:t>
            </a:r>
            <a:r>
              <a:rPr lang="en-US" sz="1946" dirty="0" err="1" smtClean="0">
                <a:solidFill>
                  <a:srgbClr val="000000"/>
                </a:solidFill>
              </a:rPr>
              <a:t>Kundragunta</a:t>
            </a:r>
            <a:r>
              <a:rPr lang="en-US" sz="1946" dirty="0" smtClean="0">
                <a:solidFill>
                  <a:srgbClr val="000000"/>
                </a:solidFill>
              </a:rPr>
              <a:t>, </a:t>
            </a:r>
            <a:r>
              <a:rPr lang="en-US" sz="1946" dirty="0" err="1" smtClean="0">
                <a:solidFill>
                  <a:srgbClr val="000000"/>
                </a:solidFill>
              </a:rPr>
              <a:t>Chuanyu</a:t>
            </a:r>
            <a:r>
              <a:rPr lang="en-US" sz="1946" dirty="0" smtClean="0">
                <a:solidFill>
                  <a:srgbClr val="000000"/>
                </a:solidFill>
              </a:rPr>
              <a:t> </a:t>
            </a:r>
            <a:r>
              <a:rPr lang="en-US" sz="1946" dirty="0" err="1" smtClean="0">
                <a:solidFill>
                  <a:srgbClr val="000000"/>
                </a:solidFill>
              </a:rPr>
              <a:t>Xu</a:t>
            </a:r>
            <a:r>
              <a:rPr lang="en-US" sz="1946" dirty="0" smtClean="0">
                <a:solidFill>
                  <a:srgbClr val="000000"/>
                </a:solidFill>
              </a:rPr>
              <a:t>, Andrew </a:t>
            </a:r>
            <a:r>
              <a:rPr lang="en-US" sz="1946" dirty="0" err="1" smtClean="0">
                <a:solidFill>
                  <a:srgbClr val="000000"/>
                </a:solidFill>
              </a:rPr>
              <a:t>Heidinger</a:t>
            </a:r>
            <a:r>
              <a:rPr lang="en-US" sz="1946" dirty="0" smtClean="0">
                <a:solidFill>
                  <a:srgbClr val="000000"/>
                </a:solidFill>
              </a:rPr>
              <a:t>, Bradley Pierce,</a:t>
            </a:r>
            <a:r>
              <a:rPr lang="en-US" sz="1946" dirty="0" smtClean="0">
                <a:solidFill>
                  <a:srgbClr val="000000"/>
                </a:solidFill>
              </a:rPr>
              <a:t> Nick </a:t>
            </a:r>
            <a:r>
              <a:rPr lang="en-US" sz="1946" dirty="0" err="1" smtClean="0">
                <a:solidFill>
                  <a:srgbClr val="000000"/>
                </a:solidFill>
              </a:rPr>
              <a:t>Krotkov</a:t>
            </a:r>
            <a:r>
              <a:rPr lang="en-US" sz="1946" dirty="0" smtClean="0">
                <a:solidFill>
                  <a:srgbClr val="000000"/>
                </a:solidFill>
              </a:rPr>
              <a:t>,</a:t>
            </a:r>
            <a:r>
              <a:rPr lang="en-US" sz="1946" dirty="0" smtClean="0">
                <a:solidFill>
                  <a:srgbClr val="000000"/>
                </a:solidFill>
              </a:rPr>
              <a:t> Omar Torres, Kai </a:t>
            </a:r>
            <a:r>
              <a:rPr lang="en-US" sz="1946" dirty="0" smtClean="0">
                <a:solidFill>
                  <a:srgbClr val="000000"/>
                </a:solidFill>
              </a:rPr>
              <a:t>Yang</a:t>
            </a:r>
            <a:r>
              <a:rPr lang="en-US" sz="1946" dirty="0" smtClean="0">
                <a:solidFill>
                  <a:srgbClr val="000000"/>
                </a:solidFill>
              </a:rPr>
              <a:t>, Alexander </a:t>
            </a:r>
            <a:r>
              <a:rPr lang="en-US" sz="1946" dirty="0" err="1" smtClean="0">
                <a:solidFill>
                  <a:srgbClr val="000000"/>
                </a:solidFill>
              </a:rPr>
              <a:t>Vassilkov</a:t>
            </a:r>
            <a:endParaRPr lang="en-US" sz="1946" dirty="0" smtClean="0">
              <a:solidFill>
                <a:srgbClr val="000000"/>
              </a:solidFill>
            </a:endParaRPr>
          </a:p>
          <a:p>
            <a:r>
              <a:rPr lang="en-US" sz="2595" dirty="0" smtClean="0">
                <a:solidFill>
                  <a:srgbClr val="000000"/>
                </a:solidFill>
              </a:rPr>
              <a:t>Reported by Mian Chin &amp; Omar Torres</a:t>
            </a:r>
            <a:endParaRPr lang="en-US" sz="2595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9727" y="5972644"/>
            <a:ext cx="478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 12, 2011    GEO-CAPE workshop, Boulder CO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Cloud-free from different eyes – GOES vs. MODIS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7011" y="1620114"/>
            <a:ext cx="361572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 the differences in</a:t>
            </a:r>
            <a:r>
              <a:rPr lang="en-US" dirty="0" smtClean="0"/>
              <a:t> cloud masks between GOES and MODIS, </a:t>
            </a:r>
            <a:r>
              <a:rPr lang="en-US" dirty="0" smtClean="0"/>
              <a:t>especially at very cloudy location, VA and MX. </a:t>
            </a:r>
          </a:p>
          <a:p>
            <a:r>
              <a:rPr lang="en-US" dirty="0" smtClean="0"/>
              <a:t>The GOES cloud mask is meant to find clouds, which is very different from the MODIS aerosol cloud mask that is meant to protect the aerosol retrieval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7565" y="3121864"/>
            <a:ext cx="3566160" cy="3566160"/>
            <a:chOff x="4781237" y="3291840"/>
            <a:chExt cx="3566160" cy="3566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781237" y="3291840"/>
              <a:ext cx="3566160" cy="35661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9531" y="3883096"/>
              <a:ext cx="1335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1-km resolution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5322" y="1644536"/>
            <a:ext cx="3937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Comparing retrieval availability at 1-km </a:t>
            </a:r>
            <a:r>
              <a:rPr lang="en-US" dirty="0" smtClean="0"/>
              <a:t>resolution for August 12, 2010:</a:t>
            </a:r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GOES cloud mask at Terra overpass time (black)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Terra MODIS cloud mask (blue)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MODIS seasonal analysis (with a 0.5 km cloud mask):</a:t>
            </a:r>
          </a:p>
          <a:p>
            <a:pPr lvl="1"/>
            <a:r>
              <a:rPr lang="en-US" dirty="0" smtClean="0"/>
              <a:t>Average MODIS aerosol retrieval availability in the NA domain is about 40%, 30%, 25%, and 15%, respectively with 0.5, 1, 2, and 4 km pixel resolution</a:t>
            </a:r>
            <a:endParaRPr lang="en-US" dirty="0" smtClean="0"/>
          </a:p>
          <a:p>
            <a:pPr lvl="1"/>
            <a:r>
              <a:rPr lang="en-US" dirty="0" smtClean="0"/>
              <a:t>There is a significant seasonal and regional variations of aerosol retrieval availability. Winter is the most difficult</a:t>
            </a:r>
            <a:r>
              <a:rPr lang="en-US" dirty="0" smtClean="0"/>
              <a:t> and Autumn </a:t>
            </a:r>
            <a:r>
              <a:rPr lang="en-US" dirty="0" smtClean="0"/>
              <a:t>generally the </a:t>
            </a:r>
            <a:r>
              <a:rPr lang="en-US" dirty="0" smtClean="0"/>
              <a:t>easiest</a:t>
            </a:r>
          </a:p>
          <a:p>
            <a:r>
              <a:rPr lang="en-US" dirty="0" smtClean="0"/>
              <a:t>Diurnal cycle:</a:t>
            </a:r>
          </a:p>
          <a:p>
            <a:pPr lvl="1"/>
            <a:r>
              <a:rPr lang="en-US" dirty="0" smtClean="0"/>
              <a:t>Cloudiness </a:t>
            </a:r>
            <a:r>
              <a:rPr lang="en-US" dirty="0" smtClean="0"/>
              <a:t>increases in </a:t>
            </a:r>
            <a:r>
              <a:rPr lang="en-US" dirty="0" smtClean="0"/>
              <a:t>afternoon in all domains</a:t>
            </a:r>
          </a:p>
          <a:p>
            <a:pPr lvl="1"/>
            <a:r>
              <a:rPr lang="en-US" dirty="0" smtClean="0"/>
              <a:t>The larger the pixel size, the larger the diurnal </a:t>
            </a:r>
            <a:r>
              <a:rPr lang="en-US" dirty="0" smtClean="0"/>
              <a:t>signal; MODIS</a:t>
            </a:r>
            <a:r>
              <a:rPr lang="en-US" dirty="0" smtClean="0"/>
              <a:t>-like retrieval availability at 1 and 2 km exhibit the least strong diurnal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The temporal dimension allows at least some retrievals every </a:t>
            </a:r>
            <a:r>
              <a:rPr lang="en-US" dirty="0" smtClean="0"/>
              <a:t>day, but at 4 km and 8 km resolution those </a:t>
            </a:r>
            <a:r>
              <a:rPr lang="en-US" dirty="0" smtClean="0"/>
              <a:t>retrievals</a:t>
            </a:r>
            <a:r>
              <a:rPr lang="en-US" dirty="0" smtClean="0"/>
              <a:t> are reduced significantly especially in mid-day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Possibilities of Detecting Cloud-free Pixels and Retrieving Aerosols on Hourly Basis from </a:t>
            </a:r>
            <a:br>
              <a:rPr lang="en-US" sz="2800" dirty="0" smtClean="0"/>
            </a:br>
            <a:r>
              <a:rPr lang="en-US" sz="2800" dirty="0" smtClean="0"/>
              <a:t>NOAA GOES-12 analysis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7772400" cy="72157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Hongbin</a:t>
            </a:r>
            <a:r>
              <a:rPr lang="en-US" dirty="0" smtClean="0"/>
              <a:t> </a:t>
            </a:r>
            <a:r>
              <a:rPr lang="en-US" dirty="0" smtClean="0"/>
              <a:t>Yu (NASA GSFC/</a:t>
            </a:r>
            <a:r>
              <a:rPr lang="en-US" dirty="0" smtClean="0"/>
              <a:t>UMD)</a:t>
            </a:r>
          </a:p>
          <a:p>
            <a:r>
              <a:rPr lang="en-US" dirty="0" err="1" smtClean="0"/>
              <a:t>Shobha</a:t>
            </a:r>
            <a:r>
              <a:rPr lang="en-US" dirty="0" smtClean="0"/>
              <a:t> </a:t>
            </a:r>
            <a:r>
              <a:rPr lang="en-US" dirty="0" err="1" smtClean="0"/>
              <a:t>Kongragunta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err="1" smtClean="0"/>
              <a:t>Chuanyu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r>
              <a:rPr lang="en-US" dirty="0" smtClean="0"/>
              <a:t> (NOAA NESDIS)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Questions to be addressed: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possibility</a:t>
            </a:r>
            <a:r>
              <a:rPr lang="en-US" dirty="0" smtClean="0"/>
              <a:t> to </a:t>
            </a:r>
            <a:r>
              <a:rPr lang="en-US" dirty="0" smtClean="0"/>
              <a:t>have </a:t>
            </a:r>
            <a:r>
              <a:rPr lang="en-US" dirty="0" smtClean="0"/>
              <a:t>cloud</a:t>
            </a:r>
            <a:r>
              <a:rPr lang="en-US" dirty="0" smtClean="0"/>
              <a:t>-free atmosphere in individual hours?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What is the possibility</a:t>
            </a:r>
            <a:r>
              <a:rPr lang="en-US" dirty="0" smtClean="0"/>
              <a:t> to retrieve aerosol in </a:t>
            </a:r>
            <a:r>
              <a:rPr lang="en-US" dirty="0" smtClean="0"/>
              <a:t>individual hours?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 these possibilities vary with location and season?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157" y="5779250"/>
            <a:ext cx="399644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details in </a:t>
            </a:r>
            <a:r>
              <a:rPr lang="en-US" dirty="0" err="1" smtClean="0"/>
              <a:t>Hongbin</a:t>
            </a:r>
            <a:r>
              <a:rPr lang="en-US" dirty="0" smtClean="0"/>
              <a:t> Yu et al.’s poster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Analysis of 1-year GOES-12 Aerosol/Smoke Product (GASP) data in 2009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1577"/>
            <a:ext cx="8229599" cy="4276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Spatial resolution: </a:t>
            </a:r>
            <a:r>
              <a:rPr lang="en-US" dirty="0" smtClean="0"/>
              <a:t>4 km</a:t>
            </a:r>
            <a:endParaRPr lang="en-US" dirty="0" smtClean="0"/>
          </a:p>
          <a:p>
            <a:r>
              <a:rPr lang="en-US" dirty="0" smtClean="0"/>
              <a:t>Measurement frequency: 30min</a:t>
            </a:r>
          </a:p>
          <a:p>
            <a:r>
              <a:rPr lang="en-US" dirty="0" smtClean="0"/>
              <a:t>Cloud detection: using two Infrared (IR) channels (3.90 and 10.7 </a:t>
            </a:r>
            <a:r>
              <a:rPr lang="en-US" dirty="0" err="1" smtClean="0"/>
              <a:t>μm</a:t>
            </a:r>
            <a:r>
              <a:rPr lang="en-US" dirty="0" smtClean="0"/>
              <a:t>) at 4 km resolution</a:t>
            </a:r>
          </a:p>
          <a:p>
            <a:r>
              <a:rPr lang="en-US" dirty="0" smtClean="0"/>
              <a:t>Aerosol retrieval: using mainly one visible channel at 0.52-0.72 </a:t>
            </a:r>
            <a:r>
              <a:rPr lang="en-US" dirty="0" err="1" smtClean="0"/>
              <a:t>μm</a:t>
            </a:r>
            <a:r>
              <a:rPr lang="en-US" dirty="0" smtClean="0"/>
              <a:t> in optimal conditions:</a:t>
            </a:r>
          </a:p>
          <a:p>
            <a:pPr lvl="1"/>
            <a:r>
              <a:rPr lang="en-US" dirty="0" smtClean="0"/>
              <a:t>cloud-free</a:t>
            </a:r>
          </a:p>
          <a:p>
            <a:pPr lvl="1"/>
            <a:r>
              <a:rPr lang="en-US" dirty="0" smtClean="0"/>
              <a:t>low surface reflectance</a:t>
            </a:r>
          </a:p>
          <a:p>
            <a:pPr lvl="1"/>
            <a:r>
              <a:rPr lang="en-US" dirty="0" smtClean="0"/>
              <a:t>appropriate scattering angle</a:t>
            </a:r>
          </a:p>
          <a:p>
            <a:pPr lvl="1"/>
            <a:r>
              <a:rPr lang="en-US" dirty="0" smtClean="0"/>
              <a:t>detectable aerosol signal,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statistics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3482" y="1618694"/>
            <a:ext cx="4013317" cy="48417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efine 9 regions at  </a:t>
            </a:r>
            <a:r>
              <a:rPr lang="en-US" dirty="0" smtClean="0"/>
              <a:t>20</a:t>
            </a:r>
            <a:r>
              <a:rPr lang="en-US" dirty="0" smtClean="0"/>
              <a:t>° longitude </a:t>
            </a:r>
            <a:r>
              <a:rPr lang="en-US" dirty="0" err="1" smtClean="0"/>
              <a:t>x</a:t>
            </a:r>
            <a:r>
              <a:rPr lang="en-US" dirty="0" smtClean="0"/>
              <a:t> 10° latitude</a:t>
            </a:r>
          </a:p>
          <a:p>
            <a:r>
              <a:rPr lang="en-US" dirty="0" smtClean="0"/>
              <a:t>C</a:t>
            </a:r>
            <a:r>
              <a:rPr lang="en-US" dirty="0" smtClean="0"/>
              <a:t>alculate </a:t>
            </a:r>
            <a:r>
              <a:rPr lang="en-US" dirty="0" smtClean="0"/>
              <a:t>in individual 4km grids two seasonal average fractions:</a:t>
            </a:r>
          </a:p>
          <a:p>
            <a:pPr lvl="1"/>
            <a:r>
              <a:rPr lang="en-US" dirty="0" err="1" smtClean="0"/>
              <a:t>Fclr</a:t>
            </a:r>
            <a:r>
              <a:rPr lang="en-US" dirty="0" smtClean="0"/>
              <a:t>: cloud-free fraction in each 1-hour</a:t>
            </a:r>
            <a:r>
              <a:rPr lang="en-US" dirty="0" smtClean="0"/>
              <a:t> interval </a:t>
            </a:r>
            <a:r>
              <a:rPr lang="en-US" dirty="0" smtClean="0"/>
              <a:t>(2 measurements per hour) over a season</a:t>
            </a:r>
          </a:p>
          <a:p>
            <a:pPr lvl="1"/>
            <a:r>
              <a:rPr lang="en-US" dirty="0" err="1" smtClean="0"/>
              <a:t>Faer</a:t>
            </a:r>
            <a:r>
              <a:rPr lang="en-US" dirty="0" smtClean="0"/>
              <a:t>: successful aerosol retrieval fraction based on </a:t>
            </a:r>
            <a:r>
              <a:rPr lang="en-US" dirty="0" err="1" smtClean="0"/>
              <a:t>GASP’s</a:t>
            </a:r>
            <a:r>
              <a:rPr lang="en-US" dirty="0" smtClean="0"/>
              <a:t> “normal criteria”</a:t>
            </a:r>
          </a:p>
          <a:p>
            <a:pPr lvl="1"/>
            <a:r>
              <a:rPr lang="en-US" dirty="0" err="1" smtClean="0"/>
              <a:t>Faer</a:t>
            </a:r>
            <a:r>
              <a:rPr lang="en-US" dirty="0" smtClean="0"/>
              <a:t> is always less than </a:t>
            </a:r>
            <a:r>
              <a:rPr lang="en-US" dirty="0" err="1" smtClean="0"/>
              <a:t>Fclr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2"/>
          <p:cNvPicPr>
            <a:picLocks noChangeAspect="1"/>
          </p:cNvPicPr>
          <p:nvPr/>
        </p:nvPicPr>
        <p:blipFill>
          <a:blip r:embed="rId2"/>
          <a:srcRect t="2927" b="2007"/>
          <a:stretch>
            <a:fillRect/>
          </a:stretch>
        </p:blipFill>
        <p:spPr bwMode="auto">
          <a:xfrm>
            <a:off x="457200" y="1417638"/>
            <a:ext cx="4216283" cy="50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719"/>
          </a:xfrm>
        </p:spPr>
        <p:txBody>
          <a:bodyPr/>
          <a:lstStyle/>
          <a:p>
            <a:r>
              <a:rPr lang="en-US" dirty="0" smtClean="0"/>
              <a:t>Winter (DJF)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5910" y="5093670"/>
            <a:ext cx="8229600" cy="157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In winter, cloud-free fraction in northern US (40-50N) is only ~10% during the </a:t>
            </a:r>
            <a:r>
              <a:rPr lang="en-US" dirty="0" smtClean="0"/>
              <a:t>day </a:t>
            </a:r>
            <a:r>
              <a:rPr lang="en-US" dirty="0" smtClean="0"/>
              <a:t>and aerosol retrieval possibility is zero to less than 5</a:t>
            </a:r>
            <a:r>
              <a:rPr lang="en-US" dirty="0" smtClean="0"/>
              <a:t>%, due to surface snow/ice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In southern US (30-40N), cloud-free fraction is 30-50% during the day and aerosol retrieval fraction 20-30% in the afternoon. In SW and SC the aerosol retrieval probability is much lower in the morning than in the </a:t>
            </a:r>
            <a:r>
              <a:rPr lang="en-US" dirty="0" smtClean="0"/>
              <a:t>afternoon</a:t>
            </a:r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19456" y="1088136"/>
            <a:ext cx="8699114" cy="4031313"/>
            <a:chOff x="219456" y="1088136"/>
            <a:chExt cx="8699114" cy="4031313"/>
          </a:xfrm>
        </p:grpSpPr>
        <p:grpSp>
          <p:nvGrpSpPr>
            <p:cNvPr id="23" name="Group 22"/>
            <p:cNvGrpSpPr/>
            <p:nvPr/>
          </p:nvGrpSpPr>
          <p:grpSpPr>
            <a:xfrm>
              <a:off x="219456" y="1088136"/>
              <a:ext cx="8699114" cy="4031313"/>
              <a:chOff x="238970" y="1487156"/>
              <a:chExt cx="8699114" cy="403131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68122" y="1874805"/>
                <a:ext cx="8369962" cy="3643664"/>
                <a:chOff x="329050" y="1874805"/>
                <a:chExt cx="8369962" cy="3643664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19760" y="3689669"/>
                  <a:ext cx="2779252" cy="182880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7548" y="1874805"/>
                  <a:ext cx="2789249" cy="182880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8299" y="3689669"/>
                  <a:ext cx="2789249" cy="1828800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8299" y="1874805"/>
                  <a:ext cx="2789249" cy="182880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050" y="1874805"/>
                  <a:ext cx="2789249" cy="182880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9050" y="3689669"/>
                  <a:ext cx="2789249" cy="182880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7962455" y="3679183"/>
                  <a:ext cx="721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2  </a:t>
                  </a:r>
                  <a:r>
                    <a:rPr lang="en-US" dirty="0" smtClean="0"/>
                    <a:t>SE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962455" y="1874805"/>
                  <a:ext cx="734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3  </a:t>
                  </a:r>
                  <a:r>
                    <a:rPr lang="en-US" dirty="0" smtClean="0"/>
                    <a:t>NE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178038" y="3689669"/>
                  <a:ext cx="7417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5  </a:t>
                  </a:r>
                  <a:r>
                    <a:rPr lang="en-US" dirty="0" smtClean="0"/>
                    <a:t>SC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178038" y="1885291"/>
                  <a:ext cx="742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6  </a:t>
                  </a:r>
                  <a:r>
                    <a:rPr lang="en-US" dirty="0" smtClean="0"/>
                    <a:t>NC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369197" y="3689669"/>
                  <a:ext cx="7491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8  </a:t>
                  </a:r>
                  <a:r>
                    <a:rPr lang="en-US" dirty="0" smtClean="0"/>
                    <a:t>SW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369197" y="1885291"/>
                  <a:ext cx="762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9  </a:t>
                  </a:r>
                  <a:r>
                    <a:rPr lang="en-US" dirty="0" smtClean="0"/>
                    <a:t>NW</a:t>
                  </a:r>
                  <a:endParaRPr lang="en-US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 rot="16200000">
                <a:off x="-51633" y="2406524"/>
                <a:ext cx="950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40-50°N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-51633" y="4185910"/>
                <a:ext cx="950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0-40°N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51892" y="1487156"/>
                <a:ext cx="124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110-130°W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00694" y="1497642"/>
                <a:ext cx="1123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</a:t>
                </a:r>
                <a:r>
                  <a:rPr lang="en-US" dirty="0" smtClean="0"/>
                  <a:t>0-110°W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20553" y="1497642"/>
                <a:ext cx="1006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70-90°W</a:t>
                </a:r>
                <a:endParaRPr lang="en-US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rot="5400000">
              <a:off x="2263775" y="2206625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1915319" y="2206625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887119" y="2209800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538663" y="2209800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7502525" y="2178050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154069" y="2178050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2274760" y="3763237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1926304" y="3763237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4898104" y="3766412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4549648" y="3766412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7513510" y="3734662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7165054" y="3734662"/>
              <a:ext cx="2603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85520" y="181672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Terra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58223" y="1813633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Aqua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563"/>
          </a:xfrm>
        </p:spPr>
        <p:txBody>
          <a:bodyPr/>
          <a:lstStyle/>
          <a:p>
            <a:r>
              <a:rPr lang="en-US" dirty="0" smtClean="0"/>
              <a:t>Summer (JJA)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9714" y="1086779"/>
            <a:ext cx="8692258" cy="4014721"/>
            <a:chOff x="354046" y="1487156"/>
            <a:chExt cx="8692258" cy="4014721"/>
          </a:xfrm>
        </p:grpSpPr>
        <p:grpSp>
          <p:nvGrpSpPr>
            <p:cNvPr id="24" name="Group 23"/>
            <p:cNvGrpSpPr/>
            <p:nvPr/>
          </p:nvGrpSpPr>
          <p:grpSpPr>
            <a:xfrm>
              <a:off x="675114" y="1864223"/>
              <a:ext cx="8371190" cy="3637654"/>
              <a:chOff x="329050" y="1882540"/>
              <a:chExt cx="8371190" cy="363765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050" y="3691394"/>
                <a:ext cx="2789249" cy="18288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050" y="1882540"/>
                <a:ext cx="2789249" cy="18288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8299" y="3689669"/>
                <a:ext cx="2779252" cy="18288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0991" y="3689669"/>
                <a:ext cx="2785806" cy="18288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0991" y="1882540"/>
                <a:ext cx="2789249" cy="18288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530" y="1882540"/>
                <a:ext cx="2789249" cy="182880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 rot="16200000">
              <a:off x="63443" y="2406524"/>
              <a:ext cx="950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40-50°N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3443" y="4185910"/>
              <a:ext cx="950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0-40°N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66968" y="1487156"/>
              <a:ext cx="124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110-130°W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5770" y="1497642"/>
              <a:ext cx="1123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0-110°W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54885" y="1497642"/>
              <a:ext cx="1006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70-90°W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0782" y="51015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In summer, northern US (40-50N) has 40-50% cloud-free conditions and 10-30% possibility of retrieving aerosol. 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Southern US (30-40N) has 50-60% cloud-free conditions and 20-40% aerosol retrieval except in the morning in SW (10%)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189315" y="3254384"/>
            <a:ext cx="72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  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189315" y="1450006"/>
            <a:ext cx="7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  </a:t>
            </a:r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04898" y="3264870"/>
            <a:ext cx="7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  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04898" y="1460492"/>
            <a:ext cx="7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  </a:t>
            </a:r>
            <a:r>
              <a:rPr lang="en-US" dirty="0" smtClean="0"/>
              <a:t>NC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96057" y="3264870"/>
            <a:ext cx="74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  </a:t>
            </a:r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96057" y="1460492"/>
            <a:ext cx="76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9  </a:t>
            </a:r>
            <a:r>
              <a:rPr lang="en-US" dirty="0" smtClean="0"/>
              <a:t>NW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2263775" y="1986827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915319" y="1986827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4887119" y="1990002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538663" y="1990002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502525" y="1958252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154069" y="1958252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274760" y="3665549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926304" y="3665549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898104" y="3668724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549648" y="3668724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513510" y="3636974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7165054" y="3636974"/>
            <a:ext cx="260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520" y="168714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Terra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158223" y="1684053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Aqua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characteristics from the statistical analysis of the 1-year GOES-12 cloud and aerosol 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Winter is the most difficult season to retrieve aerosols especially in the northern part of the U.S.</a:t>
            </a:r>
          </a:p>
          <a:p>
            <a:pPr lvl="1"/>
            <a:r>
              <a:rPr lang="en-US" dirty="0" smtClean="0"/>
              <a:t>The opportunity of aerosol retrieval in the southern US is better than in the northern US</a:t>
            </a:r>
          </a:p>
          <a:p>
            <a:pPr lvl="1"/>
            <a:r>
              <a:rPr lang="en-US" dirty="0" smtClean="0"/>
              <a:t>On day-to-day basis it would be very difficult to get diurnal variation cycles of aerosols. The diurnal cycle maybe best represented at seasonal and larger area </a:t>
            </a:r>
            <a:r>
              <a:rPr lang="en-US" dirty="0" smtClean="0"/>
              <a:t>average</a:t>
            </a:r>
            <a:endParaRPr lang="en-US" dirty="0" smtClean="0"/>
          </a:p>
          <a:p>
            <a:r>
              <a:rPr lang="en-US" dirty="0" smtClean="0"/>
              <a:t>Implications for GEO-CAPE:</a:t>
            </a:r>
          </a:p>
          <a:p>
            <a:pPr lvl="1"/>
            <a:r>
              <a:rPr lang="en-US" dirty="0" smtClean="0"/>
              <a:t>Aerosol retrieval availability could be significantly improved from GOES-12 </a:t>
            </a:r>
            <a:r>
              <a:rPr lang="en-US" dirty="0" smtClean="0"/>
              <a:t>with better cloud screening (1 km) and better </a:t>
            </a:r>
            <a:r>
              <a:rPr lang="en-US" dirty="0" smtClean="0"/>
              <a:t>surface characterization</a:t>
            </a:r>
            <a:r>
              <a:rPr lang="en-US" dirty="0" smtClean="0"/>
              <a:t> from UV </a:t>
            </a:r>
            <a:r>
              <a:rPr lang="en-US" dirty="0" smtClean="0"/>
              <a:t>technique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Impact of Satellite Pixel Resolution on The Aerosol Retrieval:</a:t>
            </a:r>
            <a:r>
              <a:rPr lang="en-US" sz="3200" dirty="0" smtClean="0"/>
              <a:t> DATA QUALITY and availability</a:t>
            </a:r>
            <a:endParaRPr lang="en-US" sz="3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7772400" cy="721578"/>
          </a:xfrm>
        </p:spPr>
        <p:txBody>
          <a:bodyPr>
            <a:normAutofit/>
          </a:bodyPr>
          <a:lstStyle/>
          <a:p>
            <a:r>
              <a:rPr lang="en-US" dirty="0" err="1" smtClean="0"/>
              <a:t>Xiaoguang</a:t>
            </a:r>
            <a:r>
              <a:rPr lang="en-US" dirty="0" smtClean="0"/>
              <a:t> (Richard) </a:t>
            </a:r>
            <a:r>
              <a:rPr lang="en-US" dirty="0" err="1" smtClean="0"/>
              <a:t>Xu</a:t>
            </a:r>
            <a:r>
              <a:rPr lang="en-US" dirty="0" smtClean="0"/>
              <a:t> &amp; Jun </a:t>
            </a:r>
            <a:r>
              <a:rPr lang="en-US" dirty="0" smtClean="0"/>
              <a:t>Wang (Univ. of Nebraska-Lincoln)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749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 to be addressed: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 smtClean="0"/>
              <a:t>does </a:t>
            </a:r>
            <a:r>
              <a:rPr lang="en-US" dirty="0" smtClean="0"/>
              <a:t>the aerosol retrieval accuracy</a:t>
            </a:r>
            <a:r>
              <a:rPr lang="en-US" dirty="0" smtClean="0"/>
              <a:t> change </a:t>
            </a:r>
            <a:r>
              <a:rPr lang="en-US" dirty="0" smtClean="0"/>
              <a:t>with pixel resolution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does the aerosol retrieval availability change with pixel resolution?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Terra MODIS, </a:t>
            </a:r>
            <a:r>
              <a:rPr lang="en-US" dirty="0" smtClean="0"/>
              <a:t>Mar – Nov, </a:t>
            </a:r>
            <a:r>
              <a:rPr lang="en-US" dirty="0" smtClean="0"/>
              <a:t>2007, total 254 days, </a:t>
            </a:r>
            <a:r>
              <a:rPr lang="en-US" dirty="0" smtClean="0"/>
              <a:t>1 km pixel size at nadir, 48 × 48 pixels centered at GSFC</a:t>
            </a:r>
            <a:endParaRPr lang="en-US" dirty="0" smtClean="0"/>
          </a:p>
          <a:p>
            <a:r>
              <a:rPr lang="en-US" dirty="0" smtClean="0"/>
              <a:t>Data quantities: reflectance, thermal radiance, and geometry </a:t>
            </a:r>
          </a:p>
          <a:p>
            <a:r>
              <a:rPr lang="en-US" dirty="0" smtClean="0"/>
              <a:t>Aggregating 1-km data to 2, 3, 4, 6, 8, 12, 16 km pixel sizes</a:t>
            </a:r>
          </a:p>
          <a:p>
            <a:r>
              <a:rPr lang="en-US" dirty="0" smtClean="0"/>
              <a:t>Applying cloud mask at the same resolution</a:t>
            </a:r>
          </a:p>
          <a:p>
            <a:r>
              <a:rPr lang="en-US" dirty="0" smtClean="0"/>
              <a:t>Calculating confidence level (Q) of excluding cloud contamination (Q=1 means high confidence level)</a:t>
            </a:r>
          </a:p>
          <a:p>
            <a:r>
              <a:rPr lang="en-US" dirty="0" smtClean="0"/>
              <a:t>Performing aerosol retrieval using SSA and phase function information from AERONET GSFC site for the same period of 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FY11 GEO-CAPE aerosol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Clouds and aerosol:</a:t>
            </a:r>
          </a:p>
          <a:p>
            <a:pPr lvl="1"/>
            <a:r>
              <a:rPr lang="en-US" dirty="0" smtClean="0"/>
              <a:t>Availability of aerosol retrieval in cloudy environment from MODIS and GOES analysis (Remer, </a:t>
            </a:r>
            <a:r>
              <a:rPr lang="en-US" dirty="0" err="1" smtClean="0"/>
              <a:t>Mattoo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Seasonal variation of fractions of cloud-free and aerosol retrieval ability from GOES cloud and aerosol data (</a:t>
            </a:r>
            <a:r>
              <a:rPr lang="en-US" dirty="0" err="1" smtClean="0"/>
              <a:t>Hongbin</a:t>
            </a:r>
            <a:r>
              <a:rPr lang="en-US" dirty="0" smtClean="0"/>
              <a:t> </a:t>
            </a:r>
            <a:r>
              <a:rPr lang="en-US" dirty="0" smtClean="0"/>
              <a:t>Yu)</a:t>
            </a:r>
            <a:endParaRPr lang="en-US" dirty="0" smtClean="0"/>
          </a:p>
          <a:p>
            <a:pPr lvl="1"/>
            <a:r>
              <a:rPr lang="en-US" dirty="0" smtClean="0"/>
              <a:t>Impact of sensor pixel resolution on aerosol retrieval accuracy and </a:t>
            </a:r>
            <a:r>
              <a:rPr lang="en-US" dirty="0" smtClean="0"/>
              <a:t>availability </a:t>
            </a:r>
            <a:r>
              <a:rPr lang="en-US" dirty="0" smtClean="0"/>
              <a:t>using MODIS </a:t>
            </a:r>
            <a:r>
              <a:rPr lang="en-US" dirty="0" smtClean="0"/>
              <a:t>data at GSFC </a:t>
            </a:r>
            <a:r>
              <a:rPr lang="en-US" dirty="0" smtClean="0"/>
              <a:t>(Jun Wang)</a:t>
            </a:r>
            <a:endParaRPr lang="en-US" dirty="0" smtClean="0"/>
          </a:p>
          <a:p>
            <a:r>
              <a:rPr lang="en-US" dirty="0" smtClean="0"/>
              <a:t>Aerosol diurnal </a:t>
            </a:r>
            <a:r>
              <a:rPr lang="en-US" dirty="0" smtClean="0"/>
              <a:t>variations:</a:t>
            </a:r>
          </a:p>
          <a:p>
            <a:pPr lvl="1"/>
            <a:r>
              <a:rPr lang="en-US" dirty="0" smtClean="0"/>
              <a:t>Diurnal variations of aerosol loading and particle size from AERONET (Yan Zhang, </a:t>
            </a:r>
            <a:r>
              <a:rPr lang="en-US" dirty="0" err="1" smtClean="0"/>
              <a:t>Hongbin</a:t>
            </a:r>
            <a:r>
              <a:rPr lang="en-US" dirty="0" smtClean="0"/>
              <a:t> Yu)</a:t>
            </a:r>
          </a:p>
          <a:p>
            <a:pPr lvl="1"/>
            <a:r>
              <a:rPr lang="en-US" dirty="0" smtClean="0"/>
              <a:t>Diurnal variations of column AOD and surface PM2.5 based on AERONET and EPA data (</a:t>
            </a:r>
            <a:r>
              <a:rPr lang="en-US" dirty="0" err="1" smtClean="0"/>
              <a:t>Qian</a:t>
            </a:r>
            <a:r>
              <a:rPr lang="en-US" dirty="0" smtClean="0"/>
              <a:t> Tan)</a:t>
            </a:r>
          </a:p>
          <a:p>
            <a:r>
              <a:rPr lang="en-US" dirty="0" smtClean="0"/>
              <a:t>Aerosol effects on trace gas retrieval: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(Nick </a:t>
            </a:r>
            <a:r>
              <a:rPr lang="en-US" dirty="0" err="1" smtClean="0"/>
              <a:t>Krotkov</a:t>
            </a:r>
            <a:r>
              <a:rPr lang="en-US" dirty="0" smtClean="0"/>
              <a:t>, Omar Torres)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Cloud fraction: depending on cloud morphology</a:t>
            </a:r>
            <a:endParaRPr lang="en-US" sz="3200" dirty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528" y="1580871"/>
            <a:ext cx="45259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2433136" y="1580871"/>
            <a:ext cx="1676400" cy="2212975"/>
            <a:chOff x="2980531" y="5072980"/>
            <a:chExt cx="1676400" cy="2213645"/>
          </a:xfrm>
        </p:grpSpPr>
        <p:sp>
          <p:nvSpPr>
            <p:cNvPr id="19" name="Down Arrow Callout 18"/>
            <p:cNvSpPr/>
            <p:nvPr/>
          </p:nvSpPr>
          <p:spPr>
            <a:xfrm>
              <a:off x="2980531" y="5072980"/>
              <a:ext cx="1676400" cy="304892"/>
            </a:xfrm>
            <a:prstGeom prst="downArrowCallou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114638" y="6768637"/>
              <a:ext cx="1313693" cy="51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Category II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6600"/>
                  </a:solidFill>
                </a:rPr>
                <a:t>Most clear</a:t>
              </a:r>
            </a:p>
          </p:txBody>
        </p:sp>
        <p:pic>
          <p:nvPicPr>
            <p:cNvPr id="21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0531" y="5457825"/>
              <a:ext cx="167640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756736" y="1580876"/>
            <a:ext cx="1600200" cy="2338086"/>
            <a:chOff x="1304131" y="5072980"/>
            <a:chExt cx="1600200" cy="2338351"/>
          </a:xfrm>
        </p:grpSpPr>
        <p:sp>
          <p:nvSpPr>
            <p:cNvPr id="23" name="Down Arrow Callout 22"/>
            <p:cNvSpPr/>
            <p:nvPr/>
          </p:nvSpPr>
          <p:spPr>
            <a:xfrm>
              <a:off x="1304131" y="5072980"/>
              <a:ext cx="1600200" cy="30483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1426170" y="6765001"/>
              <a:ext cx="1416261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dirty="0">
                  <a:solidFill>
                    <a:srgbClr val="0000FF"/>
                  </a:solidFill>
                </a:rPr>
                <a:t>Category I</a:t>
              </a:r>
            </a:p>
            <a:p>
              <a:pPr>
                <a:lnSpc>
                  <a:spcPts val="2163"/>
                </a:lnSpc>
              </a:pPr>
              <a:r>
                <a:rPr lang="en-US" dirty="0">
                  <a:solidFill>
                    <a:srgbClr val="0000FF"/>
                  </a:solidFill>
                </a:rPr>
                <a:t>Most cloudy</a:t>
              </a:r>
            </a:p>
          </p:txBody>
        </p:sp>
        <p:pic>
          <p:nvPicPr>
            <p:cNvPr id="25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4131" y="5457825"/>
              <a:ext cx="1524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4897829" y="1211539"/>
            <a:ext cx="39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Change of cloud-free fraction relative to 1-km 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92777" y="1665385"/>
            <a:ext cx="5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4500283"/>
            <a:ext cx="84132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For large clouds (category I), increasing pixel size can lead to a decrease of cloud-free fraction over a region, thus decreasing aerosol retrieval availability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For small clouds (category II), increasing pixel size can lead to an increase of cloud-free fraction over a region, because the small clouds could “dissolve” in the scene. This will increase the pixel reflectivity, resulting in positive bias in aerosol retrieval due to contamination from “invisible”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03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Aerosol retrieval quality and availability at GSFC</a:t>
            </a:r>
            <a:endParaRPr lang="en-US" sz="3600" dirty="0"/>
          </a:p>
        </p:txBody>
      </p:sp>
      <p:cxnSp>
        <p:nvCxnSpPr>
          <p:cNvPr id="11" name="Straight Arrow Connector 7"/>
          <p:cNvCxnSpPr/>
          <p:nvPr/>
        </p:nvCxnSpPr>
        <p:spPr bwMode="auto">
          <a:xfrm rot="5400000" flipH="1" flipV="1">
            <a:off x="172177" y="2530570"/>
            <a:ext cx="1026804" cy="9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252974" y="1689830"/>
            <a:ext cx="438582" cy="1523771"/>
          </a:xfrm>
          <a:prstGeom prst="rect">
            <a:avLst/>
          </a:prstGeom>
          <a:noFill/>
          <a:ln>
            <a:noFill/>
          </a:ln>
        </p:spPr>
        <p:txBody>
          <a:bodyPr vert="vert270"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504D"/>
                </a:solidFill>
                <a:ea typeface="+mn-ea"/>
                <a:cs typeface="+mn-cs"/>
              </a:rPr>
              <a:t>AOD decreases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69724" y="4378723"/>
            <a:ext cx="1473245" cy="9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63644" y="4384214"/>
            <a:ext cx="1834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AOD increases</a:t>
            </a:r>
          </a:p>
        </p:txBody>
      </p:sp>
      <p:cxnSp>
        <p:nvCxnSpPr>
          <p:cNvPr id="23" name="Straight Arrow Connector 7"/>
          <p:cNvCxnSpPr/>
          <p:nvPr/>
        </p:nvCxnSpPr>
        <p:spPr bwMode="auto">
          <a:xfrm rot="5400000" flipH="1" flipV="1">
            <a:off x="4479631" y="2543528"/>
            <a:ext cx="1026804" cy="9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4541027" y="1292993"/>
            <a:ext cx="438582" cy="2535460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C0504D"/>
                </a:solidFill>
              </a:rPr>
              <a:t>Cloud-free days decreases</a:t>
            </a:r>
            <a:endParaRPr lang="en-US" dirty="0">
              <a:solidFill>
                <a:srgbClr val="C0504D"/>
              </a:solidFill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215009" y="4365022"/>
            <a:ext cx="1473245" cy="9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5473806" y="4379653"/>
            <a:ext cx="292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Cloud-free days decreases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849295" y="999727"/>
            <a:ext cx="3560685" cy="3226315"/>
            <a:chOff x="849295" y="1182199"/>
            <a:chExt cx="3415216" cy="3094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9295" y="1359364"/>
              <a:ext cx="3349214" cy="2906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228156" y="1563465"/>
              <a:ext cx="548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0.17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716064" y="3540714"/>
              <a:ext cx="548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0.22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40288" y="1182199"/>
              <a:ext cx="6104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AOD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860023" y="1939885"/>
              <a:ext cx="197490" cy="1523771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400" dirty="0" smtClean="0">
                  <a:solidFill>
                    <a:srgbClr val="000000"/>
                  </a:solidFill>
                  <a:ea typeface="+mn-ea"/>
                  <a:cs typeface="+mn-cs"/>
                </a:rPr>
                <a:t>Confidence level Q</a:t>
              </a:r>
              <a:endParaRPr lang="en-US" sz="14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6355" y="4061262"/>
              <a:ext cx="1204902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 dirty="0" smtClean="0"/>
                <a:t>Pixel size (km)</a:t>
              </a:r>
              <a:endParaRPr lang="en-US" sz="1400" dirty="0"/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149006" y="986770"/>
            <a:ext cx="3464825" cy="3200400"/>
            <a:chOff x="4602105" y="1718934"/>
            <a:chExt cx="3355482" cy="3099402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2105" y="1884441"/>
              <a:ext cx="3355482" cy="290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934710" y="4087178"/>
              <a:ext cx="804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200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141353" y="2172491"/>
              <a:ext cx="8032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34710" y="1718934"/>
              <a:ext cx="29002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cloud-free days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612784" y="2507431"/>
              <a:ext cx="197490" cy="1523771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400" dirty="0" smtClean="0">
                  <a:solidFill>
                    <a:srgbClr val="000000"/>
                  </a:solidFill>
                  <a:ea typeface="+mn-ea"/>
                  <a:cs typeface="+mn-cs"/>
                </a:rPr>
                <a:t>Confidence level Q</a:t>
              </a:r>
              <a:endParaRPr lang="en-US" sz="14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39116" y="4602892"/>
              <a:ext cx="1204902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 dirty="0" smtClean="0"/>
                <a:t>Pixel size (km)</a:t>
              </a:r>
              <a:endParaRPr lang="en-US" sz="14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97297" y="4844252"/>
            <a:ext cx="38895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600" dirty="0" smtClean="0"/>
              <a:t>For every 1 km coarser resolution, the number of available AOD retrieval days decreases by 10-20%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600" dirty="0" smtClean="0"/>
              <a:t>From 1km</a:t>
            </a:r>
            <a:r>
              <a:rPr lang="en-US" sz="1600" dirty="0" smtClean="0"/>
              <a:t> to </a:t>
            </a:r>
            <a:r>
              <a:rPr lang="en-US" sz="1600" dirty="0" smtClean="0"/>
              <a:t>4km,</a:t>
            </a:r>
            <a:r>
              <a:rPr lang="en-US" sz="1600" dirty="0" smtClean="0"/>
              <a:t> data availability decreases </a:t>
            </a:r>
            <a:r>
              <a:rPr lang="en-US" sz="1600" dirty="0" smtClean="0"/>
              <a:t>by 30-40% 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92525" y="4844252"/>
            <a:ext cx="3886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600" dirty="0" smtClean="0"/>
              <a:t>For every 1 km coarser resolution, AOD increases by ~0.01 on average compared with AERONET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600" dirty="0" smtClean="0"/>
              <a:t>From 1km</a:t>
            </a:r>
            <a:r>
              <a:rPr lang="en-US" sz="1600" dirty="0" smtClean="0"/>
              <a:t> to </a:t>
            </a:r>
            <a:r>
              <a:rPr lang="en-US" sz="1600" dirty="0" smtClean="0"/>
              <a:t>4km,</a:t>
            </a:r>
            <a:r>
              <a:rPr lang="en-US" sz="1600" dirty="0" smtClean="0"/>
              <a:t> AOD data bias increases by 10-15%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983" y="6282706"/>
            <a:ext cx="921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Remember: at 1 km resolution, AOD could have already biased high by 20% !! (</a:t>
            </a:r>
            <a:r>
              <a:rPr lang="en-US" dirty="0" err="1" smtClean="0">
                <a:solidFill>
                  <a:schemeClr val="accent2"/>
                </a:solidFill>
              </a:rPr>
              <a:t>Koren</a:t>
            </a:r>
            <a:r>
              <a:rPr lang="en-US" dirty="0" smtClean="0">
                <a:solidFill>
                  <a:schemeClr val="accent2"/>
                </a:solidFill>
              </a:rPr>
              <a:t> et al., 2008)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Bottom lines regarding clouds and aerosols: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6532"/>
            <a:ext cx="8229600" cy="31717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2-km pixel resolution is a minimum requirements for 8-km AOD product size. The difference in retrieval availability is much larger between 2 and 4 km than that between 1 and 2 km</a:t>
            </a:r>
          </a:p>
          <a:p>
            <a:r>
              <a:rPr lang="en-US" dirty="0" smtClean="0"/>
              <a:t>Need a cloud screening capability at 1-km level to reduce cloud contamination in aerosol retrieval in order to meet the precision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Diurnal variations requires temporal and/or spatial averaging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Aerosol effects on</a:t>
            </a:r>
            <a:r>
              <a:rPr lang="en-US" sz="3200" dirty="0" smtClean="0"/>
              <a:t>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retrievals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7772400" cy="7215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N.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Krotkov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O.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Torres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Kai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Yang, 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Vassilkov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(NASA GSFC)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7493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 to be addressed: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What is the error in SO</a:t>
            </a:r>
            <a:r>
              <a:rPr lang="en-US" baseline="-25000" dirty="0" smtClean="0"/>
              <a:t>2</a:t>
            </a:r>
            <a:r>
              <a:rPr lang="en-US" dirty="0" smtClean="0"/>
              <a:t> caused by the existence of aerosol?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does the error associated with aerosol composition and vertical distributions?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Tropospheric trace gas retrievals  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 charset="0"/>
              </a:rPr>
              <a:t>Aerosol affect trace gas retrieval through several different ways from multiple scattering and absorption</a:t>
            </a:r>
          </a:p>
          <a:p>
            <a:r>
              <a:rPr lang="en-US" dirty="0" smtClean="0">
                <a:latin typeface="Calibri" charset="0"/>
              </a:rPr>
              <a:t>Trace </a:t>
            </a:r>
            <a:r>
              <a:rPr lang="en-US" dirty="0" smtClean="0">
                <a:latin typeface="Calibri" charset="0"/>
              </a:rPr>
              <a:t>gas vertical column (VC) is  generally derived from satellite</a:t>
            </a:r>
            <a:r>
              <a:rPr lang="en-US" dirty="0" smtClean="0">
                <a:latin typeface="Calibri" charset="0"/>
              </a:rPr>
              <a:t> measurements as </a:t>
            </a:r>
          </a:p>
          <a:p>
            <a:pPr>
              <a:buNone/>
            </a:pPr>
            <a:r>
              <a:rPr lang="en-US" dirty="0" smtClean="0">
                <a:latin typeface="Calibri" charset="0"/>
              </a:rPr>
              <a:t>                                              VC = SCD/AFM</a:t>
            </a:r>
          </a:p>
          <a:p>
            <a:pPr>
              <a:buNone/>
            </a:pPr>
            <a:r>
              <a:rPr lang="en-US" dirty="0" smtClean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where SCD=slant column density retrieved from satellite measurements, AFM=air mass factor describing </a:t>
            </a:r>
            <a:r>
              <a:rPr lang="en-US" dirty="0" smtClean="0">
                <a:latin typeface="Calibri" charset="0"/>
              </a:rPr>
              <a:t>the actual light path through</a:t>
            </a:r>
            <a:r>
              <a:rPr lang="en-US" dirty="0" smtClean="0">
                <a:latin typeface="Calibri" charset="0"/>
              </a:rPr>
              <a:t> the atmosphere</a:t>
            </a:r>
          </a:p>
          <a:p>
            <a:r>
              <a:rPr lang="en-US" dirty="0" smtClean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AMF depends on wavelength,</a:t>
            </a:r>
            <a:r>
              <a:rPr lang="en-US" dirty="0" smtClean="0">
                <a:latin typeface="Calibri" charset="0"/>
              </a:rPr>
              <a:t> surface </a:t>
            </a:r>
            <a:r>
              <a:rPr lang="en-US" dirty="0" err="1" smtClean="0">
                <a:latin typeface="Calibri" charset="0"/>
              </a:rPr>
              <a:t>albedo</a:t>
            </a:r>
            <a:r>
              <a:rPr lang="en-US" dirty="0" smtClean="0">
                <a:latin typeface="Calibri" charset="0"/>
              </a:rPr>
              <a:t>, solar zenith angle, clouds, vertical distribution of absorbing species, </a:t>
            </a:r>
            <a:r>
              <a:rPr lang="en-US" dirty="0" smtClean="0">
                <a:latin typeface="Calibri" charset="0"/>
              </a:rPr>
              <a:t>clouds, </a:t>
            </a:r>
            <a:r>
              <a:rPr lang="en-US" dirty="0" smtClean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aerosols</a:t>
            </a:r>
          </a:p>
          <a:p>
            <a:r>
              <a:rPr lang="en-US" dirty="0" smtClean="0">
                <a:latin typeface="Calibri" charset="0"/>
              </a:rPr>
              <a:t>The quantification of aerosol effects requires knowledge of aerosol’s </a:t>
            </a:r>
            <a:r>
              <a:rPr lang="en-US" dirty="0" smtClean="0">
                <a:latin typeface="Calibri" charset="0"/>
              </a:rPr>
              <a:t>fundamental properties:</a:t>
            </a:r>
          </a:p>
          <a:p>
            <a:pPr lvl="1"/>
            <a:r>
              <a:rPr lang="en-US" dirty="0" smtClean="0">
                <a:latin typeface="Calibri" charset="0"/>
              </a:rPr>
              <a:t>Aerosol loading</a:t>
            </a:r>
          </a:p>
          <a:p>
            <a:pPr lvl="1"/>
            <a:r>
              <a:rPr lang="en-US" dirty="0" smtClean="0">
                <a:latin typeface="Calibri" charset="0"/>
              </a:rPr>
              <a:t>Particle shape</a:t>
            </a:r>
          </a:p>
          <a:p>
            <a:pPr lvl="1"/>
            <a:r>
              <a:rPr lang="en-US" dirty="0" smtClean="0">
                <a:latin typeface="Calibri" charset="0"/>
              </a:rPr>
              <a:t>Particle size distribution</a:t>
            </a:r>
          </a:p>
          <a:p>
            <a:pPr lvl="1"/>
            <a:r>
              <a:rPr lang="en-US" dirty="0" smtClean="0">
                <a:latin typeface="Calibri" charset="0"/>
              </a:rPr>
              <a:t>Refractive index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effects on SO</a:t>
            </a:r>
            <a:r>
              <a:rPr lang="en-US" baseline="-25000" dirty="0" smtClean="0"/>
              <a:t>2</a:t>
            </a:r>
            <a:r>
              <a:rPr lang="en-US" dirty="0" smtClean="0"/>
              <a:t> retrieval</a:t>
            </a:r>
            <a:endParaRPr lang="en-US" dirty="0"/>
          </a:p>
        </p:txBody>
      </p:sp>
      <p:pic>
        <p:nvPicPr>
          <p:cNvPr id="5" name="Picture 1" descr="SO2Err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3378"/>
            <a:ext cx="4632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24400" y="4267200"/>
            <a:ext cx="4165285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The larger the AOD, the larger the retrieval error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resulting error depends on the vertical distributions of SO</a:t>
            </a:r>
            <a:r>
              <a:rPr lang="en-US" sz="2000" baseline="-25000" dirty="0"/>
              <a:t>2</a:t>
            </a:r>
            <a:r>
              <a:rPr lang="en-US" sz="2000" dirty="0"/>
              <a:t> and aerosols and aerosol refractive </a:t>
            </a:r>
            <a:r>
              <a:rPr lang="en-US" sz="2000" dirty="0" smtClean="0"/>
              <a:t>index</a:t>
            </a:r>
          </a:p>
        </p:txBody>
      </p:sp>
      <p:pic>
        <p:nvPicPr>
          <p:cNvPr id="7" name="Picture 1" descr="AerosolProfile.png"/>
          <p:cNvPicPr>
            <a:picLocks noChangeAspect="1"/>
          </p:cNvPicPr>
          <p:nvPr/>
        </p:nvPicPr>
        <p:blipFill>
          <a:blip r:embed="rId3"/>
          <a:srcRect t="33305"/>
          <a:stretch>
            <a:fillRect/>
          </a:stretch>
        </p:blipFill>
        <p:spPr bwMode="auto">
          <a:xfrm>
            <a:off x="2895600" y="3909020"/>
            <a:ext cx="1498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27497" y="57150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Aerosol Model: Smoke</a:t>
            </a:r>
          </a:p>
          <a:p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= 300 DU;  SO</a:t>
            </a:r>
            <a:r>
              <a:rPr lang="en-US" sz="1600" baseline="-25000" dirty="0"/>
              <a:t>2</a:t>
            </a:r>
            <a:r>
              <a:rPr lang="en-US" sz="1600" dirty="0"/>
              <a:t>= 1DU</a:t>
            </a:r>
          </a:p>
        </p:txBody>
      </p:sp>
      <p:pic>
        <p:nvPicPr>
          <p:cNvPr id="10" name="Picture 8" descr="DetItoaV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3952934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990320" y="1531421"/>
            <a:ext cx="2514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Net aerosol effect (%) on TOA measured spectra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0335" y="1295400"/>
            <a:ext cx="3913865" cy="2560320"/>
            <a:chOff x="1" y="990600"/>
            <a:chExt cx="3913865" cy="2560320"/>
          </a:xfrm>
        </p:grpSpPr>
        <p:pic>
          <p:nvPicPr>
            <p:cNvPr id="9" name="Picture 7" descr="DeltaSO2V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990600"/>
              <a:ext cx="3913865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777174" y="2358349"/>
              <a:ext cx="1905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/>
                <a:t>1Dobson Unit ( DU, =2.69 10</a:t>
              </a:r>
              <a:r>
                <a:rPr lang="en-US" sz="1200" baseline="30000" dirty="0"/>
                <a:t>16</a:t>
              </a:r>
              <a:r>
                <a:rPr lang="en-US" sz="1200" dirty="0"/>
                <a:t> molecules/cm</a:t>
              </a:r>
              <a:r>
                <a:rPr lang="en-US" sz="1200" baseline="30000" dirty="0"/>
                <a:t>2</a:t>
              </a:r>
              <a:r>
                <a:rPr lang="en-US" sz="1200" dirty="0"/>
                <a:t>) </a:t>
              </a:r>
            </a:p>
            <a:p>
              <a:pPr algn="ctr"/>
              <a:r>
                <a:rPr lang="en-US" sz="1200" dirty="0"/>
                <a:t>PBL SO</a:t>
              </a:r>
              <a:r>
                <a:rPr lang="en-US" sz="1200" baseline="-25000" dirty="0"/>
                <a:t>2</a:t>
              </a:r>
              <a:r>
                <a:rPr lang="en-US" sz="1200" dirty="0"/>
                <a:t> effect on TOA measured spectra (%)</a:t>
              </a:r>
            </a:p>
          </p:txBody>
        </p:sp>
      </p:grpSp>
      <p:sp>
        <p:nvSpPr>
          <p:cNvPr id="13" name="TextBox 11"/>
          <p:cNvSpPr txBox="1">
            <a:spLocks noChangeArrowheads="1"/>
          </p:cNvSpPr>
          <p:nvPr/>
        </p:nvSpPr>
        <p:spPr bwMode="auto">
          <a:xfrm rot="16200000">
            <a:off x="-646112" y="4970362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SO2 retrieval bias (%)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174" y="1845191"/>
            <a:ext cx="150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SO2 spectrum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13764" y="3944797"/>
            <a:ext cx="121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Vertical shape for both SO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and aerosol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61080" y="6529169"/>
            <a:ext cx="1134520" cy="184666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 smtClean="0"/>
              <a:t>AOD at 388 nm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2797" y="3659723"/>
            <a:ext cx="927207" cy="184666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 smtClean="0"/>
              <a:t>Wavelength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68734" y="3659723"/>
            <a:ext cx="927207" cy="184666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 smtClean="0"/>
              <a:t>Wavelength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Aerosol Daytime </a:t>
            </a:r>
            <a:r>
              <a:rPr lang="en-US" sz="3200" dirty="0" smtClean="0"/>
              <a:t>Variations </a:t>
            </a:r>
            <a:r>
              <a:rPr lang="en-US" sz="3200" dirty="0" smtClean="0"/>
              <a:t>over North and South Americas as Derived from Multiyear AERONET Measurements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7772400" cy="721578"/>
          </a:xfrm>
        </p:spPr>
        <p:txBody>
          <a:bodyPr>
            <a:normAutofit/>
          </a:bodyPr>
          <a:lstStyle/>
          <a:p>
            <a:r>
              <a:rPr lang="en-US" dirty="0" smtClean="0"/>
              <a:t>Yan Zhang, </a:t>
            </a:r>
            <a:r>
              <a:rPr lang="en-US" dirty="0" err="1" smtClean="0"/>
              <a:t>Hongbin</a:t>
            </a:r>
            <a:r>
              <a:rPr lang="en-US" dirty="0" smtClean="0"/>
              <a:t> Yu, Alexander Smirnov, Tom Eck, Mian Chin, Lorraine Remer, </a:t>
            </a:r>
            <a:r>
              <a:rPr lang="en-US" dirty="0" err="1" smtClean="0"/>
              <a:t>Qian</a:t>
            </a:r>
            <a:r>
              <a:rPr lang="en-US" dirty="0" smtClean="0"/>
              <a:t> Tan, Robert Levy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4553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 to be addressed: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are the diurnal variations of AOD and size parameter in different locations over N and S America?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representative is the aerosol radiative forcing estimated from LEO without considering the diurnal cycle?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7608" y="5918299"/>
            <a:ext cx="2525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Yan Zhang’s talk next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92680" y="2993853"/>
            <a:ext cx="2380454" cy="3807682"/>
            <a:chOff x="6431620" y="2848347"/>
            <a:chExt cx="2380454" cy="3953191"/>
          </a:xfrm>
        </p:grpSpPr>
        <p:grpSp>
          <p:nvGrpSpPr>
            <p:cNvPr id="23" name="Group 22"/>
            <p:cNvGrpSpPr/>
            <p:nvPr/>
          </p:nvGrpSpPr>
          <p:grpSpPr>
            <a:xfrm>
              <a:off x="6451127" y="2848347"/>
              <a:ext cx="2360947" cy="2078578"/>
              <a:chOff x="4604051" y="2969160"/>
              <a:chExt cx="2360947" cy="2078578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4001" t="1331" r="7665" b="3332"/>
              <a:stretch/>
            </p:blipFill>
            <p:spPr bwMode="auto">
              <a:xfrm>
                <a:off x="4604051" y="3139090"/>
                <a:ext cx="2360947" cy="1908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913224" y="2969160"/>
                <a:ext cx="1992853" cy="31953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Sites located in E. US, JJA</a:t>
                </a:r>
                <a:endParaRPr lang="en-US" sz="14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431620" y="4739960"/>
              <a:ext cx="2380454" cy="2061578"/>
              <a:chOff x="6431620" y="4739960"/>
              <a:chExt cx="2380454" cy="206157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rcRect l="3751" t="1666" r="7500" b="3334"/>
              <a:stretch>
                <a:fillRect/>
              </a:stretch>
            </p:blipFill>
            <p:spPr bwMode="auto">
              <a:xfrm>
                <a:off x="6431620" y="4892890"/>
                <a:ext cx="2380454" cy="190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667931" y="4739960"/>
                <a:ext cx="2045865" cy="31953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Sites located in W. US, JJA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Diurnal </a:t>
            </a:r>
            <a:r>
              <a:rPr lang="en-US" sz="3200" dirty="0" smtClean="0"/>
              <a:t>Variability </a:t>
            </a:r>
            <a:r>
              <a:rPr lang="en-US" sz="3200" dirty="0" smtClean="0"/>
              <a:t>of AOD and PM2.5</a:t>
            </a:r>
            <a:r>
              <a:rPr lang="en-US" sz="3200" dirty="0" smtClean="0"/>
              <a:t> Observed </a:t>
            </a:r>
            <a:r>
              <a:rPr lang="en-US" sz="3200" dirty="0" smtClean="0"/>
              <a:t>by Ground-based Networks (AERONET and EPA)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8064440" cy="72157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Qian</a:t>
            </a:r>
            <a:r>
              <a:rPr lang="en-US" dirty="0" smtClean="0"/>
              <a:t> Tan, Mian Chin,</a:t>
            </a:r>
            <a:r>
              <a:rPr lang="en-US" dirty="0" smtClean="0"/>
              <a:t> Tom </a:t>
            </a:r>
            <a:r>
              <a:rPr lang="en-US" dirty="0" smtClean="0"/>
              <a:t>Eck,</a:t>
            </a:r>
            <a:r>
              <a:rPr lang="en-US" dirty="0" smtClean="0"/>
              <a:t> &amp; </a:t>
            </a:r>
            <a:r>
              <a:rPr lang="en-US" dirty="0" err="1" smtClean="0"/>
              <a:t>Hongbin</a:t>
            </a:r>
            <a:r>
              <a:rPr lang="en-US" dirty="0" smtClean="0"/>
              <a:t> Yu (NASA GSFC)</a:t>
            </a:r>
            <a:endParaRPr lang="en-US" dirty="0" smtClean="0"/>
          </a:p>
          <a:p>
            <a:r>
              <a:rPr lang="en-US" dirty="0" smtClean="0"/>
              <a:t>Jack </a:t>
            </a:r>
            <a:r>
              <a:rPr lang="en-US" dirty="0" smtClean="0"/>
              <a:t>Summers (EPA),  </a:t>
            </a:r>
            <a:r>
              <a:rPr lang="en-US" dirty="0" err="1" smtClean="0"/>
              <a:t>Caterina</a:t>
            </a:r>
            <a:r>
              <a:rPr lang="en-US" dirty="0" smtClean="0"/>
              <a:t> </a:t>
            </a:r>
            <a:r>
              <a:rPr lang="en-US" dirty="0" err="1" smtClean="0"/>
              <a:t>Tassone</a:t>
            </a:r>
            <a:r>
              <a:rPr lang="en-US" dirty="0" smtClean="0"/>
              <a:t> (NOAA)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3674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 to be addressed: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are the diurnal variations of column AOD and surface PM2.5?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linkage between AOD and PM2.5 at different locations?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935" y="5515874"/>
            <a:ext cx="23829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Qian</a:t>
            </a:r>
            <a:r>
              <a:rPr lang="en-US" dirty="0" smtClean="0"/>
              <a:t> Tan’s talk next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11765" t="9091" r="12941" b="6364"/>
          <a:stretch>
            <a:fillRect/>
          </a:stretch>
        </p:blipFill>
        <p:spPr>
          <a:xfrm rot="16200000">
            <a:off x="5236342" y="2672721"/>
            <a:ext cx="2894583" cy="4206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1579" y="6300873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Blue: PM2.5 (EPA)  Black: AOD (AERONET)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80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Availability of aerosol retrieval in cloudy environment from MODIS and GOES analysis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046480"/>
            <a:ext cx="7772400" cy="721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Shana </a:t>
            </a:r>
            <a:r>
              <a:rPr lang="en-US" dirty="0" err="1" smtClean="0"/>
              <a:t>Matto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smtClean="0"/>
              <a:t>Lorraine </a:t>
            </a:r>
            <a:r>
              <a:rPr lang="en-US" dirty="0" smtClean="0"/>
              <a:t>Remer (NASA GSFC)</a:t>
            </a:r>
          </a:p>
          <a:p>
            <a:r>
              <a:rPr lang="en-US" dirty="0" smtClean="0"/>
              <a:t>Andrew </a:t>
            </a:r>
            <a:r>
              <a:rPr lang="en-US" dirty="0" err="1" smtClean="0"/>
              <a:t>Heidinger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smtClean="0"/>
              <a:t>Bradley </a:t>
            </a:r>
            <a:r>
              <a:rPr lang="en-US" dirty="0" smtClean="0"/>
              <a:t>Pierce (NOAA)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313" y="3454400"/>
            <a:ext cx="777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Questions to be addressed: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availability of an aerosol retrieval in a cloudy environment?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does that availability change with inherent pixel resolution?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regional and seasonal availability of a retrieval, and how is that affected by pixel resolution?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is the availability of an aerosol retrieval for a specific local area on a specific day under different cloud conditions, and how is that affected by pixel resolution?</a:t>
            </a:r>
          </a:p>
          <a:p>
            <a:pPr marL="342900" indent="-342900">
              <a:buAutoNum type="arabicPeriod"/>
            </a:pPr>
            <a:r>
              <a:rPr lang="en-US" dirty="0" smtClean="0"/>
              <a:t>Does frequent diurnal sampling significantly increase retrieval availability?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157" y="6224389"/>
            <a:ext cx="424988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details in Shana </a:t>
            </a:r>
            <a:r>
              <a:rPr lang="en-US" dirty="0" err="1" smtClean="0"/>
              <a:t>Mattoo</a:t>
            </a:r>
            <a:r>
              <a:rPr lang="en-US" dirty="0" smtClean="0"/>
              <a:t> et al.’s poster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sz="3600" dirty="0" smtClean="0"/>
              <a:t>Retrieval availability at different pixel resolution</a:t>
            </a:r>
            <a:endParaRPr lang="en-US" sz="36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679667" y="1537779"/>
            <a:ext cx="2452680" cy="2013269"/>
            <a:chOff x="3719808" y="1417637"/>
            <a:chExt cx="2452680" cy="2013269"/>
          </a:xfrm>
        </p:grpSpPr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3719808" y="1417638"/>
              <a:ext cx="2009063" cy="2011680"/>
              <a:chOff x="3719808" y="1417638"/>
              <a:chExt cx="1830388" cy="1832772"/>
            </a:xfrm>
            <a:effectLst/>
          </p:grpSpPr>
          <p:sp>
            <p:nvSpPr>
              <p:cNvPr id="62" name="Rectangle 61"/>
              <p:cNvSpPr/>
              <p:nvPr/>
            </p:nvSpPr>
            <p:spPr>
              <a:xfrm>
                <a:off x="3720602" y="1417638"/>
                <a:ext cx="1828800" cy="1828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721396" y="1655245"/>
                <a:ext cx="18288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721396" y="2099347"/>
                <a:ext cx="18288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719808" y="2569264"/>
                <a:ext cx="18288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719808" y="3016031"/>
                <a:ext cx="18288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4184507" y="2333230"/>
                <a:ext cx="1828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4417871" y="2331244"/>
                <a:ext cx="1828800" cy="1588"/>
              </a:xfrm>
              <a:prstGeom prst="line">
                <a:avLst/>
              </a:prstGeom>
              <a:ln>
                <a:solidFill>
                  <a:srgbClr val="4F81B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957902" y="2333230"/>
                <a:ext cx="1828800" cy="1588"/>
              </a:xfrm>
              <a:prstGeom prst="line">
                <a:avLst/>
              </a:prstGeom>
              <a:ln>
                <a:solidFill>
                  <a:srgbClr val="4F81B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3261799" y="2335216"/>
                <a:ext cx="1828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3495163" y="2333230"/>
                <a:ext cx="1828800" cy="1588"/>
              </a:xfrm>
              <a:prstGeom prst="line">
                <a:avLst/>
              </a:prstGeom>
              <a:ln>
                <a:solidFill>
                  <a:srgbClr val="4F81B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3035194" y="2335216"/>
                <a:ext cx="1828800" cy="158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2" idx="1"/>
                <a:endCxn id="62" idx="3"/>
              </p:cNvCxnSpPr>
              <p:nvPr/>
            </p:nvCxnSpPr>
            <p:spPr>
              <a:xfrm rot="10800000" flipH="1">
                <a:off x="3720602" y="2332038"/>
                <a:ext cx="18288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20602" y="1875099"/>
                <a:ext cx="1828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720602" y="2791597"/>
                <a:ext cx="1828800" cy="158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0"/>
                <a:endCxn id="62" idx="2"/>
              </p:cNvCxnSpPr>
              <p:nvPr/>
            </p:nvCxnSpPr>
            <p:spPr>
              <a:xfrm rot="16200000" flipH="1">
                <a:off x="3720602" y="2332038"/>
                <a:ext cx="18288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Arrow Connector 96"/>
            <p:cNvCxnSpPr/>
            <p:nvPr/>
          </p:nvCxnSpPr>
          <p:spPr>
            <a:xfrm rot="16200000" flipH="1">
              <a:off x="4925681" y="2418517"/>
              <a:ext cx="2011680" cy="992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28871" y="1417637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743380" y="3429318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 rot="16200000">
              <a:off x="5747958" y="2375379"/>
              <a:ext cx="541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 km</a:t>
              </a:r>
              <a:endParaRPr lang="en-US" sz="1400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422954" y="1411689"/>
            <a:ext cx="52638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Assumption:</a:t>
            </a:r>
            <a:r>
              <a:rPr lang="en-US" sz="2000" dirty="0" smtClean="0"/>
              <a:t> Product resolution at 8x8 </a:t>
            </a:r>
            <a:r>
              <a:rPr lang="en-US" sz="2000" dirty="0" smtClean="0"/>
              <a:t>km, </a:t>
            </a:r>
            <a:r>
              <a:rPr lang="en-US" sz="2000" dirty="0" smtClean="0"/>
              <a:t>and there is a “perfect” cloud mask to screen out clouds</a:t>
            </a:r>
            <a:endParaRPr lang="en-US" sz="2000" u="sng" dirty="0" smtClean="0"/>
          </a:p>
          <a:p>
            <a:endParaRPr lang="en-US" sz="2000" u="sng" dirty="0"/>
          </a:p>
          <a:p>
            <a:r>
              <a:rPr lang="en-US" sz="2000" u="sng" dirty="0" smtClean="0"/>
              <a:t>Retrieval </a:t>
            </a:r>
            <a:r>
              <a:rPr lang="en-US" sz="2000" u="sng" dirty="0" smtClean="0"/>
              <a:t>Definition:</a:t>
            </a:r>
            <a:r>
              <a:rPr lang="en-US" sz="2000" dirty="0" smtClean="0"/>
              <a:t> </a:t>
            </a:r>
            <a:r>
              <a:rPr lang="en-US" sz="2000" dirty="0" smtClean="0"/>
              <a:t>MODIS-</a:t>
            </a:r>
            <a:r>
              <a:rPr lang="en-US" sz="2000" dirty="0" smtClean="0"/>
              <a:t>like – Making aerosol retrieval when ~10</a:t>
            </a:r>
            <a:r>
              <a:rPr lang="en-US" sz="2000" dirty="0" smtClean="0"/>
              <a:t>%</a:t>
            </a:r>
            <a:r>
              <a:rPr lang="en-US" sz="2000" dirty="0" smtClean="0"/>
              <a:t> or more of </a:t>
            </a:r>
            <a:r>
              <a:rPr lang="en-US" sz="2000" dirty="0" smtClean="0"/>
              <a:t>the pixels in the grid box are cloud-</a:t>
            </a:r>
            <a:r>
              <a:rPr lang="en-US" sz="2000" dirty="0" smtClean="0"/>
              <a:t>free</a:t>
            </a:r>
          </a:p>
          <a:p>
            <a:endParaRPr lang="en-US" sz="2000" dirty="0" smtClean="0"/>
          </a:p>
          <a:p>
            <a:r>
              <a:rPr lang="en-US" sz="2000" dirty="0" smtClean="0"/>
              <a:t>Requirements:</a:t>
            </a:r>
            <a:endParaRPr lang="en-US" sz="2000" dirty="0" smtClean="0"/>
          </a:p>
          <a:p>
            <a:r>
              <a:rPr lang="en-US" sz="2000" dirty="0" smtClean="0"/>
              <a:t>       8 km:  1 pixel clear/ 1 possible (100%)</a:t>
            </a:r>
          </a:p>
          <a:p>
            <a:r>
              <a:rPr lang="en-US" sz="2000" dirty="0" smtClean="0"/>
              <a:t>       4 km:  1 pixel clear/ 4 possible (25%)</a:t>
            </a:r>
          </a:p>
          <a:p>
            <a:r>
              <a:rPr lang="en-US" sz="2000" dirty="0" smtClean="0"/>
              <a:t>       2 km:  2 pixels clear/ 16 possible (12.5%)</a:t>
            </a:r>
          </a:p>
          <a:p>
            <a:r>
              <a:rPr lang="en-US" sz="2000" dirty="0" smtClean="0"/>
              <a:t>       1 km : 6 pixels clear/ 64 possible (9%</a:t>
            </a:r>
            <a:r>
              <a:rPr lang="en-US" sz="2000" dirty="0" smtClean="0"/>
              <a:t>)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79324" y="3730355"/>
            <a:ext cx="25530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8x8 km product:</a:t>
            </a:r>
          </a:p>
          <a:p>
            <a:r>
              <a:rPr lang="en-US" sz="1400" dirty="0" smtClean="0"/>
              <a:t>1 pixel at 8x8 km resolution</a:t>
            </a:r>
          </a:p>
          <a:p>
            <a:r>
              <a:rPr lang="en-US" sz="1400" dirty="0" smtClean="0"/>
              <a:t>4 pixels at 4x4 km resolution</a:t>
            </a:r>
          </a:p>
          <a:p>
            <a:r>
              <a:rPr lang="en-US" sz="1400" dirty="0" smtClean="0"/>
              <a:t>16 pixels at 2x2 km resolution</a:t>
            </a:r>
          </a:p>
          <a:p>
            <a:r>
              <a:rPr lang="en-US" sz="1400" dirty="0" smtClean="0"/>
              <a:t>64 pixels at 1x1 km resolution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retrieval availability</a:t>
            </a:r>
            <a:endParaRPr lang="en-US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918310" y="1470905"/>
          <a:ext cx="4072160" cy="207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81"/>
                <a:gridCol w="813572"/>
                <a:gridCol w="793728"/>
                <a:gridCol w="745131"/>
                <a:gridCol w="852248"/>
              </a:tblGrid>
              <a:tr h="6689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Pixel</a:t>
                      </a:r>
                      <a:r>
                        <a:rPr lang="en-US" sz="1600" baseline="0" dirty="0" smtClean="0"/>
                        <a:t>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pixel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Cloud-free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8-km product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3918310" y="4005917"/>
          <a:ext cx="4072160" cy="207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81"/>
                <a:gridCol w="813572"/>
                <a:gridCol w="793728"/>
                <a:gridCol w="745131"/>
                <a:gridCol w="852248"/>
              </a:tblGrid>
              <a:tr h="6689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Pixel</a:t>
                      </a:r>
                      <a:r>
                        <a:rPr lang="en-US" sz="1600" baseline="0" dirty="0" smtClean="0"/>
                        <a:t>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pixel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Cloud-free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8-km product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897955" y="1502068"/>
            <a:ext cx="2432081" cy="2017629"/>
            <a:chOff x="897955" y="1502068"/>
            <a:chExt cx="2432081" cy="2017629"/>
          </a:xfrm>
        </p:grpSpPr>
        <p:grpSp>
          <p:nvGrpSpPr>
            <p:cNvPr id="55" name="Group 54"/>
            <p:cNvGrpSpPr/>
            <p:nvPr/>
          </p:nvGrpSpPr>
          <p:grpSpPr>
            <a:xfrm>
              <a:off x="897955" y="1508017"/>
              <a:ext cx="2009065" cy="2011680"/>
              <a:chOff x="679671" y="1537780"/>
              <a:chExt cx="2009065" cy="2011680"/>
            </a:xfrm>
          </p:grpSpPr>
          <p:grpSp>
            <p:nvGrpSpPr>
              <p:cNvPr id="4" name="Group 95"/>
              <p:cNvGrpSpPr>
                <a:grpSpLocks noChangeAspect="1"/>
              </p:cNvGrpSpPr>
              <p:nvPr/>
            </p:nvGrpSpPr>
            <p:grpSpPr>
              <a:xfrm>
                <a:off x="679671" y="1537780"/>
                <a:ext cx="2009065" cy="2011680"/>
                <a:chOff x="3719808" y="1417638"/>
                <a:chExt cx="1830388" cy="1832772"/>
              </a:xfrm>
              <a:effectLst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720602" y="1417638"/>
                  <a:ext cx="1828800" cy="18288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721396" y="1655245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721396" y="2099347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719808" y="2569264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719808" y="3016031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6200000" flipH="1">
                  <a:off x="4184507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4417871" y="2331244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3957902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3261799" y="2335216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3495163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H="1">
                  <a:off x="3035194" y="2335216"/>
                  <a:ext cx="1828800" cy="158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9" idx="1"/>
                  <a:endCxn id="9" idx="3"/>
                </p:cNvCxnSpPr>
                <p:nvPr/>
              </p:nvCxnSpPr>
              <p:spPr>
                <a:xfrm rot="10800000" flipH="1">
                  <a:off x="3720602" y="2332038"/>
                  <a:ext cx="1828800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720602" y="1875099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720602" y="2791597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9" idx="0"/>
                  <a:endCxn id="9" idx="2"/>
                </p:cNvCxnSpPr>
                <p:nvPr/>
              </p:nvCxnSpPr>
              <p:spPr>
                <a:xfrm rot="16200000" flipH="1">
                  <a:off x="3720602" y="2332038"/>
                  <a:ext cx="1828800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942682" y="1800324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1194302" y="2051934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1438793" y="2302919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1699172" y="2554529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>
              <a:xfrm>
                <a:off x="1953999" y="2809081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2205619" y="3060691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>
                <a:spLocks noChangeAspect="1"/>
              </p:cNvSpPr>
              <p:nvPr/>
            </p:nvSpPr>
            <p:spPr>
              <a:xfrm>
                <a:off x="1948416" y="2051934"/>
                <a:ext cx="228600" cy="228600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rot="16200000" flipH="1">
              <a:off x="2083229" y="2502948"/>
              <a:ext cx="2011680" cy="992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6419" y="1502068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0928" y="3513749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6200000">
              <a:off x="2905506" y="2459810"/>
              <a:ext cx="541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 km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11245" y="4059499"/>
            <a:ext cx="2413829" cy="2017626"/>
            <a:chOff x="911245" y="4059499"/>
            <a:chExt cx="2413829" cy="2017626"/>
          </a:xfrm>
        </p:grpSpPr>
        <p:grpSp>
          <p:nvGrpSpPr>
            <p:cNvPr id="56" name="Group 55"/>
            <p:cNvGrpSpPr/>
            <p:nvPr/>
          </p:nvGrpSpPr>
          <p:grpSpPr>
            <a:xfrm>
              <a:off x="911245" y="4059499"/>
              <a:ext cx="2009065" cy="2011680"/>
              <a:chOff x="679675" y="4063860"/>
              <a:chExt cx="2009065" cy="2011680"/>
            </a:xfrm>
          </p:grpSpPr>
          <p:grpSp>
            <p:nvGrpSpPr>
              <p:cNvPr id="32" name="Group 95"/>
              <p:cNvGrpSpPr>
                <a:grpSpLocks noChangeAspect="1"/>
              </p:cNvGrpSpPr>
              <p:nvPr/>
            </p:nvGrpSpPr>
            <p:grpSpPr>
              <a:xfrm>
                <a:off x="679675" y="4063860"/>
                <a:ext cx="2009065" cy="2011680"/>
                <a:chOff x="3719808" y="1417638"/>
                <a:chExt cx="1830388" cy="1832772"/>
              </a:xfrm>
              <a:effectLst/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720602" y="1417638"/>
                  <a:ext cx="1828800" cy="18288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721396" y="1655245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721396" y="2099347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719808" y="2569264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719808" y="3016031"/>
                  <a:ext cx="1828800" cy="1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4184507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 flipH="1">
                  <a:off x="4417871" y="2331244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3957902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3261799" y="2335216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3495163" y="2333230"/>
                  <a:ext cx="1828800" cy="1588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3035194" y="2335216"/>
                  <a:ext cx="1828800" cy="158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37" idx="1"/>
                  <a:endCxn id="37" idx="3"/>
                </p:cNvCxnSpPr>
                <p:nvPr/>
              </p:nvCxnSpPr>
              <p:spPr>
                <a:xfrm rot="10800000" flipH="1">
                  <a:off x="3720602" y="2332038"/>
                  <a:ext cx="1828800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720602" y="1875099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720602" y="2791597"/>
                  <a:ext cx="1828800" cy="1588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stCxn id="37" idx="0"/>
                  <a:endCxn id="37" idx="2"/>
                </p:cNvCxnSpPr>
                <p:nvPr/>
              </p:nvCxnSpPr>
              <p:spPr>
                <a:xfrm rot="16200000" flipH="1">
                  <a:off x="3720602" y="2332038"/>
                  <a:ext cx="1828800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682572" y="4068218"/>
                <a:ext cx="1503720" cy="2002961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2185510" y="4830742"/>
                <a:ext cx="492724" cy="731276"/>
              </a:xfrm>
              <a:prstGeom prst="rect">
                <a:avLst/>
              </a:prstGeom>
              <a:solidFill>
                <a:srgbClr val="FFFFFF">
                  <a:alpha val="8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 rot="16200000" flipH="1">
              <a:off x="2078267" y="5064736"/>
              <a:ext cx="2011680" cy="992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881457" y="4063856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95966" y="6075537"/>
              <a:ext cx="34651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6200000">
              <a:off x="2900544" y="5021598"/>
              <a:ext cx="541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 km</a:t>
              </a:r>
              <a:endParaRPr lang="en-US" sz="1400" dirty="0"/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457200" y="3779961"/>
            <a:ext cx="8105146" cy="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Seasonal statistics of retrieval availability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6281"/>
            <a:ext cx="8402794" cy="21202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with MODIS L1B reflectance data at</a:t>
            </a:r>
            <a:r>
              <a:rPr lang="en-US" dirty="0" smtClean="0"/>
              <a:t> 0.5 km </a:t>
            </a:r>
            <a:r>
              <a:rPr lang="en-US" dirty="0" smtClean="0"/>
              <a:t>resolution</a:t>
            </a:r>
          </a:p>
          <a:p>
            <a:r>
              <a:rPr lang="en-US" dirty="0" smtClean="0"/>
              <a:t>Apply standard MODIS aerosol cloud mask</a:t>
            </a:r>
          </a:p>
          <a:p>
            <a:r>
              <a:rPr lang="en-US" dirty="0" smtClean="0"/>
              <a:t>Calculate cloud fraction and retrieval availability at 0.5, 1, 2, and 4 km</a:t>
            </a:r>
          </a:p>
          <a:p>
            <a:r>
              <a:rPr lang="en-US" dirty="0" smtClean="0"/>
              <a:t>Calculate overall availability for full domain and sub-domains</a:t>
            </a:r>
            <a:endParaRPr lang="en-US" dirty="0"/>
          </a:p>
          <a:p>
            <a:r>
              <a:rPr lang="en-US" dirty="0" smtClean="0"/>
              <a:t>Seasonal statistics calculated from 3 weeks of </a:t>
            </a:r>
            <a:r>
              <a:rPr lang="en-US" dirty="0" smtClean="0"/>
              <a:t>data per season, </a:t>
            </a:r>
            <a:r>
              <a:rPr lang="en-US" dirty="0" smtClean="0"/>
              <a:t>1 week per each month of the </a:t>
            </a:r>
            <a:r>
              <a:rPr lang="en-US" dirty="0" smtClean="0"/>
              <a:t>season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69271" y="3968463"/>
            <a:ext cx="5861391" cy="2624792"/>
            <a:chOff x="457200" y="3968463"/>
            <a:chExt cx="5861391" cy="2624792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457200" y="4314139"/>
              <a:ext cx="5861391" cy="2279116"/>
              <a:chOff x="1178321" y="2963035"/>
              <a:chExt cx="6787357" cy="2639165"/>
            </a:xfrm>
          </p:grpSpPr>
          <p:grpSp>
            <p:nvGrpSpPr>
              <p:cNvPr id="13" name="Group 9"/>
              <p:cNvGrpSpPr/>
              <p:nvPr/>
            </p:nvGrpSpPr>
            <p:grpSpPr>
              <a:xfrm>
                <a:off x="1178321" y="2963035"/>
                <a:ext cx="6787357" cy="2556415"/>
                <a:chOff x="1178321" y="2150792"/>
                <a:chExt cx="6787357" cy="2556415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rcRect l="22560" t="42271" r="10560" b="25226"/>
                <a:stretch>
                  <a:fillRect/>
                </a:stretch>
              </p:blipFill>
              <p:spPr>
                <a:xfrm>
                  <a:off x="1178321" y="2150792"/>
                  <a:ext cx="6787357" cy="2556415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20513" y="2732994"/>
                  <a:ext cx="1451474" cy="850516"/>
                </a:xfrm>
                <a:prstGeom prst="rect">
                  <a:avLst/>
                </a:prstGeom>
                <a:solidFill>
                  <a:srgbClr val="0000FF">
                    <a:alpha val="31000"/>
                  </a:srgbClr>
                </a:solidFill>
                <a:ln w="3810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</a:rPr>
                    <a:t>NW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99887" y="3583510"/>
                  <a:ext cx="1372100" cy="816495"/>
                </a:xfrm>
                <a:prstGeom prst="rect">
                  <a:avLst/>
                </a:prstGeom>
                <a:solidFill>
                  <a:srgbClr val="FF00FF">
                    <a:alpha val="62000"/>
                  </a:srgbClr>
                </a:solidFill>
                <a:ln w="3810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</a:rPr>
                    <a:t>SW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571987" y="2732994"/>
                  <a:ext cx="1982951" cy="850516"/>
                </a:xfrm>
                <a:prstGeom prst="rect">
                  <a:avLst/>
                </a:prstGeom>
                <a:solidFill>
                  <a:srgbClr val="CCFFCC">
                    <a:alpha val="57000"/>
                  </a:srgbClr>
                </a:solidFill>
                <a:ln w="571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</a:rPr>
                    <a:t>NE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571987" y="3583510"/>
                  <a:ext cx="1632907" cy="816496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 w="3810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</a:rPr>
                    <a:t>SE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554938" y="3424746"/>
                  <a:ext cx="941190" cy="816497"/>
                </a:xfrm>
                <a:prstGeom prst="rect">
                  <a:avLst/>
                </a:prstGeom>
                <a:solidFill>
                  <a:srgbClr val="660066">
                    <a:alpha val="43000"/>
                  </a:srgbClr>
                </a:solidFill>
                <a:ln w="3810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</a:rPr>
                    <a:t>AO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3112753" y="3855676"/>
                <a:ext cx="191290" cy="18144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17108" y="4722511"/>
                <a:ext cx="191290" cy="18144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12753" y="5420756"/>
                <a:ext cx="191290" cy="18144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57777" y="4395753"/>
                <a:ext cx="191290" cy="18144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60175" y="3968463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Domain: 0-55°N, 139°W-13°W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" y="4314139"/>
              <a:ext cx="5861391" cy="2207656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77373" y="4512940"/>
            <a:ext cx="2082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 for 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Whole domain +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5</a:t>
            </a:r>
            <a:r>
              <a:rPr lang="en-US" dirty="0" smtClean="0"/>
              <a:t> sub-domains +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4 1°×1° boxes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417638"/>
            <a:ext cx="3276600" cy="9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5490" y="2780566"/>
            <a:ext cx="3937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00200" y="5437188"/>
            <a:ext cx="18288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95187" y="1868488"/>
            <a:ext cx="3824413" cy="3758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5262" y="2498093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Summer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62811" y="1417638"/>
            <a:ext cx="3276600" cy="90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586946" y="2742050"/>
            <a:ext cx="393700" cy="201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588951" y="5393254"/>
            <a:ext cx="24384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817100" y="1850454"/>
            <a:ext cx="3824413" cy="3758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34347" y="246582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Winter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Seasonal statistics with different pixel resolution (full domain)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0771" y="1183220"/>
            <a:ext cx="8815641" cy="3474720"/>
            <a:chOff x="182379" y="1388440"/>
            <a:chExt cx="8815641" cy="3657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82379" y="1388441"/>
              <a:ext cx="3084550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49283" y="1388440"/>
              <a:ext cx="3084550" cy="3657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913470" y="1388440"/>
              <a:ext cx="3084550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3847" y="1859228"/>
              <a:ext cx="1238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1-km MODIS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8440" y="1859228"/>
              <a:ext cx="1238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dirty="0" smtClean="0"/>
                <a:t>-km MODIS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5107" y="1859228"/>
              <a:ext cx="1238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4-km MODIS</a:t>
              </a:r>
              <a:endParaRPr 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-1023698" y="2964255"/>
            <a:ext cx="24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Fraction of aerosol retrieval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211" y="4689640"/>
            <a:ext cx="83025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With a 0.5 km cloud mask, the annual average MODIS aerosol retrieval fraction (out of total pixel) in the full domain is about 40%, 30%, 25%, and 15%, respectively with 0.5, 1, 2, and 4 km pixel </a:t>
            </a:r>
            <a:r>
              <a:rPr lang="en-US" dirty="0" smtClean="0"/>
              <a:t>resolution.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There is a significant seasonal and regional variations of aerosol retrieval availability. Winter is the most difficult season; Autumn generally the easiest.  Different regions have different seasonal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Diurnal variation of “cloud-free” fraction with different pixel size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355564" y="1418654"/>
            <a:ext cx="8439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special GOES cloud mask product (from Brad Pierce and Andy </a:t>
            </a:r>
            <a:r>
              <a:rPr lang="en-US" dirty="0" err="1" smtClean="0"/>
              <a:t>Heidinger</a:t>
            </a:r>
            <a:r>
              <a:rPr lang="en-US" dirty="0" smtClean="0"/>
              <a:t>, NOAA), with1 km spatial resolution and 5 minutes time interval, 1-day, 8/12/</a:t>
            </a:r>
            <a:r>
              <a:rPr lang="en-US" dirty="0" smtClean="0"/>
              <a:t>2010, MOIDS-like retrieval criteria</a:t>
            </a:r>
          </a:p>
          <a:p>
            <a:endParaRPr lang="en-US" dirty="0" smtClean="0"/>
          </a:p>
        </p:txBody>
      </p:sp>
      <p:grpSp>
        <p:nvGrpSpPr>
          <p:cNvPr id="61" name="Group 60"/>
          <p:cNvGrpSpPr/>
          <p:nvPr/>
        </p:nvGrpSpPr>
        <p:grpSpPr>
          <a:xfrm>
            <a:off x="18041" y="2297559"/>
            <a:ext cx="9127104" cy="4564250"/>
            <a:chOff x="18041" y="2297559"/>
            <a:chExt cx="9127104" cy="4564250"/>
          </a:xfrm>
        </p:grpSpPr>
        <p:grpSp>
          <p:nvGrpSpPr>
            <p:cNvPr id="38" name="Group 37"/>
            <p:cNvGrpSpPr/>
            <p:nvPr/>
          </p:nvGrpSpPr>
          <p:grpSpPr>
            <a:xfrm>
              <a:off x="355564" y="2583016"/>
              <a:ext cx="1787332" cy="1698877"/>
              <a:chOff x="307283" y="1590708"/>
              <a:chExt cx="1787332" cy="169887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07283" y="1909711"/>
                <a:ext cx="1787332" cy="1379874"/>
                <a:chOff x="-44640" y="1866088"/>
                <a:chExt cx="1787332" cy="1379874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/>
                <a:srcRect l="11185" r="12014"/>
                <a:stretch>
                  <a:fillRect/>
                </a:stretch>
              </p:blipFill>
              <p:spPr>
                <a:xfrm>
                  <a:off x="-44640" y="1866088"/>
                  <a:ext cx="1787332" cy="1379874"/>
                </a:xfrm>
                <a:prstGeom prst="rect">
                  <a:avLst/>
                </a:prstGeom>
              </p:spPr>
            </p:pic>
            <p:sp>
              <p:nvSpPr>
                <p:cNvPr id="26" name="Rectangle 3"/>
                <p:cNvSpPr/>
                <p:nvPr/>
              </p:nvSpPr>
              <p:spPr>
                <a:xfrm>
                  <a:off x="794077" y="2230342"/>
                  <a:ext cx="230911" cy="256051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79495" y="1590708"/>
                <a:ext cx="13028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Virginia   (VA)</a:t>
                </a:r>
                <a:endParaRPr lang="en-US" sz="1600" dirty="0"/>
              </a:p>
            </p:txBody>
          </p:sp>
        </p:grpSp>
        <p:grpSp>
          <p:nvGrpSpPr>
            <p:cNvPr id="5" name="Group 335"/>
            <p:cNvGrpSpPr/>
            <p:nvPr/>
          </p:nvGrpSpPr>
          <p:grpSpPr>
            <a:xfrm>
              <a:off x="2656572" y="2603819"/>
              <a:ext cx="1744759" cy="1634451"/>
              <a:chOff x="5889524" y="46886"/>
              <a:chExt cx="3254476" cy="3048719"/>
            </a:xfrm>
          </p:grpSpPr>
          <p:grpSp>
            <p:nvGrpSpPr>
              <p:cNvPr id="17" name="Group 3"/>
              <p:cNvGrpSpPr/>
              <p:nvPr/>
            </p:nvGrpSpPr>
            <p:grpSpPr>
              <a:xfrm>
                <a:off x="5889524" y="702818"/>
                <a:ext cx="3254476" cy="2392787"/>
                <a:chOff x="0" y="0"/>
                <a:chExt cx="6011679" cy="355004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6011679" cy="3550044"/>
                </a:xfrm>
                <a:prstGeom prst="rect">
                  <a:avLst/>
                </a:prstGeom>
              </p:spPr>
            </p:pic>
            <p:sp>
              <p:nvSpPr>
                <p:cNvPr id="21" name="Rectangle 2"/>
                <p:cNvSpPr/>
                <p:nvPr/>
              </p:nvSpPr>
              <p:spPr>
                <a:xfrm>
                  <a:off x="2272633" y="1042731"/>
                  <a:ext cx="561474" cy="681789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171555" y="46886"/>
                <a:ext cx="2666049" cy="631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Wyoming (WY)   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13010" y="305918"/>
                <a:ext cx="18466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341"/>
            <p:cNvGrpSpPr/>
            <p:nvPr/>
          </p:nvGrpSpPr>
          <p:grpSpPr>
            <a:xfrm>
              <a:off x="4546123" y="2616231"/>
              <a:ext cx="2099891" cy="1665662"/>
              <a:chOff x="5050073" y="-75298"/>
              <a:chExt cx="3916898" cy="3106934"/>
            </a:xfrm>
          </p:grpSpPr>
          <p:grpSp>
            <p:nvGrpSpPr>
              <p:cNvPr id="12" name="Group 5"/>
              <p:cNvGrpSpPr/>
              <p:nvPr/>
            </p:nvGrpSpPr>
            <p:grpSpPr>
              <a:xfrm>
                <a:off x="5050073" y="525447"/>
                <a:ext cx="3787442" cy="2506189"/>
                <a:chOff x="3699252" y="0"/>
                <a:chExt cx="5432047" cy="3894384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3364" y="0"/>
                  <a:ext cx="4277935" cy="3894384"/>
                </a:xfrm>
                <a:prstGeom prst="rect">
                  <a:avLst/>
                </a:prstGeom>
              </p:spPr>
            </p:pic>
            <p:sp>
              <p:nvSpPr>
                <p:cNvPr id="15" name="Rectangle 2"/>
                <p:cNvSpPr/>
                <p:nvPr/>
              </p:nvSpPr>
              <p:spPr>
                <a:xfrm>
                  <a:off x="5737856" y="2687632"/>
                  <a:ext cx="646360" cy="741367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699252" y="816496"/>
                  <a:ext cx="1859700" cy="717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807935" y="-75298"/>
                <a:ext cx="3159036" cy="631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New Mexico (NM)</a:t>
                </a:r>
                <a:endParaRPr lang="en-US" sz="16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989177" y="2646910"/>
              <a:ext cx="1806384" cy="1618690"/>
              <a:chOff x="6971136" y="1654602"/>
              <a:chExt cx="1806384" cy="161869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971136" y="1654602"/>
                <a:ext cx="1806384" cy="1618690"/>
                <a:chOff x="6880416" y="1654602"/>
                <a:chExt cx="1806384" cy="161869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/>
                <a:srcRect r="18593"/>
                <a:stretch>
                  <a:fillRect/>
                </a:stretch>
              </p:blipFill>
              <p:spPr>
                <a:xfrm>
                  <a:off x="6880416" y="2022322"/>
                  <a:ext cx="1806384" cy="1250970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7166512" y="1654602"/>
                  <a:ext cx="12410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Mexico (MX) </a:t>
                  </a:r>
                  <a:endParaRPr lang="en-US" sz="1600" dirty="0"/>
                </a:p>
              </p:txBody>
            </p:sp>
          </p:grpSp>
          <p:sp>
            <p:nvSpPr>
              <p:cNvPr id="11" name="Rectangle 2"/>
              <p:cNvSpPr/>
              <p:nvPr/>
            </p:nvSpPr>
            <p:spPr>
              <a:xfrm>
                <a:off x="7507996" y="2408695"/>
                <a:ext cx="235350" cy="26728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493916" y="4375479"/>
              <a:ext cx="2463221" cy="246322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253917" y="4375479"/>
              <a:ext cx="2468881" cy="24688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676264" y="4392929"/>
              <a:ext cx="2468881" cy="2468880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18041" y="4382392"/>
              <a:ext cx="2467024" cy="2467024"/>
              <a:chOff x="18041" y="4382392"/>
              <a:chExt cx="2467024" cy="246702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18041" y="4382392"/>
                <a:ext cx="2467024" cy="246702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063083" y="6245730"/>
                <a:ext cx="47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8-km</a:t>
                </a:r>
                <a:endParaRPr lang="en-US" sz="11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63083" y="5820650"/>
                <a:ext cx="47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4</a:t>
                </a:r>
                <a:r>
                  <a:rPr lang="en-US" sz="1100" dirty="0" smtClean="0"/>
                  <a:t>-km</a:t>
                </a:r>
                <a:endParaRPr lang="en-US" sz="11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5002" y="5220014"/>
                <a:ext cx="47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2-km</a:t>
                </a:r>
                <a:endParaRPr lang="en-US" sz="11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2429" y="4882590"/>
                <a:ext cx="476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1</a:t>
                </a:r>
                <a:r>
                  <a:rPr lang="en-US" sz="1100" dirty="0" smtClean="0"/>
                  <a:t>-km</a:t>
                </a:r>
                <a:endParaRPr lang="en-US" sz="11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12429" y="2297559"/>
              <a:ext cx="7507183" cy="3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Diurnal variation of CLOUD-FREE fraction from 1-day data of August 12, 2010</a:t>
              </a:r>
            </a:p>
            <a:p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96481" y="5707665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20490" y="5694171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688724" y="5695759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3106091" y="5707665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928819" y="5694171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341569" y="5694965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7130680" y="5715603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7528613" y="5714809"/>
              <a:ext cx="162475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259004" y="6245730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Terra</a:t>
              </a:r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25838" y="6235719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Aqua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2643</Words>
  <Application>Microsoft Macintosh PowerPoint</Application>
  <PresentationFormat>On-screen Show (4:3)</PresentationFormat>
  <Paragraphs>302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Summary of recent progress in GEO-CAPE aerosol related study </vt:lpstr>
      <vt:lpstr>FY11 GEO-CAPE aerosol studies</vt:lpstr>
      <vt:lpstr>Availability of aerosol retrieval in cloudy environment from MODIS and GOES analysis </vt:lpstr>
      <vt:lpstr>Retrieval availability at different pixel resolution</vt:lpstr>
      <vt:lpstr>Examples of retrieval availability</vt:lpstr>
      <vt:lpstr>Seasonal statistics of retrieval availability</vt:lpstr>
      <vt:lpstr>Domain statistics</vt:lpstr>
      <vt:lpstr>Seasonal statistics with different pixel resolution (full domain)</vt:lpstr>
      <vt:lpstr>Diurnal variation of “cloud-free” fraction with different pixel size</vt:lpstr>
      <vt:lpstr>Cloud-free from different eyes – GOES vs. MODIS</vt:lpstr>
      <vt:lpstr>Summary</vt:lpstr>
      <vt:lpstr>Possibilities of Detecting Cloud-free Pixels and Retrieving Aerosols on Hourly Basis from  NOAA GOES-12 analysis</vt:lpstr>
      <vt:lpstr>Analysis of 1-year GOES-12 Aerosol/Smoke Product (GASP) data in 2009</vt:lpstr>
      <vt:lpstr>Seasonal statistics</vt:lpstr>
      <vt:lpstr>Winter (DJF)</vt:lpstr>
      <vt:lpstr>Summer (JJA)</vt:lpstr>
      <vt:lpstr>Summary</vt:lpstr>
      <vt:lpstr>Impact of Satellite Pixel Resolution on The Aerosol Retrieval: DATA QUALITY and availability</vt:lpstr>
      <vt:lpstr>Method</vt:lpstr>
      <vt:lpstr>Cloud fraction: depending on cloud morphology</vt:lpstr>
      <vt:lpstr>Aerosol retrieval quality and availability at GSFC</vt:lpstr>
      <vt:lpstr>Bottom lines regarding clouds and aerosols:</vt:lpstr>
      <vt:lpstr>Aerosol effects on SO2 retrievals</vt:lpstr>
      <vt:lpstr>Tropospheric trace gas retrievals  </vt:lpstr>
      <vt:lpstr>Aerosol effects on SO2 retrieval</vt:lpstr>
      <vt:lpstr>Aerosol Daytime Variations over North and South Americas as Derived from Multiyear AERONET Measurements</vt:lpstr>
      <vt:lpstr>Diurnal Variability of AOD and PM2.5 Observed by Ground-based Networks (AERONET and EPA)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recent progress in GEO-CAPE aerosol related study </dc:title>
  <dc:creator>Mian Chin</dc:creator>
  <cp:lastModifiedBy>Mian Chin</cp:lastModifiedBy>
  <cp:revision>36</cp:revision>
  <dcterms:created xsi:type="dcterms:W3CDTF">2011-05-11T23:22:56Z</dcterms:created>
  <dcterms:modified xsi:type="dcterms:W3CDTF">2011-05-12T17:54:59Z</dcterms:modified>
</cp:coreProperties>
</file>