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 id="2147483759" r:id="rId3"/>
    <p:sldMasterId id="2147483783" r:id="rId4"/>
    <p:sldMasterId id="2147483786" r:id="rId5"/>
    <p:sldMasterId id="2147483788" r:id="rId6"/>
    <p:sldMasterId id="2147483790" r:id="rId7"/>
    <p:sldMasterId id="2147483793" r:id="rId8"/>
  </p:sldMasterIdLst>
  <p:notesMasterIdLst>
    <p:notesMasterId r:id="rId37"/>
  </p:notesMasterIdLst>
  <p:handoutMasterIdLst>
    <p:handoutMasterId r:id="rId38"/>
  </p:handoutMasterIdLst>
  <p:sldIdLst>
    <p:sldId id="491" r:id="rId9"/>
    <p:sldId id="260" r:id="rId10"/>
    <p:sldId id="262" r:id="rId11"/>
    <p:sldId id="261" r:id="rId12"/>
    <p:sldId id="512" r:id="rId13"/>
    <p:sldId id="511" r:id="rId14"/>
    <p:sldId id="515" r:id="rId15"/>
    <p:sldId id="516" r:id="rId16"/>
    <p:sldId id="484" r:id="rId17"/>
    <p:sldId id="492" r:id="rId18"/>
    <p:sldId id="493" r:id="rId19"/>
    <p:sldId id="494" r:id="rId20"/>
    <p:sldId id="495" r:id="rId21"/>
    <p:sldId id="496" r:id="rId22"/>
    <p:sldId id="497" r:id="rId23"/>
    <p:sldId id="498" r:id="rId24"/>
    <p:sldId id="499" r:id="rId25"/>
    <p:sldId id="500" r:id="rId26"/>
    <p:sldId id="501" r:id="rId27"/>
    <p:sldId id="502" r:id="rId28"/>
    <p:sldId id="503" r:id="rId29"/>
    <p:sldId id="504" r:id="rId30"/>
    <p:sldId id="505" r:id="rId31"/>
    <p:sldId id="506" r:id="rId32"/>
    <p:sldId id="507" r:id="rId33"/>
    <p:sldId id="508" r:id="rId34"/>
    <p:sldId id="509" r:id="rId35"/>
    <p:sldId id="51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5A9E"/>
    <a:srgbClr val="336600"/>
    <a:srgbClr val="00FFFF"/>
    <a:srgbClr val="EDE8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4C41718-B63E-4681-8C9C-F4F92CF59D43}" type="datetimeFigureOut">
              <a:rPr lang="en-US"/>
              <a:pPr>
                <a:defRPr/>
              </a:pPr>
              <a:t>5/11/2011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130CF0C-15F4-490E-834B-033847BDB40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474DF8C1-A0CD-40E7-BBF2-08F35A151DC2}" type="datetimeFigureOut">
              <a:rPr lang="en-US"/>
              <a:pPr>
                <a:defRPr/>
              </a:pPr>
              <a:t>5/11/2011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CF890879-E5F7-42A5-878C-0DE9BA9BDE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4525E5-5B04-44DB-AD7E-0B4F3233C915}" type="slidenum">
              <a:rPr lang="en-US" smtClean="0">
                <a:solidFill>
                  <a:srgbClr val="000000"/>
                </a:solidFill>
              </a:rPr>
              <a:pPr/>
              <a:t>4</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COVER-AQ">
    <p:bg>
      <p:bgPr>
        <a:gradFill rotWithShape="0">
          <a:gsLst>
            <a:gs pos="0">
              <a:srgbClr val="EDE8D5"/>
            </a:gs>
            <a:gs pos="64999">
              <a:srgbClr val="F0EBD5"/>
            </a:gs>
            <a:gs pos="100000">
              <a:srgbClr val="D1C39F"/>
            </a:gs>
          </a:gsLst>
          <a:lin ang="5400000"/>
        </a:gradFill>
        <a:effectLst/>
      </p:bgPr>
    </p:bg>
    <p:spTree>
      <p:nvGrpSpPr>
        <p:cNvPr id="1" name=""/>
        <p:cNvGrpSpPr/>
        <p:nvPr/>
      </p:nvGrpSpPr>
      <p:grpSpPr>
        <a:xfrm>
          <a:off x="0" y="0"/>
          <a:ext cx="0" cy="0"/>
          <a:chOff x="0" y="0"/>
          <a:chExt cx="0" cy="0"/>
        </a:xfrm>
      </p:grpSpPr>
      <p:pic>
        <p:nvPicPr>
          <p:cNvPr id="2" name="Picture 2" descr="C:\Users\jhcrawfo\AppData\Local\Microsoft\Windows\Temporary Internet Files\Content.Outlook\TOUTOY28\discover-aq_ppt_header_3_v2.png"/>
          <p:cNvPicPr>
            <a:picLocks noChangeAspect="1" noChangeArrowheads="1"/>
          </p:cNvPicPr>
          <p:nvPr userDrawn="1"/>
        </p:nvPicPr>
        <p:blipFill>
          <a:blip r:embed="rId2" cstate="print"/>
          <a:srcRect/>
          <a:stretch>
            <a:fillRect/>
          </a:stretch>
        </p:blipFill>
        <p:spPr bwMode="auto">
          <a:xfrm>
            <a:off x="0" y="0"/>
            <a:ext cx="9144000" cy="941388"/>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pPr>
              <a:defRPr/>
            </a:pPr>
            <a:fld id="{7998780D-D20D-4819-908F-98EF0D55C648}" type="slidenum">
              <a:rPr lang="en-US" smtClean="0"/>
              <a:pPr>
                <a:defRPr/>
              </a:pPr>
              <a:t>‹#›</a:t>
            </a:fld>
            <a:endParaRPr lang="en-US"/>
          </a:p>
        </p:txBody>
      </p:sp>
      <p:sp>
        <p:nvSpPr>
          <p:cNvPr id="5" name="Footer Placeholder 4"/>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CB14A9-3D2A-47F2-84E4-DD50D28702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D6396B-0408-4DE4-A925-4E55F813044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2BE9E-15E1-4E2D-9EDE-7361F76D2B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2BE9E-15E1-4E2D-9EDE-7361F76D2B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2BE9E-15E1-4E2D-9EDE-7361F76D2B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2BE9E-15E1-4E2D-9EDE-7361F76D2B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2BE9E-15E1-4E2D-9EDE-7361F76D2B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2BE9E-15E1-4E2D-9EDE-7361F76D2B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2BE9E-15E1-4E2D-9EDE-7361F76D2BB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2BE9E-15E1-4E2D-9EDE-7361F76D2B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6D1CBF-89D5-4864-9646-9A5F777DA85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2BE9E-15E1-4E2D-9EDE-7361F76D2BB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2BE9E-15E1-4E2D-9EDE-7361F76D2BB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2BE9E-15E1-4E2D-9EDE-7361F76D2BB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C4DF1-1419-47F8-A42A-2485B1BB3EF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C4DF1-1419-47F8-A42A-2485B1BB3EF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C4DF1-1419-47F8-A42A-2485B1BB3EF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C4DF1-1419-47F8-A42A-2485B1BB3EF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1C4DF1-1419-47F8-A42A-2485B1BB3EF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1C4DF1-1419-47F8-A42A-2485B1BB3EF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1C4DF1-1419-47F8-A42A-2485B1BB3E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B8B669-00DA-4880-8981-A1C97CB7FCA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C4DF1-1419-47F8-A42A-2485B1BB3EF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C4DF1-1419-47F8-A42A-2485B1BB3EF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C4DF1-1419-47F8-A42A-2485B1BB3EF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C4DF1-1419-47F8-A42A-2485B1BB3EF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9131C-319F-4720-96BD-408F5FE781D5}" type="datetimeFigureOut">
              <a:rPr lang="en-US"/>
              <a:pPr>
                <a:defRPr/>
              </a:pPr>
              <a:t>5/11/2011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7E5E9E-FC13-4866-B368-CC50249CB77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3167B7-F460-4F3F-ADED-967EC80D7287}" type="datetimeFigureOut">
              <a:rPr lang="en-US"/>
              <a:pPr>
                <a:defRPr/>
              </a:pPr>
              <a:t>5/11/2011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5D1FC0-4AB5-46AD-9EB8-D736656F929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A405E-9F66-46FD-8BDD-DF5067217891}" type="datetimeFigureOut">
              <a:rPr lang="en-US" smtClean="0">
                <a:solidFill>
                  <a:prstClr val="black">
                    <a:tint val="75000"/>
                  </a:prstClr>
                </a:solidFill>
              </a:rPr>
              <a:pPr/>
              <a:t>5/11/2011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AB6FC3-8C8C-4A06-A55A-35B6074A85D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5952CBA-A148-4008-9CC6-90DD603AE4CB}" type="datetimeFigureOut">
              <a:rPr lang="en-US"/>
              <a:pPr>
                <a:defRPr/>
              </a:pPr>
              <a:t>5/11/2011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F258FB2-C20F-4B34-B742-4E4AE0AACEB9}"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99B899A-BB1E-4BD8-B47C-B91BBD7E14F6}" type="datetimeFigureOut">
              <a:rPr lang="en-US"/>
              <a:pPr>
                <a:defRPr/>
              </a:pPr>
              <a:t>5/11/2011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5E42FD1-8F75-4D24-B242-E6F362AF588B}"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90A4E5D-B3E2-4ABC-9F3F-63A15D028382}" type="datetimeFigureOut">
              <a:rPr lang="en-US"/>
              <a:pPr>
                <a:defRPr/>
              </a:pPr>
              <a:t>5/11/2011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02B42EE-D401-485B-BD45-6807BDD7B5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FEFF70-9114-4CD4-96FD-B055EAE2DBF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853008-6270-448E-B18A-643268137995}"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2440A4-F8E4-4BA4-A0C5-584A8DB703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6ACD6A-07AC-443B-BAEF-6B89047EFA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6EECB40-6CB0-449E-8143-C5587471B9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rotWithShape="0">
          <a:gsLst>
            <a:gs pos="0">
              <a:srgbClr val="EDE8D5"/>
            </a:gs>
            <a:gs pos="64999">
              <a:srgbClr val="F0EBD5"/>
            </a:gs>
            <a:gs pos="100000">
              <a:srgbClr val="D1C39F"/>
            </a:gs>
          </a:gsLst>
          <a:lin ang="5400000"/>
        </a:gradFill>
        <a:effectLst/>
      </p:bgPr>
    </p:bg>
    <p:spTree>
      <p:nvGrpSpPr>
        <p:cNvPr id="1" name=""/>
        <p:cNvGrpSpPr/>
        <p:nvPr/>
      </p:nvGrpSpPr>
      <p:grpSpPr>
        <a:xfrm>
          <a:off x="0" y="0"/>
          <a:ext cx="0" cy="0"/>
          <a:chOff x="0" y="0"/>
          <a:chExt cx="0" cy="0"/>
        </a:xfrm>
      </p:grpSpPr>
      <p:pic>
        <p:nvPicPr>
          <p:cNvPr id="2" name="Picture 2" descr="C:\Users\jhcrawfo\AppData\Local\Microsoft\Windows\Temporary Internet Files\Content.Outlook\TOUTOY28\discover-aq_ppt_header_3_v2.png"/>
          <p:cNvPicPr>
            <a:picLocks noChangeAspect="1" noChangeArrowheads="1"/>
          </p:cNvPicPr>
          <p:nvPr userDrawn="1"/>
        </p:nvPicPr>
        <p:blipFill>
          <a:blip r:embed="rId2" cstate="print"/>
          <a:srcRect/>
          <a:stretch>
            <a:fillRect/>
          </a:stretch>
        </p:blipFill>
        <p:spPr bwMode="auto">
          <a:xfrm>
            <a:off x="0" y="0"/>
            <a:ext cx="9144000" cy="941388"/>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pPr>
              <a:defRPr/>
            </a:pPr>
            <a:fld id="{7998780D-D20D-4819-908F-98EF0D55C648}" type="slidenum">
              <a:rPr lang="en-US" smtClean="0"/>
              <a:pPr>
                <a:defRPr/>
              </a:pPr>
              <a:t>‹#›</a:t>
            </a:fld>
            <a:endParaRPr lang="en-US"/>
          </a:p>
        </p:txBody>
      </p:sp>
      <p:sp>
        <p:nvSpPr>
          <p:cNvPr id="5" name="Footer Placeholder 4"/>
          <p:cNvSpPr>
            <a:spLocks noGrp="1"/>
          </p:cNvSpPr>
          <p:nvPr>
            <p:ph type="ftr" sz="quarter" idx="12"/>
          </p:nvPr>
        </p:nvSpPr>
        <p:spPr/>
        <p:txBody>
          <a:body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7504CF-C623-493B-9283-3C3E4A288A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8EA8A4-2019-4FD2-A083-07FE4B4262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98780D-D20D-4819-908F-98EF0D55C6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47" r:id="rId2"/>
    <p:sldLayoutId id="2147483748" r:id="rId3"/>
    <p:sldLayoutId id="2147483749" r:id="rId4"/>
    <p:sldLayoutId id="2147483750" r:id="rId5"/>
    <p:sldLayoutId id="2147483751" r:id="rId6"/>
    <p:sldLayoutId id="2147483758" r:id="rId7"/>
    <p:sldLayoutId id="2147483752" r:id="rId8"/>
    <p:sldLayoutId id="2147483753" r:id="rId9"/>
    <p:sldLayoutId id="2147483754" r:id="rId10"/>
    <p:sldLayoutId id="214748375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2BE9E-15E1-4E2D-9EDE-7361F76D2B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C4DF1-1419-47F8-A42A-2485B1BB3E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10A4826F-3304-44E4-80E0-37C57EE88865}" type="datetimeFigureOut">
              <a:rPr lang="en-US">
                <a:cs typeface="+mn-cs"/>
              </a:rPr>
              <a:pPr>
                <a:defRPr/>
              </a:pPr>
              <a:t>5/11/2011</a:t>
            </a:fld>
            <a:endParaRPr lang="en-US">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0174193-BD26-46BE-8E02-4CF272E3D245}" type="slidenum">
              <a:rPr lang="en-US">
                <a:cs typeface="+mn-cs"/>
              </a:rPr>
              <a:pPr>
                <a:defRPr/>
              </a:pPr>
              <a:t>‹#›</a:t>
            </a:fld>
            <a:endParaRPr lang="en-US">
              <a:cs typeface="+mn-cs"/>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DDA405E-9F66-46FD-8BDD-DF5067217891}" type="datetimeFigureOut">
              <a:rPr lang="en-US" smtClean="0">
                <a:solidFill>
                  <a:prstClr val="black">
                    <a:tint val="75000"/>
                  </a:prstClr>
                </a:solidFill>
                <a:latin typeface="Calibri"/>
                <a:cs typeface="+mn-cs"/>
              </a:rPr>
              <a:pPr fontAlgn="auto">
                <a:spcBef>
                  <a:spcPts val="0"/>
                </a:spcBef>
                <a:spcAft>
                  <a:spcPts val="0"/>
                </a:spcAft>
              </a:pPr>
              <a:t>5/11/2011</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EAB6FC3-8C8C-4A06-A55A-35B6074A85D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duotone>
              <a:prstClr val="black"/>
              <a:schemeClr val="accent4">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307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prstClr val="white">
                    <a:shade val="50000"/>
                  </a:prstClr>
                </a:solidFill>
                <a:latin typeface="Book Antiqua"/>
              </a:defRPr>
            </a:lvl1pPr>
          </a:lstStyle>
          <a:p>
            <a:pPr>
              <a:defRPr/>
            </a:pPr>
            <a:fld id="{490EAFAB-B960-4F80-951E-799E042697C1}" type="datetimeFigureOut">
              <a:rPr lang="en-US">
                <a:cs typeface="+mn-cs"/>
              </a:rPr>
              <a:pPr>
                <a:defRPr/>
              </a:pPr>
              <a:t>5/11/2011</a:t>
            </a:fld>
            <a:endParaRPr lang="en-US">
              <a:cs typeface="+mn-cs"/>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prstClr val="white">
                    <a:shade val="50000"/>
                  </a:prstClr>
                </a:solidFill>
                <a:latin typeface="Book Antiqua"/>
              </a:defRPr>
            </a:lvl1pPr>
          </a:lstStyle>
          <a:p>
            <a:pPr>
              <a:defRPr/>
            </a:pPr>
            <a:endParaRPr lang="en-US">
              <a:cs typeface="+mn-cs"/>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prstClr val="white">
                    <a:shade val="50000"/>
                  </a:prstClr>
                </a:solidFill>
                <a:latin typeface="Book Antiqua"/>
              </a:defRPr>
            </a:lvl1pPr>
          </a:lstStyle>
          <a:p>
            <a:pPr>
              <a:defRPr/>
            </a:pPr>
            <a:fld id="{2353529A-78B8-4436-8A12-61C2ADE9BAD5}" type="slidenum">
              <a:rPr lang="en-US">
                <a:cs typeface="+mn-cs"/>
              </a:rPr>
              <a:pPr>
                <a:defRPr/>
              </a:pPr>
              <a:t>‹#›</a:t>
            </a:fld>
            <a:endParaRPr lang="en-US">
              <a:cs typeface="+mn-cs"/>
            </a:endParaRPr>
          </a:p>
        </p:txBody>
      </p:sp>
    </p:spTree>
  </p:cSld>
  <p:clrMap bg1="dk1" tx1="lt1" bg2="dk2" tx2="lt2" accent1="accent1" accent2="accent2" accent3="accent3" accent4="accent4" accent5="accent5" accent6="accent6" hlink="hlink" folHlink="folHlink"/>
  <p:sldLayoutIdLst>
    <p:sldLayoutId id="2147483789" r:id="rId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0A53EC0B-5396-452C-A34E-9C481241A1EF}" type="datetimeFigureOut">
              <a:rPr lang="en-US">
                <a:cs typeface="+mn-cs"/>
              </a:rPr>
              <a:pPr>
                <a:defRPr/>
              </a:pPr>
              <a:t>5/11/2011</a:t>
            </a:fld>
            <a:endParaRPr lang="en-US">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8BBB4FC9-29A9-48CF-9AF3-F24B710CA745}" type="slidenum">
              <a:rPr lang="en-US">
                <a:cs typeface="+mn-cs"/>
              </a:rPr>
              <a:pPr>
                <a:defRPr/>
              </a:pPr>
              <a:t>‹#›</a:t>
            </a:fld>
            <a:endParaRPr lang="en-US">
              <a:cs typeface="+mn-cs"/>
            </a:endParaRP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atin typeface="Aria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atin typeface="Aria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25A68F8-398D-4653-99D4-269242A15F93}" type="slidenum">
              <a:rPr lang="en-US">
                <a:latin typeface="Arial"/>
                <a:cs typeface="+mn-cs"/>
              </a:rPr>
              <a:pPr>
                <a:defRPr/>
              </a:pPr>
              <a:t>‹#›</a:t>
            </a:fld>
            <a:endParaRPr lang="en-US">
              <a:latin typeface="Arial"/>
              <a:cs typeface="+mn-cs"/>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nneth.E.Pickering@nasa.gov"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discover-aq/larc.nasa.gov" TargetMode="External"/><Relationship Id="rId5" Type="http://schemas.openxmlformats.org/officeDocument/2006/relationships/hyperlink" Target="mailto:James.H.Crawford@nasa.gov" TargetMode="External"/><Relationship Id="rId4" Type="http://schemas.openxmlformats.org/officeDocument/2006/relationships/hyperlink" Target="mailto:Mary.M.Kleb@nas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9.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wmf"/><Relationship Id="rId10" Type="http://schemas.openxmlformats.org/officeDocument/2006/relationships/image" Target="../media/image16.gif"/><Relationship Id="rId4" Type="http://schemas.openxmlformats.org/officeDocument/2006/relationships/image" Target="../media/image10.png"/><Relationship Id="rId9" Type="http://schemas.openxmlformats.org/officeDocument/2006/relationships/image" Target="../media/image15.w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atmos.umd.edu/~RAMMPP/"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705600" y="6492875"/>
            <a:ext cx="2133600" cy="365125"/>
          </a:xfrm>
        </p:spPr>
        <p:txBody>
          <a:bodyPr/>
          <a:lstStyle/>
          <a:p>
            <a:pPr>
              <a:defRPr/>
            </a:pPr>
            <a:fld id="{7998780D-D20D-4819-908F-98EF0D55C648}" type="slidenum">
              <a:rPr lang="en-US" smtClean="0"/>
              <a:pPr>
                <a:defRPr/>
              </a:pPr>
              <a:t>1</a:t>
            </a:fld>
            <a:endParaRPr lang="en-US"/>
          </a:p>
        </p:txBody>
      </p:sp>
      <p:pic>
        <p:nvPicPr>
          <p:cNvPr id="3" name="Picture 6" descr="DISCOVER-AQ Banner"/>
          <p:cNvPicPr>
            <a:picLocks noChangeAspect="1" noChangeArrowheads="1"/>
          </p:cNvPicPr>
          <p:nvPr/>
        </p:nvPicPr>
        <p:blipFill>
          <a:blip r:embed="rId2" cstate="print"/>
          <a:srcRect/>
          <a:stretch>
            <a:fillRect/>
          </a:stretch>
        </p:blipFill>
        <p:spPr bwMode="auto">
          <a:xfrm>
            <a:off x="0" y="0"/>
            <a:ext cx="9144000" cy="1764116"/>
          </a:xfrm>
          <a:prstGeom prst="rect">
            <a:avLst/>
          </a:prstGeom>
          <a:noFill/>
        </p:spPr>
      </p:pic>
      <p:sp>
        <p:nvSpPr>
          <p:cNvPr id="4" name="Rectangle 1"/>
          <p:cNvSpPr>
            <a:spLocks noChangeArrowheads="1"/>
          </p:cNvSpPr>
          <p:nvPr/>
        </p:nvSpPr>
        <p:spPr bwMode="auto">
          <a:xfrm>
            <a:off x="4572000" y="3276600"/>
            <a:ext cx="4572000" cy="2585323"/>
          </a:xfrm>
          <a:prstGeom prst="rect">
            <a:avLst/>
          </a:prstGeom>
          <a:noFill/>
          <a:ln w="9525">
            <a:noFill/>
            <a:miter lim="800000"/>
            <a:headEnd/>
            <a:tailEnd/>
          </a:ln>
        </p:spPr>
        <p:txBody>
          <a:bodyPr wrap="square">
            <a:spAutoFit/>
          </a:bodyPr>
          <a:lstStyle/>
          <a:p>
            <a:pPr>
              <a:spcAft>
                <a:spcPts val="0"/>
              </a:spcAft>
            </a:pPr>
            <a:r>
              <a:rPr lang="en-US" b="1" dirty="0" smtClean="0">
                <a:solidFill>
                  <a:srgbClr val="663300"/>
                </a:solidFill>
              </a:rPr>
              <a:t>Ken Pickering</a:t>
            </a:r>
          </a:p>
          <a:p>
            <a:pPr>
              <a:spcAft>
                <a:spcPts val="0"/>
              </a:spcAft>
            </a:pPr>
            <a:r>
              <a:rPr lang="en-US" b="1" dirty="0" smtClean="0">
                <a:solidFill>
                  <a:srgbClr val="663300"/>
                </a:solidFill>
              </a:rPr>
              <a:t>Project Scientist</a:t>
            </a:r>
          </a:p>
          <a:p>
            <a:pPr>
              <a:spcAft>
                <a:spcPts val="0"/>
              </a:spcAft>
            </a:pPr>
            <a:r>
              <a:rPr lang="en-US" b="1" dirty="0" smtClean="0">
                <a:solidFill>
                  <a:srgbClr val="663300"/>
                </a:solidFill>
              </a:rPr>
              <a:t>NASA GSFC</a:t>
            </a:r>
          </a:p>
          <a:p>
            <a:pPr>
              <a:spcAft>
                <a:spcPts val="0"/>
              </a:spcAft>
            </a:pPr>
            <a:r>
              <a:rPr lang="en-US" b="1" dirty="0" smtClean="0">
                <a:solidFill>
                  <a:srgbClr val="663300"/>
                </a:solidFill>
                <a:hlinkClick r:id="rId3"/>
              </a:rPr>
              <a:t>Kenneth.E.Pickering@nasa.gov</a:t>
            </a:r>
            <a:endParaRPr lang="en-US" b="1" dirty="0" smtClean="0">
              <a:solidFill>
                <a:srgbClr val="663300"/>
              </a:solidFill>
            </a:endParaRPr>
          </a:p>
          <a:p>
            <a:pPr>
              <a:spcAft>
                <a:spcPts val="0"/>
              </a:spcAft>
            </a:pPr>
            <a:endParaRPr lang="en-US" b="1" dirty="0" smtClean="0">
              <a:solidFill>
                <a:srgbClr val="663300"/>
              </a:solidFill>
            </a:endParaRPr>
          </a:p>
          <a:p>
            <a:pPr>
              <a:spcAft>
                <a:spcPts val="0"/>
              </a:spcAft>
            </a:pPr>
            <a:r>
              <a:rPr lang="en-US" b="1" dirty="0" err="1" smtClean="0">
                <a:solidFill>
                  <a:srgbClr val="663300"/>
                </a:solidFill>
              </a:rPr>
              <a:t>Gao</a:t>
            </a:r>
            <a:r>
              <a:rPr lang="en-US" b="1" dirty="0" smtClean="0">
                <a:solidFill>
                  <a:srgbClr val="663300"/>
                </a:solidFill>
              </a:rPr>
              <a:t> Chen</a:t>
            </a:r>
          </a:p>
          <a:p>
            <a:pPr>
              <a:spcAft>
                <a:spcPts val="0"/>
              </a:spcAft>
            </a:pPr>
            <a:r>
              <a:rPr lang="en-US" b="1" dirty="0" smtClean="0">
                <a:solidFill>
                  <a:srgbClr val="663300"/>
                </a:solidFill>
              </a:rPr>
              <a:t>Data Manager</a:t>
            </a:r>
          </a:p>
          <a:p>
            <a:pPr>
              <a:spcAft>
                <a:spcPts val="0"/>
              </a:spcAft>
            </a:pPr>
            <a:r>
              <a:rPr lang="en-US" b="1" dirty="0" smtClean="0">
                <a:solidFill>
                  <a:srgbClr val="663300"/>
                </a:solidFill>
              </a:rPr>
              <a:t>NASA LaRC</a:t>
            </a:r>
          </a:p>
          <a:p>
            <a:pPr>
              <a:spcAft>
                <a:spcPts val="0"/>
              </a:spcAft>
            </a:pPr>
            <a:r>
              <a:rPr lang="en-US" b="1" dirty="0" smtClean="0">
                <a:solidFill>
                  <a:srgbClr val="663300"/>
                </a:solidFill>
                <a:hlinkClick r:id="rId4"/>
              </a:rPr>
              <a:t>Gao.Chen@nasa.gov</a:t>
            </a:r>
            <a:endParaRPr lang="en-US" b="1" dirty="0" smtClean="0">
              <a:solidFill>
                <a:srgbClr val="663300"/>
              </a:solidFill>
            </a:endParaRPr>
          </a:p>
        </p:txBody>
      </p:sp>
      <p:sp>
        <p:nvSpPr>
          <p:cNvPr id="6" name="Rectangle 1"/>
          <p:cNvSpPr>
            <a:spLocks noChangeArrowheads="1"/>
          </p:cNvSpPr>
          <p:nvPr/>
        </p:nvSpPr>
        <p:spPr bwMode="auto">
          <a:xfrm>
            <a:off x="533400" y="3282077"/>
            <a:ext cx="3962400" cy="2585323"/>
          </a:xfrm>
          <a:prstGeom prst="rect">
            <a:avLst/>
          </a:prstGeom>
          <a:noFill/>
          <a:ln w="9525">
            <a:noFill/>
            <a:miter lim="800000"/>
            <a:headEnd/>
            <a:tailEnd/>
          </a:ln>
        </p:spPr>
        <p:txBody>
          <a:bodyPr wrap="square">
            <a:spAutoFit/>
          </a:bodyPr>
          <a:lstStyle/>
          <a:p>
            <a:pPr>
              <a:spcAft>
                <a:spcPts val="0"/>
              </a:spcAft>
            </a:pPr>
            <a:r>
              <a:rPr lang="en-US" b="1" dirty="0" smtClean="0">
                <a:solidFill>
                  <a:srgbClr val="663300"/>
                </a:solidFill>
              </a:rPr>
              <a:t>Jim Crawford </a:t>
            </a:r>
          </a:p>
          <a:p>
            <a:pPr>
              <a:spcAft>
                <a:spcPts val="0"/>
              </a:spcAft>
            </a:pPr>
            <a:r>
              <a:rPr lang="en-US" b="1" dirty="0" smtClean="0">
                <a:solidFill>
                  <a:srgbClr val="663300"/>
                </a:solidFill>
              </a:rPr>
              <a:t>Principal Investigator</a:t>
            </a:r>
          </a:p>
          <a:p>
            <a:pPr>
              <a:spcAft>
                <a:spcPts val="0"/>
              </a:spcAft>
            </a:pPr>
            <a:r>
              <a:rPr lang="en-US" b="1" dirty="0" smtClean="0">
                <a:solidFill>
                  <a:srgbClr val="663300"/>
                </a:solidFill>
              </a:rPr>
              <a:t>NASA LaRC</a:t>
            </a:r>
          </a:p>
          <a:p>
            <a:pPr>
              <a:spcAft>
                <a:spcPts val="0"/>
              </a:spcAft>
            </a:pPr>
            <a:r>
              <a:rPr lang="en-US" b="1" dirty="0" smtClean="0">
                <a:solidFill>
                  <a:srgbClr val="663300"/>
                </a:solidFill>
                <a:hlinkClick r:id="rId5"/>
              </a:rPr>
              <a:t>James.H.Crawford@nasa.gov</a:t>
            </a:r>
            <a:endParaRPr lang="en-US" b="1" dirty="0" smtClean="0">
              <a:solidFill>
                <a:srgbClr val="663300"/>
              </a:solidFill>
            </a:endParaRPr>
          </a:p>
          <a:p>
            <a:pPr>
              <a:spcAft>
                <a:spcPts val="0"/>
              </a:spcAft>
            </a:pPr>
            <a:endParaRPr lang="en-US" b="1" dirty="0" smtClean="0">
              <a:solidFill>
                <a:srgbClr val="663300"/>
              </a:solidFill>
            </a:endParaRPr>
          </a:p>
          <a:p>
            <a:pPr>
              <a:spcAft>
                <a:spcPts val="0"/>
              </a:spcAft>
            </a:pPr>
            <a:r>
              <a:rPr lang="en-US" b="1" dirty="0" smtClean="0">
                <a:solidFill>
                  <a:srgbClr val="663300"/>
                </a:solidFill>
              </a:rPr>
              <a:t>Mary Kleb</a:t>
            </a:r>
          </a:p>
          <a:p>
            <a:pPr>
              <a:spcAft>
                <a:spcPts val="0"/>
              </a:spcAft>
            </a:pPr>
            <a:r>
              <a:rPr lang="en-US" b="1" dirty="0" smtClean="0">
                <a:solidFill>
                  <a:srgbClr val="663300"/>
                </a:solidFill>
              </a:rPr>
              <a:t>Project Manager</a:t>
            </a:r>
          </a:p>
          <a:p>
            <a:pPr>
              <a:spcAft>
                <a:spcPts val="0"/>
              </a:spcAft>
            </a:pPr>
            <a:r>
              <a:rPr lang="en-US" b="1" dirty="0" smtClean="0">
                <a:solidFill>
                  <a:srgbClr val="663300"/>
                </a:solidFill>
              </a:rPr>
              <a:t>NASA LaRC</a:t>
            </a:r>
          </a:p>
          <a:p>
            <a:pPr>
              <a:spcAft>
                <a:spcPts val="0"/>
              </a:spcAft>
            </a:pPr>
            <a:r>
              <a:rPr lang="en-US" b="1" dirty="0" smtClean="0">
                <a:solidFill>
                  <a:srgbClr val="663300"/>
                </a:solidFill>
                <a:hlinkClick r:id="rId4"/>
              </a:rPr>
              <a:t>Mary.M.Kleb@nasa.gov</a:t>
            </a:r>
            <a:endParaRPr lang="en-US" b="1" dirty="0" smtClean="0">
              <a:solidFill>
                <a:srgbClr val="663300"/>
              </a:solidFill>
            </a:endParaRPr>
          </a:p>
        </p:txBody>
      </p:sp>
      <p:sp>
        <p:nvSpPr>
          <p:cNvPr id="7" name="Rectangle 1"/>
          <p:cNvSpPr>
            <a:spLocks noChangeArrowheads="1"/>
          </p:cNvSpPr>
          <p:nvPr/>
        </p:nvSpPr>
        <p:spPr bwMode="auto">
          <a:xfrm>
            <a:off x="685800" y="6172200"/>
            <a:ext cx="7467600" cy="461665"/>
          </a:xfrm>
          <a:prstGeom prst="rect">
            <a:avLst/>
          </a:prstGeom>
          <a:noFill/>
          <a:ln w="9525">
            <a:noFill/>
            <a:miter lim="800000"/>
            <a:headEnd/>
            <a:tailEnd/>
          </a:ln>
        </p:spPr>
        <p:txBody>
          <a:bodyPr wrap="square">
            <a:spAutoFit/>
          </a:bodyPr>
          <a:lstStyle/>
          <a:p>
            <a:pPr>
              <a:spcAft>
                <a:spcPts val="0"/>
              </a:spcAft>
            </a:pPr>
            <a:r>
              <a:rPr lang="en-US" sz="2400" b="1" dirty="0" smtClean="0">
                <a:solidFill>
                  <a:srgbClr val="663300"/>
                </a:solidFill>
              </a:rPr>
              <a:t>Website: </a:t>
            </a:r>
            <a:r>
              <a:rPr lang="en-US" sz="2400" b="1" dirty="0" smtClean="0">
                <a:solidFill>
                  <a:srgbClr val="663300"/>
                </a:solidFill>
                <a:hlinkClick r:id="rId6"/>
              </a:rPr>
              <a:t>http://discover-aq/larc.nasa.gov</a:t>
            </a:r>
            <a:endParaRPr lang="en-US" sz="2400" b="1" dirty="0" smtClean="0">
              <a:solidFill>
                <a:srgbClr val="663300"/>
              </a:solidFill>
            </a:endParaRPr>
          </a:p>
        </p:txBody>
      </p:sp>
      <p:sp>
        <p:nvSpPr>
          <p:cNvPr id="9" name="Rectangle 1"/>
          <p:cNvSpPr>
            <a:spLocks noChangeArrowheads="1"/>
          </p:cNvSpPr>
          <p:nvPr/>
        </p:nvSpPr>
        <p:spPr bwMode="auto">
          <a:xfrm>
            <a:off x="914400" y="1923871"/>
            <a:ext cx="7162800" cy="1200329"/>
          </a:xfrm>
          <a:prstGeom prst="rect">
            <a:avLst/>
          </a:prstGeom>
          <a:noFill/>
          <a:ln w="9525">
            <a:noFill/>
            <a:miter lim="800000"/>
            <a:headEnd/>
            <a:tailEnd/>
          </a:ln>
        </p:spPr>
        <p:txBody>
          <a:bodyPr wrap="square">
            <a:spAutoFit/>
          </a:bodyPr>
          <a:lstStyle/>
          <a:p>
            <a:pPr>
              <a:spcAft>
                <a:spcPts val="0"/>
              </a:spcAft>
            </a:pPr>
            <a:r>
              <a:rPr lang="en-US" sz="3600" b="1" i="1" dirty="0" smtClean="0">
                <a:solidFill>
                  <a:srgbClr val="663300"/>
                </a:solidFill>
              </a:rPr>
              <a:t>Update to the GEO-CAPE Community and Working Group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62000"/>
          </a:xfrm>
        </p:spPr>
        <p:txBody>
          <a:bodyPr rtlCol="0">
            <a:normAutofit fontScale="90000"/>
          </a:bodyPr>
          <a:lstStyle/>
          <a:p>
            <a:pPr eaLnBrk="1" fontAlgn="auto" hangingPunct="1">
              <a:spcAft>
                <a:spcPts val="0"/>
              </a:spcAft>
              <a:defRPr/>
            </a:pPr>
            <a:r>
              <a:rPr lang="en-US" sz="2400" b="1" dirty="0" smtClean="0">
                <a:solidFill>
                  <a:srgbClr val="FF0000"/>
                </a:solidFill>
              </a:rPr>
              <a:t>DISCOVER-AQ Baltimore-Washington Field Mission</a:t>
            </a:r>
            <a:br>
              <a:rPr lang="en-US" sz="2400" b="1" dirty="0" smtClean="0">
                <a:solidFill>
                  <a:srgbClr val="FF0000"/>
                </a:solidFill>
              </a:rPr>
            </a:br>
            <a:r>
              <a:rPr lang="en-US" sz="2400" b="1" dirty="0" smtClean="0">
                <a:solidFill>
                  <a:srgbClr val="FF0000"/>
                </a:solidFill>
              </a:rPr>
              <a:t>Forecasting for Flight Planning</a:t>
            </a:r>
          </a:p>
        </p:txBody>
      </p:sp>
      <p:sp>
        <p:nvSpPr>
          <p:cNvPr id="25603" name="Content Placeholder 2"/>
          <p:cNvSpPr>
            <a:spLocks noGrp="1"/>
          </p:cNvSpPr>
          <p:nvPr>
            <p:ph idx="1"/>
          </p:nvPr>
        </p:nvSpPr>
        <p:spPr>
          <a:xfrm>
            <a:off x="228600" y="838200"/>
            <a:ext cx="8686800" cy="6019800"/>
          </a:xfrm>
        </p:spPr>
        <p:txBody>
          <a:bodyPr/>
          <a:lstStyle/>
          <a:p>
            <a:pPr eaLnBrk="1" hangingPunct="1"/>
            <a:r>
              <a:rPr lang="en-US" sz="2000" b="1" dirty="0" smtClean="0"/>
              <a:t>Team:  	Ken Pickering, Melanie Follette-Cook, Bryan Duncan - NASA</a:t>
            </a:r>
          </a:p>
          <a:p>
            <a:pPr eaLnBrk="1" hangingPunct="1">
              <a:buFont typeface="Arial" charset="0"/>
              <a:buNone/>
            </a:pPr>
            <a:r>
              <a:rPr lang="en-US" sz="2000" b="1" dirty="0" smtClean="0"/>
              <a:t>			Clare Flynn, Chris Loughner - UMD, Greg Garner – PSU</a:t>
            </a:r>
          </a:p>
          <a:p>
            <a:pPr eaLnBrk="1" hangingPunct="1"/>
            <a:r>
              <a:rPr lang="en-US" sz="2000" b="1" dirty="0" smtClean="0"/>
              <a:t>Sources of forecast guidance:</a:t>
            </a:r>
          </a:p>
          <a:p>
            <a:pPr eaLnBrk="1" hangingPunct="1">
              <a:buFont typeface="Arial" charset="0"/>
              <a:buNone/>
            </a:pPr>
            <a:r>
              <a:rPr lang="en-US" sz="2000" b="1" dirty="0" smtClean="0"/>
              <a:t>	Meteorology:  NCEP North American </a:t>
            </a:r>
            <a:r>
              <a:rPr lang="en-US" sz="2000" b="1" dirty="0" err="1" smtClean="0"/>
              <a:t>Mesoscale</a:t>
            </a:r>
            <a:r>
              <a:rPr lang="en-US" sz="2000" b="1" dirty="0" smtClean="0"/>
              <a:t> Model (NAM)</a:t>
            </a:r>
          </a:p>
          <a:p>
            <a:pPr eaLnBrk="1" hangingPunct="1">
              <a:buFont typeface="Arial" charset="0"/>
              <a:buNone/>
            </a:pPr>
            <a:r>
              <a:rPr lang="en-US" sz="2000" b="1" dirty="0" smtClean="0"/>
              <a:t>			 UMD AOSC WRF</a:t>
            </a:r>
          </a:p>
          <a:p>
            <a:pPr eaLnBrk="1" hangingPunct="1">
              <a:buFont typeface="Arial" charset="0"/>
              <a:buNone/>
            </a:pPr>
            <a:r>
              <a:rPr lang="en-US" sz="2000" b="1" dirty="0" smtClean="0"/>
              <a:t>			 NASA GEOS-5 (0.25 x 0.13 deg)</a:t>
            </a:r>
          </a:p>
          <a:p>
            <a:pPr eaLnBrk="1" hangingPunct="1">
              <a:buFont typeface="Arial" charset="0"/>
              <a:buNone/>
            </a:pPr>
            <a:r>
              <a:rPr lang="en-US" sz="2000" b="1" dirty="0" smtClean="0"/>
              <a:t>			 NWS Sterling VA weather discussions; cloud forecasts</a:t>
            </a:r>
          </a:p>
          <a:p>
            <a:pPr eaLnBrk="1" hangingPunct="1">
              <a:buFont typeface="Arial" charset="0"/>
              <a:buNone/>
            </a:pPr>
            <a:r>
              <a:rPr lang="en-US" sz="2000" b="1" dirty="0" smtClean="0"/>
              <a:t>			 Sterling, VA, Wakefield VA, Dover, DE radars</a:t>
            </a:r>
          </a:p>
          <a:p>
            <a:pPr eaLnBrk="1" hangingPunct="1">
              <a:buFont typeface="Arial" charset="0"/>
              <a:buNone/>
            </a:pPr>
            <a:r>
              <a:rPr lang="en-US" sz="2000" b="1" dirty="0" smtClean="0"/>
              <a:t>			 </a:t>
            </a:r>
            <a:r>
              <a:rPr lang="en-US" sz="2000" b="1" dirty="0" err="1" smtClean="0"/>
              <a:t>Lidar</a:t>
            </a:r>
            <a:r>
              <a:rPr lang="en-US" sz="2000" b="1" dirty="0" smtClean="0"/>
              <a:t>-, </a:t>
            </a:r>
            <a:r>
              <a:rPr lang="en-US" sz="2000" b="1" dirty="0" err="1" smtClean="0"/>
              <a:t>ceilometer</a:t>
            </a:r>
            <a:r>
              <a:rPr lang="en-US" sz="2000" b="1" dirty="0" smtClean="0"/>
              <a:t>-, wind profiler-based boundary layer depths</a:t>
            </a:r>
          </a:p>
          <a:p>
            <a:pPr eaLnBrk="1" hangingPunct="1">
              <a:buFont typeface="Arial" charset="0"/>
              <a:buNone/>
            </a:pPr>
            <a:endParaRPr lang="en-US" sz="2000" b="1" dirty="0" smtClean="0"/>
          </a:p>
          <a:p>
            <a:pPr eaLnBrk="1" hangingPunct="1">
              <a:buFont typeface="Arial" charset="0"/>
              <a:buNone/>
            </a:pPr>
            <a:r>
              <a:rPr lang="en-US" sz="2000" b="1" dirty="0" smtClean="0"/>
              <a:t>	Air Quality:  	- NOAA operational CMAQ ozone and experimental 				PM2.5 forecast guidance (Pius Lee and Rick Saylor, NOAA/ARL)</a:t>
            </a:r>
          </a:p>
          <a:p>
            <a:pPr eaLnBrk="1" hangingPunct="1">
              <a:buFont typeface="Arial" charset="0"/>
              <a:buNone/>
            </a:pPr>
            <a:r>
              <a:rPr lang="en-US" sz="2000" b="1" dirty="0" smtClean="0"/>
              <a:t>			- CMAQ PM2.5 forecasts with NRT GOES fire emissions (Sundar 		Christopher, UAH)</a:t>
            </a:r>
          </a:p>
          <a:p>
            <a:pPr eaLnBrk="1" hangingPunct="1">
              <a:buFont typeface="Arial" charset="0"/>
              <a:buNone/>
            </a:pPr>
            <a:r>
              <a:rPr lang="en-US" sz="2000" b="1" dirty="0" smtClean="0"/>
              <a:t>			- NASA GEOS-5 on-line tracers [GOCART aerosols, CO, CO</a:t>
            </a:r>
            <a:r>
              <a:rPr lang="en-US" sz="2000" b="1" baseline="-25000" dirty="0" smtClean="0"/>
              <a:t>2</a:t>
            </a:r>
            <a:r>
              <a:rPr lang="en-US" sz="2000" b="1" dirty="0" smtClean="0"/>
              <a:t>, SO</a:t>
            </a:r>
            <a:r>
              <a:rPr lang="en-US" sz="2000" b="1" baseline="-25000" dirty="0" smtClean="0"/>
              <a:t>2</a:t>
            </a:r>
            <a:r>
              <a:rPr lang="en-US" sz="2000" b="1" dirty="0" smtClean="0"/>
              <a:t>]  		(Arlindo da Silva, NASA/GSFC)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715962"/>
          </a:xfrm>
        </p:spPr>
        <p:txBody>
          <a:bodyPr/>
          <a:lstStyle/>
          <a:p>
            <a:pPr algn="l" eaLnBrk="1" hangingPunct="1"/>
            <a:r>
              <a:rPr lang="en-US" sz="2400" b="1" dirty="0" smtClean="0">
                <a:solidFill>
                  <a:srgbClr val="FF0000"/>
                </a:solidFill>
              </a:rPr>
              <a:t>Types of Flight Conditions:</a:t>
            </a:r>
          </a:p>
        </p:txBody>
      </p:sp>
      <p:sp>
        <p:nvSpPr>
          <p:cNvPr id="26627" name="Content Placeholder 2"/>
          <p:cNvSpPr>
            <a:spLocks noGrp="1"/>
          </p:cNvSpPr>
          <p:nvPr>
            <p:ph idx="1"/>
          </p:nvPr>
        </p:nvSpPr>
        <p:spPr>
          <a:xfrm>
            <a:off x="457200" y="914400"/>
            <a:ext cx="8229600" cy="5562600"/>
          </a:xfrm>
        </p:spPr>
        <p:txBody>
          <a:bodyPr/>
          <a:lstStyle/>
          <a:p>
            <a:pPr eaLnBrk="1" hangingPunct="1"/>
            <a:r>
              <a:rPr lang="en-US" sz="2000" b="1" dirty="0" smtClean="0"/>
              <a:t>A wide variety of cloud conditions ranging from clear to 50% partial cloudiness (fair weather Cu OK; avoid stratus decks)</a:t>
            </a:r>
          </a:p>
          <a:p>
            <a:pPr eaLnBrk="1" hangingPunct="1">
              <a:buNone/>
            </a:pPr>
            <a:endParaRPr lang="en-US" sz="2000" b="1" dirty="0" smtClean="0"/>
          </a:p>
          <a:p>
            <a:pPr eaLnBrk="1" hangingPunct="1"/>
            <a:r>
              <a:rPr lang="en-US" sz="2000" b="1" dirty="0" smtClean="0"/>
              <a:t>A variety of ozone and PM conditions (moderate to severe pollution)</a:t>
            </a:r>
          </a:p>
          <a:p>
            <a:pPr eaLnBrk="1" hangingPunct="1">
              <a:buFont typeface="Arial" charset="0"/>
              <a:buNone/>
            </a:pPr>
            <a:endParaRPr lang="en-US" sz="2000" b="1" dirty="0" smtClean="0"/>
          </a:p>
          <a:p>
            <a:pPr eaLnBrk="1" hangingPunct="1"/>
            <a:r>
              <a:rPr lang="en-US" sz="2000" b="1" dirty="0" smtClean="0"/>
              <a:t>Light (near stagnation) to moderate wind speed conditions</a:t>
            </a:r>
          </a:p>
          <a:p>
            <a:pPr eaLnBrk="1" hangingPunct="1"/>
            <a:endParaRPr lang="en-US" sz="2000" b="1" dirty="0" smtClean="0"/>
          </a:p>
          <a:p>
            <a:pPr eaLnBrk="1" hangingPunct="1"/>
            <a:r>
              <a:rPr lang="en-US" sz="2000" b="1" dirty="0" smtClean="0"/>
              <a:t>A mix of local pollution and transport from upwind source regions</a:t>
            </a:r>
          </a:p>
          <a:p>
            <a:pPr eaLnBrk="1" hangingPunct="1">
              <a:buFont typeface="Arial" charset="0"/>
              <a:buNone/>
            </a:pPr>
            <a:r>
              <a:rPr lang="en-US" sz="2000" b="1" dirty="0" smtClean="0"/>
              <a:t>	(elevated pollution reservoir)</a:t>
            </a:r>
          </a:p>
          <a:p>
            <a:pPr eaLnBrk="1" hangingPunct="1">
              <a:buFont typeface="Arial" charset="0"/>
              <a:buNone/>
            </a:pPr>
            <a:endParaRPr lang="en-US" sz="2000" b="1" dirty="0" smtClean="0"/>
          </a:p>
          <a:p>
            <a:pPr eaLnBrk="1" hangingPunct="1"/>
            <a:r>
              <a:rPr lang="en-US" sz="2000" b="1" dirty="0" smtClean="0"/>
              <a:t>Chesapeake Bay breeze conditions</a:t>
            </a:r>
          </a:p>
          <a:p>
            <a:pPr eaLnBrk="1" hangingPunct="1"/>
            <a:endParaRPr lang="en-US" sz="2000" b="1" dirty="0" smtClean="0"/>
          </a:p>
          <a:p>
            <a:pPr eaLnBrk="1" hangingPunct="1"/>
            <a:r>
              <a:rPr lang="en-US" sz="2000" b="1" dirty="0" smtClean="0"/>
              <a:t>Before and after a thunderstorm passage</a:t>
            </a:r>
          </a:p>
          <a:p>
            <a:pPr eaLnBrk="1" hangingPunct="1">
              <a:buFont typeface="Arial" charset="0"/>
              <a:buNone/>
            </a:pPr>
            <a:endParaRPr lang="en-US" sz="2000" b="1" dirty="0" smtClean="0"/>
          </a:p>
          <a:p>
            <a:pPr eaLnBrk="1" hangingPunct="1"/>
            <a:r>
              <a:rPr lang="en-US" sz="2000" b="1" dirty="0" smtClean="0"/>
              <a:t>Sunrise (chemical evolution, low-level jet, subsequent BL growth)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
            <a:ext cx="8229600" cy="762000"/>
          </a:xfrm>
        </p:spPr>
        <p:txBody>
          <a:bodyPr/>
          <a:lstStyle/>
          <a:p>
            <a:pPr eaLnBrk="1" hangingPunct="1"/>
            <a:r>
              <a:rPr lang="en-US" sz="2800" b="1" dirty="0" smtClean="0">
                <a:solidFill>
                  <a:srgbClr val="FF0000"/>
                </a:solidFill>
              </a:rPr>
              <a:t>Research and Analysis Activities</a:t>
            </a:r>
          </a:p>
        </p:txBody>
      </p:sp>
      <p:sp>
        <p:nvSpPr>
          <p:cNvPr id="27651" name="Content Placeholder 2"/>
          <p:cNvSpPr>
            <a:spLocks noGrp="1"/>
          </p:cNvSpPr>
          <p:nvPr>
            <p:ph idx="1"/>
          </p:nvPr>
        </p:nvSpPr>
        <p:spPr>
          <a:xfrm>
            <a:off x="228600" y="762000"/>
            <a:ext cx="8686800" cy="5715000"/>
          </a:xfrm>
        </p:spPr>
        <p:txBody>
          <a:bodyPr/>
          <a:lstStyle/>
          <a:p>
            <a:pPr eaLnBrk="1" hangingPunct="1"/>
            <a:r>
              <a:rPr lang="en-US" sz="2000" b="1" dirty="0" smtClean="0">
                <a:solidFill>
                  <a:srgbClr val="FF0000"/>
                </a:solidFill>
              </a:rPr>
              <a:t>Statistical analysis </a:t>
            </a:r>
            <a:r>
              <a:rPr lang="en-US" sz="2000" b="1" dirty="0" smtClean="0"/>
              <a:t>– correlations between surface PM</a:t>
            </a:r>
            <a:r>
              <a:rPr lang="en-US" sz="2000" b="1" baseline="-25000" dirty="0" smtClean="0"/>
              <a:t>2.5</a:t>
            </a:r>
            <a:r>
              <a:rPr lang="en-US" sz="2000" b="1" dirty="0" smtClean="0"/>
              <a:t> and AOD, surface and column NO</a:t>
            </a:r>
            <a:r>
              <a:rPr lang="en-US" sz="2000" b="1" baseline="-25000" dirty="0" smtClean="0"/>
              <a:t>2</a:t>
            </a:r>
            <a:r>
              <a:rPr lang="en-US" sz="2000" b="1" dirty="0" smtClean="0"/>
              <a:t>, O</a:t>
            </a:r>
            <a:r>
              <a:rPr lang="en-US" sz="2000" b="1" baseline="-25000" dirty="0" smtClean="0"/>
              <a:t>3</a:t>
            </a:r>
            <a:r>
              <a:rPr lang="en-US" sz="2000" b="1" dirty="0" smtClean="0"/>
              <a:t>, etc.   Study extent to which boundary layer depth and mixing, humidity, emissions, and chemistry influence the correlation between surface and column observations.</a:t>
            </a:r>
          </a:p>
          <a:p>
            <a:pPr eaLnBrk="1" hangingPunct="1"/>
            <a:endParaRPr lang="en-US" sz="2000" b="1" dirty="0" smtClean="0"/>
          </a:p>
          <a:p>
            <a:pPr eaLnBrk="1" hangingPunct="1"/>
            <a:r>
              <a:rPr lang="en-US" sz="2000" b="1" dirty="0" smtClean="0">
                <a:solidFill>
                  <a:srgbClr val="FF0000"/>
                </a:solidFill>
              </a:rPr>
              <a:t>Improvement of retrieval algorithms </a:t>
            </a:r>
            <a:r>
              <a:rPr lang="en-US" sz="2000" b="1" dirty="0" smtClean="0"/>
              <a:t>through insights obtained from the combination of ACAM, Pandora, aircraft, and surface data.  Comparisons with MODIS, OMI, GOME-2, TES.  Data available for testing GEO-CAPE algorithms.</a:t>
            </a:r>
          </a:p>
          <a:p>
            <a:pPr eaLnBrk="1" hangingPunct="1"/>
            <a:endParaRPr lang="en-US" sz="2000" b="1" dirty="0" smtClean="0"/>
          </a:p>
          <a:p>
            <a:pPr eaLnBrk="1" hangingPunct="1"/>
            <a:r>
              <a:rPr lang="en-US" sz="2000" b="1" dirty="0" smtClean="0">
                <a:solidFill>
                  <a:srgbClr val="FF0000"/>
                </a:solidFill>
              </a:rPr>
              <a:t>Regional air quality modeling </a:t>
            </a:r>
            <a:r>
              <a:rPr lang="en-US" sz="2000" b="1" dirty="0" smtClean="0"/>
              <a:t>-  WRF-</a:t>
            </a:r>
            <a:r>
              <a:rPr lang="en-US" sz="2000" b="1" dirty="0" err="1" smtClean="0"/>
              <a:t>Chem</a:t>
            </a:r>
            <a:r>
              <a:rPr lang="en-US" sz="2000" b="1" dirty="0" smtClean="0"/>
              <a:t> and CMAQ simulations (≤ 4 km horizontal resolution) will be evaluated using all available data from the field mission.  Use model output to interpret observations.  Compute scaling factors between surface and column values in model and compare with those derived from observations.  Use transport feature information from the model to explain inconsistencies between surface and column observations.</a:t>
            </a:r>
          </a:p>
          <a:p>
            <a:pPr eaLnBrk="1" hangingPunct="1"/>
            <a:endParaRPr lang="en-US" sz="2000" b="1" dirty="0" smtClean="0"/>
          </a:p>
          <a:p>
            <a:pPr eaLnBrk="1" hangingPunct="1"/>
            <a:r>
              <a:rPr lang="en-US" sz="2000" b="1" dirty="0" smtClean="0">
                <a:solidFill>
                  <a:srgbClr val="FF0000"/>
                </a:solidFill>
              </a:rPr>
              <a:t>Assess spatial and temporal variability </a:t>
            </a:r>
            <a:r>
              <a:rPr lang="en-US" sz="2000" b="1" dirty="0" smtClean="0"/>
              <a:t>of trace gases and aerosols in models and observations; important information for design of GEO-CAPE.</a:t>
            </a:r>
          </a:p>
          <a:p>
            <a:pPr eaLnBrk="1" hangingPunct="1"/>
            <a:endParaRPr lang="en-US" sz="2000" b="1" dirty="0" smtClean="0"/>
          </a:p>
          <a:p>
            <a:pPr eaLnBrk="1" hangingPunct="1"/>
            <a:endParaRPr lang="en-US" sz="20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Overall Goals of Regional Modeling</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for DISCOVER-AQ</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105400"/>
          </a:xfrm>
        </p:spPr>
        <p:txBody>
          <a:bodyPr>
            <a:normAutofit/>
          </a:bodyPr>
          <a:lstStyle/>
          <a:p>
            <a:r>
              <a:rPr lang="en-US" sz="2400" b="1" dirty="0" smtClean="0">
                <a:latin typeface="Times New Roman" pitchFamily="18" charset="0"/>
                <a:cs typeface="Times New Roman" pitchFamily="18" charset="0"/>
              </a:rPr>
              <a:t>Unravel the details of factors controlling column amount versus surface quantities for trace gases and aerosols</a:t>
            </a:r>
          </a:p>
          <a:p>
            <a:pPr>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 Evaluate WRF-</a:t>
            </a:r>
            <a:r>
              <a:rPr lang="en-US" sz="2400" b="1" dirty="0" err="1" smtClean="0">
                <a:latin typeface="Times New Roman" pitchFamily="18" charset="0"/>
                <a:cs typeface="Times New Roman" pitchFamily="18" charset="0"/>
              </a:rPr>
              <a:t>Chem</a:t>
            </a:r>
            <a:r>
              <a:rPr lang="en-US" sz="2400" b="1" dirty="0" smtClean="0">
                <a:latin typeface="Times New Roman" pitchFamily="18" charset="0"/>
                <a:cs typeface="Times New Roman" pitchFamily="18" charset="0"/>
              </a:rPr>
              <a:t> and CMAQ using all available</a:t>
            </a:r>
          </a:p>
          <a:p>
            <a:pPr>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observations from field mission</a:t>
            </a:r>
          </a:p>
          <a:p>
            <a:pPr>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 Compute scaling factors between surface and column 		values in model and compare with those 			derived from observations.  </a:t>
            </a:r>
          </a:p>
          <a:p>
            <a:pPr>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 Use information concerning transport features from 		the model to explain inconsistencies between 		surface and column observations.</a:t>
            </a:r>
          </a:p>
          <a:p>
            <a:pPr>
              <a:buNone/>
            </a:pPr>
            <a:r>
              <a:rPr lang="en-US" sz="2400" b="1" dirty="0" smtClean="0">
                <a:latin typeface="Times New Roman" pitchFamily="18" charset="0"/>
                <a:cs typeface="Times New Roman" pitchFamily="18" charset="0"/>
              </a:rPr>
              <a:t>		- Use model output in spatial and temporal variability 		analyses in support of GEO-CAPE planning</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Detailed List of Activities</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8839200" cy="5334000"/>
          </a:xfrm>
        </p:spPr>
        <p:txBody>
          <a:bodyPr>
            <a:normAutofit/>
          </a:bodyPr>
          <a:lstStyle/>
          <a:p>
            <a:r>
              <a:rPr lang="en-US" sz="2000" b="1" dirty="0" smtClean="0">
                <a:latin typeface="Times New Roman" pitchFamily="18" charset="0"/>
                <a:cs typeface="Times New Roman" pitchFamily="18" charset="0"/>
              </a:rPr>
              <a:t>Develop best possible set of emissions data for the study region from data sources such as CEMS, MARAMA, MDOT traffic counts, etc.</a:t>
            </a:r>
          </a:p>
          <a:p>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RACM2 (Bill </a:t>
            </a:r>
            <a:r>
              <a:rPr lang="en-US" sz="2000" b="1" dirty="0" err="1" smtClean="0">
                <a:latin typeface="Times New Roman" pitchFamily="18" charset="0"/>
                <a:cs typeface="Times New Roman" pitchFamily="18" charset="0"/>
              </a:rPr>
              <a:t>Stockwell</a:t>
            </a:r>
            <a:r>
              <a:rPr lang="en-US" sz="2000" b="1" dirty="0" smtClean="0">
                <a:latin typeface="Times New Roman" pitchFamily="18" charset="0"/>
                <a:cs typeface="Times New Roman" pitchFamily="18" charset="0"/>
              </a:rPr>
              <a:t>) chemical mechanism – will be in next CMAQ release.  Need to get it into WRF-</a:t>
            </a:r>
            <a:r>
              <a:rPr lang="en-US" sz="2000" b="1" dirty="0" err="1" smtClean="0">
                <a:latin typeface="Times New Roman" pitchFamily="18" charset="0"/>
                <a:cs typeface="Times New Roman" pitchFamily="18" charset="0"/>
              </a:rPr>
              <a:t>Chem</a:t>
            </a:r>
            <a:r>
              <a:rPr lang="en-US" sz="2000" b="1" dirty="0" smtClean="0">
                <a:latin typeface="Times New Roman" pitchFamily="18" charset="0"/>
                <a:cs typeface="Times New Roman" pitchFamily="18" charset="0"/>
              </a:rPr>
              <a:t> also.</a:t>
            </a:r>
          </a:p>
          <a:p>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Evaluate WRF model boundary layer depths using </a:t>
            </a:r>
            <a:r>
              <a:rPr lang="en-US" sz="2000" b="1" dirty="0" err="1" smtClean="0">
                <a:latin typeface="Times New Roman" pitchFamily="18" charset="0"/>
                <a:cs typeface="Times New Roman" pitchFamily="18" charset="0"/>
              </a:rPr>
              <a:t>sonde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lidar</a:t>
            </a:r>
            <a:r>
              <a:rPr lang="en-US" sz="2000" b="1" dirty="0" smtClean="0">
                <a:latin typeface="Times New Roman" pitchFamily="18" charset="0"/>
                <a:cs typeface="Times New Roman" pitchFamily="18" charset="0"/>
              </a:rPr>
              <a:t>, aircraft, and </a:t>
            </a:r>
            <a:r>
              <a:rPr lang="en-US" sz="2000" b="1" dirty="0" err="1" smtClean="0">
                <a:latin typeface="Times New Roman" pitchFamily="18" charset="0"/>
                <a:cs typeface="Times New Roman" pitchFamily="18" charset="0"/>
              </a:rPr>
              <a:t>ceilometer</a:t>
            </a:r>
            <a:r>
              <a:rPr lang="en-US" sz="2000" b="1" dirty="0" smtClean="0">
                <a:latin typeface="Times New Roman" pitchFamily="18" charset="0"/>
                <a:cs typeface="Times New Roman" pitchFamily="18" charset="0"/>
              </a:rPr>
              <a:t> observations</a:t>
            </a:r>
          </a:p>
          <a:p>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Evaluation of chemical mechanisms and aerosol modules using surface, remotely sensed, and in-situ profile data.</a:t>
            </a:r>
          </a:p>
          <a:p>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How do scaling factors between surface and column quantities vary depending on boundary layer depth, transport, proximity to major sources, time of day, etc.</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Detailed List of Activities</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Examine spatial and temporal variations in surface and </a:t>
            </a:r>
            <a:r>
              <a:rPr lang="en-US" sz="2000" b="1" dirty="0" err="1" smtClean="0">
                <a:latin typeface="Times New Roman" pitchFamily="18" charset="0"/>
                <a:cs typeface="Times New Roman" pitchFamily="18" charset="0"/>
              </a:rPr>
              <a:t>tropospheric</a:t>
            </a:r>
            <a:r>
              <a:rPr lang="en-US" sz="2000" b="1" dirty="0" smtClean="0">
                <a:latin typeface="Times New Roman" pitchFamily="18" charset="0"/>
                <a:cs typeface="Times New Roman" pitchFamily="18" charset="0"/>
              </a:rPr>
              <a:t> column values in the models versus those derived from observations</a:t>
            </a:r>
          </a:p>
          <a:p>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Comparisons of model </a:t>
            </a:r>
            <a:r>
              <a:rPr lang="en-US" sz="2000" b="1" dirty="0" err="1" smtClean="0">
                <a:latin typeface="Times New Roman" pitchFamily="18" charset="0"/>
                <a:cs typeface="Times New Roman" pitchFamily="18" charset="0"/>
              </a:rPr>
              <a:t>tropospheric</a:t>
            </a:r>
            <a:r>
              <a:rPr lang="en-US" sz="2000" b="1" dirty="0" smtClean="0">
                <a:latin typeface="Times New Roman" pitchFamily="18" charset="0"/>
                <a:cs typeface="Times New Roman" pitchFamily="18" charset="0"/>
              </a:rPr>
              <a:t> column fields with satellite observations (OMI, GOME-2, MODIS, TES, etc.)</a:t>
            </a:r>
          </a:p>
          <a:p>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Fine-resolution (&lt; 4 km) simulations to capture Chesapeake Bay Breeze</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pPr eaLnBrk="1" fontAlgn="auto" hangingPunct="1">
              <a:spcAft>
                <a:spcPts val="0"/>
              </a:spcAft>
              <a:defRPr/>
            </a:pPr>
            <a:r>
              <a:rPr lang="en-US" sz="3600" dirty="0" smtClean="0"/>
              <a:t>Weather Research &amp; Forecasting</a:t>
            </a:r>
            <a:br>
              <a:rPr lang="en-US" sz="3600" dirty="0" smtClean="0"/>
            </a:br>
            <a:r>
              <a:rPr lang="en-US" sz="3600" dirty="0" smtClean="0"/>
              <a:t>Model (WRF)</a:t>
            </a:r>
            <a:endParaRPr lang="en-US" sz="3600" dirty="0"/>
          </a:p>
        </p:txBody>
      </p:sp>
      <p:sp>
        <p:nvSpPr>
          <p:cNvPr id="5" name="Content Placeholder 2"/>
          <p:cNvSpPr txBox="1">
            <a:spLocks/>
          </p:cNvSpPr>
          <p:nvPr/>
        </p:nvSpPr>
        <p:spPr>
          <a:xfrm>
            <a:off x="0" y="1639888"/>
            <a:ext cx="4648200" cy="3505200"/>
          </a:xfrm>
          <a:prstGeom prst="rect">
            <a:avLst/>
          </a:prstGeom>
        </p:spPr>
        <p:txBody>
          <a:bodyPr/>
          <a:lstStyle/>
          <a:p>
            <a:pPr marL="344488" indent="-344488" fontAlgn="auto">
              <a:spcBef>
                <a:spcPts val="0"/>
              </a:spcBef>
              <a:spcAft>
                <a:spcPts val="200"/>
              </a:spcAft>
              <a:buClr>
                <a:prstClr val="white">
                  <a:shade val="95000"/>
                </a:prstClr>
              </a:buClr>
              <a:buSzPct val="65000"/>
              <a:buFont typeface="Wingdings 2"/>
              <a:buChar char=""/>
              <a:defRPr/>
            </a:pPr>
            <a:r>
              <a:rPr lang="en-US" sz="1900" b="1" dirty="0">
                <a:solidFill>
                  <a:prstClr val="white"/>
                </a:solidFill>
                <a:latin typeface="Book Antiqua"/>
                <a:cs typeface="+mn-cs"/>
              </a:rPr>
              <a:t>Advanced Research WRF (ARW) core V3.2</a:t>
            </a:r>
          </a:p>
          <a:p>
            <a:pPr marL="569913" lvl="1" indent="-225425" fontAlgn="auto">
              <a:spcBef>
                <a:spcPts val="0"/>
              </a:spcBef>
              <a:spcAft>
                <a:spcPts val="200"/>
              </a:spcAft>
              <a:buClr>
                <a:prstClr val="white">
                  <a:shade val="95000"/>
                </a:prstClr>
              </a:buClr>
              <a:buSzPct val="65000"/>
              <a:buFont typeface="Wingdings 2"/>
              <a:buChar char=""/>
              <a:defRPr/>
            </a:pPr>
            <a:r>
              <a:rPr lang="en-US" sz="1900" dirty="0">
                <a:solidFill>
                  <a:prstClr val="white"/>
                </a:solidFill>
                <a:latin typeface="Book Antiqua"/>
                <a:cs typeface="+mn-cs"/>
              </a:rPr>
              <a:t>32 levels in the vertical, up to 100 </a:t>
            </a:r>
            <a:r>
              <a:rPr lang="en-US" sz="1900" dirty="0" err="1">
                <a:solidFill>
                  <a:prstClr val="white"/>
                </a:solidFill>
                <a:latin typeface="Book Antiqua"/>
                <a:cs typeface="+mn-cs"/>
              </a:rPr>
              <a:t>hPa</a:t>
            </a:r>
            <a:endParaRPr lang="en-US" sz="1900" dirty="0">
              <a:solidFill>
                <a:prstClr val="white"/>
              </a:solidFill>
              <a:latin typeface="Book Antiqua"/>
              <a:cs typeface="+mn-cs"/>
            </a:endParaRPr>
          </a:p>
          <a:p>
            <a:pPr marL="569913" lvl="1" indent="-225425" fontAlgn="auto">
              <a:spcBef>
                <a:spcPts val="0"/>
              </a:spcBef>
              <a:spcAft>
                <a:spcPts val="200"/>
              </a:spcAft>
              <a:buClr>
                <a:prstClr val="white">
                  <a:shade val="95000"/>
                </a:prstClr>
              </a:buClr>
              <a:buSzPct val="65000"/>
              <a:buFont typeface="Wingdings 2"/>
              <a:buChar char=""/>
              <a:defRPr/>
            </a:pPr>
            <a:r>
              <a:rPr lang="en-US" sz="1900" dirty="0">
                <a:solidFill>
                  <a:prstClr val="white"/>
                </a:solidFill>
                <a:latin typeface="Book Antiqua"/>
                <a:cs typeface="+mn-cs"/>
              </a:rPr>
              <a:t>Initial and boundary conditions based on NARR (GEOS-5 possible)</a:t>
            </a:r>
          </a:p>
          <a:p>
            <a:pPr marL="344488" indent="-344488" fontAlgn="auto">
              <a:spcBef>
                <a:spcPts val="0"/>
              </a:spcBef>
              <a:spcAft>
                <a:spcPts val="0"/>
              </a:spcAft>
              <a:buClr>
                <a:prstClr val="white">
                  <a:shade val="95000"/>
                </a:prstClr>
              </a:buClr>
              <a:buSzPct val="65000"/>
              <a:buFont typeface="Wingdings 2"/>
              <a:buChar char=""/>
              <a:defRPr/>
            </a:pPr>
            <a:r>
              <a:rPr lang="en-US" sz="1900" b="1" dirty="0">
                <a:solidFill>
                  <a:prstClr val="white"/>
                </a:solidFill>
                <a:latin typeface="Book Antiqua"/>
                <a:cs typeface="+mn-cs"/>
              </a:rPr>
              <a:t>Online Chemistry Module – V3.2</a:t>
            </a:r>
          </a:p>
          <a:p>
            <a:pPr marL="569913" lvl="1" indent="-225425" fontAlgn="auto">
              <a:spcBef>
                <a:spcPts val="0"/>
              </a:spcBef>
              <a:spcAft>
                <a:spcPts val="0"/>
              </a:spcAft>
              <a:buClr>
                <a:prstClr val="white">
                  <a:shade val="95000"/>
                </a:prstClr>
              </a:buClr>
              <a:buSzPct val="65000"/>
              <a:buFont typeface="Wingdings 2"/>
              <a:buChar char=""/>
              <a:defRPr/>
            </a:pPr>
            <a:r>
              <a:rPr lang="en-US" sz="1900" dirty="0">
                <a:solidFill>
                  <a:prstClr val="white"/>
                </a:solidFill>
                <a:latin typeface="Book Antiqua"/>
                <a:cs typeface="+mn-cs"/>
              </a:rPr>
              <a:t>CBMZ chemical mechanism and MOSAIC aerosol parameterization including some aqueous reactions</a:t>
            </a:r>
          </a:p>
          <a:p>
            <a:pPr marL="548640" indent="-411480" fontAlgn="auto">
              <a:spcBef>
                <a:spcPct val="20000"/>
              </a:spcBef>
              <a:spcAft>
                <a:spcPts val="0"/>
              </a:spcAft>
              <a:buClr>
                <a:prstClr val="white">
                  <a:shade val="95000"/>
                </a:prstClr>
              </a:buClr>
              <a:buSzPct val="65000"/>
              <a:defRPr/>
            </a:pPr>
            <a:endParaRPr lang="en-US" sz="1900" dirty="0">
              <a:solidFill>
                <a:prstClr val="white"/>
              </a:solidFill>
              <a:latin typeface="Book Antiqua"/>
              <a:cs typeface="+mn-cs"/>
            </a:endParaRPr>
          </a:p>
          <a:p>
            <a:pPr marL="548640" indent="-411480" fontAlgn="auto">
              <a:spcBef>
                <a:spcPct val="20000"/>
              </a:spcBef>
              <a:spcAft>
                <a:spcPts val="0"/>
              </a:spcAft>
              <a:buClr>
                <a:prstClr val="white">
                  <a:shade val="95000"/>
                </a:prstClr>
              </a:buClr>
              <a:buSzPct val="65000"/>
              <a:buFont typeface="Wingdings 2"/>
              <a:buChar char=""/>
              <a:defRPr/>
            </a:pPr>
            <a:endParaRPr lang="en-US" sz="1900" dirty="0">
              <a:solidFill>
                <a:prstClr val="white"/>
              </a:solidFill>
              <a:latin typeface="Book Antiqua"/>
              <a:cs typeface="+mn-cs"/>
            </a:endParaRPr>
          </a:p>
        </p:txBody>
      </p:sp>
      <p:sp>
        <p:nvSpPr>
          <p:cNvPr id="24580" name="Content Placeholder 2"/>
          <p:cNvSpPr txBox="1">
            <a:spLocks/>
          </p:cNvSpPr>
          <p:nvPr/>
        </p:nvSpPr>
        <p:spPr bwMode="auto">
          <a:xfrm>
            <a:off x="0" y="4648200"/>
            <a:ext cx="8915400" cy="2209800"/>
          </a:xfrm>
          <a:prstGeom prst="rect">
            <a:avLst/>
          </a:prstGeom>
          <a:noFill/>
          <a:ln w="9525">
            <a:noFill/>
            <a:miter lim="800000"/>
            <a:headEnd/>
            <a:tailEnd/>
          </a:ln>
        </p:spPr>
        <p:txBody>
          <a:bodyPr/>
          <a:lstStyle/>
          <a:p>
            <a:pPr marL="569913" lvl="1" indent="-225425">
              <a:buClr>
                <a:srgbClr val="F9F9F9"/>
              </a:buClr>
              <a:buSzPct val="65000"/>
              <a:buFont typeface="Wingdings 2" pitchFamily="18" charset="2"/>
              <a:buChar char=""/>
            </a:pPr>
            <a:r>
              <a:rPr lang="en-US" sz="1900">
                <a:solidFill>
                  <a:srgbClr val="FFFFFF"/>
                </a:solidFill>
                <a:latin typeface="Book Antiqua"/>
                <a:cs typeface="+mn-cs"/>
              </a:rPr>
              <a:t>Initial and boundary conditions for trace gases and aerosols based on MOZART (NASA GMI possible)</a:t>
            </a:r>
          </a:p>
          <a:p>
            <a:pPr marL="569913" lvl="1" indent="-225425">
              <a:buClr>
                <a:srgbClr val="F9F9F9"/>
              </a:buClr>
              <a:buSzPct val="65000"/>
              <a:buFont typeface="Wingdings 2" pitchFamily="18" charset="2"/>
              <a:buChar char=""/>
            </a:pPr>
            <a:r>
              <a:rPr lang="en-US" sz="1900">
                <a:solidFill>
                  <a:srgbClr val="FFFFFF"/>
                </a:solidFill>
                <a:latin typeface="Book Antiqua"/>
                <a:cs typeface="+mn-cs"/>
              </a:rPr>
              <a:t>Anthropogenic emissions generated by (Sparse Matrix Operator Kernel Emissions (SMOKE) modeling system using annual emissions from US Regional Planning Offices and hourly Contiguous Emissions Monitoring data from the EPA</a:t>
            </a:r>
          </a:p>
          <a:p>
            <a:pPr marL="569913" lvl="1" indent="-225425">
              <a:buClr>
                <a:srgbClr val="F9F9F9"/>
              </a:buClr>
              <a:buSzPct val="65000"/>
              <a:buFont typeface="Wingdings 2" pitchFamily="18" charset="2"/>
              <a:buChar char=""/>
            </a:pPr>
            <a:r>
              <a:rPr lang="en-US" sz="1900">
                <a:solidFill>
                  <a:srgbClr val="FFFFFF"/>
                </a:solidFill>
                <a:latin typeface="Book Antiqua"/>
                <a:cs typeface="+mn-cs"/>
              </a:rPr>
              <a:t>Biogenic emissions from Biogenic Emissions Inventory System (BEIS) V3.12 </a:t>
            </a:r>
          </a:p>
        </p:txBody>
      </p:sp>
      <p:grpSp>
        <p:nvGrpSpPr>
          <p:cNvPr id="3" name="Group 9"/>
          <p:cNvGrpSpPr>
            <a:grpSpLocks/>
          </p:cNvGrpSpPr>
          <p:nvPr/>
        </p:nvGrpSpPr>
        <p:grpSpPr bwMode="auto">
          <a:xfrm>
            <a:off x="4648200" y="1600200"/>
            <a:ext cx="4267200" cy="2979738"/>
            <a:chOff x="4572000" y="1600199"/>
            <a:chExt cx="4267200" cy="2978989"/>
          </a:xfrm>
        </p:grpSpPr>
        <p:pic>
          <p:nvPicPr>
            <p:cNvPr id="24582" name="Picture 3" descr="wrf_36_12_4km_domain.jpg"/>
            <p:cNvPicPr>
              <a:picLocks noChangeAspect="1"/>
            </p:cNvPicPr>
            <p:nvPr/>
          </p:nvPicPr>
          <p:blipFill>
            <a:blip r:embed="rId2" cstate="print"/>
            <a:srcRect l="1282" t="2563" r="3590" b="2563"/>
            <a:stretch>
              <a:fillRect/>
            </a:stretch>
          </p:blipFill>
          <p:spPr bwMode="auto">
            <a:xfrm>
              <a:off x="4572000" y="1600199"/>
              <a:ext cx="4267200" cy="2978989"/>
            </a:xfrm>
            <a:prstGeom prst="rect">
              <a:avLst/>
            </a:prstGeom>
            <a:noFill/>
            <a:ln w="9525">
              <a:noFill/>
              <a:miter lim="800000"/>
              <a:headEnd/>
              <a:tailEnd/>
            </a:ln>
          </p:spPr>
        </p:pic>
        <p:sp>
          <p:nvSpPr>
            <p:cNvPr id="24583" name="TextBox 6"/>
            <p:cNvSpPr txBox="1">
              <a:spLocks noChangeArrowheads="1"/>
            </p:cNvSpPr>
            <p:nvPr/>
          </p:nvSpPr>
          <p:spPr bwMode="auto">
            <a:xfrm rot="211405">
              <a:off x="4808770" y="4025436"/>
              <a:ext cx="819455" cy="369332"/>
            </a:xfrm>
            <a:prstGeom prst="rect">
              <a:avLst/>
            </a:prstGeom>
            <a:noFill/>
            <a:ln w="9525">
              <a:noFill/>
              <a:miter lim="800000"/>
              <a:headEnd/>
              <a:tailEnd/>
            </a:ln>
          </p:spPr>
          <p:txBody>
            <a:bodyPr wrap="none">
              <a:spAutoFit/>
            </a:bodyPr>
            <a:lstStyle/>
            <a:p>
              <a:r>
                <a:rPr lang="en-US" b="1">
                  <a:solidFill>
                    <a:srgbClr val="00FF00"/>
                  </a:solidFill>
                  <a:latin typeface="Book Antiqua"/>
                  <a:cs typeface="+mn-cs"/>
                </a:rPr>
                <a:t>36 km</a:t>
              </a:r>
            </a:p>
          </p:txBody>
        </p:sp>
        <p:sp>
          <p:nvSpPr>
            <p:cNvPr id="24584" name="TextBox 7"/>
            <p:cNvSpPr txBox="1">
              <a:spLocks noChangeArrowheads="1"/>
            </p:cNvSpPr>
            <p:nvPr/>
          </p:nvSpPr>
          <p:spPr bwMode="auto">
            <a:xfrm rot="412752">
              <a:off x="7238576" y="3705347"/>
              <a:ext cx="819455" cy="369332"/>
            </a:xfrm>
            <a:prstGeom prst="rect">
              <a:avLst/>
            </a:prstGeom>
            <a:noFill/>
            <a:ln w="9525">
              <a:noFill/>
              <a:miter lim="800000"/>
              <a:headEnd/>
              <a:tailEnd/>
            </a:ln>
          </p:spPr>
          <p:txBody>
            <a:bodyPr wrap="none">
              <a:spAutoFit/>
            </a:bodyPr>
            <a:lstStyle/>
            <a:p>
              <a:r>
                <a:rPr lang="en-US" b="1">
                  <a:solidFill>
                    <a:srgbClr val="FFC000"/>
                  </a:solidFill>
                  <a:latin typeface="Book Antiqua"/>
                  <a:cs typeface="+mn-cs"/>
                </a:rPr>
                <a:t>12 km</a:t>
              </a:r>
            </a:p>
          </p:txBody>
        </p:sp>
        <p:sp>
          <p:nvSpPr>
            <p:cNvPr id="24585" name="TextBox 8"/>
            <p:cNvSpPr txBox="1">
              <a:spLocks noChangeArrowheads="1"/>
            </p:cNvSpPr>
            <p:nvPr/>
          </p:nvSpPr>
          <p:spPr bwMode="auto">
            <a:xfrm>
              <a:off x="7620000" y="3048000"/>
              <a:ext cx="704039" cy="369332"/>
            </a:xfrm>
            <a:prstGeom prst="rect">
              <a:avLst/>
            </a:prstGeom>
            <a:noFill/>
            <a:ln w="9525">
              <a:noFill/>
              <a:miter lim="800000"/>
              <a:headEnd/>
              <a:tailEnd/>
            </a:ln>
          </p:spPr>
          <p:txBody>
            <a:bodyPr wrap="none">
              <a:spAutoFit/>
            </a:bodyPr>
            <a:lstStyle/>
            <a:p>
              <a:r>
                <a:rPr lang="en-US" b="1">
                  <a:solidFill>
                    <a:srgbClr val="0000FF"/>
                  </a:solidFill>
                  <a:latin typeface="Book Antiqua"/>
                  <a:cs typeface="+mn-cs"/>
                </a:rPr>
                <a:t>4 km</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MOSAIC 8-bin Aerosol Variables</a:t>
            </a:r>
          </a:p>
        </p:txBody>
      </p:sp>
      <p:sp>
        <p:nvSpPr>
          <p:cNvPr id="3" name="Content Placeholder 2"/>
          <p:cNvSpPr>
            <a:spLocks noGrp="1"/>
          </p:cNvSpPr>
          <p:nvPr>
            <p:ph sz="half" idx="1"/>
          </p:nvPr>
        </p:nvSpPr>
        <p:spPr>
          <a:xfrm>
            <a:off x="152400" y="1600200"/>
            <a:ext cx="4419600" cy="4953000"/>
          </a:xfrm>
        </p:spPr>
        <p:txBody>
          <a:bodyPr rtlCol="0">
            <a:normAutofit/>
          </a:bodyPr>
          <a:lstStyle/>
          <a:p>
            <a:pPr eaLnBrk="1" fontAlgn="auto" hangingPunct="1">
              <a:spcAft>
                <a:spcPts val="0"/>
              </a:spcAft>
              <a:buFont typeface="Arial" pitchFamily="34" charset="0"/>
              <a:buChar char="•"/>
              <a:defRPr/>
            </a:pPr>
            <a:r>
              <a:rPr lang="en-US" sz="2400" dirty="0" smtClean="0">
                <a:latin typeface="+mj-lt"/>
              </a:rPr>
              <a:t>8 aerosol mass size bins* (</a:t>
            </a:r>
            <a:r>
              <a:rPr lang="el-GR" sz="2400" dirty="0" smtClean="0">
                <a:latin typeface="+mj-lt"/>
                <a:cs typeface="Arial"/>
              </a:rPr>
              <a:t>μ</a:t>
            </a:r>
            <a:r>
              <a:rPr lang="en-US" sz="2400" dirty="0" smtClean="0">
                <a:latin typeface="+mj-lt"/>
                <a:cs typeface="Arial"/>
              </a:rPr>
              <a:t>g/kg dry air):</a:t>
            </a:r>
            <a:endParaRPr lang="en-US" sz="2400" dirty="0" smtClean="0">
              <a:latin typeface="+mj-lt"/>
            </a:endParaRPr>
          </a:p>
          <a:p>
            <a:pPr lvl="1" eaLnBrk="1" fontAlgn="auto" hangingPunct="1">
              <a:spcAft>
                <a:spcPts val="0"/>
              </a:spcAft>
              <a:buFont typeface="Arial" pitchFamily="34" charset="0"/>
              <a:buChar char="–"/>
              <a:defRPr/>
            </a:pPr>
            <a:r>
              <a:rPr lang="en-US" sz="2000" dirty="0" smtClean="0"/>
              <a:t>SO</a:t>
            </a:r>
            <a:r>
              <a:rPr lang="en-US" sz="2000" baseline="-25000" dirty="0" smtClean="0"/>
              <a:t>4</a:t>
            </a:r>
            <a:r>
              <a:rPr lang="en-US" sz="2000" dirty="0" smtClean="0"/>
              <a:t>, NH</a:t>
            </a:r>
            <a:r>
              <a:rPr lang="en-US" sz="2000" baseline="-25000" dirty="0" smtClean="0"/>
              <a:t>4</a:t>
            </a:r>
            <a:r>
              <a:rPr lang="en-US" sz="2000" dirty="0" smtClean="0"/>
              <a:t>, NO</a:t>
            </a:r>
            <a:r>
              <a:rPr lang="en-US" sz="2000" baseline="-25000" dirty="0" smtClean="0"/>
              <a:t>3</a:t>
            </a:r>
            <a:r>
              <a:rPr lang="en-US" sz="2000" dirty="0" smtClean="0"/>
              <a:t>, </a:t>
            </a:r>
            <a:r>
              <a:rPr lang="en-US" sz="2000" dirty="0" err="1" smtClean="0"/>
              <a:t>Cl</a:t>
            </a:r>
            <a:r>
              <a:rPr lang="en-US" sz="2000" dirty="0" smtClean="0"/>
              <a:t>, Na, organic carbon, black carbon, other </a:t>
            </a:r>
            <a:r>
              <a:rPr lang="en-US" sz="2000" dirty="0" err="1" smtClean="0"/>
              <a:t>inorganics</a:t>
            </a:r>
            <a:r>
              <a:rPr lang="en-US" sz="2000" dirty="0" smtClean="0"/>
              <a:t> , water </a:t>
            </a:r>
          </a:p>
          <a:p>
            <a:pPr eaLnBrk="1" fontAlgn="auto" hangingPunct="1">
              <a:spcAft>
                <a:spcPts val="0"/>
              </a:spcAft>
              <a:buFont typeface="Arial" pitchFamily="34" charset="0"/>
              <a:buChar char="•"/>
              <a:defRPr/>
            </a:pPr>
            <a:r>
              <a:rPr lang="en-US" sz="2400" dirty="0" smtClean="0"/>
              <a:t>8 aerosol in cloud mass size bins* (</a:t>
            </a:r>
            <a:r>
              <a:rPr lang="el-GR" sz="2400" dirty="0" smtClean="0">
                <a:cs typeface="Arial"/>
              </a:rPr>
              <a:t>μ</a:t>
            </a:r>
            <a:r>
              <a:rPr lang="en-US" sz="2400" dirty="0" smtClean="0">
                <a:cs typeface="Arial"/>
              </a:rPr>
              <a:t>g/kg dry air):</a:t>
            </a:r>
          </a:p>
          <a:p>
            <a:pPr lvl="1" eaLnBrk="1" fontAlgn="auto" hangingPunct="1">
              <a:spcAft>
                <a:spcPts val="0"/>
              </a:spcAft>
              <a:buFont typeface="Arial" pitchFamily="34" charset="0"/>
              <a:buChar char="–"/>
              <a:defRPr/>
            </a:pPr>
            <a:r>
              <a:rPr lang="en-US" sz="2000" dirty="0" smtClean="0"/>
              <a:t>SO</a:t>
            </a:r>
            <a:r>
              <a:rPr lang="en-US" sz="2000" baseline="-25000" dirty="0" smtClean="0"/>
              <a:t>4</a:t>
            </a:r>
            <a:r>
              <a:rPr lang="en-US" sz="2000" dirty="0" smtClean="0"/>
              <a:t>, NH</a:t>
            </a:r>
            <a:r>
              <a:rPr lang="en-US" sz="2000" baseline="-25000" dirty="0" smtClean="0"/>
              <a:t>4</a:t>
            </a:r>
            <a:r>
              <a:rPr lang="en-US" sz="2000" dirty="0" smtClean="0"/>
              <a:t>, NO</a:t>
            </a:r>
            <a:r>
              <a:rPr lang="en-US" sz="2000" baseline="-25000" dirty="0" smtClean="0"/>
              <a:t>3</a:t>
            </a:r>
            <a:r>
              <a:rPr lang="en-US" sz="2000" dirty="0" smtClean="0"/>
              <a:t>, </a:t>
            </a:r>
            <a:r>
              <a:rPr lang="en-US" sz="2000" dirty="0" err="1" smtClean="0"/>
              <a:t>Cl</a:t>
            </a:r>
            <a:r>
              <a:rPr lang="en-US" sz="2000" dirty="0" smtClean="0"/>
              <a:t>, Na, organic carbon, black carbon, and other </a:t>
            </a:r>
            <a:r>
              <a:rPr lang="en-US" sz="2000" dirty="0" err="1" smtClean="0"/>
              <a:t>inorganics</a:t>
            </a:r>
            <a:endParaRPr lang="en-US" sz="2000" dirty="0" smtClean="0"/>
          </a:p>
          <a:p>
            <a:pPr eaLnBrk="1" fontAlgn="auto" hangingPunct="1">
              <a:spcAft>
                <a:spcPts val="0"/>
              </a:spcAft>
              <a:buFont typeface="Arial" pitchFamily="34" charset="0"/>
              <a:buChar char="•"/>
              <a:defRPr/>
            </a:pPr>
            <a:r>
              <a:rPr lang="en-US" sz="2400" dirty="0" smtClean="0"/>
              <a:t>PM2.5 dry mass (</a:t>
            </a:r>
            <a:r>
              <a:rPr lang="el-GR" sz="2400" dirty="0" smtClean="0">
                <a:cs typeface="Arial"/>
              </a:rPr>
              <a:t>μ</a:t>
            </a:r>
            <a:r>
              <a:rPr lang="en-US" sz="2400" dirty="0" smtClean="0">
                <a:cs typeface="Arial"/>
              </a:rPr>
              <a:t>g/m</a:t>
            </a:r>
            <a:r>
              <a:rPr lang="en-US" sz="2400" baseline="30000" dirty="0" smtClean="0">
                <a:cs typeface="Arial"/>
              </a:rPr>
              <a:t>3</a:t>
            </a:r>
            <a:r>
              <a:rPr lang="en-US" sz="2400" dirty="0" smtClean="0">
                <a:cs typeface="Arial"/>
              </a:rPr>
              <a:t>)</a:t>
            </a:r>
          </a:p>
          <a:p>
            <a:pPr eaLnBrk="1" fontAlgn="auto" hangingPunct="1">
              <a:spcAft>
                <a:spcPts val="0"/>
              </a:spcAft>
              <a:buFont typeface="Arial" pitchFamily="34" charset="0"/>
              <a:buChar char="•"/>
              <a:defRPr/>
            </a:pPr>
            <a:r>
              <a:rPr lang="en-US" sz="2400" dirty="0" smtClean="0">
                <a:cs typeface="Arial"/>
              </a:rPr>
              <a:t>PM10 dry mass (</a:t>
            </a:r>
            <a:r>
              <a:rPr lang="el-GR" sz="2400" dirty="0" smtClean="0">
                <a:cs typeface="Arial"/>
              </a:rPr>
              <a:t>μ</a:t>
            </a:r>
            <a:r>
              <a:rPr lang="en-US" sz="2400" dirty="0" smtClean="0">
                <a:cs typeface="Arial"/>
              </a:rPr>
              <a:t>g/m</a:t>
            </a:r>
            <a:r>
              <a:rPr lang="en-US" sz="2400" baseline="30000" dirty="0" smtClean="0">
                <a:cs typeface="Arial"/>
              </a:rPr>
              <a:t>3</a:t>
            </a:r>
            <a:r>
              <a:rPr lang="en-US" sz="2400" dirty="0" smtClean="0">
                <a:cs typeface="Arial"/>
              </a:rPr>
              <a:t>)</a:t>
            </a:r>
            <a:endParaRPr lang="en-US" sz="2400" dirty="0" smtClean="0"/>
          </a:p>
        </p:txBody>
      </p:sp>
      <p:sp>
        <p:nvSpPr>
          <p:cNvPr id="25604" name="Content Placeholder 3"/>
          <p:cNvSpPr>
            <a:spLocks noGrp="1"/>
          </p:cNvSpPr>
          <p:nvPr>
            <p:ph sz="half" idx="2"/>
          </p:nvPr>
        </p:nvSpPr>
        <p:spPr>
          <a:xfrm>
            <a:off x="4648200" y="1600200"/>
            <a:ext cx="4267200" cy="4525963"/>
          </a:xfrm>
        </p:spPr>
        <p:txBody>
          <a:bodyPr/>
          <a:lstStyle/>
          <a:p>
            <a:pPr eaLnBrk="1" hangingPunct="1"/>
            <a:r>
              <a:rPr lang="en-US" sz="2400" smtClean="0"/>
              <a:t>Backscatter coefficient</a:t>
            </a:r>
          </a:p>
          <a:p>
            <a:pPr eaLnBrk="1" hangingPunct="1"/>
            <a:r>
              <a:rPr lang="en-US" sz="2400" smtClean="0"/>
              <a:t>Single scattering albedo</a:t>
            </a:r>
          </a:p>
          <a:p>
            <a:pPr eaLnBrk="1" hangingPunct="1"/>
            <a:r>
              <a:rPr lang="en-US" sz="2400" smtClean="0"/>
              <a:t>Asymmetry parameter</a:t>
            </a:r>
          </a:p>
          <a:p>
            <a:pPr eaLnBrk="1" hangingPunct="1"/>
            <a:r>
              <a:rPr lang="en-US" sz="2400" smtClean="0"/>
              <a:t>Extinction coefficient</a:t>
            </a:r>
          </a:p>
          <a:p>
            <a:pPr lvl="1" eaLnBrk="1" hangingPunct="1"/>
            <a:r>
              <a:rPr lang="en-US" sz="2000" smtClean="0"/>
              <a:t>All at 4 wavelengths (300, 400, 600, and 999 nm)</a:t>
            </a:r>
          </a:p>
        </p:txBody>
      </p:sp>
      <p:sp>
        <p:nvSpPr>
          <p:cNvPr id="25605" name="TextBox 4"/>
          <p:cNvSpPr txBox="1">
            <a:spLocks noChangeArrowheads="1"/>
          </p:cNvSpPr>
          <p:nvPr/>
        </p:nvSpPr>
        <p:spPr bwMode="auto">
          <a:xfrm>
            <a:off x="5105400" y="6324600"/>
            <a:ext cx="3773488" cy="369888"/>
          </a:xfrm>
          <a:prstGeom prst="rect">
            <a:avLst/>
          </a:prstGeom>
          <a:noFill/>
          <a:ln w="9525">
            <a:noFill/>
            <a:miter lim="800000"/>
            <a:headEnd/>
            <a:tailEnd/>
          </a:ln>
        </p:spPr>
        <p:txBody>
          <a:bodyPr wrap="none">
            <a:spAutoFit/>
          </a:bodyPr>
          <a:lstStyle/>
          <a:p>
            <a:r>
              <a:rPr lang="en-US">
                <a:solidFill>
                  <a:srgbClr val="000000"/>
                </a:solidFill>
                <a:latin typeface="Calibri"/>
                <a:cs typeface="+mn-cs"/>
              </a:rPr>
              <a:t>* Size bins range from 0.039 to 10 </a:t>
            </a:r>
            <a:r>
              <a:rPr lang="el-GR">
                <a:solidFill>
                  <a:srgbClr val="000000"/>
                </a:solidFill>
                <a:latin typeface="Calibri"/>
                <a:cs typeface="Arial" charset="0"/>
              </a:rPr>
              <a:t>μ</a:t>
            </a:r>
            <a:r>
              <a:rPr lang="en-US">
                <a:solidFill>
                  <a:srgbClr val="000000"/>
                </a:solidFill>
                <a:latin typeface="Calibri"/>
                <a:cs typeface="Arial" charset="0"/>
              </a:rPr>
              <a:t>m</a:t>
            </a:r>
            <a:r>
              <a:rPr lang="en-US">
                <a:solidFill>
                  <a:srgbClr val="000000"/>
                </a:solidFill>
                <a:latin typeface="Calibri"/>
                <a:cs typeface="+mn-cs"/>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685800"/>
          </a:xfrm>
        </p:spPr>
        <p:txBody>
          <a:bodyPr/>
          <a:lstStyle/>
          <a:p>
            <a:r>
              <a:rPr lang="en-US" sz="2400" b="1" smtClean="0"/>
              <a:t>Community Multiscale Air Quality Model (CMAQ)</a:t>
            </a:r>
          </a:p>
        </p:txBody>
      </p:sp>
      <p:sp>
        <p:nvSpPr>
          <p:cNvPr id="26627" name="Content Placeholder 2"/>
          <p:cNvSpPr>
            <a:spLocks noGrp="1"/>
          </p:cNvSpPr>
          <p:nvPr>
            <p:ph idx="1"/>
          </p:nvPr>
        </p:nvSpPr>
        <p:spPr>
          <a:xfrm>
            <a:off x="0" y="1143000"/>
            <a:ext cx="8839200" cy="5715000"/>
          </a:xfrm>
        </p:spPr>
        <p:txBody>
          <a:bodyPr/>
          <a:lstStyle/>
          <a:p>
            <a:r>
              <a:rPr lang="en-US" sz="2000" b="1" smtClean="0"/>
              <a:t>Developed by EPA (Ching and Byun, 1999; Byun and Schere, 2006)</a:t>
            </a:r>
          </a:p>
          <a:p>
            <a:pPr>
              <a:buFont typeface="Arial" charset="0"/>
              <a:buNone/>
            </a:pPr>
            <a:endParaRPr lang="en-US" sz="2000" b="1" smtClean="0"/>
          </a:p>
          <a:p>
            <a:r>
              <a:rPr lang="en-US" sz="2000" b="1" smtClean="0"/>
              <a:t>Applications:</a:t>
            </a:r>
          </a:p>
          <a:p>
            <a:pPr>
              <a:buFont typeface="Arial" charset="0"/>
              <a:buNone/>
            </a:pPr>
            <a:r>
              <a:rPr lang="en-US" sz="2000" b="1" smtClean="0"/>
              <a:t>		By state air quality agencies for regulatory modeling as part of State 	Implementation Plan process</a:t>
            </a:r>
          </a:p>
          <a:p>
            <a:pPr>
              <a:buFont typeface="Arial" charset="0"/>
              <a:buNone/>
            </a:pPr>
            <a:r>
              <a:rPr lang="en-US" sz="2000" b="1" smtClean="0"/>
              <a:t>		By EPA for national air quality assessments</a:t>
            </a:r>
          </a:p>
          <a:p>
            <a:pPr>
              <a:buFont typeface="Arial" charset="0"/>
              <a:buNone/>
            </a:pPr>
            <a:r>
              <a:rPr lang="en-US" sz="2000" b="1" smtClean="0"/>
              <a:t>		By NOAA for operational air quality forecast guidance</a:t>
            </a:r>
          </a:p>
          <a:p>
            <a:pPr>
              <a:buFont typeface="Arial" charset="0"/>
              <a:buNone/>
            </a:pPr>
            <a:endParaRPr lang="en-US" sz="2000" b="1" smtClean="0"/>
          </a:p>
          <a:p>
            <a:r>
              <a:rPr lang="en-US" sz="2000" b="1" smtClean="0"/>
              <a:t>Current version:  4.7.1 (June 2010)</a:t>
            </a:r>
          </a:p>
          <a:p>
            <a:pPr>
              <a:buFont typeface="Arial" charset="0"/>
              <a:buNone/>
            </a:pPr>
            <a:r>
              <a:rPr lang="en-US" sz="2000" b="1" smtClean="0"/>
              <a:t>		Contains CB05 chemical mechanism;  AE-5 aerosol module</a:t>
            </a:r>
          </a:p>
          <a:p>
            <a:pPr>
              <a:buFont typeface="Arial" charset="0"/>
              <a:buNone/>
            </a:pPr>
            <a:endParaRPr lang="en-US" sz="2000" b="1" smtClean="0"/>
          </a:p>
          <a:p>
            <a:r>
              <a:rPr lang="en-US" sz="2000" b="1" smtClean="0"/>
              <a:t>WRF meteorological data processed by MCIP (Meteorology and Chemistry Interface Processor)</a:t>
            </a:r>
          </a:p>
          <a:p>
            <a:endParaRPr lang="en-US" sz="2000" b="1" smtClean="0"/>
          </a:p>
          <a:p>
            <a:r>
              <a:rPr lang="en-US" sz="2000" b="1" smtClean="0"/>
              <a:t>Emissions data sets developed using SMOKE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NOemis_Mon8AM_region.gif"/>
          <p:cNvPicPr>
            <a:picLocks noChangeAspect="1"/>
          </p:cNvPicPr>
          <p:nvPr/>
        </p:nvPicPr>
        <p:blipFill>
          <a:blip r:embed="rId2" cstate="print"/>
          <a:srcRect/>
          <a:stretch>
            <a:fillRect/>
          </a:stretch>
        </p:blipFill>
        <p:spPr bwMode="auto">
          <a:xfrm>
            <a:off x="762000" y="677863"/>
            <a:ext cx="7543800" cy="5557837"/>
          </a:xfrm>
          <a:prstGeom prst="rect">
            <a:avLst/>
          </a:prstGeom>
          <a:noFill/>
          <a:ln w="9525">
            <a:noFill/>
            <a:miter lim="800000"/>
            <a:headEnd/>
            <a:tailEnd/>
          </a:ln>
        </p:spPr>
      </p:pic>
      <p:sp>
        <p:nvSpPr>
          <p:cNvPr id="27651" name="TextBox 2"/>
          <p:cNvSpPr txBox="1">
            <a:spLocks noChangeArrowheads="1"/>
          </p:cNvSpPr>
          <p:nvPr/>
        </p:nvSpPr>
        <p:spPr bwMode="auto">
          <a:xfrm>
            <a:off x="1143000" y="6096000"/>
            <a:ext cx="6985000" cy="369888"/>
          </a:xfrm>
          <a:prstGeom prst="rect">
            <a:avLst/>
          </a:prstGeom>
          <a:noFill/>
          <a:ln w="9525">
            <a:noFill/>
            <a:miter lim="800000"/>
            <a:headEnd/>
            <a:tailEnd/>
          </a:ln>
        </p:spPr>
        <p:txBody>
          <a:bodyPr wrap="none">
            <a:spAutoFit/>
          </a:bodyPr>
          <a:lstStyle/>
          <a:p>
            <a:r>
              <a:rPr lang="en-US" b="1">
                <a:solidFill>
                  <a:prstClr val="black"/>
                </a:solidFill>
                <a:latin typeface="Arial" charset="0"/>
                <a:cs typeface="+mn-cs"/>
              </a:rPr>
              <a:t>Emissions from SMOKE at 0.5-km resolution for Monday 8 AM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1"/>
          <p:cNvSpPr txBox="1">
            <a:spLocks noChangeArrowheads="1"/>
          </p:cNvSpPr>
          <p:nvPr/>
        </p:nvSpPr>
        <p:spPr bwMode="auto">
          <a:xfrm>
            <a:off x="228600" y="990600"/>
            <a:ext cx="8229600" cy="708025"/>
          </a:xfrm>
          <a:prstGeom prst="rect">
            <a:avLst/>
          </a:prstGeom>
          <a:noFill/>
          <a:ln w="9525">
            <a:noFill/>
            <a:miter lim="800000"/>
            <a:headEnd/>
            <a:tailEnd/>
          </a:ln>
        </p:spPr>
        <p:txBody>
          <a:bodyPr>
            <a:spAutoFit/>
          </a:bodyPr>
          <a:lstStyle/>
          <a:p>
            <a:pPr algn="ctr">
              <a:defRPr/>
            </a:pPr>
            <a:r>
              <a:rPr lang="en-US" sz="2000" b="1" i="1" u="sng" dirty="0">
                <a:solidFill>
                  <a:srgbClr val="663300"/>
                </a:solidFill>
                <a:effectLst>
                  <a:outerShdw blurRad="38100" dist="38100" dir="2700000" algn="tl">
                    <a:srgbClr val="000000">
                      <a:alpha val="43137"/>
                    </a:srgbClr>
                  </a:outerShdw>
                </a:effectLst>
                <a:latin typeface="Arial" charset="0"/>
              </a:rPr>
              <a:t>D</a:t>
            </a:r>
            <a:r>
              <a:rPr lang="en-US" sz="2000" b="1" i="1" dirty="0">
                <a:solidFill>
                  <a:srgbClr val="663300"/>
                </a:solidFill>
                <a:effectLst>
                  <a:outerShdw blurRad="38100" dist="38100" dir="2700000" algn="tl">
                    <a:srgbClr val="000000">
                      <a:alpha val="43137"/>
                    </a:srgbClr>
                  </a:outerShdw>
                </a:effectLst>
                <a:latin typeface="Arial" charset="0"/>
              </a:rPr>
              <a:t>eriving </a:t>
            </a:r>
            <a:r>
              <a:rPr lang="en-US" sz="2000" b="1" i="1" u="sng" dirty="0">
                <a:solidFill>
                  <a:srgbClr val="663300"/>
                </a:solidFill>
                <a:effectLst>
                  <a:outerShdw blurRad="38100" dist="38100" dir="2700000" algn="tl">
                    <a:srgbClr val="000000">
                      <a:alpha val="43137"/>
                    </a:srgbClr>
                  </a:outerShdw>
                </a:effectLst>
                <a:latin typeface="Arial" charset="0"/>
              </a:rPr>
              <a:t>I</a:t>
            </a:r>
            <a:r>
              <a:rPr lang="en-US" sz="2000" b="1" i="1" dirty="0">
                <a:solidFill>
                  <a:srgbClr val="663300"/>
                </a:solidFill>
                <a:effectLst>
                  <a:outerShdw blurRad="38100" dist="38100" dir="2700000" algn="tl">
                    <a:srgbClr val="000000">
                      <a:alpha val="43137"/>
                    </a:srgbClr>
                  </a:outerShdw>
                </a:effectLst>
                <a:latin typeface="Arial" charset="0"/>
              </a:rPr>
              <a:t>nformation on </a:t>
            </a:r>
            <a:r>
              <a:rPr lang="en-US" sz="2000" b="1" i="1" u="sng" dirty="0">
                <a:solidFill>
                  <a:srgbClr val="663300"/>
                </a:solidFill>
                <a:effectLst>
                  <a:outerShdw blurRad="38100" dist="38100" dir="2700000" algn="tl">
                    <a:srgbClr val="000000">
                      <a:alpha val="43137"/>
                    </a:srgbClr>
                  </a:outerShdw>
                </a:effectLst>
                <a:latin typeface="Arial" charset="0"/>
              </a:rPr>
              <a:t>S</a:t>
            </a:r>
            <a:r>
              <a:rPr lang="en-US" sz="2000" b="1" i="1" dirty="0">
                <a:solidFill>
                  <a:srgbClr val="663300"/>
                </a:solidFill>
                <a:effectLst>
                  <a:outerShdw blurRad="38100" dist="38100" dir="2700000" algn="tl">
                    <a:srgbClr val="000000">
                      <a:alpha val="43137"/>
                    </a:srgbClr>
                  </a:outerShdw>
                </a:effectLst>
                <a:latin typeface="Arial" charset="0"/>
              </a:rPr>
              <a:t>urface Conditions from </a:t>
            </a:r>
            <a:r>
              <a:rPr lang="en-US" sz="2000" b="1" i="1" u="sng" dirty="0">
                <a:solidFill>
                  <a:srgbClr val="663300"/>
                </a:solidFill>
                <a:effectLst>
                  <a:outerShdw blurRad="38100" dist="38100" dir="2700000" algn="tl">
                    <a:srgbClr val="000000">
                      <a:alpha val="43137"/>
                    </a:srgbClr>
                  </a:outerShdw>
                </a:effectLst>
                <a:latin typeface="Arial" charset="0"/>
              </a:rPr>
              <a:t>Co</a:t>
            </a:r>
            <a:r>
              <a:rPr lang="en-US" sz="2000" b="1" i="1" dirty="0">
                <a:solidFill>
                  <a:srgbClr val="663300"/>
                </a:solidFill>
                <a:effectLst>
                  <a:outerShdw blurRad="38100" dist="38100" dir="2700000" algn="tl">
                    <a:srgbClr val="000000">
                      <a:alpha val="43137"/>
                    </a:srgbClr>
                  </a:outerShdw>
                </a:effectLst>
                <a:latin typeface="Arial" charset="0"/>
              </a:rPr>
              <a:t>lumn</a:t>
            </a:r>
          </a:p>
          <a:p>
            <a:pPr algn="ctr">
              <a:defRPr/>
            </a:pPr>
            <a:r>
              <a:rPr lang="en-US" sz="2000" b="1" i="1" dirty="0">
                <a:solidFill>
                  <a:srgbClr val="663300"/>
                </a:solidFill>
                <a:effectLst>
                  <a:outerShdw blurRad="38100" dist="38100" dir="2700000" algn="tl">
                    <a:srgbClr val="000000">
                      <a:alpha val="43137"/>
                    </a:srgbClr>
                  </a:outerShdw>
                </a:effectLst>
                <a:latin typeface="Arial" charset="0"/>
              </a:rPr>
              <a:t> and </a:t>
            </a:r>
            <a:r>
              <a:rPr lang="en-US" sz="2000" b="1" i="1" u="sng" dirty="0" err="1">
                <a:solidFill>
                  <a:srgbClr val="663300"/>
                </a:solidFill>
                <a:effectLst>
                  <a:outerShdw blurRad="38100" dist="38100" dir="2700000" algn="tl">
                    <a:srgbClr val="000000">
                      <a:alpha val="43137"/>
                    </a:srgbClr>
                  </a:outerShdw>
                </a:effectLst>
                <a:latin typeface="Arial" charset="0"/>
              </a:rPr>
              <a:t>VER</a:t>
            </a:r>
            <a:r>
              <a:rPr lang="en-US" sz="2000" b="1" i="1" dirty="0" err="1">
                <a:solidFill>
                  <a:srgbClr val="663300"/>
                </a:solidFill>
                <a:effectLst>
                  <a:outerShdw blurRad="38100" dist="38100" dir="2700000" algn="tl">
                    <a:srgbClr val="000000">
                      <a:alpha val="43137"/>
                    </a:srgbClr>
                  </a:outerShdw>
                </a:effectLst>
                <a:latin typeface="Arial" charset="0"/>
              </a:rPr>
              <a:t>tically</a:t>
            </a:r>
            <a:r>
              <a:rPr lang="en-US" sz="2000" b="1" i="1" dirty="0">
                <a:solidFill>
                  <a:srgbClr val="663300"/>
                </a:solidFill>
                <a:effectLst>
                  <a:outerShdw blurRad="38100" dist="38100" dir="2700000" algn="tl">
                    <a:srgbClr val="000000">
                      <a:alpha val="43137"/>
                    </a:srgbClr>
                  </a:outerShdw>
                </a:effectLst>
                <a:latin typeface="Arial" charset="0"/>
              </a:rPr>
              <a:t> Resolved Observations Relevant to </a:t>
            </a:r>
            <a:r>
              <a:rPr lang="en-US" sz="2000" b="1" i="1" u="sng" dirty="0">
                <a:solidFill>
                  <a:srgbClr val="663300"/>
                </a:solidFill>
                <a:effectLst>
                  <a:outerShdw blurRad="38100" dist="38100" dir="2700000" algn="tl">
                    <a:srgbClr val="000000">
                      <a:alpha val="43137"/>
                    </a:srgbClr>
                  </a:outerShdw>
                </a:effectLst>
                <a:latin typeface="Arial" charset="0"/>
              </a:rPr>
              <a:t>A</a:t>
            </a:r>
            <a:r>
              <a:rPr lang="en-US" sz="2000" b="1" i="1" dirty="0">
                <a:solidFill>
                  <a:srgbClr val="663300"/>
                </a:solidFill>
                <a:effectLst>
                  <a:outerShdw blurRad="38100" dist="38100" dir="2700000" algn="tl">
                    <a:srgbClr val="000000">
                      <a:alpha val="43137"/>
                    </a:srgbClr>
                  </a:outerShdw>
                </a:effectLst>
                <a:latin typeface="Arial" charset="0"/>
              </a:rPr>
              <a:t>ir </a:t>
            </a:r>
            <a:r>
              <a:rPr lang="en-US" sz="2000" b="1" i="1" u="sng" dirty="0">
                <a:solidFill>
                  <a:srgbClr val="663300"/>
                </a:solidFill>
                <a:effectLst>
                  <a:outerShdw blurRad="38100" dist="38100" dir="2700000" algn="tl">
                    <a:srgbClr val="000000">
                      <a:alpha val="43137"/>
                    </a:srgbClr>
                  </a:outerShdw>
                </a:effectLst>
                <a:latin typeface="Arial" charset="0"/>
              </a:rPr>
              <a:t>Q</a:t>
            </a:r>
            <a:r>
              <a:rPr lang="en-US" sz="2000" b="1" i="1" dirty="0">
                <a:solidFill>
                  <a:srgbClr val="663300"/>
                </a:solidFill>
                <a:effectLst>
                  <a:outerShdw blurRad="38100" dist="38100" dir="2700000" algn="tl">
                    <a:srgbClr val="000000">
                      <a:alpha val="43137"/>
                    </a:srgbClr>
                  </a:outerShdw>
                </a:effectLst>
                <a:latin typeface="Arial" charset="0"/>
              </a:rPr>
              <a:t>uality</a:t>
            </a:r>
          </a:p>
        </p:txBody>
      </p:sp>
      <p:sp>
        <p:nvSpPr>
          <p:cNvPr id="18435" name="TextBox 9"/>
          <p:cNvSpPr txBox="1">
            <a:spLocks noChangeArrowheads="1"/>
          </p:cNvSpPr>
          <p:nvPr/>
        </p:nvSpPr>
        <p:spPr bwMode="auto">
          <a:xfrm>
            <a:off x="1371600" y="1765300"/>
            <a:ext cx="6248400" cy="923925"/>
          </a:xfrm>
          <a:prstGeom prst="rect">
            <a:avLst/>
          </a:prstGeom>
          <a:noFill/>
          <a:ln w="9525">
            <a:noFill/>
            <a:miter lim="800000"/>
            <a:headEnd/>
            <a:tailEnd/>
          </a:ln>
        </p:spPr>
        <p:txBody>
          <a:bodyPr>
            <a:spAutoFit/>
          </a:bodyPr>
          <a:lstStyle/>
          <a:p>
            <a:r>
              <a:rPr lang="en-US" b="1" i="1">
                <a:solidFill>
                  <a:srgbClr val="336600"/>
                </a:solidFill>
              </a:rPr>
              <a:t>A NASA Earth Venture campaign campaign intended to improve the interpretation of satellite observations to diagnose near-surface conditions relating to air quality</a:t>
            </a:r>
          </a:p>
        </p:txBody>
      </p:sp>
      <p:sp>
        <p:nvSpPr>
          <p:cNvPr id="18436" name="Rectangle 1"/>
          <p:cNvSpPr>
            <a:spLocks noChangeArrowheads="1"/>
          </p:cNvSpPr>
          <p:nvPr/>
        </p:nvSpPr>
        <p:spPr bwMode="auto">
          <a:xfrm>
            <a:off x="152400" y="2667000"/>
            <a:ext cx="6248400" cy="2800350"/>
          </a:xfrm>
          <a:prstGeom prst="rect">
            <a:avLst/>
          </a:prstGeom>
          <a:noFill/>
          <a:ln w="9525">
            <a:noFill/>
            <a:miter lim="800000"/>
            <a:headEnd/>
            <a:tailEnd/>
          </a:ln>
        </p:spPr>
        <p:txBody>
          <a:bodyPr anchor="ctr">
            <a:spAutoFit/>
          </a:bodyPr>
          <a:lstStyle/>
          <a:p>
            <a:pPr marL="169863" indent="1588"/>
            <a:r>
              <a:rPr lang="en-US" b="1" i="1" u="sng">
                <a:solidFill>
                  <a:srgbClr val="663300"/>
                </a:solidFill>
                <a:ea typeface="Calibri" pitchFamily="34" charset="0"/>
                <a:cs typeface="Times New Roman" pitchFamily="18" charset="0"/>
              </a:rPr>
              <a:t>Objectives:</a:t>
            </a:r>
          </a:p>
          <a:p>
            <a:pPr marL="169863" indent="1588"/>
            <a:r>
              <a:rPr lang="en-US" b="1" i="1">
                <a:solidFill>
                  <a:srgbClr val="663300"/>
                </a:solidFill>
                <a:ea typeface="Calibri" pitchFamily="34" charset="0"/>
                <a:cs typeface="Times New Roman" pitchFamily="18" charset="0"/>
              </a:rPr>
              <a:t> 1. Relate column observations to surface conditions for aerosols and key trace gases O</a:t>
            </a:r>
            <a:r>
              <a:rPr lang="en-US" b="1" i="1" baseline="-30000">
                <a:solidFill>
                  <a:srgbClr val="663300"/>
                </a:solidFill>
                <a:ea typeface="Calibri" pitchFamily="34" charset="0"/>
                <a:cs typeface="Times New Roman" pitchFamily="18" charset="0"/>
              </a:rPr>
              <a:t>3</a:t>
            </a:r>
            <a:r>
              <a:rPr lang="en-US" b="1" i="1">
                <a:solidFill>
                  <a:srgbClr val="663300"/>
                </a:solidFill>
                <a:ea typeface="Calibri" pitchFamily="34" charset="0"/>
                <a:cs typeface="Times New Roman" pitchFamily="18" charset="0"/>
              </a:rPr>
              <a:t>, NO</a:t>
            </a:r>
            <a:r>
              <a:rPr lang="en-US" b="1" i="1" baseline="-30000">
                <a:solidFill>
                  <a:srgbClr val="663300"/>
                </a:solidFill>
                <a:ea typeface="Calibri" pitchFamily="34" charset="0"/>
                <a:cs typeface="Times New Roman" pitchFamily="18" charset="0"/>
              </a:rPr>
              <a:t>2</a:t>
            </a:r>
            <a:r>
              <a:rPr lang="en-US" b="1" i="1">
                <a:solidFill>
                  <a:srgbClr val="663300"/>
                </a:solidFill>
                <a:ea typeface="Calibri" pitchFamily="34" charset="0"/>
                <a:cs typeface="Times New Roman" pitchFamily="18" charset="0"/>
              </a:rPr>
              <a:t>, and CH</a:t>
            </a:r>
            <a:r>
              <a:rPr lang="en-US" b="1" i="1" baseline="-30000">
                <a:solidFill>
                  <a:srgbClr val="663300"/>
                </a:solidFill>
                <a:ea typeface="Calibri" pitchFamily="34" charset="0"/>
                <a:cs typeface="Times New Roman" pitchFamily="18" charset="0"/>
              </a:rPr>
              <a:t>2</a:t>
            </a:r>
            <a:r>
              <a:rPr lang="en-US" b="1" i="1">
                <a:solidFill>
                  <a:srgbClr val="663300"/>
                </a:solidFill>
                <a:ea typeface="Calibri" pitchFamily="34" charset="0"/>
                <a:cs typeface="Times New Roman" pitchFamily="18" charset="0"/>
              </a:rPr>
              <a:t>O</a:t>
            </a:r>
          </a:p>
          <a:p>
            <a:pPr marL="169863" indent="1588"/>
            <a:endParaRPr lang="en-US" sz="1200" b="1" i="1">
              <a:solidFill>
                <a:srgbClr val="663300"/>
              </a:solidFill>
              <a:ea typeface="Calibri" pitchFamily="34" charset="0"/>
              <a:cs typeface="Times New Roman" pitchFamily="18" charset="0"/>
            </a:endParaRPr>
          </a:p>
          <a:p>
            <a:pPr marL="169863" indent="1588"/>
            <a:r>
              <a:rPr lang="en-US" b="1" i="1">
                <a:solidFill>
                  <a:srgbClr val="663300"/>
                </a:solidFill>
                <a:ea typeface="Calibri" pitchFamily="34" charset="0"/>
                <a:cs typeface="Times New Roman" pitchFamily="18" charset="0"/>
              </a:rPr>
              <a:t>2. Characterize differences in diurnal variation of surface and column observations for key trace gases and aerosols</a:t>
            </a:r>
          </a:p>
          <a:p>
            <a:pPr marL="169863" indent="1588"/>
            <a:endParaRPr lang="en-US" sz="1200" b="1" i="1">
              <a:solidFill>
                <a:srgbClr val="663300"/>
              </a:solidFill>
              <a:ea typeface="Calibri" pitchFamily="34" charset="0"/>
              <a:cs typeface="Times New Roman" pitchFamily="18" charset="0"/>
            </a:endParaRPr>
          </a:p>
          <a:p>
            <a:pPr marL="169863" indent="1588"/>
            <a:r>
              <a:rPr lang="en-US" b="1" i="1">
                <a:solidFill>
                  <a:srgbClr val="663300"/>
                </a:solidFill>
                <a:ea typeface="Calibri" pitchFamily="34" charset="0"/>
                <a:cs typeface="Times New Roman" pitchFamily="18" charset="0"/>
              </a:rPr>
              <a:t>3. Examine horizontal scales of variability affecting satellites and model calculations</a:t>
            </a:r>
          </a:p>
          <a:p>
            <a:pPr marL="169863" indent="1588"/>
            <a:endParaRPr lang="en-US" sz="800" b="1" i="1">
              <a:solidFill>
                <a:srgbClr val="663300"/>
              </a:solidFill>
              <a:ea typeface="Calibri" pitchFamily="34" charset="0"/>
              <a:cs typeface="Times New Roman" pitchFamily="18" charset="0"/>
            </a:endParaRPr>
          </a:p>
        </p:txBody>
      </p:sp>
      <p:grpSp>
        <p:nvGrpSpPr>
          <p:cNvPr id="18437" name="Group 21"/>
          <p:cNvGrpSpPr>
            <a:grpSpLocks/>
          </p:cNvGrpSpPr>
          <p:nvPr/>
        </p:nvGrpSpPr>
        <p:grpSpPr bwMode="auto">
          <a:xfrm>
            <a:off x="6716713" y="2952750"/>
            <a:ext cx="2274887" cy="3752850"/>
            <a:chOff x="6751890" y="2971800"/>
            <a:chExt cx="2274173" cy="3752850"/>
          </a:xfrm>
        </p:grpSpPr>
        <p:grpSp>
          <p:nvGrpSpPr>
            <p:cNvPr id="18440" name="Group 16"/>
            <p:cNvGrpSpPr>
              <a:grpSpLocks/>
            </p:cNvGrpSpPr>
            <p:nvPr/>
          </p:nvGrpSpPr>
          <p:grpSpPr bwMode="auto">
            <a:xfrm>
              <a:off x="6751890" y="2971800"/>
              <a:ext cx="2239710" cy="2671405"/>
              <a:chOff x="6634584" y="3657600"/>
              <a:chExt cx="2239710" cy="2671405"/>
            </a:xfrm>
          </p:grpSpPr>
          <p:pic>
            <p:nvPicPr>
              <p:cNvPr id="18445" name="Picture 24" descr="B200 99L02436"/>
              <p:cNvPicPr>
                <a:picLocks noChangeAspect="1" noChangeArrowheads="1"/>
              </p:cNvPicPr>
              <p:nvPr/>
            </p:nvPicPr>
            <p:blipFill>
              <a:blip r:embed="rId2" cstate="print"/>
              <a:srcRect l="1210" r="403"/>
              <a:stretch>
                <a:fillRect/>
              </a:stretch>
            </p:blipFill>
            <p:spPr bwMode="auto">
              <a:xfrm>
                <a:off x="6637346" y="4374515"/>
                <a:ext cx="2233974" cy="1069192"/>
              </a:xfrm>
              <a:prstGeom prst="rect">
                <a:avLst/>
              </a:prstGeom>
              <a:noFill/>
              <a:ln w="9525">
                <a:noFill/>
                <a:miter lim="800000"/>
                <a:headEnd/>
                <a:tailEnd/>
              </a:ln>
            </p:spPr>
          </p:pic>
          <p:pic>
            <p:nvPicPr>
              <p:cNvPr id="18446" name="Picture 26" descr="NASA's P-3B on TRACE-P mission"/>
              <p:cNvPicPr>
                <a:picLocks noChangeAspect="1" noChangeArrowheads="1"/>
              </p:cNvPicPr>
              <p:nvPr/>
            </p:nvPicPr>
            <p:blipFill>
              <a:blip r:embed="rId3" cstate="print"/>
              <a:srcRect l="423"/>
              <a:stretch>
                <a:fillRect/>
              </a:stretch>
            </p:blipFill>
            <p:spPr bwMode="auto">
              <a:xfrm>
                <a:off x="6638858" y="5410200"/>
                <a:ext cx="2232312" cy="918805"/>
              </a:xfrm>
              <a:prstGeom prst="rect">
                <a:avLst/>
              </a:prstGeom>
              <a:noFill/>
              <a:ln w="9525">
                <a:noFill/>
                <a:miter lim="800000"/>
                <a:headEnd/>
                <a:tailEnd/>
              </a:ln>
            </p:spPr>
          </p:pic>
          <p:pic>
            <p:nvPicPr>
              <p:cNvPr id="18447" name="Picture 30" descr="112931main_a-train"/>
              <p:cNvPicPr>
                <a:picLocks noChangeAspect="1" noChangeArrowheads="1"/>
              </p:cNvPicPr>
              <p:nvPr/>
            </p:nvPicPr>
            <p:blipFill>
              <a:blip r:embed="rId4" cstate="print"/>
              <a:srcRect/>
              <a:stretch>
                <a:fillRect/>
              </a:stretch>
            </p:blipFill>
            <p:spPr bwMode="auto">
              <a:xfrm>
                <a:off x="6634584" y="3657600"/>
                <a:ext cx="2239710" cy="877603"/>
              </a:xfrm>
              <a:prstGeom prst="rect">
                <a:avLst/>
              </a:prstGeom>
              <a:noFill/>
              <a:ln w="9525">
                <a:noFill/>
                <a:miter lim="800000"/>
                <a:headEnd/>
                <a:tailEnd/>
              </a:ln>
            </p:spPr>
          </p:pic>
        </p:grpSp>
        <p:pic>
          <p:nvPicPr>
            <p:cNvPr id="18441" name="Picture 10" descr="Native Trailer"/>
            <p:cNvPicPr>
              <a:picLocks noChangeAspect="1" noChangeArrowheads="1"/>
            </p:cNvPicPr>
            <p:nvPr/>
          </p:nvPicPr>
          <p:blipFill>
            <a:blip r:embed="rId5" cstate="print"/>
            <a:srcRect l="2333" t="35556"/>
            <a:stretch>
              <a:fillRect/>
            </a:stretch>
          </p:blipFill>
          <p:spPr bwMode="auto">
            <a:xfrm>
              <a:off x="6758940" y="5619743"/>
              <a:ext cx="2232660" cy="1104907"/>
            </a:xfrm>
            <a:prstGeom prst="rect">
              <a:avLst/>
            </a:prstGeom>
            <a:noFill/>
            <a:ln w="9525">
              <a:noFill/>
              <a:miter lim="800000"/>
              <a:headEnd/>
              <a:tailEnd/>
            </a:ln>
          </p:spPr>
        </p:pic>
        <p:sp>
          <p:nvSpPr>
            <p:cNvPr id="18442" name="Text Box 36"/>
            <p:cNvSpPr txBox="1">
              <a:spLocks noChangeArrowheads="1"/>
            </p:cNvSpPr>
            <p:nvPr/>
          </p:nvSpPr>
          <p:spPr bwMode="auto">
            <a:xfrm>
              <a:off x="7772400" y="4724400"/>
              <a:ext cx="1143000" cy="304800"/>
            </a:xfrm>
            <a:prstGeom prst="rect">
              <a:avLst/>
            </a:prstGeom>
            <a:noFill/>
            <a:ln w="9525">
              <a:noFill/>
              <a:miter lim="800000"/>
              <a:headEnd/>
              <a:tailEnd/>
            </a:ln>
          </p:spPr>
          <p:txBody>
            <a:bodyPr wrap="none">
              <a:spAutoFit/>
            </a:bodyPr>
            <a:lstStyle/>
            <a:p>
              <a:r>
                <a:rPr lang="en-US" sz="1400" b="1">
                  <a:solidFill>
                    <a:srgbClr val="FFFFFF"/>
                  </a:solidFill>
                </a:rPr>
                <a:t>NASA P-3B</a:t>
              </a:r>
            </a:p>
          </p:txBody>
        </p:sp>
        <p:sp>
          <p:nvSpPr>
            <p:cNvPr id="18443" name="Text Box 37"/>
            <p:cNvSpPr txBox="1">
              <a:spLocks noChangeArrowheads="1"/>
            </p:cNvSpPr>
            <p:nvPr/>
          </p:nvSpPr>
          <p:spPr bwMode="auto">
            <a:xfrm>
              <a:off x="7770812" y="3886200"/>
              <a:ext cx="1255251" cy="307777"/>
            </a:xfrm>
            <a:prstGeom prst="rect">
              <a:avLst/>
            </a:prstGeom>
            <a:noFill/>
            <a:ln w="9525">
              <a:noFill/>
              <a:miter lim="800000"/>
              <a:headEnd/>
              <a:tailEnd/>
            </a:ln>
          </p:spPr>
          <p:txBody>
            <a:bodyPr wrap="none">
              <a:spAutoFit/>
            </a:bodyPr>
            <a:lstStyle/>
            <a:p>
              <a:r>
                <a:rPr lang="en-US" sz="1400" b="1">
                  <a:solidFill>
                    <a:srgbClr val="FFFFFF"/>
                  </a:solidFill>
                </a:rPr>
                <a:t>NASA UC-12</a:t>
              </a:r>
            </a:p>
          </p:txBody>
        </p:sp>
        <p:sp>
          <p:nvSpPr>
            <p:cNvPr id="18444" name="Text Box 36"/>
            <p:cNvSpPr txBox="1">
              <a:spLocks noChangeArrowheads="1"/>
            </p:cNvSpPr>
            <p:nvPr/>
          </p:nvSpPr>
          <p:spPr bwMode="auto">
            <a:xfrm>
              <a:off x="6812280" y="5638800"/>
              <a:ext cx="2209800" cy="523220"/>
            </a:xfrm>
            <a:prstGeom prst="rect">
              <a:avLst/>
            </a:prstGeom>
            <a:noFill/>
            <a:ln w="9525">
              <a:noFill/>
              <a:miter lim="800000"/>
              <a:headEnd/>
              <a:tailEnd/>
            </a:ln>
          </p:spPr>
          <p:txBody>
            <a:bodyPr lIns="0" rIns="0">
              <a:spAutoFit/>
            </a:bodyPr>
            <a:lstStyle/>
            <a:p>
              <a:r>
                <a:rPr lang="en-US" sz="1400" b="1">
                  <a:solidFill>
                    <a:srgbClr val="FFFFFF"/>
                  </a:solidFill>
                </a:rPr>
                <a:t>NATIVE, EPA AQS, and associated Ground sites</a:t>
              </a:r>
            </a:p>
          </p:txBody>
        </p:sp>
      </p:grpSp>
      <p:sp>
        <p:nvSpPr>
          <p:cNvPr id="18438" name="TextBox 1"/>
          <p:cNvSpPr txBox="1">
            <a:spLocks noChangeArrowheads="1"/>
          </p:cNvSpPr>
          <p:nvPr/>
        </p:nvSpPr>
        <p:spPr bwMode="auto">
          <a:xfrm>
            <a:off x="2438400" y="161925"/>
            <a:ext cx="6477000" cy="523875"/>
          </a:xfrm>
          <a:prstGeom prst="rect">
            <a:avLst/>
          </a:prstGeom>
          <a:noFill/>
          <a:ln w="9525">
            <a:noFill/>
            <a:miter lim="800000"/>
            <a:headEnd/>
            <a:tailEnd/>
          </a:ln>
        </p:spPr>
        <p:txBody>
          <a:bodyPr>
            <a:spAutoFit/>
          </a:bodyPr>
          <a:lstStyle/>
          <a:p>
            <a:pPr algn="ctr"/>
            <a:r>
              <a:rPr lang="en-US" sz="2800" b="1" i="1">
                <a:solidFill>
                  <a:srgbClr val="005A9E"/>
                </a:solidFill>
              </a:rPr>
              <a:t>Investigation Overview</a:t>
            </a:r>
          </a:p>
        </p:txBody>
      </p:sp>
      <p:sp>
        <p:nvSpPr>
          <p:cNvPr id="18439" name="Rectangle 1"/>
          <p:cNvSpPr>
            <a:spLocks noChangeArrowheads="1"/>
          </p:cNvSpPr>
          <p:nvPr/>
        </p:nvSpPr>
        <p:spPr bwMode="auto">
          <a:xfrm>
            <a:off x="76200" y="5380038"/>
            <a:ext cx="6553200" cy="1477962"/>
          </a:xfrm>
          <a:prstGeom prst="rect">
            <a:avLst/>
          </a:prstGeom>
          <a:noFill/>
          <a:ln w="9525">
            <a:noFill/>
            <a:miter lim="800000"/>
            <a:headEnd/>
            <a:tailEnd/>
          </a:ln>
        </p:spPr>
        <p:txBody>
          <a:bodyPr anchor="ctr">
            <a:spAutoFit/>
          </a:bodyPr>
          <a:lstStyle/>
          <a:p>
            <a:pPr marL="169863" indent="1588"/>
            <a:r>
              <a:rPr lang="en-US" b="1" i="1" u="sng">
                <a:solidFill>
                  <a:srgbClr val="663300"/>
                </a:solidFill>
                <a:ea typeface="Calibri" pitchFamily="34" charset="0"/>
                <a:cs typeface="Times New Roman" pitchFamily="18" charset="0"/>
              </a:rPr>
              <a:t>Deployments and key collaborators</a:t>
            </a:r>
          </a:p>
          <a:p>
            <a:pPr marL="169863" indent="1588"/>
            <a:r>
              <a:rPr lang="en-US" b="1" i="1">
                <a:solidFill>
                  <a:srgbClr val="663300"/>
                </a:solidFill>
                <a:ea typeface="Calibri" pitchFamily="34" charset="0"/>
                <a:cs typeface="Times New Roman" pitchFamily="18" charset="0"/>
              </a:rPr>
              <a:t>Maryland, July 2011 (EPA, MDE, UMd, and Howard U.)</a:t>
            </a:r>
          </a:p>
          <a:p>
            <a:pPr marL="169863" indent="1588"/>
            <a:r>
              <a:rPr lang="en-US" b="1" i="1">
                <a:solidFill>
                  <a:srgbClr val="663300"/>
                </a:solidFill>
                <a:ea typeface="Calibri" pitchFamily="34" charset="0"/>
                <a:cs typeface="Times New Roman" pitchFamily="18" charset="0"/>
              </a:rPr>
              <a:t>California, January 2013 (EPA and CARB)</a:t>
            </a:r>
          </a:p>
          <a:p>
            <a:pPr marL="169863" indent="1588"/>
            <a:r>
              <a:rPr lang="en-US" b="1" i="1">
                <a:solidFill>
                  <a:srgbClr val="663300"/>
                </a:solidFill>
                <a:ea typeface="Calibri" pitchFamily="34" charset="0"/>
                <a:cs typeface="Times New Roman" pitchFamily="18" charset="0"/>
              </a:rPr>
              <a:t>Texas, September 2013 (EPA, TCEQ, and U. of Houston)</a:t>
            </a:r>
          </a:p>
          <a:p>
            <a:pPr marL="169863" indent="1588"/>
            <a:r>
              <a:rPr lang="en-US" b="1" i="1">
                <a:solidFill>
                  <a:srgbClr val="663300"/>
                </a:solidFill>
                <a:ea typeface="Calibri" pitchFamily="34" charset="0"/>
                <a:cs typeface="Times New Roman" pitchFamily="18" charset="0"/>
              </a:rPr>
              <a:t>TBD, Summer 2014</a:t>
            </a:r>
          </a:p>
        </p:txBody>
      </p:sp>
      <p:sp>
        <p:nvSpPr>
          <p:cNvPr id="16" name="Slide Number Placeholder 15"/>
          <p:cNvSpPr>
            <a:spLocks noGrp="1"/>
          </p:cNvSpPr>
          <p:nvPr>
            <p:ph type="sldNum" sz="quarter" idx="11"/>
          </p:nvPr>
        </p:nvSpPr>
        <p:spPr/>
        <p:txBody>
          <a:bodyPr/>
          <a:lstStyle/>
          <a:p>
            <a:pPr>
              <a:defRPr/>
            </a:pPr>
            <a:fld id="{7998780D-D20D-4819-908F-98EF0D55C64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10" y="-168639"/>
            <a:ext cx="8229600" cy="990600"/>
          </a:xfrm>
        </p:spPr>
        <p:txBody>
          <a:bodyPr/>
          <a:lstStyle/>
          <a:p>
            <a:pPr eaLnBrk="1" fontAlgn="auto" hangingPunct="1">
              <a:spcAft>
                <a:spcPts val="0"/>
              </a:spcAft>
              <a:defRPr/>
            </a:pPr>
            <a:r>
              <a:rPr lang="en-US" dirty="0" smtClean="0"/>
              <a:t>Trace Gas </a:t>
            </a:r>
            <a:r>
              <a:rPr lang="en-US" sz="4000" dirty="0" smtClean="0"/>
              <a:t>Species</a:t>
            </a:r>
            <a:r>
              <a:rPr lang="en-US" dirty="0" smtClean="0"/>
              <a:t> &amp; Aerosols</a:t>
            </a:r>
            <a:endParaRPr lang="en-US" dirty="0"/>
          </a:p>
        </p:txBody>
      </p:sp>
      <p:grpSp>
        <p:nvGrpSpPr>
          <p:cNvPr id="3" name="Group 11"/>
          <p:cNvGrpSpPr>
            <a:grpSpLocks/>
          </p:cNvGrpSpPr>
          <p:nvPr/>
        </p:nvGrpSpPr>
        <p:grpSpPr bwMode="auto">
          <a:xfrm>
            <a:off x="1066800" y="990600"/>
            <a:ext cx="6934200" cy="5867400"/>
            <a:chOff x="838200" y="762000"/>
            <a:chExt cx="7239000" cy="6176210"/>
          </a:xfrm>
        </p:grpSpPr>
        <p:pic>
          <p:nvPicPr>
            <p:cNvPr id="28677" name="Picture 4" descr="wrf_4km_column_map_20090709_overpass_notitle.JPG"/>
            <p:cNvPicPr>
              <a:picLocks noChangeAspect="1"/>
            </p:cNvPicPr>
            <p:nvPr/>
          </p:nvPicPr>
          <p:blipFill>
            <a:blip r:embed="rId2" cstate="print"/>
            <a:srcRect l="5354" t="53334" r="5354" b="3333"/>
            <a:stretch>
              <a:fillRect/>
            </a:stretch>
          </p:blipFill>
          <p:spPr bwMode="auto">
            <a:xfrm>
              <a:off x="838200" y="4223585"/>
              <a:ext cx="7239000" cy="2714625"/>
            </a:xfrm>
            <a:prstGeom prst="rect">
              <a:avLst/>
            </a:prstGeom>
            <a:noFill/>
            <a:ln w="9525">
              <a:noFill/>
              <a:miter lim="800000"/>
              <a:headEnd/>
              <a:tailEnd/>
            </a:ln>
          </p:spPr>
        </p:pic>
        <p:pic>
          <p:nvPicPr>
            <p:cNvPr id="28678" name="Picture 3" descr="wrf_4km_column_map_20090709_overpass_notitle.JPG"/>
            <p:cNvPicPr>
              <a:picLocks noChangeAspect="1"/>
            </p:cNvPicPr>
            <p:nvPr/>
          </p:nvPicPr>
          <p:blipFill>
            <a:blip r:embed="rId2" cstate="print"/>
            <a:srcRect l="5354" t="7777" r="5354" b="50000"/>
            <a:stretch>
              <a:fillRect/>
            </a:stretch>
          </p:blipFill>
          <p:spPr bwMode="auto">
            <a:xfrm>
              <a:off x="838200" y="1163053"/>
              <a:ext cx="7239000" cy="2645019"/>
            </a:xfrm>
            <a:prstGeom prst="rect">
              <a:avLst/>
            </a:prstGeom>
            <a:noFill/>
            <a:ln w="9525">
              <a:noFill/>
              <a:miter lim="800000"/>
              <a:headEnd/>
              <a:tailEnd/>
            </a:ln>
          </p:spPr>
        </p:pic>
        <p:sp>
          <p:nvSpPr>
            <p:cNvPr id="28679" name="TextBox 5"/>
            <p:cNvSpPr txBox="1">
              <a:spLocks noChangeArrowheads="1"/>
            </p:cNvSpPr>
            <p:nvPr/>
          </p:nvSpPr>
          <p:spPr bwMode="auto">
            <a:xfrm>
              <a:off x="1792793" y="762000"/>
              <a:ext cx="473925" cy="388770"/>
            </a:xfrm>
            <a:prstGeom prst="rect">
              <a:avLst/>
            </a:prstGeom>
            <a:noFill/>
            <a:ln w="9525">
              <a:noFill/>
              <a:miter lim="800000"/>
              <a:headEnd/>
              <a:tailEnd/>
            </a:ln>
          </p:spPr>
          <p:txBody>
            <a:bodyPr wrap="none">
              <a:spAutoFit/>
            </a:bodyPr>
            <a:lstStyle/>
            <a:p>
              <a:r>
                <a:rPr lang="en-US" b="1">
                  <a:solidFill>
                    <a:srgbClr val="FFFFFF"/>
                  </a:solidFill>
                  <a:latin typeface="Book Antiqua"/>
                  <a:cs typeface="+mn-cs"/>
                </a:rPr>
                <a:t>O</a:t>
              </a:r>
              <a:r>
                <a:rPr lang="en-US" b="1" baseline="-25000">
                  <a:solidFill>
                    <a:srgbClr val="FFFFFF"/>
                  </a:solidFill>
                  <a:latin typeface="Book Antiqua"/>
                  <a:cs typeface="+mn-cs"/>
                </a:rPr>
                <a:t>3</a:t>
              </a:r>
              <a:endParaRPr lang="en-US" b="1">
                <a:solidFill>
                  <a:srgbClr val="FFFFFF"/>
                </a:solidFill>
                <a:latin typeface="Book Antiqua"/>
                <a:cs typeface="+mn-cs"/>
              </a:endParaRPr>
            </a:p>
          </p:txBody>
        </p:sp>
        <p:sp>
          <p:nvSpPr>
            <p:cNvPr id="28680" name="TextBox 6"/>
            <p:cNvSpPr txBox="1">
              <a:spLocks noChangeArrowheads="1"/>
            </p:cNvSpPr>
            <p:nvPr/>
          </p:nvSpPr>
          <p:spPr bwMode="auto">
            <a:xfrm>
              <a:off x="4078793" y="762000"/>
              <a:ext cx="674741" cy="388770"/>
            </a:xfrm>
            <a:prstGeom prst="rect">
              <a:avLst/>
            </a:prstGeom>
            <a:noFill/>
            <a:ln w="9525">
              <a:noFill/>
              <a:miter lim="800000"/>
              <a:headEnd/>
              <a:tailEnd/>
            </a:ln>
          </p:spPr>
          <p:txBody>
            <a:bodyPr wrap="none">
              <a:spAutoFit/>
            </a:bodyPr>
            <a:lstStyle/>
            <a:p>
              <a:r>
                <a:rPr lang="en-US" b="1">
                  <a:solidFill>
                    <a:srgbClr val="FFFFFF"/>
                  </a:solidFill>
                  <a:latin typeface="Book Antiqua"/>
                  <a:cs typeface="+mn-cs"/>
                </a:rPr>
                <a:t>NO</a:t>
              </a:r>
              <a:r>
                <a:rPr lang="en-US" b="1" baseline="-25000">
                  <a:solidFill>
                    <a:srgbClr val="FFFFFF"/>
                  </a:solidFill>
                  <a:latin typeface="Book Antiqua"/>
                  <a:cs typeface="+mn-cs"/>
                </a:rPr>
                <a:t>2</a:t>
              </a:r>
              <a:endParaRPr lang="en-US" b="1">
                <a:solidFill>
                  <a:srgbClr val="FFFFFF"/>
                </a:solidFill>
                <a:latin typeface="Book Antiqua"/>
                <a:cs typeface="+mn-cs"/>
              </a:endParaRPr>
            </a:p>
          </p:txBody>
        </p:sp>
        <p:sp>
          <p:nvSpPr>
            <p:cNvPr id="28681" name="TextBox 7"/>
            <p:cNvSpPr txBox="1">
              <a:spLocks noChangeArrowheads="1"/>
            </p:cNvSpPr>
            <p:nvPr/>
          </p:nvSpPr>
          <p:spPr bwMode="auto">
            <a:xfrm>
              <a:off x="6580538" y="762000"/>
              <a:ext cx="567640" cy="388770"/>
            </a:xfrm>
            <a:prstGeom prst="rect">
              <a:avLst/>
            </a:prstGeom>
            <a:noFill/>
            <a:ln w="9525">
              <a:noFill/>
              <a:miter lim="800000"/>
              <a:headEnd/>
              <a:tailEnd/>
            </a:ln>
          </p:spPr>
          <p:txBody>
            <a:bodyPr wrap="none">
              <a:spAutoFit/>
            </a:bodyPr>
            <a:lstStyle/>
            <a:p>
              <a:r>
                <a:rPr lang="en-US" b="1">
                  <a:solidFill>
                    <a:srgbClr val="FFFFFF"/>
                  </a:solidFill>
                  <a:latin typeface="Book Antiqua"/>
                  <a:cs typeface="+mn-cs"/>
                </a:rPr>
                <a:t>CO</a:t>
              </a:r>
            </a:p>
          </p:txBody>
        </p:sp>
        <p:sp>
          <p:nvSpPr>
            <p:cNvPr id="28682" name="TextBox 8"/>
            <p:cNvSpPr txBox="1">
              <a:spLocks noChangeArrowheads="1"/>
            </p:cNvSpPr>
            <p:nvPr/>
          </p:nvSpPr>
          <p:spPr bwMode="auto">
            <a:xfrm>
              <a:off x="1715468" y="3841721"/>
              <a:ext cx="621190" cy="388770"/>
            </a:xfrm>
            <a:prstGeom prst="rect">
              <a:avLst/>
            </a:prstGeom>
            <a:noFill/>
            <a:ln w="9525">
              <a:noFill/>
              <a:miter lim="800000"/>
              <a:headEnd/>
              <a:tailEnd/>
            </a:ln>
          </p:spPr>
          <p:txBody>
            <a:bodyPr wrap="none">
              <a:spAutoFit/>
            </a:bodyPr>
            <a:lstStyle/>
            <a:p>
              <a:r>
                <a:rPr lang="en-US" b="1">
                  <a:solidFill>
                    <a:srgbClr val="FFFFFF"/>
                  </a:solidFill>
                  <a:latin typeface="Book Antiqua"/>
                  <a:cs typeface="+mn-cs"/>
                </a:rPr>
                <a:t>SO</a:t>
              </a:r>
              <a:r>
                <a:rPr lang="en-US" b="1" baseline="-25000">
                  <a:solidFill>
                    <a:srgbClr val="FFFFFF"/>
                  </a:solidFill>
                  <a:latin typeface="Book Antiqua"/>
                  <a:cs typeface="+mn-cs"/>
                </a:rPr>
                <a:t>2</a:t>
              </a:r>
              <a:endParaRPr lang="en-US" b="1">
                <a:solidFill>
                  <a:srgbClr val="FFFFFF"/>
                </a:solidFill>
                <a:latin typeface="Book Antiqua"/>
                <a:cs typeface="+mn-cs"/>
              </a:endParaRPr>
            </a:p>
          </p:txBody>
        </p:sp>
        <p:sp>
          <p:nvSpPr>
            <p:cNvPr id="28683" name="TextBox 9"/>
            <p:cNvSpPr txBox="1">
              <a:spLocks noChangeArrowheads="1"/>
            </p:cNvSpPr>
            <p:nvPr/>
          </p:nvSpPr>
          <p:spPr bwMode="auto">
            <a:xfrm>
              <a:off x="3940629" y="3841721"/>
              <a:ext cx="969270" cy="388770"/>
            </a:xfrm>
            <a:prstGeom prst="rect">
              <a:avLst/>
            </a:prstGeom>
            <a:noFill/>
            <a:ln w="9525">
              <a:noFill/>
              <a:miter lim="800000"/>
              <a:headEnd/>
              <a:tailEnd/>
            </a:ln>
          </p:spPr>
          <p:txBody>
            <a:bodyPr wrap="none">
              <a:spAutoFit/>
            </a:bodyPr>
            <a:lstStyle/>
            <a:p>
              <a:r>
                <a:rPr lang="en-US" b="1">
                  <a:solidFill>
                    <a:srgbClr val="FFFFFF"/>
                  </a:solidFill>
                  <a:latin typeface="Book Antiqua"/>
                  <a:cs typeface="+mn-cs"/>
                </a:rPr>
                <a:t>HCHO</a:t>
              </a:r>
            </a:p>
          </p:txBody>
        </p:sp>
        <p:sp>
          <p:nvSpPr>
            <p:cNvPr id="28684" name="TextBox 10"/>
            <p:cNvSpPr txBox="1">
              <a:spLocks noChangeArrowheads="1"/>
            </p:cNvSpPr>
            <p:nvPr/>
          </p:nvSpPr>
          <p:spPr bwMode="auto">
            <a:xfrm>
              <a:off x="6518573" y="3841721"/>
              <a:ext cx="781843" cy="388770"/>
            </a:xfrm>
            <a:prstGeom prst="rect">
              <a:avLst/>
            </a:prstGeom>
            <a:noFill/>
            <a:ln w="9525">
              <a:noFill/>
              <a:miter lim="800000"/>
              <a:headEnd/>
              <a:tailEnd/>
            </a:ln>
          </p:spPr>
          <p:txBody>
            <a:bodyPr wrap="none">
              <a:spAutoFit/>
            </a:bodyPr>
            <a:lstStyle/>
            <a:p>
              <a:r>
                <a:rPr lang="en-US" b="1">
                  <a:solidFill>
                    <a:srgbClr val="FFFFFF"/>
                  </a:solidFill>
                  <a:latin typeface="Book Antiqua"/>
                  <a:cs typeface="+mn-cs"/>
                </a:rPr>
                <a:t>PM</a:t>
              </a:r>
              <a:r>
                <a:rPr lang="en-US" b="1" baseline="-25000">
                  <a:solidFill>
                    <a:srgbClr val="FFFFFF"/>
                  </a:solidFill>
                  <a:latin typeface="Book Antiqua"/>
                  <a:cs typeface="+mn-cs"/>
                </a:rPr>
                <a:t>2.5</a:t>
              </a:r>
            </a:p>
          </p:txBody>
        </p:sp>
      </p:grpSp>
      <p:sp>
        <p:nvSpPr>
          <p:cNvPr id="28676" name="TextBox 12"/>
          <p:cNvSpPr txBox="1">
            <a:spLocks noChangeArrowheads="1"/>
          </p:cNvSpPr>
          <p:nvPr/>
        </p:nvSpPr>
        <p:spPr bwMode="auto">
          <a:xfrm>
            <a:off x="762000" y="609600"/>
            <a:ext cx="7835900" cy="461963"/>
          </a:xfrm>
          <a:prstGeom prst="rect">
            <a:avLst/>
          </a:prstGeom>
          <a:noFill/>
          <a:ln w="9525">
            <a:noFill/>
            <a:miter lim="800000"/>
            <a:headEnd/>
            <a:tailEnd/>
          </a:ln>
        </p:spPr>
        <p:txBody>
          <a:bodyPr wrap="none">
            <a:spAutoFit/>
          </a:bodyPr>
          <a:lstStyle/>
          <a:p>
            <a:r>
              <a:rPr lang="en-US" sz="2400" b="1">
                <a:solidFill>
                  <a:srgbClr val="FFFFFF"/>
                </a:solidFill>
                <a:latin typeface="Book Antiqua"/>
                <a:cs typeface="+mn-cs"/>
              </a:rPr>
              <a:t>July 9, 2007 – 18 UTC	Trop Column (sfc – 200 hPa)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lum contrast="6000"/>
          </a:blip>
          <a:srcRect t="2831" b="6604"/>
          <a:stretch>
            <a:fillRect/>
          </a:stretch>
        </p:blipFill>
        <p:spPr bwMode="auto">
          <a:xfrm>
            <a:off x="304800" y="1200150"/>
            <a:ext cx="8482013" cy="5429250"/>
          </a:xfrm>
          <a:prstGeom prst="rect">
            <a:avLst/>
          </a:prstGeom>
          <a:noFill/>
          <a:ln w="9525">
            <a:noFill/>
            <a:miter lim="800000"/>
            <a:headEnd/>
            <a:tailEnd/>
          </a:ln>
        </p:spPr>
      </p:pic>
      <p:sp>
        <p:nvSpPr>
          <p:cNvPr id="29699" name="TextBox 2"/>
          <p:cNvSpPr txBox="1">
            <a:spLocks noChangeArrowheads="1"/>
          </p:cNvSpPr>
          <p:nvPr/>
        </p:nvSpPr>
        <p:spPr bwMode="auto">
          <a:xfrm>
            <a:off x="1219200" y="533400"/>
            <a:ext cx="7096125" cy="369888"/>
          </a:xfrm>
          <a:prstGeom prst="rect">
            <a:avLst/>
          </a:prstGeom>
          <a:noFill/>
          <a:ln w="9525">
            <a:noFill/>
            <a:miter lim="800000"/>
            <a:headEnd/>
            <a:tailEnd/>
          </a:ln>
        </p:spPr>
        <p:txBody>
          <a:bodyPr wrap="none">
            <a:spAutoFit/>
          </a:bodyPr>
          <a:lstStyle/>
          <a:p>
            <a:r>
              <a:rPr lang="en-US" b="1">
                <a:solidFill>
                  <a:prstClr val="black"/>
                </a:solidFill>
                <a:latin typeface="Arial" charset="0"/>
                <a:cs typeface="+mn-cs"/>
              </a:rPr>
              <a:t>WRF-Chem (12-km res.) vs. Beltsville, MD Ozonesonde Profiles</a:t>
            </a:r>
          </a:p>
        </p:txBody>
      </p:sp>
      <p:sp>
        <p:nvSpPr>
          <p:cNvPr id="29700" name="TextBox 3"/>
          <p:cNvSpPr txBox="1">
            <a:spLocks noChangeArrowheads="1"/>
          </p:cNvSpPr>
          <p:nvPr/>
        </p:nvSpPr>
        <p:spPr bwMode="auto">
          <a:xfrm>
            <a:off x="5943600" y="6550025"/>
            <a:ext cx="3040063" cy="307975"/>
          </a:xfrm>
          <a:prstGeom prst="rect">
            <a:avLst/>
          </a:prstGeom>
          <a:noFill/>
          <a:ln w="9525">
            <a:noFill/>
            <a:miter lim="800000"/>
            <a:headEnd/>
            <a:tailEnd/>
          </a:ln>
        </p:spPr>
        <p:txBody>
          <a:bodyPr wrap="none">
            <a:spAutoFit/>
          </a:bodyPr>
          <a:lstStyle/>
          <a:p>
            <a:r>
              <a:rPr lang="en-US" sz="1400" b="1" dirty="0">
                <a:solidFill>
                  <a:prstClr val="black"/>
                </a:solidFill>
                <a:latin typeface="Arial" charset="0"/>
                <a:cs typeface="+mn-cs"/>
              </a:rPr>
              <a:t>Yegorova et al., JGR, </a:t>
            </a:r>
            <a:r>
              <a:rPr lang="en-US" sz="1400" b="1" dirty="0" err="1">
                <a:solidFill>
                  <a:prstClr val="black"/>
                </a:solidFill>
                <a:latin typeface="Arial" charset="0"/>
                <a:cs typeface="+mn-cs"/>
              </a:rPr>
              <a:t>subm</a:t>
            </a:r>
            <a:r>
              <a:rPr lang="en-US" sz="1400" b="1" dirty="0">
                <a:solidFill>
                  <a:prstClr val="black"/>
                </a:solidFill>
                <a:latin typeface="Arial" charset="0"/>
                <a:cs typeface="+mn-cs"/>
              </a:rPr>
              <a:t>., </a:t>
            </a:r>
            <a:r>
              <a:rPr lang="en-US" sz="1400" b="1" dirty="0" smtClean="0">
                <a:solidFill>
                  <a:prstClr val="black"/>
                </a:solidFill>
                <a:latin typeface="Arial" charset="0"/>
                <a:cs typeface="+mn-cs"/>
              </a:rPr>
              <a:t>2011</a:t>
            </a:r>
            <a:endParaRPr lang="en-US" sz="1400" b="1" dirty="0">
              <a:solidFill>
                <a:prstClr val="black"/>
              </a:solidFill>
              <a:latin typeface="Arial" charset="0"/>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4724400" y="228600"/>
            <a:ext cx="4530725" cy="646113"/>
          </a:xfrm>
          <a:prstGeom prst="rect">
            <a:avLst/>
          </a:prstGeom>
          <a:noFill/>
          <a:ln w="9525">
            <a:noFill/>
            <a:miter lim="800000"/>
            <a:headEnd/>
            <a:tailEnd/>
          </a:ln>
        </p:spPr>
        <p:txBody>
          <a:bodyPr wrap="none">
            <a:spAutoFit/>
          </a:bodyPr>
          <a:lstStyle/>
          <a:p>
            <a:pPr algn="ctr"/>
            <a:r>
              <a:rPr lang="en-US">
                <a:solidFill>
                  <a:srgbClr val="000000"/>
                </a:solidFill>
                <a:latin typeface="Calibri"/>
                <a:cs typeface="+mn-cs"/>
              </a:rPr>
              <a:t>Sfc. O</a:t>
            </a:r>
            <a:r>
              <a:rPr lang="en-US" baseline="-25000">
                <a:solidFill>
                  <a:srgbClr val="000000"/>
                </a:solidFill>
                <a:latin typeface="Calibri"/>
                <a:cs typeface="+mn-cs"/>
              </a:rPr>
              <a:t>3</a:t>
            </a:r>
            <a:r>
              <a:rPr lang="en-US">
                <a:solidFill>
                  <a:srgbClr val="000000"/>
                </a:solidFill>
                <a:latin typeface="Calibri"/>
                <a:cs typeface="+mn-cs"/>
              </a:rPr>
              <a:t> (ppbv) / Trop Col. O</a:t>
            </a:r>
            <a:r>
              <a:rPr lang="en-US" baseline="-25000">
                <a:solidFill>
                  <a:srgbClr val="000000"/>
                </a:solidFill>
                <a:latin typeface="Calibri"/>
                <a:cs typeface="+mn-cs"/>
              </a:rPr>
              <a:t>3</a:t>
            </a:r>
            <a:r>
              <a:rPr lang="en-US">
                <a:solidFill>
                  <a:srgbClr val="000000"/>
                </a:solidFill>
                <a:latin typeface="Calibri"/>
                <a:cs typeface="+mn-cs"/>
              </a:rPr>
              <a:t> (10</a:t>
            </a:r>
            <a:r>
              <a:rPr lang="en-US" baseline="30000">
                <a:solidFill>
                  <a:srgbClr val="000000"/>
                </a:solidFill>
                <a:latin typeface="Calibri"/>
                <a:cs typeface="+mn-cs"/>
              </a:rPr>
              <a:t>17</a:t>
            </a:r>
            <a:r>
              <a:rPr lang="en-US">
                <a:solidFill>
                  <a:srgbClr val="000000"/>
                </a:solidFill>
                <a:latin typeface="Calibri"/>
                <a:cs typeface="+mn-cs"/>
              </a:rPr>
              <a:t> molec / cm</a:t>
            </a:r>
            <a:r>
              <a:rPr lang="en-US" baseline="30000">
                <a:solidFill>
                  <a:srgbClr val="000000"/>
                </a:solidFill>
                <a:latin typeface="Calibri"/>
                <a:cs typeface="+mn-cs"/>
              </a:rPr>
              <a:t>2</a:t>
            </a:r>
            <a:r>
              <a:rPr lang="en-US">
                <a:solidFill>
                  <a:srgbClr val="000000"/>
                </a:solidFill>
                <a:latin typeface="Calibri"/>
                <a:cs typeface="+mn-cs"/>
              </a:rPr>
              <a:t>)</a:t>
            </a:r>
            <a:endParaRPr lang="en-US" baseline="30000">
              <a:solidFill>
                <a:srgbClr val="000000"/>
              </a:solidFill>
              <a:latin typeface="Calibri"/>
              <a:cs typeface="+mn-cs"/>
            </a:endParaRPr>
          </a:p>
          <a:p>
            <a:pPr algn="ctr"/>
            <a:r>
              <a:rPr lang="en-US">
                <a:solidFill>
                  <a:srgbClr val="000000"/>
                </a:solidFill>
                <a:latin typeface="Calibri"/>
                <a:cs typeface="+mn-cs"/>
              </a:rPr>
              <a:t>Trop Column = sfc – 200 hPa</a:t>
            </a:r>
          </a:p>
        </p:txBody>
      </p:sp>
      <p:pic>
        <p:nvPicPr>
          <p:cNvPr id="30723" name="Picture 2" descr="o3_ratio_Page_4.jpg"/>
          <p:cNvPicPr>
            <a:picLocks noChangeAspect="1"/>
          </p:cNvPicPr>
          <p:nvPr/>
        </p:nvPicPr>
        <p:blipFill>
          <a:blip r:embed="rId2" cstate="print"/>
          <a:srcRect/>
          <a:stretch>
            <a:fillRect/>
          </a:stretch>
        </p:blipFill>
        <p:spPr bwMode="auto">
          <a:xfrm>
            <a:off x="5181600" y="3944938"/>
            <a:ext cx="3657600" cy="2913062"/>
          </a:xfrm>
          <a:prstGeom prst="rect">
            <a:avLst/>
          </a:prstGeom>
          <a:noFill/>
          <a:ln w="9525">
            <a:noFill/>
            <a:miter lim="800000"/>
            <a:headEnd/>
            <a:tailEnd/>
          </a:ln>
        </p:spPr>
      </p:pic>
      <p:pic>
        <p:nvPicPr>
          <p:cNvPr id="30724" name="Picture 4" descr="o3_ratio_Page_2.jpg"/>
          <p:cNvPicPr>
            <a:picLocks noChangeAspect="1"/>
          </p:cNvPicPr>
          <p:nvPr/>
        </p:nvPicPr>
        <p:blipFill>
          <a:blip r:embed="rId3" cstate="print"/>
          <a:srcRect/>
          <a:stretch>
            <a:fillRect/>
          </a:stretch>
        </p:blipFill>
        <p:spPr bwMode="auto">
          <a:xfrm>
            <a:off x="5181600" y="990600"/>
            <a:ext cx="3657600" cy="2913063"/>
          </a:xfrm>
          <a:prstGeom prst="rect">
            <a:avLst/>
          </a:prstGeom>
          <a:noFill/>
          <a:ln w="9525">
            <a:noFill/>
            <a:miter lim="800000"/>
            <a:headEnd/>
            <a:tailEnd/>
          </a:ln>
        </p:spPr>
      </p:pic>
      <p:pic>
        <p:nvPicPr>
          <p:cNvPr id="30725" name="Picture 3" descr="o3_st_time_Page_2.jpg"/>
          <p:cNvPicPr>
            <a:picLocks noChangeAspect="1"/>
          </p:cNvPicPr>
          <p:nvPr/>
        </p:nvPicPr>
        <p:blipFill>
          <a:blip r:embed="rId4" cstate="print"/>
          <a:srcRect/>
          <a:stretch>
            <a:fillRect/>
          </a:stretch>
        </p:blipFill>
        <p:spPr bwMode="auto">
          <a:xfrm>
            <a:off x="533400" y="1524000"/>
            <a:ext cx="3657600" cy="2613025"/>
          </a:xfrm>
          <a:prstGeom prst="rect">
            <a:avLst/>
          </a:prstGeom>
          <a:noFill/>
          <a:ln w="9525">
            <a:noFill/>
            <a:miter lim="800000"/>
            <a:headEnd/>
            <a:tailEnd/>
          </a:ln>
        </p:spPr>
      </p:pic>
      <p:pic>
        <p:nvPicPr>
          <p:cNvPr id="30726" name="Picture 1" descr="o3_st_time_Page_4.jpg"/>
          <p:cNvPicPr>
            <a:picLocks noChangeAspect="1"/>
          </p:cNvPicPr>
          <p:nvPr/>
        </p:nvPicPr>
        <p:blipFill>
          <a:blip r:embed="rId5" cstate="print"/>
          <a:srcRect/>
          <a:stretch>
            <a:fillRect/>
          </a:stretch>
        </p:blipFill>
        <p:spPr bwMode="auto">
          <a:xfrm>
            <a:off x="533400" y="4244975"/>
            <a:ext cx="3657600" cy="2613025"/>
          </a:xfrm>
          <a:prstGeom prst="rect">
            <a:avLst/>
          </a:prstGeom>
          <a:noFill/>
          <a:ln w="9525">
            <a:noFill/>
            <a:miter lim="800000"/>
            <a:headEnd/>
            <a:tailEnd/>
          </a:ln>
        </p:spPr>
      </p:pic>
      <p:sp>
        <p:nvSpPr>
          <p:cNvPr id="19" name="TextBox 18"/>
          <p:cNvSpPr txBox="1"/>
          <p:nvPr/>
        </p:nvSpPr>
        <p:spPr>
          <a:xfrm>
            <a:off x="685800" y="152400"/>
            <a:ext cx="2989263" cy="1077913"/>
          </a:xfrm>
          <a:prstGeom prst="rect">
            <a:avLst/>
          </a:prstGeom>
          <a:noFill/>
        </p:spPr>
        <p:txBody>
          <a:bodyPr wrap="none">
            <a:spAutoFit/>
          </a:bodyPr>
          <a:lstStyle/>
          <a:p>
            <a:pPr>
              <a:defRPr/>
            </a:pPr>
            <a:r>
              <a:rPr lang="en-US" sz="1600" dirty="0">
                <a:solidFill>
                  <a:prstClr val="black"/>
                </a:solidFill>
                <a:latin typeface="Arial" charset="0"/>
                <a:cs typeface="+mn-cs"/>
              </a:rPr>
              <a:t>Trop. Column (</a:t>
            </a:r>
            <a:r>
              <a:rPr lang="en-US" sz="1600" dirty="0" err="1">
                <a:solidFill>
                  <a:prstClr val="black"/>
                </a:solidFill>
                <a:latin typeface="Arial" charset="0"/>
                <a:cs typeface="+mn-cs"/>
              </a:rPr>
              <a:t>sfc</a:t>
            </a:r>
            <a:r>
              <a:rPr lang="en-US" sz="1600" dirty="0">
                <a:solidFill>
                  <a:prstClr val="black"/>
                </a:solidFill>
                <a:latin typeface="Arial" charset="0"/>
                <a:cs typeface="+mn-cs"/>
              </a:rPr>
              <a:t> – 200 </a:t>
            </a:r>
            <a:r>
              <a:rPr lang="en-US" sz="1600" dirty="0" err="1">
                <a:solidFill>
                  <a:prstClr val="black"/>
                </a:solidFill>
                <a:latin typeface="Arial" charset="0"/>
                <a:cs typeface="+mn-cs"/>
              </a:rPr>
              <a:t>hPa</a:t>
            </a:r>
            <a:r>
              <a:rPr lang="en-US" sz="1600" dirty="0">
                <a:solidFill>
                  <a:prstClr val="black"/>
                </a:solidFill>
                <a:latin typeface="Arial" charset="0"/>
                <a:cs typeface="+mn-cs"/>
              </a:rPr>
              <a:t>)</a:t>
            </a:r>
          </a:p>
          <a:p>
            <a:pPr>
              <a:defRPr/>
            </a:pPr>
            <a:r>
              <a:rPr lang="en-US" sz="1600" dirty="0">
                <a:solidFill>
                  <a:srgbClr val="1F497D">
                    <a:lumMod val="60000"/>
                    <a:lumOff val="40000"/>
                  </a:srgbClr>
                </a:solidFill>
                <a:latin typeface="Arial" charset="0"/>
                <a:cs typeface="+mn-cs"/>
              </a:rPr>
              <a:t>ACAM Column (</a:t>
            </a:r>
            <a:r>
              <a:rPr lang="en-US" sz="1600" dirty="0" err="1">
                <a:solidFill>
                  <a:srgbClr val="1F497D">
                    <a:lumMod val="60000"/>
                    <a:lumOff val="40000"/>
                  </a:srgbClr>
                </a:solidFill>
                <a:latin typeface="Arial" charset="0"/>
                <a:cs typeface="+mn-cs"/>
              </a:rPr>
              <a:t>sfc</a:t>
            </a:r>
            <a:r>
              <a:rPr lang="en-US" sz="1600" dirty="0">
                <a:solidFill>
                  <a:srgbClr val="1F497D">
                    <a:lumMod val="60000"/>
                    <a:lumOff val="40000"/>
                  </a:srgbClr>
                </a:solidFill>
                <a:latin typeface="Arial" charset="0"/>
                <a:cs typeface="+mn-cs"/>
              </a:rPr>
              <a:t> – 330 </a:t>
            </a:r>
            <a:r>
              <a:rPr lang="en-US" sz="1600" dirty="0" err="1">
                <a:solidFill>
                  <a:srgbClr val="1F497D">
                    <a:lumMod val="60000"/>
                    <a:lumOff val="40000"/>
                  </a:srgbClr>
                </a:solidFill>
                <a:latin typeface="Arial" charset="0"/>
                <a:cs typeface="+mn-cs"/>
              </a:rPr>
              <a:t>hPa</a:t>
            </a:r>
            <a:r>
              <a:rPr lang="en-US" sz="1600" dirty="0">
                <a:solidFill>
                  <a:srgbClr val="1F497D">
                    <a:lumMod val="60000"/>
                    <a:lumOff val="40000"/>
                  </a:srgbClr>
                </a:solidFill>
                <a:latin typeface="Arial" charset="0"/>
                <a:cs typeface="+mn-cs"/>
              </a:rPr>
              <a:t>)</a:t>
            </a:r>
          </a:p>
          <a:p>
            <a:pPr>
              <a:defRPr/>
            </a:pPr>
            <a:r>
              <a:rPr lang="en-US" sz="1600" dirty="0">
                <a:solidFill>
                  <a:srgbClr val="00B050"/>
                </a:solidFill>
                <a:latin typeface="Arial" charset="0"/>
                <a:cs typeface="+mn-cs"/>
              </a:rPr>
              <a:t>PBL Column</a:t>
            </a:r>
          </a:p>
          <a:p>
            <a:pPr>
              <a:defRPr/>
            </a:pPr>
            <a:r>
              <a:rPr lang="en-US" sz="1600" dirty="0">
                <a:solidFill>
                  <a:srgbClr val="C00000"/>
                </a:solidFill>
                <a:latin typeface="Arial" charset="0"/>
                <a:cs typeface="+mn-cs"/>
              </a:rPr>
              <a:t>Surface mixing ratio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381000" y="304800"/>
            <a:ext cx="8305800" cy="1935163"/>
          </a:xfrm>
        </p:spPr>
        <p:txBody>
          <a:bodyPr/>
          <a:lstStyle/>
          <a:p>
            <a:pPr algn="l" eaLnBrk="1" hangingPunct="1"/>
            <a:r>
              <a:rPr lang="en-US" sz="2000" b="1" dirty="0" smtClean="0">
                <a:solidFill>
                  <a:schemeClr val="tx1"/>
                </a:solidFill>
              </a:rPr>
              <a:t>Loughner et al., 2011, Atmos. Environ, in press.</a:t>
            </a:r>
            <a:r>
              <a:rPr lang="en-US" sz="2000" dirty="0" smtClean="0">
                <a:solidFill>
                  <a:schemeClr val="tx1"/>
                </a:solidFill>
              </a:rPr>
              <a:t/>
            </a:r>
            <a:br>
              <a:rPr lang="en-US" sz="2000" dirty="0" smtClean="0">
                <a:solidFill>
                  <a:schemeClr val="tx1"/>
                </a:solidFill>
              </a:rPr>
            </a:br>
            <a:r>
              <a:rPr lang="en-US" sz="2000" dirty="0" smtClean="0">
                <a:solidFill>
                  <a:schemeClr val="tx1"/>
                </a:solidFill>
              </a:rPr>
              <a:t>WRF-UCM 2-m temperature and 10-m wind speed at 2000 UTC (3pm EST) July 9, 2007.  A stronger temperature gradient along the coastline of the Chesapeake Bay in the 0.5km domain results in a stronger Bay breeze.</a:t>
            </a:r>
          </a:p>
        </p:txBody>
      </p:sp>
      <p:pic>
        <p:nvPicPr>
          <p:cNvPr id="36867" name="Picture 9" descr="t2w10_0"/>
          <p:cNvPicPr>
            <a:picLocks noGrp="1" noChangeAspect="1" noChangeArrowheads="1"/>
          </p:cNvPicPr>
          <p:nvPr>
            <p:ph sz="half" idx="2"/>
          </p:nvPr>
        </p:nvPicPr>
        <p:blipFill>
          <a:blip r:embed="rId2" cstate="print"/>
          <a:srcRect l="16418" t="5000" r="6761" b="5000"/>
          <a:stretch>
            <a:fillRect/>
          </a:stretch>
        </p:blipFill>
        <p:spPr>
          <a:xfrm>
            <a:off x="4572000" y="2717800"/>
            <a:ext cx="4572000" cy="4140200"/>
          </a:xfrm>
        </p:spPr>
      </p:pic>
      <p:pic>
        <p:nvPicPr>
          <p:cNvPr id="36868" name="Picture 10" descr="t2w10_13"/>
          <p:cNvPicPr>
            <a:picLocks noGrp="1" noChangeAspect="1" noChangeArrowheads="1"/>
          </p:cNvPicPr>
          <p:nvPr>
            <p:ph sz="half" idx="1"/>
          </p:nvPr>
        </p:nvPicPr>
        <p:blipFill>
          <a:blip r:embed="rId3" cstate="print"/>
          <a:srcRect l="16418" t="5000" r="6761" b="5000"/>
          <a:stretch>
            <a:fillRect/>
          </a:stretch>
        </p:blipFill>
        <p:spPr>
          <a:xfrm>
            <a:off x="0" y="2719388"/>
            <a:ext cx="4572000" cy="4138612"/>
          </a:xfrm>
        </p:spPr>
      </p:pic>
      <p:sp>
        <p:nvSpPr>
          <p:cNvPr id="36869" name="Text Box 11"/>
          <p:cNvSpPr txBox="1">
            <a:spLocks noChangeArrowheads="1"/>
          </p:cNvSpPr>
          <p:nvPr/>
        </p:nvSpPr>
        <p:spPr bwMode="auto">
          <a:xfrm>
            <a:off x="1371600" y="2286000"/>
            <a:ext cx="1447800" cy="519113"/>
          </a:xfrm>
          <a:prstGeom prst="rect">
            <a:avLst/>
          </a:prstGeom>
          <a:noFill/>
          <a:ln w="9525">
            <a:noFill/>
            <a:miter lim="800000"/>
            <a:headEnd/>
            <a:tailEnd/>
          </a:ln>
        </p:spPr>
        <p:txBody>
          <a:bodyPr>
            <a:spAutoFit/>
          </a:bodyPr>
          <a:lstStyle/>
          <a:p>
            <a:pPr>
              <a:spcBef>
                <a:spcPct val="50000"/>
              </a:spcBef>
            </a:pPr>
            <a:r>
              <a:rPr lang="en-US" sz="2800">
                <a:solidFill>
                  <a:srgbClr val="000000"/>
                </a:solidFill>
                <a:latin typeface="Arial"/>
                <a:cs typeface="+mn-cs"/>
              </a:rPr>
              <a:t>13.5km</a:t>
            </a:r>
          </a:p>
        </p:txBody>
      </p:sp>
      <p:sp>
        <p:nvSpPr>
          <p:cNvPr id="36870" name="Text Box 12"/>
          <p:cNvSpPr txBox="1">
            <a:spLocks noChangeArrowheads="1"/>
          </p:cNvSpPr>
          <p:nvPr/>
        </p:nvSpPr>
        <p:spPr bwMode="auto">
          <a:xfrm>
            <a:off x="5867400" y="2286000"/>
            <a:ext cx="1219200" cy="519113"/>
          </a:xfrm>
          <a:prstGeom prst="rect">
            <a:avLst/>
          </a:prstGeom>
          <a:noFill/>
          <a:ln w="9525">
            <a:noFill/>
            <a:miter lim="800000"/>
            <a:headEnd/>
            <a:tailEnd/>
          </a:ln>
        </p:spPr>
        <p:txBody>
          <a:bodyPr>
            <a:spAutoFit/>
          </a:bodyPr>
          <a:lstStyle/>
          <a:p>
            <a:pPr>
              <a:spcBef>
                <a:spcPct val="50000"/>
              </a:spcBef>
            </a:pPr>
            <a:r>
              <a:rPr lang="en-US" sz="2800">
                <a:solidFill>
                  <a:srgbClr val="000000"/>
                </a:solidFill>
                <a:latin typeface="Arial"/>
                <a:cs typeface="+mn-cs"/>
              </a:rPr>
              <a:t>0.5km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p:cNvPicPr>
            <a:picLocks noGrp="1" noChangeAspect="1" noChangeArrowheads="1"/>
          </p:cNvPicPr>
          <p:nvPr>
            <p:ph sz="half" idx="2"/>
          </p:nvPr>
        </p:nvPicPr>
        <p:blipFill>
          <a:blip r:embed="rId2" cstate="print"/>
          <a:srcRect/>
          <a:stretch>
            <a:fillRect/>
          </a:stretch>
        </p:blipFill>
        <p:spPr>
          <a:xfrm>
            <a:off x="4103688" y="0"/>
            <a:ext cx="5040312" cy="6858000"/>
          </a:xfrm>
          <a:noFill/>
        </p:spPr>
      </p:pic>
      <p:sp>
        <p:nvSpPr>
          <p:cNvPr id="37891" name="Text Box 8"/>
          <p:cNvSpPr txBox="1">
            <a:spLocks noChangeArrowheads="1"/>
          </p:cNvSpPr>
          <p:nvPr/>
        </p:nvSpPr>
        <p:spPr bwMode="auto">
          <a:xfrm>
            <a:off x="304800" y="228600"/>
            <a:ext cx="3657600" cy="5170488"/>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a:cs typeface="+mn-cs"/>
              </a:rPr>
              <a:t>8-hr max O</a:t>
            </a:r>
            <a:r>
              <a:rPr lang="en-US" sz="2000" baseline="-25000">
                <a:solidFill>
                  <a:srgbClr val="000000"/>
                </a:solidFill>
                <a:latin typeface="Arial"/>
                <a:cs typeface="+mn-cs"/>
              </a:rPr>
              <a:t>3</a:t>
            </a:r>
            <a:r>
              <a:rPr lang="en-US" sz="2000">
                <a:solidFill>
                  <a:srgbClr val="000000"/>
                </a:solidFill>
                <a:latin typeface="Arial"/>
                <a:cs typeface="+mn-cs"/>
              </a:rPr>
              <a:t> concentrations on July 9, 2007 from measurements and the base case simulation.  Less pollutants over the water in the higher resolution simulations due to a stronger bay breeze results in lower ozone concentrations over the water.</a:t>
            </a:r>
          </a:p>
          <a:p>
            <a:pPr>
              <a:spcBef>
                <a:spcPct val="50000"/>
              </a:spcBef>
            </a:pPr>
            <a:endParaRPr lang="en-US" sz="2000">
              <a:solidFill>
                <a:srgbClr val="000000"/>
              </a:solidFill>
              <a:latin typeface="Arial"/>
              <a:cs typeface="+mn-cs"/>
            </a:endParaRPr>
          </a:p>
          <a:p>
            <a:pPr>
              <a:spcBef>
                <a:spcPct val="50000"/>
              </a:spcBef>
            </a:pPr>
            <a:endParaRPr lang="en-US" sz="2000">
              <a:solidFill>
                <a:srgbClr val="000000"/>
              </a:solidFill>
              <a:latin typeface="Arial"/>
              <a:cs typeface="+mn-cs"/>
            </a:endParaRPr>
          </a:p>
          <a:p>
            <a:pPr>
              <a:spcBef>
                <a:spcPct val="50000"/>
              </a:spcBef>
            </a:pPr>
            <a:r>
              <a:rPr lang="en-US" sz="2000">
                <a:solidFill>
                  <a:srgbClr val="000000"/>
                </a:solidFill>
                <a:latin typeface="Arial"/>
                <a:cs typeface="+mn-cs"/>
              </a:rPr>
              <a:t>Convergence zone along western shore of bay leads to largest ozone values in that location</a:t>
            </a:r>
          </a:p>
        </p:txBody>
      </p:sp>
      <p:cxnSp>
        <p:nvCxnSpPr>
          <p:cNvPr id="5" name="Straight Arrow Connector 4"/>
          <p:cNvCxnSpPr/>
          <p:nvPr/>
        </p:nvCxnSpPr>
        <p:spPr>
          <a:xfrm flipV="1">
            <a:off x="3733800" y="4495800"/>
            <a:ext cx="21336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7893" name="TextBox 5"/>
          <p:cNvSpPr txBox="1">
            <a:spLocks noChangeArrowheads="1"/>
          </p:cNvSpPr>
          <p:nvPr/>
        </p:nvSpPr>
        <p:spPr bwMode="auto">
          <a:xfrm>
            <a:off x="381000" y="6477000"/>
            <a:ext cx="3480505" cy="369332"/>
          </a:xfrm>
          <a:prstGeom prst="rect">
            <a:avLst/>
          </a:prstGeom>
          <a:noFill/>
          <a:ln w="9525">
            <a:noFill/>
            <a:miter lim="800000"/>
            <a:headEnd/>
            <a:tailEnd/>
          </a:ln>
        </p:spPr>
        <p:txBody>
          <a:bodyPr wrap="none">
            <a:spAutoFit/>
          </a:bodyPr>
          <a:lstStyle/>
          <a:p>
            <a:r>
              <a:rPr lang="en-US" b="1" dirty="0">
                <a:solidFill>
                  <a:srgbClr val="000000"/>
                </a:solidFill>
                <a:latin typeface="Arial"/>
                <a:cs typeface="+mn-cs"/>
              </a:rPr>
              <a:t>Loughner et al., </a:t>
            </a:r>
            <a:r>
              <a:rPr lang="en-US" b="1" dirty="0" smtClean="0">
                <a:solidFill>
                  <a:srgbClr val="000000"/>
                </a:solidFill>
                <a:latin typeface="Arial"/>
                <a:cs typeface="+mn-cs"/>
              </a:rPr>
              <a:t>2011, in press</a:t>
            </a:r>
            <a:endParaRPr lang="en-US" b="1" dirty="0">
              <a:solidFill>
                <a:srgbClr val="000000"/>
              </a:solidFill>
              <a:latin typeface="Arial"/>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2" cstate="print"/>
          <a:srcRect/>
          <a:stretch>
            <a:fillRect/>
          </a:stretch>
        </p:blipFill>
        <p:spPr bwMode="auto">
          <a:xfrm>
            <a:off x="752475" y="312738"/>
            <a:ext cx="7629525" cy="6240462"/>
          </a:xfrm>
          <a:prstGeom prst="rect">
            <a:avLst/>
          </a:prstGeom>
          <a:noFill/>
          <a:ln w="9525">
            <a:noFill/>
            <a:miter lim="800000"/>
            <a:headEnd/>
            <a:tailEnd/>
          </a:ln>
        </p:spPr>
      </p:pic>
      <p:sp>
        <p:nvSpPr>
          <p:cNvPr id="38915" name="TextBox 2"/>
          <p:cNvSpPr txBox="1">
            <a:spLocks noChangeArrowheads="1"/>
          </p:cNvSpPr>
          <p:nvPr/>
        </p:nvSpPr>
        <p:spPr bwMode="auto">
          <a:xfrm>
            <a:off x="3048000" y="762000"/>
            <a:ext cx="2749550" cy="369888"/>
          </a:xfrm>
          <a:prstGeom prst="rect">
            <a:avLst/>
          </a:prstGeom>
          <a:noFill/>
          <a:ln w="9525">
            <a:noFill/>
            <a:miter lim="800000"/>
            <a:headEnd/>
            <a:tailEnd/>
          </a:ln>
        </p:spPr>
        <p:txBody>
          <a:bodyPr wrap="none">
            <a:spAutoFit/>
          </a:bodyPr>
          <a:lstStyle/>
          <a:p>
            <a:r>
              <a:rPr lang="en-US">
                <a:solidFill>
                  <a:prstClr val="black"/>
                </a:solidFill>
                <a:latin typeface="Arial" charset="0"/>
                <a:cs typeface="+mn-cs"/>
              </a:rPr>
              <a:t>CMAQ 1.5-km simulation</a:t>
            </a:r>
          </a:p>
        </p:txBody>
      </p:sp>
      <p:sp>
        <p:nvSpPr>
          <p:cNvPr id="38916" name="TextBox 3"/>
          <p:cNvSpPr txBox="1">
            <a:spLocks noChangeArrowheads="1"/>
          </p:cNvSpPr>
          <p:nvPr/>
        </p:nvSpPr>
        <p:spPr bwMode="auto">
          <a:xfrm>
            <a:off x="5943600" y="2667000"/>
            <a:ext cx="1098550" cy="369888"/>
          </a:xfrm>
          <a:prstGeom prst="rect">
            <a:avLst/>
          </a:prstGeom>
          <a:noFill/>
          <a:ln w="9525">
            <a:noFill/>
            <a:miter lim="800000"/>
            <a:headEnd/>
            <a:tailEnd/>
          </a:ln>
        </p:spPr>
        <p:txBody>
          <a:bodyPr wrap="none">
            <a:spAutoFit/>
          </a:bodyPr>
          <a:lstStyle/>
          <a:p>
            <a:r>
              <a:rPr lang="en-US" b="1">
                <a:solidFill>
                  <a:prstClr val="white"/>
                </a:solidFill>
                <a:latin typeface="Arial" charset="0"/>
                <a:cs typeface="+mn-cs"/>
              </a:rPr>
              <a:t>*</a:t>
            </a:r>
            <a:r>
              <a:rPr lang="en-US" sz="1200" b="1">
                <a:solidFill>
                  <a:prstClr val="white"/>
                </a:solidFill>
                <a:latin typeface="Arial" charset="0"/>
                <a:cs typeface="+mn-cs"/>
              </a:rPr>
              <a:t> Edgewood</a:t>
            </a:r>
            <a:endParaRPr lang="en-US" b="1">
              <a:solidFill>
                <a:prstClr val="white"/>
              </a:solidFill>
              <a:latin typeface="Arial" charset="0"/>
              <a:cs typeface="+mn-cs"/>
            </a:endParaRPr>
          </a:p>
        </p:txBody>
      </p:sp>
      <p:sp>
        <p:nvSpPr>
          <p:cNvPr id="38917" name="TextBox 4"/>
          <p:cNvSpPr txBox="1">
            <a:spLocks noChangeArrowheads="1"/>
          </p:cNvSpPr>
          <p:nvPr/>
        </p:nvSpPr>
        <p:spPr bwMode="auto">
          <a:xfrm>
            <a:off x="6400800" y="2286000"/>
            <a:ext cx="819150" cy="369888"/>
          </a:xfrm>
          <a:prstGeom prst="rect">
            <a:avLst/>
          </a:prstGeom>
          <a:noFill/>
          <a:ln w="9525">
            <a:noFill/>
            <a:miter lim="800000"/>
            <a:headEnd/>
            <a:tailEnd/>
          </a:ln>
        </p:spPr>
        <p:txBody>
          <a:bodyPr wrap="none">
            <a:spAutoFit/>
          </a:bodyPr>
          <a:lstStyle/>
          <a:p>
            <a:r>
              <a:rPr lang="en-US">
                <a:solidFill>
                  <a:prstClr val="white"/>
                </a:solidFill>
                <a:latin typeface="Arial" charset="0"/>
                <a:cs typeface="+mn-cs"/>
              </a:rPr>
              <a:t>* </a:t>
            </a:r>
            <a:r>
              <a:rPr lang="en-US" sz="1200" b="1">
                <a:solidFill>
                  <a:prstClr val="white"/>
                </a:solidFill>
                <a:latin typeface="Arial" charset="0"/>
                <a:cs typeface="+mn-cs"/>
              </a:rPr>
              <a:t>Aldino</a:t>
            </a:r>
            <a:endParaRPr lang="en-US">
              <a:solidFill>
                <a:prstClr val="white"/>
              </a:solidFill>
              <a:latin typeface="Arial" charset="0"/>
              <a:cs typeface="+mn-cs"/>
            </a:endParaRPr>
          </a:p>
        </p:txBody>
      </p:sp>
      <p:sp>
        <p:nvSpPr>
          <p:cNvPr id="38918" name="TextBox 5"/>
          <p:cNvSpPr txBox="1">
            <a:spLocks noChangeArrowheads="1"/>
          </p:cNvSpPr>
          <p:nvPr/>
        </p:nvSpPr>
        <p:spPr bwMode="auto">
          <a:xfrm>
            <a:off x="6477000" y="1981200"/>
            <a:ext cx="884238" cy="369888"/>
          </a:xfrm>
          <a:prstGeom prst="rect">
            <a:avLst/>
          </a:prstGeom>
          <a:noFill/>
          <a:ln w="9525">
            <a:noFill/>
            <a:miter lim="800000"/>
            <a:headEnd/>
            <a:tailEnd/>
          </a:ln>
        </p:spPr>
        <p:txBody>
          <a:bodyPr wrap="none">
            <a:spAutoFit/>
          </a:bodyPr>
          <a:lstStyle/>
          <a:p>
            <a:r>
              <a:rPr lang="en-US" sz="1200" b="1">
                <a:solidFill>
                  <a:prstClr val="white"/>
                </a:solidFill>
                <a:latin typeface="Arial" charset="0"/>
                <a:cs typeface="+mn-cs"/>
              </a:rPr>
              <a:t>Fair Hill </a:t>
            </a:r>
            <a:r>
              <a:rPr lang="en-US" b="1">
                <a:solidFill>
                  <a:prstClr val="white"/>
                </a:solidFill>
                <a:latin typeface="Arial" charset="0"/>
                <a:cs typeface="+mn-cs"/>
              </a:rPr>
              <a:t>*</a:t>
            </a:r>
            <a:endParaRPr lang="en-US" sz="1200" b="1">
              <a:solidFill>
                <a:prstClr val="white"/>
              </a:solidFill>
              <a:latin typeface="Arial" charset="0"/>
              <a:cs typeface="+mn-cs"/>
            </a:endParaRPr>
          </a:p>
        </p:txBody>
      </p:sp>
      <p:sp>
        <p:nvSpPr>
          <p:cNvPr id="38919" name="TextBox 6"/>
          <p:cNvSpPr txBox="1">
            <a:spLocks noChangeArrowheads="1"/>
          </p:cNvSpPr>
          <p:nvPr/>
        </p:nvSpPr>
        <p:spPr bwMode="auto">
          <a:xfrm>
            <a:off x="5181600" y="2743200"/>
            <a:ext cx="781050" cy="369888"/>
          </a:xfrm>
          <a:prstGeom prst="rect">
            <a:avLst/>
          </a:prstGeom>
          <a:noFill/>
          <a:ln w="9525">
            <a:noFill/>
            <a:miter lim="800000"/>
            <a:headEnd/>
            <a:tailEnd/>
          </a:ln>
        </p:spPr>
        <p:txBody>
          <a:bodyPr wrap="none">
            <a:spAutoFit/>
          </a:bodyPr>
          <a:lstStyle/>
          <a:p>
            <a:r>
              <a:rPr lang="en-US" b="1">
                <a:solidFill>
                  <a:prstClr val="white"/>
                </a:solidFill>
                <a:latin typeface="Arial" charset="0"/>
                <a:cs typeface="+mn-cs"/>
              </a:rPr>
              <a:t>* </a:t>
            </a:r>
            <a:r>
              <a:rPr lang="en-US" sz="1200" b="1">
                <a:solidFill>
                  <a:prstClr val="white"/>
                </a:solidFill>
                <a:latin typeface="Arial" charset="0"/>
                <a:cs typeface="+mn-cs"/>
              </a:rPr>
              <a:t>Essex</a:t>
            </a:r>
            <a:endParaRPr lang="en-US" b="1">
              <a:solidFill>
                <a:prstClr val="white"/>
              </a:solidFill>
              <a:latin typeface="Arial" charset="0"/>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wrf_4km_column_autocorr_hori_20070709_overpass_new"/>
          <p:cNvPicPr>
            <a:picLocks noChangeAspect="1" noChangeArrowheads="1"/>
          </p:cNvPicPr>
          <p:nvPr/>
        </p:nvPicPr>
        <p:blipFill>
          <a:blip r:embed="rId2" cstate="print"/>
          <a:srcRect/>
          <a:stretch>
            <a:fillRect/>
          </a:stretch>
        </p:blipFill>
        <p:spPr bwMode="auto">
          <a:xfrm>
            <a:off x="685800" y="990600"/>
            <a:ext cx="7881938" cy="4413250"/>
          </a:xfrm>
          <a:prstGeom prst="rect">
            <a:avLst/>
          </a:prstGeom>
          <a:noFill/>
          <a:ln w="9525">
            <a:noFill/>
            <a:miter lim="800000"/>
            <a:headEnd/>
            <a:tailEnd/>
          </a:ln>
        </p:spPr>
      </p:pic>
      <p:sp>
        <p:nvSpPr>
          <p:cNvPr id="39939" name="TextBox 3"/>
          <p:cNvSpPr txBox="1">
            <a:spLocks noChangeArrowheads="1"/>
          </p:cNvSpPr>
          <p:nvPr/>
        </p:nvSpPr>
        <p:spPr bwMode="auto">
          <a:xfrm>
            <a:off x="6172200" y="1219200"/>
            <a:ext cx="925513" cy="1323975"/>
          </a:xfrm>
          <a:prstGeom prst="rect">
            <a:avLst/>
          </a:prstGeom>
          <a:noFill/>
          <a:ln w="9525">
            <a:noFill/>
            <a:miter lim="800000"/>
            <a:headEnd/>
            <a:tailEnd/>
          </a:ln>
        </p:spPr>
        <p:txBody>
          <a:bodyPr wrap="none">
            <a:spAutoFit/>
          </a:bodyPr>
          <a:lstStyle/>
          <a:p>
            <a:r>
              <a:rPr lang="en-US" sz="1600" b="1">
                <a:solidFill>
                  <a:prstClr val="black"/>
                </a:solidFill>
                <a:latin typeface="Arial" charset="0"/>
                <a:cs typeface="+mn-cs"/>
              </a:rPr>
              <a:t>90% EV</a:t>
            </a:r>
          </a:p>
          <a:p>
            <a:r>
              <a:rPr lang="en-US" sz="1600" b="1">
                <a:solidFill>
                  <a:prstClr val="black"/>
                </a:solidFill>
                <a:latin typeface="Arial" charset="0"/>
                <a:cs typeface="+mn-cs"/>
              </a:rPr>
              <a:t>75%</a:t>
            </a:r>
          </a:p>
          <a:p>
            <a:endParaRPr lang="en-US" sz="1600" b="1">
              <a:solidFill>
                <a:prstClr val="black"/>
              </a:solidFill>
              <a:latin typeface="Arial" charset="0"/>
              <a:cs typeface="+mn-cs"/>
            </a:endParaRPr>
          </a:p>
          <a:p>
            <a:r>
              <a:rPr lang="en-US" sz="1600" b="1">
                <a:solidFill>
                  <a:prstClr val="black"/>
                </a:solidFill>
                <a:latin typeface="Arial" charset="0"/>
                <a:cs typeface="+mn-cs"/>
              </a:rPr>
              <a:t>50%</a:t>
            </a:r>
          </a:p>
          <a:p>
            <a:endParaRPr lang="en-US" sz="1600" b="1">
              <a:solidFill>
                <a:prstClr val="black"/>
              </a:solidFill>
              <a:latin typeface="Arial" charset="0"/>
              <a:cs typeface="+mn-cs"/>
            </a:endParaRPr>
          </a:p>
        </p:txBody>
      </p:sp>
      <p:sp>
        <p:nvSpPr>
          <p:cNvPr id="39940" name="TextBox 4"/>
          <p:cNvSpPr txBox="1">
            <a:spLocks noChangeArrowheads="1"/>
          </p:cNvSpPr>
          <p:nvPr/>
        </p:nvSpPr>
        <p:spPr bwMode="auto">
          <a:xfrm>
            <a:off x="838200" y="228600"/>
            <a:ext cx="7292975" cy="461963"/>
          </a:xfrm>
          <a:prstGeom prst="rect">
            <a:avLst/>
          </a:prstGeom>
          <a:noFill/>
          <a:ln w="9525">
            <a:noFill/>
            <a:miter lim="800000"/>
            <a:headEnd/>
            <a:tailEnd/>
          </a:ln>
        </p:spPr>
        <p:txBody>
          <a:bodyPr wrap="none">
            <a:spAutoFit/>
          </a:bodyPr>
          <a:lstStyle/>
          <a:p>
            <a:r>
              <a:rPr lang="en-US" sz="2400" b="1">
                <a:solidFill>
                  <a:prstClr val="black"/>
                </a:solidFill>
                <a:latin typeface="Arial" charset="0"/>
                <a:cs typeface="+mn-cs"/>
              </a:rPr>
              <a:t>Spatial Variability in 4-km WRF-Chem Simulation</a:t>
            </a:r>
          </a:p>
        </p:txBody>
      </p:sp>
      <p:sp>
        <p:nvSpPr>
          <p:cNvPr id="39941" name="TextBox 5"/>
          <p:cNvSpPr txBox="1">
            <a:spLocks noChangeArrowheads="1"/>
          </p:cNvSpPr>
          <p:nvPr/>
        </p:nvSpPr>
        <p:spPr bwMode="auto">
          <a:xfrm>
            <a:off x="5257800" y="6324600"/>
            <a:ext cx="3852863" cy="369888"/>
          </a:xfrm>
          <a:prstGeom prst="rect">
            <a:avLst/>
          </a:prstGeom>
          <a:noFill/>
          <a:ln w="9525">
            <a:noFill/>
            <a:miter lim="800000"/>
            <a:headEnd/>
            <a:tailEnd/>
          </a:ln>
        </p:spPr>
        <p:txBody>
          <a:bodyPr wrap="none">
            <a:spAutoFit/>
          </a:bodyPr>
          <a:lstStyle/>
          <a:p>
            <a:r>
              <a:rPr lang="en-US" b="1" dirty="0">
                <a:solidFill>
                  <a:prstClr val="black"/>
                </a:solidFill>
                <a:latin typeface="Arial" charset="0"/>
                <a:cs typeface="+mn-cs"/>
              </a:rPr>
              <a:t>Follette-Cook et al., </a:t>
            </a:r>
            <a:r>
              <a:rPr lang="en-US" b="1" dirty="0" smtClean="0">
                <a:solidFill>
                  <a:prstClr val="black"/>
                </a:solidFill>
                <a:latin typeface="Arial" charset="0"/>
                <a:cs typeface="+mn-cs"/>
              </a:rPr>
              <a:t>2011, </a:t>
            </a:r>
            <a:r>
              <a:rPr lang="en-US" b="1" dirty="0">
                <a:solidFill>
                  <a:prstClr val="black"/>
                </a:solidFill>
                <a:latin typeface="Arial" charset="0"/>
                <a:cs typeface="+mn-cs"/>
              </a:rPr>
              <a:t>in prep.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rfchem_var_data_12-22Z_Page_1.jpg"/>
          <p:cNvPicPr>
            <a:picLocks noChangeAspect="1"/>
          </p:cNvPicPr>
          <p:nvPr/>
        </p:nvPicPr>
        <p:blipFill>
          <a:blip r:embed="rId2" cstate="print"/>
          <a:srcRect l="6515" b="6549"/>
          <a:stretch>
            <a:fillRect/>
          </a:stretch>
        </p:blipFill>
        <p:spPr>
          <a:xfrm>
            <a:off x="381000" y="1143000"/>
            <a:ext cx="4274127" cy="3204443"/>
          </a:xfrm>
          <a:prstGeom prst="rect">
            <a:avLst/>
          </a:prstGeom>
        </p:spPr>
      </p:pic>
      <p:pic>
        <p:nvPicPr>
          <p:cNvPr id="3" name="Picture 2" descr="wrfchem_var_data_12-22Z_Page_2.jpg"/>
          <p:cNvPicPr>
            <a:picLocks noChangeAspect="1"/>
          </p:cNvPicPr>
          <p:nvPr/>
        </p:nvPicPr>
        <p:blipFill>
          <a:blip r:embed="rId3" cstate="print"/>
          <a:srcRect l="9091" b="6549"/>
          <a:stretch>
            <a:fillRect/>
          </a:stretch>
        </p:blipFill>
        <p:spPr>
          <a:xfrm>
            <a:off x="4987636" y="1143000"/>
            <a:ext cx="4156364" cy="3204443"/>
          </a:xfrm>
          <a:prstGeom prst="rect">
            <a:avLst/>
          </a:prstGeom>
        </p:spPr>
      </p:pic>
      <p:sp>
        <p:nvSpPr>
          <p:cNvPr id="4" name="TextBox 3"/>
          <p:cNvSpPr txBox="1"/>
          <p:nvPr/>
        </p:nvSpPr>
        <p:spPr>
          <a:xfrm rot="16200000">
            <a:off x="-1293911" y="2665511"/>
            <a:ext cx="2895600"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black"/>
                </a:solidFill>
                <a:latin typeface="Calibri"/>
                <a:cs typeface="+mn-cs"/>
              </a:rPr>
              <a:t>Average Difference (10</a:t>
            </a:r>
            <a:r>
              <a:rPr lang="en-US" sz="1400" b="1" baseline="30000" dirty="0" smtClean="0">
                <a:solidFill>
                  <a:prstClr val="black"/>
                </a:solidFill>
                <a:latin typeface="Calibri"/>
                <a:cs typeface="+mn-cs"/>
              </a:rPr>
              <a:t>17</a:t>
            </a:r>
            <a:r>
              <a:rPr lang="en-US" sz="1400" b="1" dirty="0" smtClean="0">
                <a:solidFill>
                  <a:prstClr val="black"/>
                </a:solidFill>
                <a:latin typeface="Calibri"/>
                <a:cs typeface="+mn-cs"/>
              </a:rPr>
              <a:t> </a:t>
            </a:r>
            <a:r>
              <a:rPr lang="en-US" sz="1400" b="1" dirty="0" err="1" smtClean="0">
                <a:solidFill>
                  <a:prstClr val="black"/>
                </a:solidFill>
                <a:latin typeface="Calibri"/>
                <a:cs typeface="+mn-cs"/>
              </a:rPr>
              <a:t>molec</a:t>
            </a:r>
            <a:r>
              <a:rPr lang="en-US" sz="1400" b="1" dirty="0" smtClean="0">
                <a:solidFill>
                  <a:prstClr val="black"/>
                </a:solidFill>
                <a:latin typeface="Calibri"/>
                <a:cs typeface="+mn-cs"/>
              </a:rPr>
              <a:t>/cm</a:t>
            </a:r>
            <a:r>
              <a:rPr lang="en-US" sz="1400" b="1" baseline="30000" dirty="0" smtClean="0">
                <a:solidFill>
                  <a:prstClr val="black"/>
                </a:solidFill>
                <a:latin typeface="Calibri"/>
                <a:cs typeface="+mn-cs"/>
              </a:rPr>
              <a:t>2</a:t>
            </a:r>
            <a:r>
              <a:rPr lang="en-US" sz="1400" b="1" dirty="0" smtClean="0">
                <a:solidFill>
                  <a:prstClr val="black"/>
                </a:solidFill>
                <a:latin typeface="Calibri"/>
                <a:cs typeface="+mn-cs"/>
              </a:rPr>
              <a:t>)</a:t>
            </a:r>
            <a:endParaRPr lang="en-US" sz="1400" b="1" dirty="0">
              <a:solidFill>
                <a:prstClr val="black"/>
              </a:solidFill>
              <a:latin typeface="Calibri"/>
              <a:cs typeface="+mn-cs"/>
            </a:endParaRPr>
          </a:p>
        </p:txBody>
      </p:sp>
      <p:sp>
        <p:nvSpPr>
          <p:cNvPr id="5" name="TextBox 4"/>
          <p:cNvSpPr txBox="1"/>
          <p:nvPr/>
        </p:nvSpPr>
        <p:spPr>
          <a:xfrm rot="16200000">
            <a:off x="3354289" y="2589311"/>
            <a:ext cx="2895600"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black"/>
                </a:solidFill>
                <a:latin typeface="Calibri"/>
                <a:cs typeface="+mn-cs"/>
              </a:rPr>
              <a:t>Average Difference (10</a:t>
            </a:r>
            <a:r>
              <a:rPr lang="en-US" sz="1400" b="1" baseline="30000" dirty="0" smtClean="0">
                <a:solidFill>
                  <a:prstClr val="black"/>
                </a:solidFill>
                <a:latin typeface="Calibri"/>
                <a:cs typeface="+mn-cs"/>
              </a:rPr>
              <a:t>15</a:t>
            </a:r>
            <a:r>
              <a:rPr lang="en-US" sz="1400" b="1" dirty="0" smtClean="0">
                <a:solidFill>
                  <a:prstClr val="black"/>
                </a:solidFill>
                <a:latin typeface="Calibri"/>
                <a:cs typeface="+mn-cs"/>
              </a:rPr>
              <a:t> </a:t>
            </a:r>
            <a:r>
              <a:rPr lang="en-US" sz="1400" b="1" dirty="0" err="1" smtClean="0">
                <a:solidFill>
                  <a:prstClr val="black"/>
                </a:solidFill>
                <a:latin typeface="Calibri"/>
                <a:cs typeface="+mn-cs"/>
              </a:rPr>
              <a:t>molec</a:t>
            </a:r>
            <a:r>
              <a:rPr lang="en-US" sz="1400" b="1" dirty="0" smtClean="0">
                <a:solidFill>
                  <a:prstClr val="black"/>
                </a:solidFill>
                <a:latin typeface="Calibri"/>
                <a:cs typeface="+mn-cs"/>
              </a:rPr>
              <a:t>/cm</a:t>
            </a:r>
            <a:r>
              <a:rPr lang="en-US" sz="1400" b="1" baseline="30000" dirty="0" smtClean="0">
                <a:solidFill>
                  <a:prstClr val="black"/>
                </a:solidFill>
                <a:latin typeface="Calibri"/>
                <a:cs typeface="+mn-cs"/>
              </a:rPr>
              <a:t>2</a:t>
            </a:r>
            <a:r>
              <a:rPr lang="en-US" sz="1400" b="1" dirty="0" smtClean="0">
                <a:solidFill>
                  <a:prstClr val="black"/>
                </a:solidFill>
                <a:latin typeface="Calibri"/>
                <a:cs typeface="+mn-cs"/>
              </a:rPr>
              <a:t>)</a:t>
            </a:r>
            <a:endParaRPr lang="en-US" sz="1400" b="1" dirty="0">
              <a:solidFill>
                <a:prstClr val="black"/>
              </a:solidFill>
              <a:latin typeface="Calibri"/>
              <a:cs typeface="+mn-cs"/>
            </a:endParaRPr>
          </a:p>
        </p:txBody>
      </p:sp>
      <p:sp>
        <p:nvSpPr>
          <p:cNvPr id="6" name="TextBox 5"/>
          <p:cNvSpPr txBox="1"/>
          <p:nvPr/>
        </p:nvSpPr>
        <p:spPr>
          <a:xfrm>
            <a:off x="2971800" y="4572000"/>
            <a:ext cx="3846613"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black"/>
                </a:solidFill>
                <a:latin typeface="Calibri"/>
                <a:cs typeface="+mn-cs"/>
              </a:rPr>
              <a:t>Distance (km)</a:t>
            </a:r>
            <a:endParaRPr lang="en-US" sz="1400" b="1" dirty="0">
              <a:solidFill>
                <a:prstClr val="black"/>
              </a:solidFill>
              <a:latin typeface="Calibri"/>
              <a:cs typeface="+mn-cs"/>
            </a:endParaRPr>
          </a:p>
        </p:txBody>
      </p:sp>
      <p:sp>
        <p:nvSpPr>
          <p:cNvPr id="7" name="TextBox 6"/>
          <p:cNvSpPr txBox="1"/>
          <p:nvPr/>
        </p:nvSpPr>
        <p:spPr>
          <a:xfrm>
            <a:off x="1752600" y="381000"/>
            <a:ext cx="5672835" cy="769441"/>
          </a:xfrm>
          <a:prstGeom prst="rect">
            <a:avLst/>
          </a:prstGeom>
          <a:noFill/>
        </p:spPr>
        <p:txBody>
          <a:bodyPr wrap="none" rtlCol="0">
            <a:spAutoFit/>
          </a:bodyPr>
          <a:lstStyle/>
          <a:p>
            <a:pPr fontAlgn="auto">
              <a:spcBef>
                <a:spcPts val="0"/>
              </a:spcBef>
              <a:spcAft>
                <a:spcPts val="0"/>
              </a:spcAft>
            </a:pPr>
            <a:r>
              <a:rPr lang="en-US" sz="2400" b="1" dirty="0" smtClean="0">
                <a:solidFill>
                  <a:prstClr val="black"/>
                </a:solidFill>
                <a:latin typeface="Calibri"/>
                <a:cs typeface="+mn-cs"/>
              </a:rPr>
              <a:t>Change in Variability During Daylight Hours</a:t>
            </a:r>
          </a:p>
          <a:p>
            <a:pPr fontAlgn="auto">
              <a:spcBef>
                <a:spcPts val="0"/>
              </a:spcBef>
              <a:spcAft>
                <a:spcPts val="0"/>
              </a:spcAft>
            </a:pPr>
            <a:r>
              <a:rPr lang="en-US" sz="2000" b="1" dirty="0" smtClean="0">
                <a:solidFill>
                  <a:prstClr val="black"/>
                </a:solidFill>
                <a:latin typeface="Calibri"/>
                <a:cs typeface="+mn-cs"/>
              </a:rPr>
              <a:t>            </a:t>
            </a:r>
            <a:r>
              <a:rPr lang="en-US" sz="2000" b="1" dirty="0" err="1" smtClean="0">
                <a:solidFill>
                  <a:prstClr val="black"/>
                </a:solidFill>
                <a:latin typeface="Calibri"/>
                <a:cs typeface="+mn-cs"/>
              </a:rPr>
              <a:t>Tropospheric</a:t>
            </a:r>
            <a:r>
              <a:rPr lang="en-US" sz="2000" b="1" dirty="0" smtClean="0">
                <a:solidFill>
                  <a:prstClr val="black"/>
                </a:solidFill>
                <a:latin typeface="Calibri"/>
                <a:cs typeface="+mn-cs"/>
              </a:rPr>
              <a:t> Columns (</a:t>
            </a:r>
            <a:r>
              <a:rPr lang="en-US" sz="2000" b="1" dirty="0" err="1" smtClean="0">
                <a:solidFill>
                  <a:prstClr val="black"/>
                </a:solidFill>
                <a:latin typeface="Calibri"/>
                <a:cs typeface="+mn-cs"/>
              </a:rPr>
              <a:t>sfc</a:t>
            </a:r>
            <a:r>
              <a:rPr lang="en-US" sz="2000" b="1" dirty="0" smtClean="0">
                <a:solidFill>
                  <a:prstClr val="black"/>
                </a:solidFill>
                <a:latin typeface="Calibri"/>
                <a:cs typeface="+mn-cs"/>
              </a:rPr>
              <a:t> to 200 </a:t>
            </a:r>
            <a:r>
              <a:rPr lang="en-US" sz="2000" b="1" dirty="0" err="1" smtClean="0">
                <a:solidFill>
                  <a:prstClr val="black"/>
                </a:solidFill>
                <a:latin typeface="Calibri"/>
                <a:cs typeface="+mn-cs"/>
              </a:rPr>
              <a:t>hPa</a:t>
            </a:r>
            <a:r>
              <a:rPr lang="en-US" sz="2000" b="1" dirty="0" smtClean="0">
                <a:solidFill>
                  <a:prstClr val="black"/>
                </a:solidFill>
                <a:latin typeface="Calibri"/>
                <a:cs typeface="+mn-cs"/>
              </a:rPr>
              <a:t>)</a:t>
            </a:r>
            <a:endParaRPr lang="en-US" sz="2000" b="1" dirty="0">
              <a:solidFill>
                <a:prstClr val="black"/>
              </a:solidFill>
              <a:latin typeface="Calibri"/>
              <a:cs typeface="+mn-cs"/>
            </a:endParaRPr>
          </a:p>
        </p:txBody>
      </p:sp>
      <p:sp>
        <p:nvSpPr>
          <p:cNvPr id="8" name="TextBox 7"/>
          <p:cNvSpPr txBox="1"/>
          <p:nvPr/>
        </p:nvSpPr>
        <p:spPr>
          <a:xfrm>
            <a:off x="990600" y="1676400"/>
            <a:ext cx="444352"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Calibri"/>
                <a:cs typeface="+mn-cs"/>
              </a:rPr>
              <a:t>O</a:t>
            </a:r>
            <a:r>
              <a:rPr lang="en-US" sz="2000" b="1" baseline="-25000" dirty="0" smtClean="0">
                <a:solidFill>
                  <a:prstClr val="black"/>
                </a:solidFill>
                <a:latin typeface="Calibri"/>
                <a:cs typeface="+mn-cs"/>
              </a:rPr>
              <a:t>3</a:t>
            </a:r>
            <a:endParaRPr lang="en-US" sz="2000" b="1" baseline="-25000" dirty="0">
              <a:solidFill>
                <a:prstClr val="black"/>
              </a:solidFill>
              <a:latin typeface="Calibri"/>
              <a:cs typeface="+mn-cs"/>
            </a:endParaRPr>
          </a:p>
        </p:txBody>
      </p:sp>
      <p:sp>
        <p:nvSpPr>
          <p:cNvPr id="9" name="TextBox 8"/>
          <p:cNvSpPr txBox="1"/>
          <p:nvPr/>
        </p:nvSpPr>
        <p:spPr>
          <a:xfrm>
            <a:off x="5410200" y="1676400"/>
            <a:ext cx="612668"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Calibri"/>
                <a:cs typeface="+mn-cs"/>
              </a:rPr>
              <a:t>NO</a:t>
            </a:r>
            <a:r>
              <a:rPr lang="en-US" sz="2000" b="1" baseline="-25000" dirty="0" smtClean="0">
                <a:solidFill>
                  <a:prstClr val="black"/>
                </a:solidFill>
                <a:latin typeface="Calibri"/>
                <a:cs typeface="+mn-cs"/>
              </a:rPr>
              <a:t>2</a:t>
            </a:r>
            <a:endParaRPr lang="en-US" sz="2000" b="1" baseline="-25000" dirty="0">
              <a:solidFill>
                <a:prstClr val="black"/>
              </a:solidFill>
              <a:latin typeface="Calibri"/>
              <a:cs typeface="+mn-cs"/>
            </a:endParaRPr>
          </a:p>
        </p:txBody>
      </p:sp>
      <p:sp>
        <p:nvSpPr>
          <p:cNvPr id="10" name="TextBox 9"/>
          <p:cNvSpPr txBox="1"/>
          <p:nvPr/>
        </p:nvSpPr>
        <p:spPr>
          <a:xfrm>
            <a:off x="2286000" y="4953000"/>
            <a:ext cx="5068824" cy="400110"/>
          </a:xfrm>
          <a:prstGeom prst="rect">
            <a:avLst/>
          </a:prstGeom>
          <a:noFill/>
        </p:spPr>
        <p:txBody>
          <a:bodyPr wrap="none" rtlCol="0">
            <a:spAutoFit/>
          </a:bodyPr>
          <a:lstStyle/>
          <a:p>
            <a:pPr fontAlgn="auto">
              <a:spcBef>
                <a:spcPts val="0"/>
              </a:spcBef>
              <a:spcAft>
                <a:spcPts val="0"/>
              </a:spcAft>
            </a:pPr>
            <a:r>
              <a:rPr lang="en-US" sz="2000" b="1" dirty="0" smtClean="0">
                <a:solidFill>
                  <a:srgbClr val="FF0000"/>
                </a:solidFill>
                <a:latin typeface="Calibri"/>
                <a:cs typeface="+mn-cs"/>
              </a:rPr>
              <a:t>7 AM   </a:t>
            </a:r>
            <a:r>
              <a:rPr lang="en-US" sz="2000" b="1" dirty="0" smtClean="0">
                <a:solidFill>
                  <a:srgbClr val="FFC000"/>
                </a:solidFill>
                <a:latin typeface="Calibri"/>
                <a:cs typeface="+mn-cs"/>
              </a:rPr>
              <a:t>9 AM   </a:t>
            </a:r>
            <a:r>
              <a:rPr lang="en-US" sz="2000" b="1" dirty="0" smtClean="0">
                <a:solidFill>
                  <a:srgbClr val="92D050"/>
                </a:solidFill>
                <a:latin typeface="Calibri"/>
                <a:cs typeface="+mn-cs"/>
              </a:rPr>
              <a:t>11 AM</a:t>
            </a:r>
            <a:r>
              <a:rPr lang="en-US" sz="2000" b="1" dirty="0" smtClean="0">
                <a:solidFill>
                  <a:srgbClr val="00B0F0"/>
                </a:solidFill>
                <a:latin typeface="Calibri"/>
                <a:cs typeface="+mn-cs"/>
              </a:rPr>
              <a:t>    1 PM   </a:t>
            </a:r>
            <a:r>
              <a:rPr lang="en-US" sz="2000" b="1" dirty="0" smtClean="0">
                <a:solidFill>
                  <a:srgbClr val="002060"/>
                </a:solidFill>
                <a:latin typeface="Calibri"/>
                <a:cs typeface="+mn-cs"/>
              </a:rPr>
              <a:t>3 PM   </a:t>
            </a:r>
            <a:r>
              <a:rPr lang="en-US" sz="2000" b="1" dirty="0" smtClean="0">
                <a:solidFill>
                  <a:prstClr val="black"/>
                </a:solidFill>
                <a:latin typeface="Calibri"/>
                <a:cs typeface="+mn-cs"/>
              </a:rPr>
              <a:t>5 PM  EST</a:t>
            </a:r>
            <a:endParaRPr lang="en-US" sz="2000" b="1" dirty="0">
              <a:solidFill>
                <a:srgbClr val="FF0000"/>
              </a:solidFill>
              <a:latin typeface="Calibri"/>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r>
              <a:rPr lang="en-US" sz="2400" b="1" dirty="0" smtClean="0">
                <a:latin typeface="Times New Roman" pitchFamily="18" charset="0"/>
                <a:cs typeface="Times New Roman" pitchFamily="18" charset="0"/>
              </a:rPr>
              <a:t>Collaborative Post-mission Modeling Activities</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410200"/>
          </a:xfrm>
        </p:spPr>
        <p:txBody>
          <a:bodyPr>
            <a:normAutofit fontScale="92500" lnSpcReduction="10000"/>
          </a:bodyPr>
          <a:lstStyle/>
          <a:p>
            <a:r>
              <a:rPr lang="en-US" sz="2000" b="1" dirty="0" smtClean="0">
                <a:latin typeface="Times New Roman" pitchFamily="18" charset="0"/>
                <a:cs typeface="Times New Roman" pitchFamily="18" charset="0"/>
              </a:rPr>
              <a:t>Pius Lee/Rick Saylor (NOAA/ARL) – Evaluation of operational CMAQ O</a:t>
            </a:r>
            <a:r>
              <a:rPr lang="en-US" sz="2000" b="1" baseline="-25000" dirty="0" smtClean="0">
                <a:latin typeface="Times New Roman" pitchFamily="18" charset="0"/>
                <a:cs typeface="Times New Roman" pitchFamily="18" charset="0"/>
              </a:rPr>
              <a:t>3</a:t>
            </a:r>
            <a:r>
              <a:rPr lang="en-US" sz="2000" b="1" dirty="0" smtClean="0">
                <a:latin typeface="Times New Roman" pitchFamily="18" charset="0"/>
                <a:cs typeface="Times New Roman" pitchFamily="18" charset="0"/>
              </a:rPr>
              <a:t> forecasts and experimental PM</a:t>
            </a:r>
            <a:r>
              <a:rPr lang="en-US" sz="2000" b="1" baseline="-25000" dirty="0" smtClean="0">
                <a:latin typeface="Times New Roman" pitchFamily="18" charset="0"/>
                <a:cs typeface="Times New Roman" pitchFamily="18" charset="0"/>
              </a:rPr>
              <a:t>2.5</a:t>
            </a:r>
            <a:r>
              <a:rPr lang="en-US" sz="2000" b="1" dirty="0" smtClean="0">
                <a:latin typeface="Times New Roman" pitchFamily="18" charset="0"/>
                <a:cs typeface="Times New Roman" pitchFamily="18" charset="0"/>
              </a:rPr>
              <a:t> forecasts</a:t>
            </a:r>
          </a:p>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Maria Tzortziou (UMD/GSFC)– NASA New Investigator Program – Chesapeake Bay-focused research </a:t>
            </a:r>
          </a:p>
          <a:p>
            <a:pPr>
              <a:buNone/>
            </a:pP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Mian Chin (GSFC) – NASA Unified WRF containing GOCART aerosol</a:t>
            </a:r>
          </a:p>
          <a:p>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Arlindo da Silva (GSFC) – GEOS-5 GCM with GOCART aerosol and tracers</a:t>
            </a:r>
          </a:p>
          <a:p>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Ross Salawitch/Tim Canty (UMD) – MDE-sponsored CMAQ simulations</a:t>
            </a:r>
          </a:p>
          <a:p>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Russ Dickerson (UMD) – possible NASA AQAST activities</a:t>
            </a:r>
          </a:p>
          <a:p>
            <a:endParaRPr lang="en-US" sz="2000" b="1" dirty="0">
              <a:latin typeface="Times New Roman" pitchFamily="18" charset="0"/>
              <a:cs typeface="Times New Roman" pitchFamily="18" charset="0"/>
            </a:endParaRPr>
          </a:p>
          <a:p>
            <a:r>
              <a:rPr lang="en-US" sz="2000" b="1" dirty="0" err="1" smtClean="0">
                <a:latin typeface="Times New Roman" pitchFamily="18" charset="0"/>
                <a:cs typeface="Times New Roman" pitchFamily="18" charset="0"/>
              </a:rPr>
              <a:t>Xin</a:t>
            </a:r>
            <a:r>
              <a:rPr lang="en-US" sz="2000" b="1" dirty="0" smtClean="0">
                <a:latin typeface="Times New Roman" pitchFamily="18" charset="0"/>
                <a:cs typeface="Times New Roman" pitchFamily="18" charset="0"/>
              </a:rPr>
              <a:t>-Zhang Liang (UMD) – black carbon studies using Climate-WRF</a:t>
            </a:r>
          </a:p>
          <a:p>
            <a:pPr>
              <a:buNone/>
            </a:pPr>
            <a:endParaRPr lang="en-US" sz="2000" b="1" dirty="0" smtClean="0">
              <a:latin typeface="Times New Roman" pitchFamily="18" charset="0"/>
              <a:cs typeface="Times New Roman" pitchFamily="18" charset="0"/>
            </a:endParaRPr>
          </a:p>
          <a:p>
            <a:pPr>
              <a:buNone/>
            </a:pPr>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p:txBody>
      </p:sp>
      <p:sp>
        <p:nvSpPr>
          <p:cNvPr id="4" name="TextBox 3"/>
          <p:cNvSpPr txBox="1"/>
          <p:nvPr/>
        </p:nvSpPr>
        <p:spPr>
          <a:xfrm>
            <a:off x="2286000" y="6096000"/>
            <a:ext cx="4021486" cy="461665"/>
          </a:xfrm>
          <a:prstGeom prst="rect">
            <a:avLst/>
          </a:prstGeom>
          <a:noFill/>
        </p:spPr>
        <p:txBody>
          <a:bodyPr wrap="none" rtlCol="0">
            <a:spAutoFit/>
          </a:bodyPr>
          <a:lstStyle/>
          <a:p>
            <a:pPr fontAlgn="auto">
              <a:spcBef>
                <a:spcPts val="0"/>
              </a:spcBef>
              <a:spcAft>
                <a:spcPts val="0"/>
              </a:spcAft>
            </a:pPr>
            <a:r>
              <a:rPr lang="en-US" sz="2400" b="1" dirty="0" smtClean="0">
                <a:solidFill>
                  <a:srgbClr val="FF0000"/>
                </a:solidFill>
                <a:latin typeface="Times New Roman" pitchFamily="18" charset="0"/>
                <a:cs typeface="Times New Roman" pitchFamily="18" charset="0"/>
              </a:rPr>
              <a:t>More collaborators welcome!</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3" descr="E:\A-Train graphic-all with Parasol, March 2010.jpg"/>
          <p:cNvPicPr>
            <a:picLocks noChangeAspect="1" noChangeArrowheads="1"/>
          </p:cNvPicPr>
          <p:nvPr/>
        </p:nvPicPr>
        <p:blipFill>
          <a:blip r:embed="rId2" cstate="print"/>
          <a:srcRect/>
          <a:stretch>
            <a:fillRect/>
          </a:stretch>
        </p:blipFill>
        <p:spPr bwMode="auto">
          <a:xfrm>
            <a:off x="3124200" y="1752600"/>
            <a:ext cx="6019800" cy="1573213"/>
          </a:xfrm>
          <a:prstGeom prst="rect">
            <a:avLst/>
          </a:prstGeom>
          <a:noFill/>
          <a:ln w="9525">
            <a:noFill/>
            <a:miter lim="800000"/>
            <a:headEnd/>
            <a:tailEnd/>
          </a:ln>
        </p:spPr>
      </p:pic>
      <p:pic>
        <p:nvPicPr>
          <p:cNvPr id="19459" name="Picture 5"/>
          <p:cNvPicPr>
            <a:picLocks noChangeAspect="1" noChangeArrowheads="1"/>
          </p:cNvPicPr>
          <p:nvPr/>
        </p:nvPicPr>
        <p:blipFill>
          <a:blip r:embed="rId3" cstate="print"/>
          <a:srcRect/>
          <a:stretch>
            <a:fillRect/>
          </a:stretch>
        </p:blipFill>
        <p:spPr bwMode="auto">
          <a:xfrm>
            <a:off x="3124200" y="3200400"/>
            <a:ext cx="6019800" cy="3657600"/>
          </a:xfrm>
          <a:prstGeom prst="rect">
            <a:avLst/>
          </a:prstGeom>
          <a:noFill/>
          <a:ln w="9525">
            <a:noFill/>
            <a:miter lim="800000"/>
            <a:headEnd/>
            <a:tailEnd/>
          </a:ln>
        </p:spPr>
      </p:pic>
      <p:sp>
        <p:nvSpPr>
          <p:cNvPr id="10" name="Rectangle 9"/>
          <p:cNvSpPr/>
          <p:nvPr/>
        </p:nvSpPr>
        <p:spPr>
          <a:xfrm>
            <a:off x="4841847" y="3788229"/>
            <a:ext cx="1279531" cy="605642"/>
          </a:xfrm>
          <a:prstGeom prst="rect">
            <a:avLst/>
          </a:prstGeom>
          <a:blipFill dpi="0" rotWithShape="1">
            <a:blip r:embed="rId4" cstate="print">
              <a:alphaModFix amt="58000"/>
            </a:blip>
            <a:srcRect/>
            <a:stretch>
              <a:fillRect/>
            </a:stretch>
          </a:blipFill>
          <a:ln>
            <a:noFill/>
          </a:ln>
          <a:effectLst>
            <a:outerShdw sx="1000" sy="1000" algn="ctr" rotWithShape="0">
              <a:srgbClr val="000000"/>
            </a:outerShdw>
          </a:effectLst>
          <a:scene3d>
            <a:camera prst="orthographicFront">
              <a:rot lat="2100000" lon="20399993"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9461" name="Picture 4" descr="C:\Documents and Settings\jhcrawfo\Local Settings\Temporary Internet Files\Content.IE5\LWK1F5OP\MC900388676[1].wmf"/>
          <p:cNvPicPr>
            <a:picLocks noChangeAspect="1" noChangeArrowheads="1"/>
          </p:cNvPicPr>
          <p:nvPr/>
        </p:nvPicPr>
        <p:blipFill>
          <a:blip r:embed="rId5" cstate="print"/>
          <a:srcRect/>
          <a:stretch>
            <a:fillRect/>
          </a:stretch>
        </p:blipFill>
        <p:spPr bwMode="auto">
          <a:xfrm>
            <a:off x="3646488" y="5424488"/>
            <a:ext cx="1066800" cy="192087"/>
          </a:xfrm>
          <a:prstGeom prst="rect">
            <a:avLst/>
          </a:prstGeom>
          <a:noFill/>
          <a:ln w="9525">
            <a:noFill/>
            <a:miter lim="800000"/>
            <a:headEnd/>
            <a:tailEnd/>
          </a:ln>
        </p:spPr>
      </p:pic>
      <p:pic>
        <p:nvPicPr>
          <p:cNvPr id="19462" name="Picture 4" descr="C:\Documents and Settings\jhcrawfo\Local Settings\Temporary Internet Files\Content.IE5\LWK1F5OP\MC900388676[1].wmf"/>
          <p:cNvPicPr>
            <a:picLocks noChangeAspect="1" noChangeArrowheads="1"/>
          </p:cNvPicPr>
          <p:nvPr/>
        </p:nvPicPr>
        <p:blipFill>
          <a:blip r:embed="rId5" cstate="print"/>
          <a:srcRect/>
          <a:stretch>
            <a:fillRect/>
          </a:stretch>
        </p:blipFill>
        <p:spPr bwMode="auto">
          <a:xfrm>
            <a:off x="5602288" y="3592513"/>
            <a:ext cx="804862" cy="146050"/>
          </a:xfrm>
          <a:prstGeom prst="rect">
            <a:avLst/>
          </a:prstGeom>
          <a:noFill/>
          <a:ln w="9525">
            <a:noFill/>
            <a:miter lim="800000"/>
            <a:headEnd/>
            <a:tailEnd/>
          </a:ln>
        </p:spPr>
      </p:pic>
      <p:sp>
        <p:nvSpPr>
          <p:cNvPr id="32" name="Rectangle 31"/>
          <p:cNvSpPr/>
          <p:nvPr/>
        </p:nvSpPr>
        <p:spPr>
          <a:xfrm>
            <a:off x="3657600" y="5638800"/>
            <a:ext cx="838200" cy="762000"/>
          </a:xfrm>
          <a:prstGeom prst="rect">
            <a:avLst/>
          </a:prstGeom>
          <a:blipFill dpi="0" rotWithShape="1">
            <a:blip r:embed="rId6" cstate="print">
              <a:alphaModFix amt="7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2530" name="Picture 2"/>
          <p:cNvPicPr>
            <a:picLocks noChangeAspect="1" noChangeArrowheads="1"/>
          </p:cNvPicPr>
          <p:nvPr/>
        </p:nvPicPr>
        <p:blipFill>
          <a:blip r:embed="rId7" cstate="print"/>
          <a:srcRect/>
          <a:stretch>
            <a:fillRect/>
          </a:stretch>
        </p:blipFill>
        <p:spPr bwMode="auto">
          <a:xfrm>
            <a:off x="4876800" y="4114800"/>
            <a:ext cx="1295400" cy="533400"/>
          </a:xfrm>
          <a:prstGeom prst="rect">
            <a:avLst/>
          </a:prstGeom>
          <a:noFill/>
          <a:ln w="9525">
            <a:noFill/>
            <a:miter lim="800000"/>
            <a:headEnd/>
            <a:tailEnd/>
          </a:ln>
          <a:effectLst/>
          <a:scene3d>
            <a:camera prst="orthographicFront">
              <a:rot lat="4591099" lon="2410164" rev="3120000"/>
            </a:camera>
            <a:lightRig rig="threePt" dir="t"/>
          </a:scene3d>
        </p:spPr>
      </p:pic>
      <p:grpSp>
        <p:nvGrpSpPr>
          <p:cNvPr id="2" name="Group 46"/>
          <p:cNvGrpSpPr>
            <a:grpSpLocks/>
          </p:cNvGrpSpPr>
          <p:nvPr/>
        </p:nvGrpSpPr>
        <p:grpSpPr bwMode="auto">
          <a:xfrm>
            <a:off x="6218238" y="3200400"/>
            <a:ext cx="228600" cy="914400"/>
            <a:chOff x="3505200" y="76200"/>
            <a:chExt cx="304800" cy="1066800"/>
          </a:xfrm>
        </p:grpSpPr>
        <p:sp>
          <p:nvSpPr>
            <p:cNvPr id="46" name="16-Point Star 45"/>
            <p:cNvSpPr/>
            <p:nvPr/>
          </p:nvSpPr>
          <p:spPr>
            <a:xfrm>
              <a:off x="3505200" y="76200"/>
              <a:ext cx="304800" cy="305594"/>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40" name="Straight Arrow Connector 39"/>
            <p:cNvCxnSpPr/>
            <p:nvPr/>
          </p:nvCxnSpPr>
          <p:spPr>
            <a:xfrm rot="5400000" flipH="1" flipV="1">
              <a:off x="3201061" y="686462"/>
              <a:ext cx="913077" cy="0"/>
            </a:xfrm>
            <a:prstGeom prst="straightConnector1">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grpSp>
      <p:grpSp>
        <p:nvGrpSpPr>
          <p:cNvPr id="3" name="Group 47"/>
          <p:cNvGrpSpPr>
            <a:grpSpLocks/>
          </p:cNvGrpSpPr>
          <p:nvPr/>
        </p:nvGrpSpPr>
        <p:grpSpPr bwMode="auto">
          <a:xfrm>
            <a:off x="8686800" y="3048000"/>
            <a:ext cx="228600" cy="914400"/>
            <a:chOff x="3505200" y="76200"/>
            <a:chExt cx="304800" cy="1066800"/>
          </a:xfrm>
        </p:grpSpPr>
        <p:sp>
          <p:nvSpPr>
            <p:cNvPr id="49" name="16-Point Star 48"/>
            <p:cNvSpPr/>
            <p:nvPr/>
          </p:nvSpPr>
          <p:spPr>
            <a:xfrm>
              <a:off x="3505200" y="76200"/>
              <a:ext cx="304800" cy="305594"/>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50" name="Straight Arrow Connector 49"/>
            <p:cNvCxnSpPr/>
            <p:nvPr/>
          </p:nvCxnSpPr>
          <p:spPr>
            <a:xfrm rot="5400000" flipH="1" flipV="1">
              <a:off x="3201061" y="686462"/>
              <a:ext cx="913077" cy="0"/>
            </a:xfrm>
            <a:prstGeom prst="straightConnector1">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8305800" y="4114800"/>
            <a:ext cx="838200" cy="762000"/>
          </a:xfrm>
          <a:prstGeom prst="rect">
            <a:avLst/>
          </a:prstGeom>
          <a:blipFill dpi="0" rotWithShape="1">
            <a:blip r:embed="rId8" cstate="print">
              <a:alphaModFix amt="7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2532" name="Picture 4" descr="C:\Documents and Settings\jhcrawfo\Local Settings\Temporary Internet Files\Content.IE5\A62G3EUS\MC900329273[1].wmf"/>
          <p:cNvPicPr>
            <a:picLocks noChangeAspect="1" noChangeArrowheads="1"/>
          </p:cNvPicPr>
          <p:nvPr/>
        </p:nvPicPr>
        <p:blipFill>
          <a:blip r:embed="rId9" cstate="print"/>
          <a:srcRect/>
          <a:stretch>
            <a:fillRect/>
          </a:stretch>
        </p:blipFill>
        <p:spPr bwMode="auto">
          <a:xfrm>
            <a:off x="8826500" y="2514600"/>
            <a:ext cx="317500" cy="1203325"/>
          </a:xfrm>
          <a:prstGeom prst="rect">
            <a:avLst/>
          </a:prstGeom>
          <a:noFill/>
          <a:ln w="9525">
            <a:noFill/>
            <a:miter lim="800000"/>
            <a:headEnd/>
            <a:tailEnd/>
          </a:ln>
        </p:spPr>
      </p:pic>
      <p:grpSp>
        <p:nvGrpSpPr>
          <p:cNvPr id="4" name="Group 77"/>
          <p:cNvGrpSpPr>
            <a:grpSpLocks/>
          </p:cNvGrpSpPr>
          <p:nvPr/>
        </p:nvGrpSpPr>
        <p:grpSpPr bwMode="auto">
          <a:xfrm>
            <a:off x="4191000" y="3810000"/>
            <a:ext cx="4572000" cy="2438400"/>
            <a:chOff x="4191000" y="3810000"/>
            <a:chExt cx="4572000" cy="2438400"/>
          </a:xfrm>
        </p:grpSpPr>
        <p:sp>
          <p:nvSpPr>
            <p:cNvPr id="54" name="Rectangle 53"/>
            <p:cNvSpPr/>
            <p:nvPr/>
          </p:nvSpPr>
          <p:spPr>
            <a:xfrm>
              <a:off x="5638800" y="5410200"/>
              <a:ext cx="1981200" cy="762000"/>
            </a:xfrm>
            <a:prstGeom prst="rect">
              <a:avLst/>
            </a:prstGeom>
            <a:blipFill dpi="0" rotWithShape="1">
              <a:blip r:embed="rId10" cstate="print">
                <a:alphaModFix amt="7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56" name="Straight Arrow Connector 55"/>
            <p:cNvCxnSpPr>
              <a:stCxn id="54" idx="1"/>
            </p:cNvCxnSpPr>
            <p:nvPr/>
          </p:nvCxnSpPr>
          <p:spPr>
            <a:xfrm rot="10800000" flipV="1">
              <a:off x="4191000" y="5791200"/>
              <a:ext cx="1447800" cy="4572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a:off x="4648200" y="4648200"/>
              <a:ext cx="1219200" cy="7620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flipH="1" flipV="1">
              <a:off x="5676901" y="4762500"/>
              <a:ext cx="1295400" cy="317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4" idx="0"/>
            </p:cNvCxnSpPr>
            <p:nvPr/>
          </p:nvCxnSpPr>
          <p:spPr>
            <a:xfrm rot="5400000" flipH="1" flipV="1">
              <a:off x="6019800" y="4419600"/>
              <a:ext cx="1600200" cy="3810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6705600" y="4343400"/>
              <a:ext cx="1295400" cy="8382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flipH="1" flipV="1">
              <a:off x="7391400" y="4038600"/>
              <a:ext cx="1371600" cy="13716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9475" name="TextBox 1"/>
          <p:cNvSpPr txBox="1">
            <a:spLocks noChangeArrowheads="1"/>
          </p:cNvSpPr>
          <p:nvPr/>
        </p:nvSpPr>
        <p:spPr bwMode="auto">
          <a:xfrm>
            <a:off x="2438400" y="161925"/>
            <a:ext cx="6477000" cy="523875"/>
          </a:xfrm>
          <a:prstGeom prst="rect">
            <a:avLst/>
          </a:prstGeom>
          <a:noFill/>
          <a:ln w="9525">
            <a:noFill/>
            <a:miter lim="800000"/>
            <a:headEnd/>
            <a:tailEnd/>
          </a:ln>
        </p:spPr>
        <p:txBody>
          <a:bodyPr>
            <a:spAutoFit/>
          </a:bodyPr>
          <a:lstStyle/>
          <a:p>
            <a:pPr algn="ctr"/>
            <a:r>
              <a:rPr lang="en-US" sz="2800" b="1" i="1">
                <a:solidFill>
                  <a:srgbClr val="005A9E"/>
                </a:solidFill>
              </a:rPr>
              <a:t>Deployment  Strategy</a:t>
            </a:r>
          </a:p>
        </p:txBody>
      </p:sp>
      <p:sp>
        <p:nvSpPr>
          <p:cNvPr id="19476" name="TextBox 81"/>
          <p:cNvSpPr txBox="1">
            <a:spLocks noChangeArrowheads="1"/>
          </p:cNvSpPr>
          <p:nvPr/>
        </p:nvSpPr>
        <p:spPr bwMode="auto">
          <a:xfrm>
            <a:off x="228600" y="798513"/>
            <a:ext cx="8839200" cy="877887"/>
          </a:xfrm>
          <a:prstGeom prst="rect">
            <a:avLst/>
          </a:prstGeom>
          <a:noFill/>
          <a:ln w="9525">
            <a:noFill/>
            <a:miter lim="800000"/>
            <a:headEnd/>
            <a:tailEnd/>
          </a:ln>
        </p:spPr>
        <p:txBody>
          <a:bodyPr>
            <a:spAutoFit/>
          </a:bodyPr>
          <a:lstStyle/>
          <a:p>
            <a:r>
              <a:rPr lang="en-US" sz="1700" b="1" i="1" dirty="0">
                <a:solidFill>
                  <a:srgbClr val="663300"/>
                </a:solidFill>
              </a:rPr>
              <a:t>Systematic and concurrent observation of column-integrated, surface, and vertically-resolved distributions of aerosols and trace gases relevant to air quality as they evolve throughout the day. </a:t>
            </a:r>
          </a:p>
        </p:txBody>
      </p:sp>
      <p:sp>
        <p:nvSpPr>
          <p:cNvPr id="33" name="Slide Number Placeholder 32"/>
          <p:cNvSpPr>
            <a:spLocks noGrp="1"/>
          </p:cNvSpPr>
          <p:nvPr>
            <p:ph type="sldNum" sz="quarter" idx="11"/>
          </p:nvPr>
        </p:nvSpPr>
        <p:spPr/>
        <p:txBody>
          <a:bodyPr/>
          <a:lstStyle/>
          <a:p>
            <a:pPr>
              <a:defRPr/>
            </a:pPr>
            <a:fld id="{7998780D-D20D-4819-908F-98EF0D55C648}" type="slidenum">
              <a:rPr lang="en-US" smtClean="0"/>
              <a:pPr>
                <a:defRPr/>
              </a:pPr>
              <a:t>3</a:t>
            </a:fld>
            <a:endParaRPr lang="en-US"/>
          </a:p>
        </p:txBody>
      </p:sp>
      <p:sp>
        <p:nvSpPr>
          <p:cNvPr id="39" name="TextBox 38"/>
          <p:cNvSpPr txBox="1">
            <a:spLocks noChangeArrowheads="1"/>
          </p:cNvSpPr>
          <p:nvPr/>
        </p:nvSpPr>
        <p:spPr bwMode="auto">
          <a:xfrm>
            <a:off x="76200" y="2667000"/>
            <a:ext cx="3048000" cy="954107"/>
          </a:xfrm>
          <a:prstGeom prst="rect">
            <a:avLst/>
          </a:prstGeom>
          <a:noFill/>
          <a:ln w="9525">
            <a:noFill/>
            <a:miter lim="800000"/>
            <a:headEnd/>
            <a:tailEnd/>
          </a:ln>
        </p:spPr>
        <p:txBody>
          <a:bodyPr>
            <a:spAutoFit/>
          </a:bodyPr>
          <a:lstStyle/>
          <a:p>
            <a:r>
              <a:rPr lang="en-US" sz="1400" b="1" i="1" u="sng" dirty="0" smtClean="0">
                <a:solidFill>
                  <a:srgbClr val="663300"/>
                </a:solidFill>
              </a:rPr>
              <a:t>NASA UC-12 (Remote sensing)</a:t>
            </a:r>
          </a:p>
          <a:p>
            <a:r>
              <a:rPr lang="en-US" sz="1400" b="1" i="1" dirty="0" smtClean="0">
                <a:solidFill>
                  <a:srgbClr val="663300"/>
                </a:solidFill>
              </a:rPr>
              <a:t>Continuous mapping </a:t>
            </a:r>
            <a:r>
              <a:rPr lang="en-US" sz="1400" b="1" i="1" dirty="0">
                <a:solidFill>
                  <a:srgbClr val="663300"/>
                </a:solidFill>
              </a:rPr>
              <a:t>of aerosols with HSRL </a:t>
            </a:r>
            <a:r>
              <a:rPr lang="en-US" sz="1400" b="1" i="1" dirty="0" smtClean="0">
                <a:solidFill>
                  <a:srgbClr val="663300"/>
                </a:solidFill>
              </a:rPr>
              <a:t>and trace gas columns with ACAM</a:t>
            </a:r>
          </a:p>
        </p:txBody>
      </p:sp>
      <p:sp>
        <p:nvSpPr>
          <p:cNvPr id="41" name="TextBox 40"/>
          <p:cNvSpPr txBox="1">
            <a:spLocks noChangeArrowheads="1"/>
          </p:cNvSpPr>
          <p:nvPr/>
        </p:nvSpPr>
        <p:spPr bwMode="auto">
          <a:xfrm>
            <a:off x="76200" y="3810000"/>
            <a:ext cx="2971800" cy="954107"/>
          </a:xfrm>
          <a:prstGeom prst="rect">
            <a:avLst/>
          </a:prstGeom>
          <a:noFill/>
          <a:ln w="9525">
            <a:noFill/>
            <a:miter lim="800000"/>
            <a:headEnd/>
            <a:tailEnd/>
          </a:ln>
        </p:spPr>
        <p:txBody>
          <a:bodyPr>
            <a:spAutoFit/>
          </a:bodyPr>
          <a:lstStyle/>
          <a:p>
            <a:r>
              <a:rPr lang="en-US" sz="1400" b="1" i="1" u="sng" dirty="0" smtClean="0">
                <a:solidFill>
                  <a:srgbClr val="663300"/>
                </a:solidFill>
              </a:rPr>
              <a:t>NASA P-3B (in situ meas.)</a:t>
            </a:r>
          </a:p>
          <a:p>
            <a:r>
              <a:rPr lang="en-US" sz="1400" b="1" i="1" dirty="0" smtClean="0">
                <a:solidFill>
                  <a:srgbClr val="663300"/>
                </a:solidFill>
              </a:rPr>
              <a:t>In </a:t>
            </a:r>
            <a:r>
              <a:rPr lang="en-US" sz="1400" b="1" i="1" dirty="0">
                <a:solidFill>
                  <a:srgbClr val="663300"/>
                </a:solidFill>
              </a:rPr>
              <a:t>situ profiling </a:t>
            </a:r>
            <a:r>
              <a:rPr lang="en-US" sz="1400" b="1" i="1" dirty="0" smtClean="0">
                <a:solidFill>
                  <a:srgbClr val="663300"/>
                </a:solidFill>
              </a:rPr>
              <a:t>of aerosols and trace gases over </a:t>
            </a:r>
            <a:r>
              <a:rPr lang="en-US" sz="1400" b="1" i="1" dirty="0">
                <a:solidFill>
                  <a:srgbClr val="663300"/>
                </a:solidFill>
              </a:rPr>
              <a:t>surface measurement </a:t>
            </a:r>
            <a:r>
              <a:rPr lang="en-US" sz="1400" b="1" i="1" dirty="0" smtClean="0">
                <a:solidFill>
                  <a:srgbClr val="663300"/>
                </a:solidFill>
              </a:rPr>
              <a:t>sites</a:t>
            </a:r>
            <a:endParaRPr lang="en-US" sz="1400" b="1" i="1" dirty="0">
              <a:solidFill>
                <a:srgbClr val="663300"/>
              </a:solidFill>
            </a:endParaRPr>
          </a:p>
        </p:txBody>
      </p:sp>
      <p:sp>
        <p:nvSpPr>
          <p:cNvPr id="42" name="TextBox 41"/>
          <p:cNvSpPr txBox="1">
            <a:spLocks noChangeArrowheads="1"/>
          </p:cNvSpPr>
          <p:nvPr/>
        </p:nvSpPr>
        <p:spPr bwMode="auto">
          <a:xfrm>
            <a:off x="76200" y="4953000"/>
            <a:ext cx="2971800" cy="1815882"/>
          </a:xfrm>
          <a:prstGeom prst="rect">
            <a:avLst/>
          </a:prstGeom>
          <a:noFill/>
          <a:ln w="9525">
            <a:noFill/>
            <a:miter lim="800000"/>
            <a:headEnd/>
            <a:tailEnd/>
          </a:ln>
        </p:spPr>
        <p:txBody>
          <a:bodyPr>
            <a:spAutoFit/>
          </a:bodyPr>
          <a:lstStyle/>
          <a:p>
            <a:r>
              <a:rPr lang="en-US" sz="1400" b="1" i="1" u="sng" dirty="0" smtClean="0">
                <a:solidFill>
                  <a:srgbClr val="663300"/>
                </a:solidFill>
              </a:rPr>
              <a:t>Ground sites</a:t>
            </a:r>
          </a:p>
          <a:p>
            <a:r>
              <a:rPr lang="en-US" sz="1400" b="1" i="1" dirty="0" smtClean="0">
                <a:solidFill>
                  <a:srgbClr val="663300"/>
                </a:solidFill>
              </a:rPr>
              <a:t>In situ trace </a:t>
            </a:r>
            <a:r>
              <a:rPr lang="en-US" sz="1400" b="1" i="1" dirty="0">
                <a:solidFill>
                  <a:srgbClr val="663300"/>
                </a:solidFill>
              </a:rPr>
              <a:t>gases and </a:t>
            </a:r>
            <a:r>
              <a:rPr lang="en-US" sz="1400" b="1" i="1" dirty="0" smtClean="0">
                <a:solidFill>
                  <a:srgbClr val="663300"/>
                </a:solidFill>
              </a:rPr>
              <a:t>aerosols with AQS, NATIVE, and EPA</a:t>
            </a:r>
          </a:p>
          <a:p>
            <a:r>
              <a:rPr lang="en-US" sz="1400" b="1" i="1" dirty="0" smtClean="0">
                <a:solidFill>
                  <a:srgbClr val="663300"/>
                </a:solidFill>
              </a:rPr>
              <a:t>Remote sensing of trace gas and aerosol columns with Pandora and </a:t>
            </a:r>
            <a:r>
              <a:rPr lang="en-US" sz="1400" b="1" i="1" dirty="0" err="1" smtClean="0">
                <a:solidFill>
                  <a:srgbClr val="663300"/>
                </a:solidFill>
              </a:rPr>
              <a:t>Aeronet</a:t>
            </a:r>
            <a:endParaRPr lang="en-US" sz="1400" b="1" i="1" dirty="0" smtClean="0">
              <a:solidFill>
                <a:srgbClr val="663300"/>
              </a:solidFill>
            </a:endParaRPr>
          </a:p>
          <a:p>
            <a:r>
              <a:rPr lang="en-US" sz="1400" b="1" i="1" dirty="0" err="1" smtClean="0">
                <a:solidFill>
                  <a:srgbClr val="663300"/>
                </a:solidFill>
              </a:rPr>
              <a:t>Ozonesondes</a:t>
            </a:r>
            <a:endParaRPr lang="en-US" sz="1400" b="1" i="1" dirty="0" smtClean="0">
              <a:solidFill>
                <a:srgbClr val="663300"/>
              </a:solidFill>
            </a:endParaRPr>
          </a:p>
          <a:p>
            <a:r>
              <a:rPr lang="en-US" sz="1400" b="1" i="1" dirty="0" smtClean="0">
                <a:solidFill>
                  <a:srgbClr val="663300"/>
                </a:solidFill>
              </a:rPr>
              <a:t>Aerosol </a:t>
            </a:r>
            <a:r>
              <a:rPr lang="en-US" sz="1400" b="1" i="1" dirty="0" err="1" smtClean="0">
                <a:solidFill>
                  <a:srgbClr val="663300"/>
                </a:solidFill>
              </a:rPr>
              <a:t>lidar</a:t>
            </a:r>
            <a:r>
              <a:rPr lang="en-US" sz="1400" b="1" i="1" dirty="0" smtClean="0">
                <a:solidFill>
                  <a:srgbClr val="663300"/>
                </a:solidFill>
              </a:rPr>
              <a:t> observations</a:t>
            </a:r>
            <a:endParaRPr lang="en-US" sz="1400" b="1" i="1" dirty="0">
              <a:solidFill>
                <a:srgbClr val="663300"/>
              </a:solidFill>
            </a:endParaRPr>
          </a:p>
        </p:txBody>
      </p:sp>
      <p:sp>
        <p:nvSpPr>
          <p:cNvPr id="43" name="TextBox 42"/>
          <p:cNvSpPr txBox="1">
            <a:spLocks noChangeArrowheads="1"/>
          </p:cNvSpPr>
          <p:nvPr/>
        </p:nvSpPr>
        <p:spPr bwMode="auto">
          <a:xfrm>
            <a:off x="76200" y="1899047"/>
            <a:ext cx="3048000" cy="615553"/>
          </a:xfrm>
          <a:prstGeom prst="rect">
            <a:avLst/>
          </a:prstGeom>
          <a:noFill/>
          <a:ln w="9525">
            <a:noFill/>
            <a:miter lim="800000"/>
            <a:headEnd/>
            <a:tailEnd/>
          </a:ln>
        </p:spPr>
        <p:txBody>
          <a:bodyPr>
            <a:spAutoFit/>
          </a:bodyPr>
          <a:lstStyle/>
          <a:p>
            <a:r>
              <a:rPr lang="en-US" sz="1700" b="1" i="1" dirty="0" smtClean="0">
                <a:solidFill>
                  <a:srgbClr val="663300"/>
                </a:solidFill>
              </a:rPr>
              <a:t>Three major observational components: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0-#ppt_w/2"/>
                                          </p:val>
                                        </p:tav>
                                        <p:tav tm="100000">
                                          <p:val>
                                            <p:strVal val="#ppt_x"/>
                                          </p:val>
                                        </p:tav>
                                      </p:tavLst>
                                    </p:anim>
                                    <p:anim calcmode="lin" valueType="num">
                                      <p:cBhvr additive="base">
                                        <p:cTn id="12" dur="10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2530"/>
                                        </p:tgtEl>
                                        <p:attrNameLst>
                                          <p:attrName>style.visibility</p:attrName>
                                        </p:attrNameLst>
                                      </p:cBhvr>
                                      <p:to>
                                        <p:strVal val="visible"/>
                                      </p:to>
                                    </p:set>
                                    <p:anim calcmode="lin" valueType="num">
                                      <p:cBhvr additive="base">
                                        <p:cTn id="19" dur="1000" fill="hold"/>
                                        <p:tgtEl>
                                          <p:spTgt spid="22530"/>
                                        </p:tgtEl>
                                        <p:attrNameLst>
                                          <p:attrName>ppt_x</p:attrName>
                                        </p:attrNameLst>
                                      </p:cBhvr>
                                      <p:tavLst>
                                        <p:tav tm="0">
                                          <p:val>
                                            <p:strVal val="0-#ppt_w/2"/>
                                          </p:val>
                                        </p:tav>
                                        <p:tav tm="100000">
                                          <p:val>
                                            <p:strVal val="#ppt_x"/>
                                          </p:val>
                                        </p:tav>
                                      </p:tavLst>
                                    </p:anim>
                                    <p:anim calcmode="lin" valueType="num">
                                      <p:cBhvr additive="base">
                                        <p:cTn id="20" dur="1000" fill="hold"/>
                                        <p:tgtEl>
                                          <p:spTgt spid="2253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9462"/>
                                        </p:tgtEl>
                                        <p:attrNameLst>
                                          <p:attrName>style.visibility</p:attrName>
                                        </p:attrNameLst>
                                      </p:cBhvr>
                                      <p:to>
                                        <p:strVal val="visible"/>
                                      </p:to>
                                    </p:set>
                                    <p:anim calcmode="lin" valueType="num">
                                      <p:cBhvr additive="base">
                                        <p:cTn id="23" dur="1000" fill="hold"/>
                                        <p:tgtEl>
                                          <p:spTgt spid="19462"/>
                                        </p:tgtEl>
                                        <p:attrNameLst>
                                          <p:attrName>ppt_x</p:attrName>
                                        </p:attrNameLst>
                                      </p:cBhvr>
                                      <p:tavLst>
                                        <p:tav tm="0">
                                          <p:val>
                                            <p:strVal val="0-#ppt_w/2"/>
                                          </p:val>
                                        </p:tav>
                                        <p:tav tm="100000">
                                          <p:val>
                                            <p:strVal val="#ppt_x"/>
                                          </p:val>
                                        </p:tav>
                                      </p:tavLst>
                                    </p:anim>
                                    <p:anim calcmode="lin" valueType="num">
                                      <p:cBhvr additive="base">
                                        <p:cTn id="24" dur="10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1000" fill="hold"/>
                                        <p:tgtEl>
                                          <p:spTgt spid="32"/>
                                        </p:tgtEl>
                                        <p:attrNameLst>
                                          <p:attrName>ppt_x</p:attrName>
                                        </p:attrNameLst>
                                      </p:cBhvr>
                                      <p:tavLst>
                                        <p:tav tm="0">
                                          <p:val>
                                            <p:strVal val="0-#ppt_w/2"/>
                                          </p:val>
                                        </p:tav>
                                        <p:tav tm="100000">
                                          <p:val>
                                            <p:strVal val="#ppt_x"/>
                                          </p:val>
                                        </p:tav>
                                      </p:tavLst>
                                    </p:anim>
                                    <p:anim calcmode="lin" valueType="num">
                                      <p:cBhvr additive="base">
                                        <p:cTn id="34" dur="100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9461"/>
                                        </p:tgtEl>
                                        <p:attrNameLst>
                                          <p:attrName>style.visibility</p:attrName>
                                        </p:attrNameLst>
                                      </p:cBhvr>
                                      <p:to>
                                        <p:strVal val="visible"/>
                                      </p:to>
                                    </p:set>
                                    <p:anim calcmode="lin" valueType="num">
                                      <p:cBhvr additive="base">
                                        <p:cTn id="37" dur="1000" fill="hold"/>
                                        <p:tgtEl>
                                          <p:spTgt spid="19461"/>
                                        </p:tgtEl>
                                        <p:attrNameLst>
                                          <p:attrName>ppt_x</p:attrName>
                                        </p:attrNameLst>
                                      </p:cBhvr>
                                      <p:tavLst>
                                        <p:tav tm="0">
                                          <p:val>
                                            <p:strVal val="0-#ppt_w/2"/>
                                          </p:val>
                                        </p:tav>
                                        <p:tav tm="100000">
                                          <p:val>
                                            <p:strVal val="#ppt_x"/>
                                          </p:val>
                                        </p:tav>
                                      </p:tavLst>
                                    </p:anim>
                                    <p:anim calcmode="lin" valueType="num">
                                      <p:cBhvr additive="base">
                                        <p:cTn id="38" dur="10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1000" fill="hold"/>
                                        <p:tgtEl>
                                          <p:spTgt spid="42"/>
                                        </p:tgtEl>
                                        <p:attrNameLst>
                                          <p:attrName>ppt_x</p:attrName>
                                        </p:attrNameLst>
                                      </p:cBhvr>
                                      <p:tavLst>
                                        <p:tav tm="0">
                                          <p:val>
                                            <p:strVal val="#ppt_x"/>
                                          </p:val>
                                        </p:tav>
                                        <p:tav tm="100000">
                                          <p:val>
                                            <p:strVal val="#ppt_x"/>
                                          </p:val>
                                        </p:tav>
                                      </p:tavLst>
                                    </p:anim>
                                    <p:anim calcmode="lin" valueType="num">
                                      <p:cBhvr additive="base">
                                        <p:cTn id="44" dur="1000" fill="hold"/>
                                        <p:tgtEl>
                                          <p:spTgt spid="4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1000" fill="hold"/>
                                        <p:tgtEl>
                                          <p:spTgt spid="4"/>
                                        </p:tgtEl>
                                        <p:attrNameLst>
                                          <p:attrName>ppt_x</p:attrName>
                                        </p:attrNameLst>
                                      </p:cBhvr>
                                      <p:tavLst>
                                        <p:tav tm="0">
                                          <p:val>
                                            <p:strVal val="#ppt_x"/>
                                          </p:val>
                                        </p:tav>
                                        <p:tav tm="100000">
                                          <p:val>
                                            <p:strVal val="#ppt_x"/>
                                          </p:val>
                                        </p:tav>
                                      </p:tavLst>
                                    </p:anim>
                                    <p:anim calcmode="lin" valueType="num">
                                      <p:cBhvr additive="base">
                                        <p:cTn id="48" dur="10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1000" fill="hold"/>
                                        <p:tgtEl>
                                          <p:spTgt spid="2"/>
                                        </p:tgtEl>
                                        <p:attrNameLst>
                                          <p:attrName>ppt_x</p:attrName>
                                        </p:attrNameLst>
                                      </p:cBhvr>
                                      <p:tavLst>
                                        <p:tav tm="0">
                                          <p:val>
                                            <p:strVal val="#ppt_x"/>
                                          </p:val>
                                        </p:tav>
                                        <p:tav tm="100000">
                                          <p:val>
                                            <p:strVal val="#ppt_x"/>
                                          </p:val>
                                        </p:tav>
                                      </p:tavLst>
                                    </p:anim>
                                    <p:anim calcmode="lin" valueType="num">
                                      <p:cBhvr additive="base">
                                        <p:cTn id="52" dur="1000" fill="hold"/>
                                        <p:tgtEl>
                                          <p:spTgt spid="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532"/>
                                        </p:tgtEl>
                                        <p:attrNameLst>
                                          <p:attrName>style.visibility</p:attrName>
                                        </p:attrNameLst>
                                      </p:cBhvr>
                                      <p:to>
                                        <p:strVal val="visible"/>
                                      </p:to>
                                    </p:set>
                                    <p:anim calcmode="lin" valueType="num">
                                      <p:cBhvr additive="base">
                                        <p:cTn id="55" dur="1000" fill="hold"/>
                                        <p:tgtEl>
                                          <p:spTgt spid="22532"/>
                                        </p:tgtEl>
                                        <p:attrNameLst>
                                          <p:attrName>ppt_x</p:attrName>
                                        </p:attrNameLst>
                                      </p:cBhvr>
                                      <p:tavLst>
                                        <p:tav tm="0">
                                          <p:val>
                                            <p:strVal val="#ppt_x"/>
                                          </p:val>
                                        </p:tav>
                                        <p:tav tm="100000">
                                          <p:val>
                                            <p:strVal val="#ppt_x"/>
                                          </p:val>
                                        </p:tav>
                                      </p:tavLst>
                                    </p:anim>
                                    <p:anim calcmode="lin" valueType="num">
                                      <p:cBhvr additive="base">
                                        <p:cTn id="56" dur="1000" fill="hold"/>
                                        <p:tgtEl>
                                          <p:spTgt spid="2253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1000" fill="hold"/>
                                        <p:tgtEl>
                                          <p:spTgt spid="3"/>
                                        </p:tgtEl>
                                        <p:attrNameLst>
                                          <p:attrName>ppt_x</p:attrName>
                                        </p:attrNameLst>
                                      </p:cBhvr>
                                      <p:tavLst>
                                        <p:tav tm="0">
                                          <p:val>
                                            <p:strVal val="#ppt_x"/>
                                          </p:val>
                                        </p:tav>
                                        <p:tav tm="100000">
                                          <p:val>
                                            <p:strVal val="#ppt_x"/>
                                          </p:val>
                                        </p:tav>
                                      </p:tavLst>
                                    </p:anim>
                                    <p:anim calcmode="lin" valueType="num">
                                      <p:cBhvr additive="base">
                                        <p:cTn id="60" dur="1000" fill="hold"/>
                                        <p:tgtEl>
                                          <p:spTgt spid="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ppt_x"/>
                                          </p:val>
                                        </p:tav>
                                        <p:tav tm="100000">
                                          <p:val>
                                            <p:strVal val="#ppt_x"/>
                                          </p:val>
                                        </p:tav>
                                      </p:tavLst>
                                    </p:anim>
                                    <p:anim calcmode="lin" valueType="num">
                                      <p:cBhvr additive="base">
                                        <p:cTn id="64" dur="10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2" grpId="0" animBg="1"/>
      <p:bldP spid="52" grpId="0" animBg="1"/>
      <p:bldP spid="39" grpId="0"/>
      <p:bldP spid="41"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1295400" y="838200"/>
            <a:ext cx="6629400" cy="5932303"/>
          </a:xfrm>
          <a:prstGeom prst="rect">
            <a:avLst/>
          </a:prstGeom>
          <a:noFill/>
          <a:ln w="9525">
            <a:noFill/>
            <a:miter lim="800000"/>
            <a:headEnd/>
            <a:tailEnd/>
          </a:ln>
          <a:effectLst/>
        </p:spPr>
      </p:pic>
      <p:sp>
        <p:nvSpPr>
          <p:cNvPr id="20483" name="Rectangle 4"/>
          <p:cNvSpPr>
            <a:spLocks noChangeArrowheads="1"/>
          </p:cNvSpPr>
          <p:nvPr/>
        </p:nvSpPr>
        <p:spPr bwMode="auto">
          <a:xfrm>
            <a:off x="4191000" y="152400"/>
            <a:ext cx="2570163" cy="523875"/>
          </a:xfrm>
          <a:prstGeom prst="rect">
            <a:avLst/>
          </a:prstGeom>
          <a:noFill/>
          <a:ln w="9525">
            <a:noFill/>
            <a:miter lim="800000"/>
            <a:headEnd/>
            <a:tailEnd/>
          </a:ln>
        </p:spPr>
        <p:txBody>
          <a:bodyPr wrap="none">
            <a:spAutoFit/>
          </a:bodyPr>
          <a:lstStyle/>
          <a:p>
            <a:r>
              <a:rPr lang="en-US" sz="2800" b="1" i="1" dirty="0">
                <a:solidFill>
                  <a:srgbClr val="005A9E"/>
                </a:solidFill>
              </a:rPr>
              <a:t>Science Team</a:t>
            </a:r>
            <a:endParaRPr lang="en-US" sz="2800" dirty="0">
              <a:solidFill>
                <a:srgbClr val="005A9E"/>
              </a:solidFill>
            </a:endParaRPr>
          </a:p>
        </p:txBody>
      </p:sp>
      <p:sp>
        <p:nvSpPr>
          <p:cNvPr id="5" name="Slide Number Placeholder 4"/>
          <p:cNvSpPr>
            <a:spLocks noGrp="1"/>
          </p:cNvSpPr>
          <p:nvPr>
            <p:ph type="sldNum" sz="quarter" idx="11"/>
          </p:nvPr>
        </p:nvSpPr>
        <p:spPr/>
        <p:txBody>
          <a:bodyPr/>
          <a:lstStyle/>
          <a:p>
            <a:pPr>
              <a:defRPr/>
            </a:pPr>
            <a:fld id="{7998780D-D20D-4819-908F-98EF0D55C648}"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cstate="print"/>
          <a:srcRect/>
          <a:stretch>
            <a:fillRect/>
          </a:stretch>
        </p:blipFill>
        <p:spPr bwMode="auto">
          <a:xfrm>
            <a:off x="0" y="857250"/>
            <a:ext cx="9159875" cy="6000750"/>
          </a:xfrm>
          <a:prstGeom prst="rect">
            <a:avLst/>
          </a:prstGeom>
          <a:noFill/>
          <a:ln w="9525">
            <a:noFill/>
            <a:miter lim="800000"/>
            <a:headEnd/>
            <a:tailEnd/>
          </a:ln>
        </p:spPr>
      </p:pic>
      <p:sp>
        <p:nvSpPr>
          <p:cNvPr id="33795" name="TextBox 3"/>
          <p:cNvSpPr txBox="1">
            <a:spLocks noChangeArrowheads="1"/>
          </p:cNvSpPr>
          <p:nvPr/>
        </p:nvSpPr>
        <p:spPr bwMode="auto">
          <a:xfrm>
            <a:off x="3584575" y="152400"/>
            <a:ext cx="4416425" cy="523875"/>
          </a:xfrm>
          <a:prstGeom prst="rect">
            <a:avLst/>
          </a:prstGeom>
          <a:noFill/>
          <a:ln w="9525">
            <a:noFill/>
            <a:miter lim="800000"/>
            <a:headEnd/>
            <a:tailEnd/>
          </a:ln>
        </p:spPr>
        <p:txBody>
          <a:bodyPr wrap="none">
            <a:spAutoFit/>
          </a:bodyPr>
          <a:lstStyle/>
          <a:p>
            <a:r>
              <a:rPr lang="en-US" sz="2800" b="1" i="1">
                <a:solidFill>
                  <a:srgbClr val="005A9E"/>
                </a:solidFill>
              </a:rPr>
              <a:t>Baltimore-DC Flight Plan</a:t>
            </a:r>
          </a:p>
        </p:txBody>
      </p:sp>
      <p:sp>
        <p:nvSpPr>
          <p:cNvPr id="4" name="TextBox 3"/>
          <p:cNvSpPr txBox="1"/>
          <p:nvPr/>
        </p:nvSpPr>
        <p:spPr>
          <a:xfrm>
            <a:off x="76200" y="957263"/>
            <a:ext cx="1752600" cy="338554"/>
          </a:xfrm>
          <a:prstGeom prst="rect">
            <a:avLst/>
          </a:prstGeom>
          <a:solidFill>
            <a:schemeClr val="bg1">
              <a:lumMod val="85000"/>
            </a:schemeClr>
          </a:solidFill>
        </p:spPr>
        <p:txBody>
          <a:bodyPr>
            <a:spAutoFit/>
          </a:bodyPr>
          <a:lstStyle/>
          <a:p>
            <a:pPr fontAlgn="auto">
              <a:spcBef>
                <a:spcPts val="0"/>
              </a:spcBef>
              <a:spcAft>
                <a:spcPts val="0"/>
              </a:spcAft>
              <a:defRPr/>
            </a:pPr>
            <a:r>
              <a:rPr lang="en-US" sz="1600" b="1" dirty="0">
                <a:solidFill>
                  <a:srgbClr val="FF0000"/>
                </a:solidFill>
                <a:latin typeface="+mn-lt"/>
                <a:cs typeface="+mn-cs"/>
              </a:rPr>
              <a:t>Plan as of </a:t>
            </a:r>
            <a:r>
              <a:rPr lang="en-US" sz="1600" b="1" dirty="0" smtClean="0">
                <a:solidFill>
                  <a:srgbClr val="FF0000"/>
                </a:solidFill>
                <a:latin typeface="+mn-lt"/>
                <a:cs typeface="+mn-cs"/>
              </a:rPr>
              <a:t>2/8/11</a:t>
            </a:r>
            <a:endParaRPr lang="en-US" sz="1600" b="1" dirty="0">
              <a:latin typeface="+mn-lt"/>
              <a:cs typeface="+mn-cs"/>
            </a:endParaRPr>
          </a:p>
        </p:txBody>
      </p:sp>
      <p:pic>
        <p:nvPicPr>
          <p:cNvPr id="33797" name="Picture 4"/>
          <p:cNvPicPr>
            <a:picLocks noChangeAspect="1" noChangeArrowheads="1"/>
          </p:cNvPicPr>
          <p:nvPr/>
        </p:nvPicPr>
        <p:blipFill>
          <a:blip r:embed="rId3" cstate="print"/>
          <a:srcRect/>
          <a:stretch>
            <a:fillRect/>
          </a:stretch>
        </p:blipFill>
        <p:spPr bwMode="auto">
          <a:xfrm>
            <a:off x="76200" y="1295400"/>
            <a:ext cx="1939925" cy="1447800"/>
          </a:xfrm>
          <a:prstGeom prst="rect">
            <a:avLst/>
          </a:prstGeom>
          <a:noFill/>
          <a:ln w="9525">
            <a:noFill/>
            <a:miter lim="800000"/>
            <a:headEnd/>
            <a:tailEnd/>
          </a:ln>
        </p:spPr>
      </p:pic>
      <p:sp>
        <p:nvSpPr>
          <p:cNvPr id="18" name="TextBox 17"/>
          <p:cNvSpPr txBox="1"/>
          <p:nvPr/>
        </p:nvSpPr>
        <p:spPr>
          <a:xfrm>
            <a:off x="6096000" y="2838450"/>
            <a:ext cx="3048000" cy="1200150"/>
          </a:xfrm>
          <a:prstGeom prst="rect">
            <a:avLst/>
          </a:prstGeom>
          <a:solidFill>
            <a:schemeClr val="bg1">
              <a:lumMod val="85000"/>
            </a:schemeClr>
          </a:solidFill>
        </p:spPr>
        <p:txBody>
          <a:bodyPr>
            <a:spAutoFit/>
          </a:bodyPr>
          <a:lstStyle/>
          <a:p>
            <a:pPr fontAlgn="auto">
              <a:spcBef>
                <a:spcPts val="0"/>
              </a:spcBef>
              <a:spcAft>
                <a:spcPts val="0"/>
              </a:spcAft>
              <a:defRPr/>
            </a:pPr>
            <a:r>
              <a:rPr lang="en-US" sz="1200" b="1" dirty="0">
                <a:solidFill>
                  <a:srgbClr val="92D050"/>
                </a:solidFill>
                <a:latin typeface="+mn-lt"/>
                <a:cs typeface="+mn-cs"/>
              </a:rPr>
              <a:t>Green Line: UC-12 flight path</a:t>
            </a:r>
          </a:p>
          <a:p>
            <a:pPr fontAlgn="auto">
              <a:spcBef>
                <a:spcPts val="0"/>
              </a:spcBef>
              <a:spcAft>
                <a:spcPts val="0"/>
              </a:spcAft>
              <a:defRPr/>
            </a:pPr>
            <a:r>
              <a:rPr lang="en-US" sz="1200" b="1" dirty="0">
                <a:solidFill>
                  <a:srgbClr val="92D050"/>
                </a:solidFill>
                <a:latin typeface="+mn-lt"/>
                <a:cs typeface="+mn-cs"/>
              </a:rPr>
              <a:t>Green Boxes: estimated ACAM swath</a:t>
            </a:r>
          </a:p>
          <a:p>
            <a:pPr fontAlgn="auto">
              <a:spcBef>
                <a:spcPts val="0"/>
              </a:spcBef>
              <a:spcAft>
                <a:spcPts val="0"/>
              </a:spcAft>
              <a:defRPr/>
            </a:pPr>
            <a:r>
              <a:rPr lang="en-US" sz="1200" b="1" dirty="0">
                <a:solidFill>
                  <a:srgbClr val="FFFF00"/>
                </a:solidFill>
                <a:latin typeface="+mn-lt"/>
                <a:cs typeface="+mn-cs"/>
              </a:rPr>
              <a:t>Yellow Line: P-3B flight path</a:t>
            </a:r>
          </a:p>
          <a:p>
            <a:pPr fontAlgn="auto">
              <a:spcBef>
                <a:spcPts val="0"/>
              </a:spcBef>
              <a:spcAft>
                <a:spcPts val="0"/>
              </a:spcAft>
              <a:defRPr/>
            </a:pPr>
            <a:r>
              <a:rPr lang="en-US" sz="1200" b="1" dirty="0">
                <a:solidFill>
                  <a:srgbClr val="FF0000"/>
                </a:solidFill>
                <a:latin typeface="+mn-lt"/>
                <a:cs typeface="+mn-cs"/>
              </a:rPr>
              <a:t>Red line: R-4001 restricted area (cameras off during </a:t>
            </a:r>
            <a:r>
              <a:rPr lang="en-US" sz="1200" b="1" dirty="0" err="1">
                <a:solidFill>
                  <a:srgbClr val="FF0000"/>
                </a:solidFill>
                <a:latin typeface="+mn-lt"/>
                <a:cs typeface="+mn-cs"/>
              </a:rPr>
              <a:t>overflight</a:t>
            </a:r>
            <a:r>
              <a:rPr lang="en-US" sz="1200" b="1" dirty="0">
                <a:solidFill>
                  <a:srgbClr val="FF0000"/>
                </a:solidFill>
                <a:latin typeface="+mn-lt"/>
                <a:cs typeface="+mn-cs"/>
              </a:rPr>
              <a:t>)</a:t>
            </a:r>
          </a:p>
          <a:p>
            <a:pPr fontAlgn="auto">
              <a:spcBef>
                <a:spcPts val="0"/>
              </a:spcBef>
              <a:spcAft>
                <a:spcPts val="0"/>
              </a:spcAft>
              <a:defRPr/>
            </a:pPr>
            <a:r>
              <a:rPr lang="en-US" sz="1200" b="1" dirty="0">
                <a:solidFill>
                  <a:srgbClr val="00FFFF"/>
                </a:solidFill>
                <a:latin typeface="+mn-lt"/>
                <a:cs typeface="+mn-cs"/>
              </a:rPr>
              <a:t>Blue Line: ICAO FIR Boundary</a:t>
            </a:r>
          </a:p>
        </p:txBody>
      </p:sp>
      <p:pic>
        <p:nvPicPr>
          <p:cNvPr id="7" name="Picture 6"/>
          <p:cNvPicPr>
            <a:picLocks noChangeAspect="1" noChangeArrowheads="1"/>
          </p:cNvPicPr>
          <p:nvPr/>
        </p:nvPicPr>
        <p:blipFill>
          <a:blip r:embed="rId4" cstate="print"/>
          <a:srcRect/>
          <a:stretch>
            <a:fillRect/>
          </a:stretch>
        </p:blipFill>
        <p:spPr bwMode="auto">
          <a:xfrm>
            <a:off x="6019800" y="4452938"/>
            <a:ext cx="3124200" cy="2405062"/>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7998780D-D20D-4819-908F-98EF0D55C648}"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5"/>
          <p:cNvSpPr txBox="1">
            <a:spLocks noChangeArrowheads="1"/>
          </p:cNvSpPr>
          <p:nvPr/>
        </p:nvSpPr>
        <p:spPr bwMode="auto">
          <a:xfrm>
            <a:off x="3200400" y="76200"/>
            <a:ext cx="6019800" cy="830997"/>
          </a:xfrm>
          <a:prstGeom prst="rect">
            <a:avLst/>
          </a:prstGeom>
          <a:noFill/>
          <a:ln w="9525">
            <a:noFill/>
            <a:miter lim="800000"/>
            <a:headEnd/>
            <a:tailEnd/>
          </a:ln>
        </p:spPr>
        <p:txBody>
          <a:bodyPr wrap="square">
            <a:spAutoFit/>
          </a:bodyPr>
          <a:lstStyle/>
          <a:p>
            <a:r>
              <a:rPr lang="en-US" sz="2400" b="1" i="1" dirty="0" smtClean="0">
                <a:solidFill>
                  <a:srgbClr val="005A9E"/>
                </a:solidFill>
              </a:rPr>
              <a:t>Additional Ground-Based </a:t>
            </a:r>
          </a:p>
          <a:p>
            <a:r>
              <a:rPr lang="en-US" sz="2400" b="1" i="1" dirty="0" smtClean="0">
                <a:solidFill>
                  <a:srgbClr val="005A9E"/>
                </a:solidFill>
              </a:rPr>
              <a:t>Observations (</a:t>
            </a:r>
            <a:r>
              <a:rPr lang="en-US" sz="2400" b="1" i="1" dirty="0" err="1" smtClean="0">
                <a:solidFill>
                  <a:srgbClr val="005A9E"/>
                </a:solidFill>
              </a:rPr>
              <a:t>Aeronet</a:t>
            </a:r>
            <a:r>
              <a:rPr lang="en-US" sz="2400" b="1" i="1" dirty="0" smtClean="0">
                <a:solidFill>
                  <a:srgbClr val="005A9E"/>
                </a:solidFill>
              </a:rPr>
              <a:t>)</a:t>
            </a:r>
          </a:p>
        </p:txBody>
      </p:sp>
      <p:sp>
        <p:nvSpPr>
          <p:cNvPr id="9" name="Slide Number Placeholder 8"/>
          <p:cNvSpPr>
            <a:spLocks noGrp="1"/>
          </p:cNvSpPr>
          <p:nvPr>
            <p:ph type="sldNum" sz="quarter" idx="11"/>
          </p:nvPr>
        </p:nvSpPr>
        <p:spPr/>
        <p:txBody>
          <a:bodyPr/>
          <a:lstStyle/>
          <a:p>
            <a:pPr>
              <a:defRPr/>
            </a:pPr>
            <a:fld id="{7998780D-D20D-4819-908F-98EF0D55C648}" type="slidenum">
              <a:rPr lang="en-US" smtClean="0"/>
              <a:pPr>
                <a:defRPr/>
              </a:pPr>
              <a:t>6</a:t>
            </a:fld>
            <a:endParaRPr lang="en-US"/>
          </a:p>
        </p:txBody>
      </p:sp>
      <p:pic>
        <p:nvPicPr>
          <p:cNvPr id="143362" name="Picture 2"/>
          <p:cNvPicPr>
            <a:picLocks noChangeAspect="1" noChangeArrowheads="1"/>
          </p:cNvPicPr>
          <p:nvPr/>
        </p:nvPicPr>
        <p:blipFill>
          <a:blip r:embed="rId2" cstate="print"/>
          <a:srcRect/>
          <a:stretch>
            <a:fillRect/>
          </a:stretch>
        </p:blipFill>
        <p:spPr bwMode="auto">
          <a:xfrm>
            <a:off x="990600" y="1295400"/>
            <a:ext cx="7066984"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5"/>
          <p:cNvSpPr txBox="1">
            <a:spLocks noChangeArrowheads="1"/>
          </p:cNvSpPr>
          <p:nvPr/>
        </p:nvSpPr>
        <p:spPr bwMode="auto">
          <a:xfrm>
            <a:off x="3200400" y="76200"/>
            <a:ext cx="6019800" cy="830997"/>
          </a:xfrm>
          <a:prstGeom prst="rect">
            <a:avLst/>
          </a:prstGeom>
          <a:noFill/>
          <a:ln w="9525">
            <a:noFill/>
            <a:miter lim="800000"/>
            <a:headEnd/>
            <a:tailEnd/>
          </a:ln>
        </p:spPr>
        <p:txBody>
          <a:bodyPr wrap="square">
            <a:spAutoFit/>
          </a:bodyPr>
          <a:lstStyle/>
          <a:p>
            <a:r>
              <a:rPr lang="en-US" sz="2400" b="1" i="1" dirty="0" smtClean="0">
                <a:solidFill>
                  <a:srgbClr val="005A9E"/>
                </a:solidFill>
              </a:rPr>
              <a:t>Additional Ground-Based </a:t>
            </a:r>
          </a:p>
          <a:p>
            <a:r>
              <a:rPr lang="en-US" sz="2400" b="1" i="1" dirty="0" smtClean="0">
                <a:solidFill>
                  <a:srgbClr val="005A9E"/>
                </a:solidFill>
              </a:rPr>
              <a:t>Observations </a:t>
            </a:r>
          </a:p>
        </p:txBody>
      </p:sp>
      <p:sp>
        <p:nvSpPr>
          <p:cNvPr id="9" name="Slide Number Placeholder 8"/>
          <p:cNvSpPr>
            <a:spLocks noGrp="1"/>
          </p:cNvSpPr>
          <p:nvPr>
            <p:ph type="sldNum" sz="quarter" idx="11"/>
          </p:nvPr>
        </p:nvSpPr>
        <p:spPr/>
        <p:txBody>
          <a:bodyPr/>
          <a:lstStyle/>
          <a:p>
            <a:pPr>
              <a:defRPr/>
            </a:pPr>
            <a:fld id="{7998780D-D20D-4819-908F-98EF0D55C648}" type="slidenum">
              <a:rPr lang="en-US" smtClean="0"/>
              <a:pPr>
                <a:defRPr/>
              </a:pPr>
              <a:t>7</a:t>
            </a:fld>
            <a:endParaRPr lang="en-US"/>
          </a:p>
        </p:txBody>
      </p:sp>
      <p:sp>
        <p:nvSpPr>
          <p:cNvPr id="5" name="TextBox 4"/>
          <p:cNvSpPr txBox="1">
            <a:spLocks noChangeArrowheads="1"/>
          </p:cNvSpPr>
          <p:nvPr/>
        </p:nvSpPr>
        <p:spPr bwMode="auto">
          <a:xfrm>
            <a:off x="152400" y="1407616"/>
            <a:ext cx="8839200" cy="4154984"/>
          </a:xfrm>
          <a:prstGeom prst="rect">
            <a:avLst/>
          </a:prstGeom>
          <a:noFill/>
          <a:ln w="9525">
            <a:noFill/>
            <a:miter lim="800000"/>
            <a:headEnd/>
            <a:tailEnd/>
          </a:ln>
        </p:spPr>
        <p:txBody>
          <a:bodyPr wrap="square">
            <a:spAutoFit/>
          </a:bodyPr>
          <a:lstStyle/>
          <a:p>
            <a:r>
              <a:rPr lang="en-US" sz="2400" b="1" i="1" u="sng" dirty="0" smtClean="0">
                <a:solidFill>
                  <a:srgbClr val="663300"/>
                </a:solidFill>
              </a:rPr>
              <a:t>Trace Gas and aerosol measurements</a:t>
            </a:r>
          </a:p>
          <a:p>
            <a:r>
              <a:rPr lang="en-US" sz="2400" b="1" i="1" dirty="0" err="1" smtClean="0">
                <a:solidFill>
                  <a:srgbClr val="663300"/>
                </a:solidFill>
              </a:rPr>
              <a:t>Fairhill</a:t>
            </a:r>
            <a:r>
              <a:rPr lang="en-US" sz="2400" b="1" i="1" dirty="0" smtClean="0">
                <a:solidFill>
                  <a:srgbClr val="663300"/>
                </a:solidFill>
              </a:rPr>
              <a:t>:  COMMIT Mobile Lab  (Si </a:t>
            </a:r>
            <a:r>
              <a:rPr lang="en-US" sz="2400" b="1" i="1" dirty="0" err="1" smtClean="0">
                <a:solidFill>
                  <a:srgbClr val="663300"/>
                </a:solidFill>
              </a:rPr>
              <a:t>Chee</a:t>
            </a:r>
            <a:r>
              <a:rPr lang="en-US" sz="2400" b="1" i="1" dirty="0" smtClean="0">
                <a:solidFill>
                  <a:srgbClr val="663300"/>
                </a:solidFill>
              </a:rPr>
              <a:t> </a:t>
            </a:r>
            <a:r>
              <a:rPr lang="en-US" sz="2400" b="1" i="1" dirty="0" err="1" smtClean="0">
                <a:solidFill>
                  <a:srgbClr val="663300"/>
                </a:solidFill>
              </a:rPr>
              <a:t>Tsay</a:t>
            </a:r>
            <a:r>
              <a:rPr lang="en-US" sz="2400" b="1" i="1" dirty="0" smtClean="0">
                <a:solidFill>
                  <a:srgbClr val="663300"/>
                </a:solidFill>
              </a:rPr>
              <a:t> and Can Li)  </a:t>
            </a:r>
          </a:p>
          <a:p>
            <a:endParaRPr lang="en-US" sz="2400" b="1" i="1" dirty="0" smtClean="0">
              <a:solidFill>
                <a:srgbClr val="663300"/>
              </a:solidFill>
            </a:endParaRPr>
          </a:p>
          <a:p>
            <a:r>
              <a:rPr lang="en-US" sz="2400" b="1" i="1" u="sng" dirty="0" smtClean="0">
                <a:solidFill>
                  <a:srgbClr val="663300"/>
                </a:solidFill>
              </a:rPr>
              <a:t>Tethered Balloons (from surface to 1000 ft)</a:t>
            </a:r>
          </a:p>
          <a:p>
            <a:r>
              <a:rPr lang="en-US" sz="2400" b="1" i="1" dirty="0" smtClean="0">
                <a:solidFill>
                  <a:srgbClr val="663300"/>
                </a:solidFill>
              </a:rPr>
              <a:t>Edgewood: Rich Clark (Millersville University)</a:t>
            </a:r>
          </a:p>
          <a:p>
            <a:r>
              <a:rPr lang="en-US" sz="2400" b="1" i="1" dirty="0" smtClean="0">
                <a:solidFill>
                  <a:srgbClr val="663300"/>
                </a:solidFill>
              </a:rPr>
              <a:t>Beltsville:  </a:t>
            </a:r>
            <a:r>
              <a:rPr lang="en-US" sz="2400" b="1" i="1" dirty="0" err="1" smtClean="0">
                <a:solidFill>
                  <a:srgbClr val="663300"/>
                </a:solidFill>
              </a:rPr>
              <a:t>Everette</a:t>
            </a:r>
            <a:r>
              <a:rPr lang="en-US" sz="2400" b="1" i="1" dirty="0" smtClean="0">
                <a:solidFill>
                  <a:srgbClr val="663300"/>
                </a:solidFill>
              </a:rPr>
              <a:t> Joseph (Howard University) and </a:t>
            </a:r>
          </a:p>
          <a:p>
            <a:r>
              <a:rPr lang="en-US" sz="2400" b="1" i="1" dirty="0" smtClean="0">
                <a:solidFill>
                  <a:srgbClr val="663300"/>
                </a:solidFill>
              </a:rPr>
              <a:t>	       Jose Fuentes (Penn State)</a:t>
            </a:r>
          </a:p>
          <a:p>
            <a:endParaRPr lang="en-US" sz="2400" b="1" i="1" dirty="0" smtClean="0">
              <a:solidFill>
                <a:srgbClr val="663300"/>
              </a:solidFill>
            </a:endParaRPr>
          </a:p>
          <a:p>
            <a:r>
              <a:rPr lang="en-US" sz="2400" b="1" i="1" u="sng" dirty="0" smtClean="0">
                <a:solidFill>
                  <a:srgbClr val="663300"/>
                </a:solidFill>
              </a:rPr>
              <a:t>Remote Sensing</a:t>
            </a:r>
          </a:p>
          <a:p>
            <a:r>
              <a:rPr lang="en-US" sz="2400" b="1" i="1" dirty="0" smtClean="0">
                <a:solidFill>
                  <a:srgbClr val="663300"/>
                </a:solidFill>
              </a:rPr>
              <a:t>Edgewood: </a:t>
            </a:r>
            <a:r>
              <a:rPr lang="en-US" sz="2400" b="1" i="1" dirty="0" err="1" smtClean="0">
                <a:solidFill>
                  <a:srgbClr val="663300"/>
                </a:solidFill>
              </a:rPr>
              <a:t>Leosphere</a:t>
            </a:r>
            <a:r>
              <a:rPr lang="en-US" sz="2400" b="1" i="1" dirty="0" smtClean="0">
                <a:solidFill>
                  <a:srgbClr val="663300"/>
                </a:solidFill>
              </a:rPr>
              <a:t> </a:t>
            </a:r>
            <a:r>
              <a:rPr lang="en-US" sz="2400" b="1" i="1" dirty="0" err="1" smtClean="0">
                <a:solidFill>
                  <a:srgbClr val="663300"/>
                </a:solidFill>
              </a:rPr>
              <a:t>Windcube</a:t>
            </a:r>
            <a:r>
              <a:rPr lang="en-US" sz="2400" b="1" i="1" dirty="0" smtClean="0">
                <a:solidFill>
                  <a:srgbClr val="663300"/>
                </a:solidFill>
              </a:rPr>
              <a:t> and Sigma Space MPL</a:t>
            </a:r>
          </a:p>
          <a:p>
            <a:r>
              <a:rPr lang="en-US" sz="2400" b="1" i="1" dirty="0" smtClean="0">
                <a:solidFill>
                  <a:srgbClr val="663300"/>
                </a:solidFill>
              </a:rPr>
              <a:t>Beltsville:  </a:t>
            </a:r>
            <a:r>
              <a:rPr lang="en-US" sz="2400" b="1" i="1" dirty="0" err="1" smtClean="0">
                <a:solidFill>
                  <a:srgbClr val="663300"/>
                </a:solidFill>
              </a:rPr>
              <a:t>Vaisala</a:t>
            </a:r>
            <a:r>
              <a:rPr lang="en-US" sz="2400" b="1" i="1" dirty="0" smtClean="0">
                <a:solidFill>
                  <a:srgbClr val="663300"/>
                </a:solidFill>
              </a:rPr>
              <a:t> </a:t>
            </a:r>
            <a:r>
              <a:rPr lang="en-US" sz="2400" b="1" i="1" dirty="0" err="1" smtClean="0">
                <a:solidFill>
                  <a:srgbClr val="663300"/>
                </a:solidFill>
              </a:rPr>
              <a:t>Ceilometer</a:t>
            </a:r>
            <a:endParaRPr lang="en-US" sz="2400" b="1" i="1" dirty="0" smtClean="0">
              <a:solidFill>
                <a:srgbClr val="6633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5"/>
          <p:cNvSpPr txBox="1">
            <a:spLocks noChangeArrowheads="1"/>
          </p:cNvSpPr>
          <p:nvPr/>
        </p:nvSpPr>
        <p:spPr bwMode="auto">
          <a:xfrm>
            <a:off x="3200400" y="224135"/>
            <a:ext cx="5181600" cy="461665"/>
          </a:xfrm>
          <a:prstGeom prst="rect">
            <a:avLst/>
          </a:prstGeom>
          <a:noFill/>
          <a:ln w="9525">
            <a:noFill/>
            <a:miter lim="800000"/>
            <a:headEnd/>
            <a:tailEnd/>
          </a:ln>
        </p:spPr>
        <p:txBody>
          <a:bodyPr wrap="square">
            <a:spAutoFit/>
          </a:bodyPr>
          <a:lstStyle/>
          <a:p>
            <a:r>
              <a:rPr lang="en-US" sz="2400" b="1" i="1" dirty="0" smtClean="0">
                <a:solidFill>
                  <a:srgbClr val="005A9E"/>
                </a:solidFill>
              </a:rPr>
              <a:t>Additional Airborne Observations </a:t>
            </a:r>
          </a:p>
        </p:txBody>
      </p:sp>
      <p:sp>
        <p:nvSpPr>
          <p:cNvPr id="9" name="Slide Number Placeholder 8"/>
          <p:cNvSpPr>
            <a:spLocks noGrp="1"/>
          </p:cNvSpPr>
          <p:nvPr>
            <p:ph type="sldNum" sz="quarter" idx="11"/>
          </p:nvPr>
        </p:nvSpPr>
        <p:spPr/>
        <p:txBody>
          <a:bodyPr/>
          <a:lstStyle/>
          <a:p>
            <a:pPr>
              <a:defRPr/>
            </a:pPr>
            <a:fld id="{7998780D-D20D-4819-908F-98EF0D55C648}" type="slidenum">
              <a:rPr lang="en-US" smtClean="0"/>
              <a:pPr>
                <a:defRPr/>
              </a:pPr>
              <a:t>8</a:t>
            </a:fld>
            <a:endParaRPr lang="en-US"/>
          </a:p>
        </p:txBody>
      </p:sp>
      <p:sp>
        <p:nvSpPr>
          <p:cNvPr id="4" name="TextBox 3"/>
          <p:cNvSpPr txBox="1">
            <a:spLocks noChangeArrowheads="1"/>
          </p:cNvSpPr>
          <p:nvPr/>
        </p:nvSpPr>
        <p:spPr bwMode="auto">
          <a:xfrm>
            <a:off x="152400" y="914400"/>
            <a:ext cx="8839200" cy="4893647"/>
          </a:xfrm>
          <a:prstGeom prst="rect">
            <a:avLst/>
          </a:prstGeom>
          <a:noFill/>
          <a:ln w="9525">
            <a:noFill/>
            <a:miter lim="800000"/>
            <a:headEnd/>
            <a:tailEnd/>
          </a:ln>
        </p:spPr>
        <p:txBody>
          <a:bodyPr wrap="square">
            <a:spAutoFit/>
          </a:bodyPr>
          <a:lstStyle/>
          <a:p>
            <a:r>
              <a:rPr lang="en-US" sz="2400" b="1" i="1" u="sng" dirty="0" smtClean="0">
                <a:solidFill>
                  <a:srgbClr val="663300"/>
                </a:solidFill>
              </a:rPr>
              <a:t>University of Maryland (Russ Dickerson and Jeff </a:t>
            </a:r>
            <a:r>
              <a:rPr lang="en-US" sz="2400" b="1" i="1" u="sng" dirty="0" err="1" smtClean="0">
                <a:solidFill>
                  <a:srgbClr val="663300"/>
                </a:solidFill>
              </a:rPr>
              <a:t>Stehr</a:t>
            </a:r>
            <a:r>
              <a:rPr lang="en-US" sz="2400" b="1" i="1" u="sng" dirty="0" smtClean="0">
                <a:solidFill>
                  <a:srgbClr val="663300"/>
                </a:solidFill>
              </a:rPr>
              <a:t>)</a:t>
            </a:r>
          </a:p>
          <a:p>
            <a:endParaRPr lang="en-US" sz="2400" b="1" i="1" u="sng" dirty="0" smtClean="0">
              <a:solidFill>
                <a:srgbClr val="663300"/>
              </a:solidFill>
            </a:endParaRPr>
          </a:p>
          <a:p>
            <a:r>
              <a:rPr lang="en-US" sz="2400" b="1" i="1" dirty="0" smtClean="0">
                <a:solidFill>
                  <a:srgbClr val="663300"/>
                </a:solidFill>
              </a:rPr>
              <a:t>Regional Atmospheric Measurement Modeling and Prediction Program: </a:t>
            </a:r>
            <a:r>
              <a:rPr lang="en-US" sz="2400" b="1" i="1" dirty="0" smtClean="0">
                <a:solidFill>
                  <a:srgbClr val="663300"/>
                </a:solidFill>
                <a:hlinkClick r:id="rId2"/>
              </a:rPr>
              <a:t>http://www.atmos.umd.edu/~RAMMPP/</a:t>
            </a:r>
            <a:endParaRPr lang="en-US" sz="2400" b="1" i="1" dirty="0" smtClean="0">
              <a:solidFill>
                <a:srgbClr val="663300"/>
              </a:solidFill>
            </a:endParaRPr>
          </a:p>
          <a:p>
            <a:endParaRPr lang="en-US" sz="2400" b="1" i="1" u="sng" dirty="0" smtClean="0">
              <a:solidFill>
                <a:srgbClr val="663300"/>
              </a:solidFill>
            </a:endParaRPr>
          </a:p>
          <a:p>
            <a:r>
              <a:rPr lang="en-US" sz="2400" b="1" i="1" u="sng" dirty="0" smtClean="0">
                <a:solidFill>
                  <a:srgbClr val="663300"/>
                </a:solidFill>
              </a:rPr>
              <a:t>Cessna 402b</a:t>
            </a:r>
          </a:p>
          <a:p>
            <a:r>
              <a:rPr lang="en-US" sz="2400" b="1" i="1" dirty="0" smtClean="0">
                <a:solidFill>
                  <a:srgbClr val="663300"/>
                </a:solidFill>
              </a:rPr>
              <a:t>In situ trace gas and aerosol payload - strong overlap with P-3B</a:t>
            </a:r>
          </a:p>
          <a:p>
            <a:endParaRPr lang="en-US" sz="2400" b="1" i="1" dirty="0" smtClean="0">
              <a:solidFill>
                <a:srgbClr val="663300"/>
              </a:solidFill>
            </a:endParaRPr>
          </a:p>
          <a:p>
            <a:r>
              <a:rPr lang="en-US" sz="2400" b="1" i="1" dirty="0" smtClean="0">
                <a:solidFill>
                  <a:srgbClr val="663300"/>
                </a:solidFill>
              </a:rPr>
              <a:t>Flights have already begun</a:t>
            </a:r>
          </a:p>
          <a:p>
            <a:endParaRPr lang="en-US" sz="2400" b="1" i="1" dirty="0" smtClean="0">
              <a:solidFill>
                <a:srgbClr val="663300"/>
              </a:solidFill>
            </a:endParaRPr>
          </a:p>
          <a:p>
            <a:r>
              <a:rPr lang="en-US" sz="2400" b="1" i="1" dirty="0" smtClean="0">
                <a:solidFill>
                  <a:srgbClr val="663300"/>
                </a:solidFill>
              </a:rPr>
              <a:t>Will provide valuable regional </a:t>
            </a:r>
          </a:p>
          <a:p>
            <a:r>
              <a:rPr lang="en-US" sz="2400" b="1" i="1" dirty="0" smtClean="0">
                <a:solidFill>
                  <a:srgbClr val="663300"/>
                </a:solidFill>
              </a:rPr>
              <a:t>context to DISCOVER-AQ </a:t>
            </a:r>
          </a:p>
        </p:txBody>
      </p:sp>
      <p:pic>
        <p:nvPicPr>
          <p:cNvPr id="1026" name="Picture 2" descr="Cessna 402B and the new inlet"/>
          <p:cNvPicPr>
            <a:picLocks noChangeAspect="1" noChangeArrowheads="1"/>
          </p:cNvPicPr>
          <p:nvPr/>
        </p:nvPicPr>
        <p:blipFill>
          <a:blip r:embed="rId3" cstate="print"/>
          <a:srcRect/>
          <a:stretch>
            <a:fillRect/>
          </a:stretch>
        </p:blipFill>
        <p:spPr bwMode="auto">
          <a:xfrm>
            <a:off x="5029200" y="3771900"/>
            <a:ext cx="4114800" cy="30861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295400"/>
            <a:ext cx="8686800" cy="646331"/>
          </a:xfrm>
          <a:prstGeom prst="rect">
            <a:avLst/>
          </a:prstGeom>
          <a:noFill/>
        </p:spPr>
        <p:txBody>
          <a:bodyPr>
            <a:spAutoFit/>
          </a:bodyPr>
          <a:lstStyle/>
          <a:p>
            <a:pPr marL="690563" lvl="1" indent="-233363">
              <a:defRPr/>
            </a:pPr>
            <a:endParaRPr lang="en-US" dirty="0">
              <a:solidFill>
                <a:srgbClr val="663300"/>
              </a:solidFill>
              <a:latin typeface="Arial" charset="0"/>
              <a:cs typeface="Arial" charset="0"/>
            </a:endParaRPr>
          </a:p>
          <a:p>
            <a:pPr marL="233363" indent="-233363">
              <a:defRPr/>
            </a:pPr>
            <a:endParaRPr lang="en-US" dirty="0">
              <a:solidFill>
                <a:srgbClr val="663300"/>
              </a:solidFill>
              <a:latin typeface="Arial" charset="0"/>
              <a:cs typeface="Arial" charset="0"/>
            </a:endParaRPr>
          </a:p>
        </p:txBody>
      </p:sp>
      <p:sp>
        <p:nvSpPr>
          <p:cNvPr id="6" name="Slide Number Placeholder 5"/>
          <p:cNvSpPr>
            <a:spLocks noGrp="1"/>
          </p:cNvSpPr>
          <p:nvPr>
            <p:ph type="sldNum" sz="quarter" idx="11"/>
          </p:nvPr>
        </p:nvSpPr>
        <p:spPr/>
        <p:txBody>
          <a:bodyPr/>
          <a:lstStyle/>
          <a:p>
            <a:pPr>
              <a:defRPr/>
            </a:pPr>
            <a:fld id="{7998780D-D20D-4819-908F-98EF0D55C648}" type="slidenum">
              <a:rPr lang="en-US" smtClean="0"/>
              <a:pPr>
                <a:defRPr/>
              </a:pPr>
              <a:t>9</a:t>
            </a:fld>
            <a:endParaRPr lang="en-US"/>
          </a:p>
        </p:txBody>
      </p:sp>
      <p:pic>
        <p:nvPicPr>
          <p:cNvPr id="8" name="Picture 2"/>
          <p:cNvPicPr>
            <a:picLocks noChangeAspect="1" noChangeArrowheads="1"/>
          </p:cNvPicPr>
          <p:nvPr/>
        </p:nvPicPr>
        <p:blipFill>
          <a:blip r:embed="rId2" cstate="print"/>
          <a:srcRect/>
          <a:stretch>
            <a:fillRect/>
          </a:stretch>
        </p:blipFill>
        <p:spPr bwMode="auto">
          <a:xfrm>
            <a:off x="457200" y="1143000"/>
            <a:ext cx="8266113" cy="3805238"/>
          </a:xfrm>
          <a:prstGeom prst="rect">
            <a:avLst/>
          </a:prstGeom>
          <a:noFill/>
          <a:ln w="9525">
            <a:noFill/>
            <a:miter lim="800000"/>
            <a:headEnd/>
            <a:tailEnd/>
          </a:ln>
        </p:spPr>
      </p:pic>
      <p:sp>
        <p:nvSpPr>
          <p:cNvPr id="9" name="TextBox 8"/>
          <p:cNvSpPr txBox="1"/>
          <p:nvPr/>
        </p:nvSpPr>
        <p:spPr>
          <a:xfrm>
            <a:off x="4267200" y="3505200"/>
            <a:ext cx="821059" cy="430887"/>
          </a:xfrm>
          <a:prstGeom prst="rect">
            <a:avLst/>
          </a:prstGeom>
          <a:noFill/>
        </p:spPr>
        <p:txBody>
          <a:bodyPr wrap="none">
            <a:spAutoFit/>
            <a:scene3d>
              <a:camera prst="orthographicFront">
                <a:rot lat="0" lon="0" rev="2700000"/>
              </a:camera>
              <a:lightRig rig="threePt" dir="t"/>
            </a:scene3d>
          </a:bodyPr>
          <a:lstStyle/>
          <a:p>
            <a:pPr algn="ctr">
              <a:defRPr/>
            </a:pPr>
            <a:r>
              <a:rPr lang="en-US" sz="1100" dirty="0">
                <a:latin typeface="Arial" charset="0"/>
                <a:cs typeface="Arial" charset="0"/>
              </a:rPr>
              <a:t>SEAC</a:t>
            </a:r>
            <a:r>
              <a:rPr lang="en-US" sz="1100" baseline="-25000" dirty="0">
                <a:latin typeface="Arial" charset="0"/>
                <a:cs typeface="Arial" charset="0"/>
              </a:rPr>
              <a:t>4</a:t>
            </a:r>
            <a:r>
              <a:rPr lang="en-US" sz="1100" dirty="0">
                <a:latin typeface="Arial" charset="0"/>
                <a:cs typeface="Arial" charset="0"/>
              </a:rPr>
              <a:t>RS</a:t>
            </a:r>
          </a:p>
          <a:p>
            <a:pPr algn="ctr">
              <a:defRPr/>
            </a:pPr>
            <a:r>
              <a:rPr lang="en-US" sz="1100" dirty="0">
                <a:latin typeface="Arial" charset="0"/>
                <a:cs typeface="Arial" charset="0"/>
              </a:rPr>
              <a:t>DC3</a:t>
            </a:r>
          </a:p>
        </p:txBody>
      </p:sp>
      <p:sp>
        <p:nvSpPr>
          <p:cNvPr id="10" name="Rectangle 4"/>
          <p:cNvSpPr>
            <a:spLocks noChangeArrowheads="1"/>
          </p:cNvSpPr>
          <p:nvPr/>
        </p:nvSpPr>
        <p:spPr bwMode="auto">
          <a:xfrm>
            <a:off x="4694140" y="152400"/>
            <a:ext cx="1782860" cy="523220"/>
          </a:xfrm>
          <a:prstGeom prst="rect">
            <a:avLst/>
          </a:prstGeom>
          <a:noFill/>
          <a:ln w="9525">
            <a:noFill/>
            <a:miter lim="800000"/>
            <a:headEnd/>
            <a:tailEnd/>
          </a:ln>
        </p:spPr>
        <p:txBody>
          <a:bodyPr wrap="none">
            <a:spAutoFit/>
          </a:bodyPr>
          <a:lstStyle/>
          <a:p>
            <a:r>
              <a:rPr lang="en-US" sz="2800" b="1" i="1" dirty="0" smtClean="0">
                <a:solidFill>
                  <a:srgbClr val="005A9E"/>
                </a:solidFill>
              </a:rPr>
              <a:t>Schedule</a:t>
            </a:r>
            <a:endParaRPr lang="en-US" sz="2800" dirty="0">
              <a:solidFill>
                <a:srgbClr val="005A9E"/>
              </a:solidFill>
            </a:endParaRPr>
          </a:p>
        </p:txBody>
      </p:sp>
      <p:sp>
        <p:nvSpPr>
          <p:cNvPr id="7" name="Rectangle 6"/>
          <p:cNvSpPr/>
          <p:nvPr/>
        </p:nvSpPr>
        <p:spPr>
          <a:xfrm>
            <a:off x="304800" y="5257800"/>
            <a:ext cx="8610600" cy="1446550"/>
          </a:xfrm>
          <a:prstGeom prst="rect">
            <a:avLst/>
          </a:prstGeom>
        </p:spPr>
        <p:txBody>
          <a:bodyPr wrap="square">
            <a:spAutoFit/>
          </a:bodyPr>
          <a:lstStyle/>
          <a:p>
            <a:pPr>
              <a:buFont typeface="Arial" pitchFamily="34" charset="0"/>
              <a:buChar char="•"/>
            </a:pPr>
            <a:r>
              <a:rPr lang="en-US" b="1" i="1" dirty="0" smtClean="0">
                <a:solidFill>
                  <a:srgbClr val="663300"/>
                </a:solidFill>
              </a:rPr>
              <a:t>Data archived and available to the public four months after each deployment</a:t>
            </a:r>
          </a:p>
          <a:p>
            <a:endParaRPr lang="en-US" sz="800" b="1" i="1" dirty="0" smtClean="0">
              <a:solidFill>
                <a:srgbClr val="663300"/>
              </a:solidFill>
            </a:endParaRPr>
          </a:p>
          <a:p>
            <a:pPr>
              <a:buFont typeface="Arial" pitchFamily="34" charset="0"/>
              <a:buChar char="•"/>
            </a:pPr>
            <a:r>
              <a:rPr lang="en-US" b="1" i="1" dirty="0" smtClean="0">
                <a:solidFill>
                  <a:srgbClr val="663300"/>
                </a:solidFill>
              </a:rPr>
              <a:t>Pandora spectrometers will remain in place after each campaign deployment</a:t>
            </a:r>
          </a:p>
          <a:p>
            <a:pPr>
              <a:buFont typeface="Arial" pitchFamily="34" charset="0"/>
              <a:buChar char="•"/>
            </a:pPr>
            <a:endParaRPr lang="en-US" sz="800" b="1" i="1" dirty="0" smtClean="0">
              <a:solidFill>
                <a:srgbClr val="663300"/>
              </a:solidFill>
            </a:endParaRPr>
          </a:p>
          <a:p>
            <a:pPr>
              <a:buFont typeface="Arial" pitchFamily="34" charset="0"/>
              <a:buChar char="•"/>
            </a:pPr>
            <a:r>
              <a:rPr lang="en-US" b="1" i="1" dirty="0" smtClean="0">
                <a:solidFill>
                  <a:srgbClr val="663300"/>
                </a:solidFill>
              </a:rPr>
              <a:t>Extended gap after first deployment offers an opportunity to improve the observational strategy for later deployments </a:t>
            </a:r>
          </a:p>
        </p:txBody>
      </p:sp>
    </p:spTree>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5893</TotalTime>
  <Words>1543</Words>
  <Application>Microsoft Office PowerPoint</Application>
  <PresentationFormat>On-screen Show (4:3)</PresentationFormat>
  <Paragraphs>265</Paragraphs>
  <Slides>28</Slides>
  <Notes>1</Notes>
  <HiddenSlides>0</HiddenSlides>
  <MMClips>0</MMClips>
  <ScaleCrop>false</ScaleCrop>
  <HeadingPairs>
    <vt:vector size="4" baseType="variant">
      <vt:variant>
        <vt:lpstr>Theme</vt:lpstr>
      </vt:variant>
      <vt:variant>
        <vt:i4>8</vt:i4>
      </vt:variant>
      <vt:variant>
        <vt:lpstr>Slide Titles</vt:lpstr>
      </vt:variant>
      <vt:variant>
        <vt:i4>28</vt:i4>
      </vt:variant>
    </vt:vector>
  </HeadingPairs>
  <TitlesOfParts>
    <vt:vector size="36" baseType="lpstr">
      <vt:lpstr>Office Theme</vt:lpstr>
      <vt:lpstr>1_Custom Design</vt:lpstr>
      <vt:lpstr>Custom Design</vt:lpstr>
      <vt:lpstr>5_Office Theme</vt:lpstr>
      <vt:lpstr>7_Office Theme</vt:lpstr>
      <vt:lpstr>1_Apex</vt:lpstr>
      <vt:lpstr>1_Office Theme</vt:lpstr>
      <vt:lpstr>4_Default Design</vt:lpstr>
      <vt:lpstr>Slide 1</vt:lpstr>
      <vt:lpstr>Slide 2</vt:lpstr>
      <vt:lpstr>Slide 3</vt:lpstr>
      <vt:lpstr>Slide 4</vt:lpstr>
      <vt:lpstr>Slide 5</vt:lpstr>
      <vt:lpstr>Slide 6</vt:lpstr>
      <vt:lpstr>Slide 7</vt:lpstr>
      <vt:lpstr>Slide 8</vt:lpstr>
      <vt:lpstr>Slide 9</vt:lpstr>
      <vt:lpstr>DISCOVER-AQ Baltimore-Washington Field Mission Forecasting for Flight Planning</vt:lpstr>
      <vt:lpstr>Types of Flight Conditions:</vt:lpstr>
      <vt:lpstr>Research and Analysis Activities</vt:lpstr>
      <vt:lpstr>Overall Goals of Regional Modeling for DISCOVER-AQ</vt:lpstr>
      <vt:lpstr>Detailed List of Activities</vt:lpstr>
      <vt:lpstr>Detailed List of Activities</vt:lpstr>
      <vt:lpstr>Weather Research &amp; Forecasting Model (WRF)</vt:lpstr>
      <vt:lpstr>MOSAIC 8-bin Aerosol Variables</vt:lpstr>
      <vt:lpstr>Community Multiscale Air Quality Model (CMAQ)</vt:lpstr>
      <vt:lpstr>Slide 19</vt:lpstr>
      <vt:lpstr>Trace Gas Species &amp; Aerosols</vt:lpstr>
      <vt:lpstr>Slide 21</vt:lpstr>
      <vt:lpstr>Slide 22</vt:lpstr>
      <vt:lpstr>Loughner et al., 2011, Atmos. Environ, in press. WRF-UCM 2-m temperature and 10-m wind speed at 2000 UTC (3pm EST) July 9, 2007.  A stronger temperature gradient along the coastline of the Chesapeake Bay in the 0.5km domain results in a stronger Bay breeze.</vt:lpstr>
      <vt:lpstr>Slide 24</vt:lpstr>
      <vt:lpstr>Slide 25</vt:lpstr>
      <vt:lpstr>Slide 26</vt:lpstr>
      <vt:lpstr>Slide 27</vt:lpstr>
      <vt:lpstr>Collaborative Post-mission Modeling Activities</vt:lpstr>
    </vt:vector>
  </TitlesOfParts>
  <Company>ODIN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H Crawford</dc:creator>
  <cp:lastModifiedBy>mkleb</cp:lastModifiedBy>
  <cp:revision>405</cp:revision>
  <dcterms:created xsi:type="dcterms:W3CDTF">2011-02-01T17:36:27Z</dcterms:created>
  <dcterms:modified xsi:type="dcterms:W3CDTF">2011-05-11T17:16:50Z</dcterms:modified>
</cp:coreProperties>
</file>