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85" r:id="rId3"/>
    <p:sldMasterId id="2147483697" r:id="rId4"/>
    <p:sldMasterId id="2147483709" r:id="rId5"/>
    <p:sldMasterId id="2147483721" r:id="rId6"/>
    <p:sldMasterId id="2147483733" r:id="rId7"/>
    <p:sldMasterId id="2147483745" r:id="rId8"/>
  </p:sldMasterIdLst>
  <p:notesMasterIdLst>
    <p:notesMasterId r:id="rId22"/>
  </p:notesMasterIdLst>
  <p:handoutMasterIdLst>
    <p:handoutMasterId r:id="rId23"/>
  </p:handoutMasterIdLst>
  <p:sldIdLst>
    <p:sldId id="1469" r:id="rId9"/>
    <p:sldId id="1524" r:id="rId10"/>
    <p:sldId id="1521" r:id="rId11"/>
    <p:sldId id="1517" r:id="rId12"/>
    <p:sldId id="1520" r:id="rId13"/>
    <p:sldId id="1505" r:id="rId14"/>
    <p:sldId id="1522" r:id="rId15"/>
    <p:sldId id="1523" r:id="rId16"/>
    <p:sldId id="1516" r:id="rId17"/>
    <p:sldId id="1488" r:id="rId18"/>
    <p:sldId id="1490" r:id="rId19"/>
    <p:sldId id="1412" r:id="rId20"/>
    <p:sldId id="1494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1pPr>
    <a:lvl2pPr marL="45715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2pPr>
    <a:lvl3pPr marL="91430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3pPr>
    <a:lvl4pPr marL="137145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4pPr>
    <a:lvl5pPr marL="182861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5pPr>
    <a:lvl6pPr marL="2285763" algn="l" defTabSz="457153" rtl="0" eaLnBrk="1" latinLnBrk="0" hangingPunct="1"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6pPr>
    <a:lvl7pPr marL="2742915" algn="l" defTabSz="457153" rtl="0" eaLnBrk="1" latinLnBrk="0" hangingPunct="1"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7pPr>
    <a:lvl8pPr marL="3200068" algn="l" defTabSz="457153" rtl="0" eaLnBrk="1" latinLnBrk="0" hangingPunct="1"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8pPr>
    <a:lvl9pPr marL="3657220" algn="l" defTabSz="457153" rtl="0" eaLnBrk="1" latinLnBrk="0" hangingPunct="1"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FCEC6"/>
    <a:srgbClr val="426D67"/>
    <a:srgbClr val="376D52"/>
    <a:srgbClr val="020403"/>
    <a:srgbClr val="325D47"/>
    <a:srgbClr val="FFEC1C"/>
    <a:srgbClr val="E9F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136" autoAdjust="0"/>
  </p:normalViewPr>
  <p:slideViewPr>
    <p:cSldViewPr snapToGrid="0">
      <p:cViewPr>
        <p:scale>
          <a:sx n="100" d="100"/>
          <a:sy n="100" d="100"/>
        </p:scale>
        <p:origin x="-94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" charset="0"/>
              </a:defRPr>
            </a:lvl1pPr>
          </a:lstStyle>
          <a:p>
            <a:pPr>
              <a:defRPr/>
            </a:pPr>
            <a:fld id="{B98D164E-191C-A84E-8C97-629C32CBA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99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" charset="0"/>
              </a:defRPr>
            </a:lvl1pPr>
          </a:lstStyle>
          <a:p>
            <a:pPr>
              <a:defRPr/>
            </a:pPr>
            <a:fld id="{C53EF9C1-0C44-6841-8AFD-F6566153C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49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6" charset="-128"/>
        <a:cs typeface="ＭＳ Ｐゴシック" pitchFamily="-106" charset="-128"/>
      </a:defRPr>
    </a:lvl1pPr>
    <a:lvl2pPr marL="4571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3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-128"/>
      </a:defRPr>
    </a:lvl3pPr>
    <a:lvl4pPr marL="13714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4pPr>
    <a:lvl5pPr marL="18286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5pPr>
    <a:lvl6pPr marL="2285763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8B064AB-7107-C946-A082-1CFD798B4910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891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8916" name="Notes Placeholder 2"/>
          <p:cNvSpPr>
            <a:spLocks noGrp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824" tIns="46411" rIns="92824" bIns="46411"/>
          <a:lstStyle/>
          <a:p>
            <a:endParaRPr lang="de-DE">
              <a:ea typeface="ＭＳ Ｐゴシック" charset="0"/>
              <a:cs typeface="ＭＳ Ｐゴシック" charset="0"/>
            </a:endParaRPr>
          </a:p>
        </p:txBody>
      </p:sp>
      <p:sp>
        <p:nvSpPr>
          <p:cNvPr id="38917" name="Date Placeholder 3"/>
          <p:cNvSpPr txBox="1">
            <a:spLocks noGrp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24" tIns="46411" rIns="92824" bIns="46411"/>
          <a:lstStyle>
            <a:lvl1pPr defTabSz="9271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271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B65F7C91-1ED3-6E4A-BD54-DE6A9099D3FA}" type="datetime1">
              <a:rPr lang="en-GB" sz="1200">
                <a:solidFill>
                  <a:srgbClr val="000000"/>
                </a:solidFill>
                <a:latin typeface="Times New Roman" charset="0"/>
              </a:rPr>
              <a:pPr algn="r"/>
              <a:t>5/11/11</a:t>
            </a:fld>
            <a:endParaRPr lang="en-GB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8" name="Slide Number Placeholder 4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24" tIns="46411" rIns="92824" bIns="46411" anchor="b"/>
          <a:lstStyle>
            <a:lvl1pPr defTabSz="9271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271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0E3F6E8E-A9B6-8043-A1E9-C29D815FB830}" type="slidenum">
              <a:rPr lang="en-GB" sz="1200">
                <a:solidFill>
                  <a:srgbClr val="000000"/>
                </a:solidFill>
                <a:latin typeface="Times New Roman" charset="0"/>
              </a:rPr>
              <a:pPr algn="r"/>
              <a:t>3</a:t>
            </a:fld>
            <a:endParaRPr lang="en-GB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2659AA-90A4-104A-A2D4-1A91735CFE3C}" type="slidenum">
              <a:rPr lang="en-US"/>
              <a:pPr/>
              <a:t>6</a:t>
            </a:fld>
            <a:endParaRPr lang="en-US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10248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FFFFFF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4"/>
            <a:ext cx="5482478" cy="41101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the Comment about O3: this peaks in the day because of photochemical</a:t>
            </a:r>
            <a:r>
              <a:rPr lang="en-US" baseline="0" dirty="0" smtClean="0"/>
              <a:t>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3EF9C1-0C44-6841-8AFD-F6566153CD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70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We now have the basic OSSE frameworks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Learnt some things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Now we need to get more sophisticated and focus in on new developments for the various OSSE modules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Necessary to get to the point where OSSEs can truly be used as a component of tradeoff studies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Start with the Observation Simulator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D69A9965-5692-6247-8696-BEA9057C9B00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10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Major limitation of the OSSEs to-date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Likely to make a difference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Because AK differences depend on surface characterization, might expect geographical biases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Again, we can use heritage measurements to tell us how important this is</a:t>
            </a:r>
          </a:p>
          <a:p>
            <a:pPr marL="171450" indent="-171450" eaLnBrk="1" hangingPunct="1">
              <a:buFontTx/>
              <a:buChar char="•"/>
            </a:pPr>
            <a:endParaRPr lang="en-US" b="1">
              <a:latin typeface="Arial" charset="0"/>
              <a:ea typeface="ＭＳ Ｐゴシック" charset="0"/>
              <a:cs typeface="Arial" charset="0"/>
            </a:endParaRP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Go back to slide 8: Perhaps we can short-circuit this calculation loop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CDFAEDF2-8474-1942-A4DC-556C76A4EBB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6F55744A-76E6-9046-856D-91E58A639CE1}" type="slidenum">
              <a:rPr lang="en-US" sz="1200">
                <a:latin typeface="Times" charset="0"/>
              </a:rPr>
              <a:pPr/>
              <a:t>12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Once some of the OSSE module developments have taken place, there are many studies waiting to be performed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Probably an equivalent list for the aerosol and coastal oceans groups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Important to recognize that OSSEs are just one component of tradeoff studies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For example, underlying physics plays a dominant roll in defining measurement sensitivities and these may look much the same in OSSEs for different technologies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90BFD856-22DA-E848-9707-63598D8C5BBF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1D7B0-3C98-D44C-B020-11EE293B9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87048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455B2-6423-6247-934E-7007FC217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178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8D47E-B1B3-C447-A9E0-17030F74D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2194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D88C4-26CD-B649-8B2D-282376E7A1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15805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E0F2-C2B9-6A40-884A-277244FAA0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89151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vert="horz"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B4714-FFE0-F444-89C8-53C9756A2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20251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B1A38-6B29-294B-B550-ADF549D867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39338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A4FB0-6D36-AB42-AB04-8F976B8908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41925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A8453-F315-BB49-9AB3-A7607281E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3972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DE12C-E682-6643-8D87-2B3B055E2F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91921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25F85-6C64-FF41-9E55-4EC06E0864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92412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50773-B1D1-FD4B-B25F-8B8BE561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11906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21CDD-81B0-AB44-B665-A80AC139B9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59594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7B320-884B-4E4E-AFD3-2E1748CE40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9547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F55EC-744B-A947-8905-BB1C9DEEC4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6499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3F4F55A-54E4-154E-BEA3-C8366821482C}" type="slidenum">
              <a:rPr lang="en-US">
                <a:cs typeface="DejaVu LGC Sans"/>
              </a:rPr>
              <a:pPr/>
              <a:t>‹#›</a:t>
            </a:fld>
            <a:endParaRPr lang="en-US">
              <a:cs typeface="DejaVu LGC Sans"/>
            </a:endParaRPr>
          </a:p>
        </p:txBody>
      </p:sp>
    </p:spTree>
    <p:extLst>
      <p:ext uri="{BB962C8B-B14F-4D97-AF65-F5344CB8AC3E}">
        <p14:creationId xmlns:p14="http://schemas.microsoft.com/office/powerpoint/2010/main" val="96089607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D04975-71A2-6F46-BF3C-9FC20DA9D083}" type="slidenum">
              <a:rPr lang="en-US">
                <a:cs typeface="DejaVu LGC Sans"/>
              </a:rPr>
              <a:pPr/>
              <a:t>‹#›</a:t>
            </a:fld>
            <a:endParaRPr lang="en-US">
              <a:cs typeface="DejaVu LGC Sans"/>
            </a:endParaRPr>
          </a:p>
        </p:txBody>
      </p:sp>
    </p:spTree>
    <p:extLst>
      <p:ext uri="{BB962C8B-B14F-4D97-AF65-F5344CB8AC3E}">
        <p14:creationId xmlns:p14="http://schemas.microsoft.com/office/powerpoint/2010/main" val="1221019618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2AB77C-05DA-C04E-A123-DB8A6201B838}" type="slidenum">
              <a:rPr lang="en-US">
                <a:cs typeface="DejaVu LGC Sans"/>
              </a:rPr>
              <a:pPr/>
              <a:t>‹#›</a:t>
            </a:fld>
            <a:endParaRPr lang="en-US">
              <a:cs typeface="DejaVu LGC Sans"/>
            </a:endParaRPr>
          </a:p>
        </p:txBody>
      </p:sp>
    </p:spTree>
    <p:extLst>
      <p:ext uri="{BB962C8B-B14F-4D97-AF65-F5344CB8AC3E}">
        <p14:creationId xmlns:p14="http://schemas.microsoft.com/office/powerpoint/2010/main" val="293759445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2080" cy="452063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801" y="1604329"/>
            <a:ext cx="4042080" cy="452063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6AB3256-1490-1047-A3FC-FBD9FDA85A43}" type="slidenum">
              <a:rPr lang="en-US">
                <a:cs typeface="DejaVu LGC Sans"/>
              </a:rPr>
              <a:pPr/>
              <a:t>‹#›</a:t>
            </a:fld>
            <a:endParaRPr lang="en-US">
              <a:cs typeface="DejaVu LGC Sans"/>
            </a:endParaRPr>
          </a:p>
        </p:txBody>
      </p:sp>
    </p:spTree>
    <p:extLst>
      <p:ext uri="{BB962C8B-B14F-4D97-AF65-F5344CB8AC3E}">
        <p14:creationId xmlns:p14="http://schemas.microsoft.com/office/powerpoint/2010/main" val="602618956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566C1E8-BE87-7E47-A475-E0C646CD35EF}" type="slidenum">
              <a:rPr lang="en-US">
                <a:cs typeface="DejaVu LGC Sans"/>
              </a:rPr>
              <a:pPr/>
              <a:t>‹#›</a:t>
            </a:fld>
            <a:endParaRPr lang="en-US">
              <a:cs typeface="DejaVu LGC Sans"/>
            </a:endParaRPr>
          </a:p>
        </p:txBody>
      </p:sp>
    </p:spTree>
    <p:extLst>
      <p:ext uri="{BB962C8B-B14F-4D97-AF65-F5344CB8AC3E}">
        <p14:creationId xmlns:p14="http://schemas.microsoft.com/office/powerpoint/2010/main" val="3441363304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D92F63A-E6C7-594D-8E8B-7D6171A5A47C}" type="slidenum">
              <a:rPr lang="en-US">
                <a:cs typeface="DejaVu LGC Sans"/>
              </a:rPr>
              <a:pPr/>
              <a:t>‹#›</a:t>
            </a:fld>
            <a:endParaRPr lang="en-US">
              <a:cs typeface="DejaVu LGC Sans"/>
            </a:endParaRPr>
          </a:p>
        </p:txBody>
      </p:sp>
    </p:spTree>
    <p:extLst>
      <p:ext uri="{BB962C8B-B14F-4D97-AF65-F5344CB8AC3E}">
        <p14:creationId xmlns:p14="http://schemas.microsoft.com/office/powerpoint/2010/main" val="3207121035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5C98CC1-B67F-BC47-B82D-12BA5202DBE2}" type="slidenum">
              <a:rPr lang="en-US">
                <a:cs typeface="DejaVu LGC Sans"/>
              </a:rPr>
              <a:pPr/>
              <a:t>‹#›</a:t>
            </a:fld>
            <a:endParaRPr lang="en-US">
              <a:cs typeface="DejaVu LGC Sans"/>
            </a:endParaRPr>
          </a:p>
        </p:txBody>
      </p:sp>
    </p:spTree>
    <p:extLst>
      <p:ext uri="{BB962C8B-B14F-4D97-AF65-F5344CB8AC3E}">
        <p14:creationId xmlns:p14="http://schemas.microsoft.com/office/powerpoint/2010/main" val="3929767811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vert="horz"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6CD43-8654-3546-AF06-97D156401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9407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20E4C9-CF22-AB4C-AD8B-E7F02843522F}" type="slidenum">
              <a:rPr lang="en-US">
                <a:cs typeface="DejaVu LGC Sans"/>
              </a:rPr>
              <a:pPr/>
              <a:t>‹#›</a:t>
            </a:fld>
            <a:endParaRPr lang="en-US">
              <a:cs typeface="DejaVu LGC Sans"/>
            </a:endParaRPr>
          </a:p>
        </p:txBody>
      </p:sp>
    </p:spTree>
    <p:extLst>
      <p:ext uri="{BB962C8B-B14F-4D97-AF65-F5344CB8AC3E}">
        <p14:creationId xmlns:p14="http://schemas.microsoft.com/office/powerpoint/2010/main" val="2362633401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02171E-A6AD-234C-80AD-4BE5488F519F}" type="slidenum">
              <a:rPr lang="en-US">
                <a:cs typeface="DejaVu LGC Sans"/>
              </a:rPr>
              <a:pPr/>
              <a:t>‹#›</a:t>
            </a:fld>
            <a:endParaRPr lang="en-US">
              <a:cs typeface="DejaVu LGC Sans"/>
            </a:endParaRPr>
          </a:p>
        </p:txBody>
      </p:sp>
    </p:spTree>
    <p:extLst>
      <p:ext uri="{BB962C8B-B14F-4D97-AF65-F5344CB8AC3E}">
        <p14:creationId xmlns:p14="http://schemas.microsoft.com/office/powerpoint/2010/main" val="810722206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60DE4F9-81DF-C84D-B1C5-B554A8B67B3E}" type="slidenum">
              <a:rPr lang="en-US">
                <a:cs typeface="DejaVu LGC Sans"/>
              </a:rPr>
              <a:pPr/>
              <a:t>‹#›</a:t>
            </a:fld>
            <a:endParaRPr lang="en-US">
              <a:cs typeface="DejaVu LGC Sans"/>
            </a:endParaRPr>
          </a:p>
        </p:txBody>
      </p:sp>
    </p:spTree>
    <p:extLst>
      <p:ext uri="{BB962C8B-B14F-4D97-AF65-F5344CB8AC3E}">
        <p14:creationId xmlns:p14="http://schemas.microsoft.com/office/powerpoint/2010/main" val="3737161278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001" y="273629"/>
            <a:ext cx="2054880" cy="58513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29280" cy="58513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cs typeface="DejaVu LGC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443CAF-C6EC-F54C-A143-E3ED72925189}" type="slidenum">
              <a:rPr lang="en-US">
                <a:cs typeface="DejaVu LGC Sans"/>
              </a:rPr>
              <a:pPr/>
              <a:t>‹#›</a:t>
            </a:fld>
            <a:endParaRPr lang="en-US">
              <a:cs typeface="DejaVu LGC Sans"/>
            </a:endParaRPr>
          </a:p>
        </p:txBody>
      </p:sp>
    </p:spTree>
    <p:extLst>
      <p:ext uri="{BB962C8B-B14F-4D97-AF65-F5344CB8AC3E}">
        <p14:creationId xmlns:p14="http://schemas.microsoft.com/office/powerpoint/2010/main" val="133438352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2D312D-D024-2A46-902E-577B2F49FF8A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F4438-48FB-0143-804F-B520346E7E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19648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FBF689-92C7-8941-8310-AB2F2913FAD2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53184-281C-7441-902A-5D65B78056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83104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B0FF50-F247-F848-8E43-1A803A6A0521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76AB7-3781-AC45-A219-7F26C8DBD3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87882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11D9C2-B2CA-3E43-B328-CECB2CA9D231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83EB7-16D8-A142-B980-CF0AF9FA71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404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D08761-E46E-714A-8D70-6FCBD923D663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138E1-70CE-2F40-8ECC-FBA8F730A9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0480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A52752-656E-3040-811B-2D6137EF5F15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E3C81-A26E-FB4D-80EF-0E613783D0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81764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6A7F1-4DA3-2645-8ED3-CA78DCD9D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92260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B9612D-1889-4647-8C5E-158539563DEE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BADDF-7556-9943-BCC6-8C8BFD27B6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4909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65C6C1-4F92-E145-B718-77B41739121E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66F00-8781-5F44-8460-5BBC4988ED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39210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62DE87-1FC1-DF40-B11D-A1B75D6EE588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0F16A-725E-6945-AD23-25F31CD46D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63040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48C6E8-962D-B54F-8E3D-6CAA22024C58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8127E-7083-A145-B6B7-9F68C38DC5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10101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03A71A-CC30-7344-96F1-4F9F302BE876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FD613-188A-AC45-AA93-0C15143FCF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4205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8D16D7-7A9B-EF42-8775-B12D0A9333D3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0FE4B-F639-E54F-9191-747B1C1BFA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E45569-904D-B044-B6B3-86F1DD5CC7C4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6EB40-B55D-0042-9D01-E34347FACC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66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54F339-5521-FE45-ACEA-707C5A1388F5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E3466-BF8D-AB4B-AAE2-6B98D729E9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955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F712FB-7C24-2C4B-9899-2CC825C8F421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50E2D-2972-3C4C-AEAD-955E20CD12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05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81521-DB93-5346-8318-4C6D4E6F055D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3AA23-5389-FB49-98BF-0B23750B23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3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49B64-221A-3D4B-A626-6C20CD0A0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17736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BD022D-EE10-7544-9A35-66CA6B4A62ED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C2734-81E2-3A43-9D14-4007B164C6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84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7A8C4E-F766-A242-AF53-AFA55973B362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AB96E-F51E-FE45-A7C7-66E58C903F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488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DB61D9-52D9-DF41-A872-B0F14051B126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2D643-B567-5449-9875-AE23BC98EE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50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886085-02E1-8442-9B09-7EC1842508D9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E54AE-2DEA-C64B-BE09-39483B82B0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9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E56591-188D-D14F-B53F-E817FE99C93F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BDD2D-6B53-C445-8BBF-144BE78537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00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135D4B-1F32-A94D-804F-0B6B5D0B4878}" type="datetime1">
              <a:rPr lang="en-US"/>
              <a:pPr/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83D81-6921-5443-9B2B-553D835590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884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1D7B0-3C98-D44C-B020-11EE293B97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87048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50773-B1D1-FD4B-B25F-8B8BE5615D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11906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vert="horz"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6CD43-8654-3546-AF06-97D156401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9407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6A7F1-4DA3-2645-8ED3-CA78DCD9DF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92260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44BB-9356-3C46-BFB5-C9918E794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5989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49B64-221A-3D4B-A626-6C20CD0A0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17736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44BB-9356-3C46-BFB5-C9918E7946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5989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63F05-C98C-344E-8398-A3AE3F43C1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16005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20B-F8D8-F74A-8CA0-99B20724AC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1835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78AB-9967-E140-9177-3E7372967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625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455B2-6423-6247-934E-7007FC217C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3178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8D47E-B1B3-C447-A9E0-17030F74DD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2194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1D7B0-3C98-D44C-B020-11EE293B97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87048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50773-B1D1-FD4B-B25F-8B8BE5615D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11906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vert="horz"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6CD43-8654-3546-AF06-97D156401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9407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63F05-C98C-344E-8398-A3AE3F43C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16005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6A7F1-4DA3-2645-8ED3-CA78DCD9DF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92260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49B64-221A-3D4B-A626-6C20CD0A0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17736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44BB-9356-3C46-BFB5-C9918E7946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5989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63F05-C98C-344E-8398-A3AE3F43C1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16005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20B-F8D8-F74A-8CA0-99B20724AC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1835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78AB-9967-E140-9177-3E7372967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625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455B2-6423-6247-934E-7007FC217C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3178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8D47E-B1B3-C447-A9E0-17030F74DD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2194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1D7B0-3C98-D44C-B020-11EE293B97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87048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50773-B1D1-FD4B-B25F-8B8BE5615D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11906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20B-F8D8-F74A-8CA0-99B20724A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1835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vert="horz"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6CD43-8654-3546-AF06-97D156401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9407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6A7F1-4DA3-2645-8ED3-CA78DCD9DF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92260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49B64-221A-3D4B-A626-6C20CD0A0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17736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44BB-9356-3C46-BFB5-C9918E7946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59899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63F05-C98C-344E-8398-A3AE3F43C1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16005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20B-F8D8-F74A-8CA0-99B20724AC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1835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78AB-9967-E140-9177-3E7372967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625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455B2-6423-6247-934E-7007FC217C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3178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8D47E-B1B3-C447-A9E0-17030F74DD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21947"/>
      </p:ext>
    </p:extLst>
  </p:cSld>
  <p:clrMapOvr>
    <a:masterClrMapping/>
  </p:clrMapOvr>
  <p:transition xmlns:p14="http://schemas.microsoft.com/office/powerpoint/2010/main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78AB-9967-E140-9177-3E7372967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625"/>
      </p:ext>
    </p:extLst>
  </p:cSld>
  <p:clrMapOvr>
    <a:masterClrMapping/>
  </p:clrMapOvr>
  <p:transition xmlns:p14="http://schemas.microsoft.com/office/powerpoint/2010/main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9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325D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" charset="0"/>
              </a:defRPr>
            </a:lvl1pPr>
          </a:lstStyle>
          <a:p>
            <a:pPr>
              <a:defRPr/>
            </a:pPr>
            <a:fld id="{AD45D671-6F18-4244-B008-02F4D6786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694488" y="6613525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000" smtClean="0">
                <a:solidFill>
                  <a:srgbClr val="0000CC"/>
                </a:solidFill>
                <a:latin typeface="Times" charset="0"/>
              </a:rPr>
              <a:t>.</a:t>
            </a:r>
            <a:endParaRPr lang="en-US" sz="1000" smtClean="0">
              <a:latin typeface="Times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en-US" sz="1400">
              <a:latin typeface="Times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algn="ctr"/>
            <a:endParaRPr lang="en-US" sz="1400">
              <a:latin typeface="Times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algn="r"/>
            <a:endParaRPr lang="en-US" sz="1400">
              <a:latin typeface="Times" charset="0"/>
            </a:endParaRPr>
          </a:p>
        </p:txBody>
      </p:sp>
      <p:pic>
        <p:nvPicPr>
          <p:cNvPr id="1034" name="Picture 34" descr="logoX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4" y="165101"/>
            <a:ext cx="17303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40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492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645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79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9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325D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AA0127D0-B1B0-6E44-B520-D808BE4966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694488" y="6613525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000" smtClean="0">
                <a:solidFill>
                  <a:srgbClr val="0000CC"/>
                </a:solidFill>
                <a:latin typeface="Times" charset="0"/>
              </a:rPr>
              <a:t>.</a:t>
            </a:r>
            <a:endParaRPr lang="en-US" sz="10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en-US" sz="14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algn="ctr"/>
            <a:endParaRPr lang="en-US" sz="14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algn="r"/>
            <a:endParaRPr lang="en-US" sz="1400" smtClean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1034" name="Picture 34" descr="logoX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4" y="165101"/>
            <a:ext cx="17303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40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492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645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79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2400" cy="113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2400" cy="452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47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2400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 defTabSz="414726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mtClean="0">
              <a:latin typeface="Times New Roman" charset="0"/>
              <a:ea typeface="ＭＳ Ｐゴシック" charset="0"/>
              <a:cs typeface="DejaVu LGC Sans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296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 defTabSz="414726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mtClean="0">
              <a:latin typeface="Times New Roman" charset="0"/>
              <a:ea typeface="ＭＳ Ｐゴシック" charset="0"/>
              <a:cs typeface="DejaVu LGC San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4881" y="6247376"/>
            <a:ext cx="212400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 defTabSz="414726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fld id="{DDC92AB8-2F0A-EB41-ADA6-1D258FEC927E}" type="slidenum">
              <a:rPr lang="en-US" smtClean="0">
                <a:latin typeface="Times New Roman" charset="0"/>
                <a:ea typeface="ＭＳ Ｐゴシック" charset="0"/>
                <a:cs typeface="DejaVu LGC Sans"/>
              </a:rPr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‹#›</a:t>
            </a:fld>
            <a:endParaRPr lang="en-US" smtClean="0">
              <a:latin typeface="Times New Roman" charset="0"/>
              <a:ea typeface="ＭＳ Ｐゴシック" charset="0"/>
              <a:cs typeface="DejaVu LGC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xmlns:p14="http://schemas.microsoft.com/office/powerpoint/2010/main">
    <p:cover dir="rd"/>
  </p:transition>
  <p:txStyles>
    <p:titleStyle>
      <a:lvl1pPr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LGC Sans" charset="0"/>
        </a:defRPr>
      </a:lvl2pPr>
      <a:lvl3pPr marL="1036815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LGC Sans" charset="0"/>
        </a:defRPr>
      </a:lvl3pPr>
      <a:lvl4pPr marL="1451541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LGC Sans" charset="0"/>
        </a:defRPr>
      </a:lvl4pPr>
      <a:lvl5pPr marL="1866268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LGC Sans" charset="0"/>
        </a:defRPr>
      </a:lvl5pPr>
      <a:lvl6pPr marL="2280994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LGC Sans" charset="0"/>
        </a:defRPr>
      </a:lvl6pPr>
      <a:lvl7pPr marL="2695720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LGC Sans" charset="0"/>
        </a:defRPr>
      </a:lvl7pPr>
      <a:lvl8pPr marL="3110446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LGC Sans" charset="0"/>
        </a:defRPr>
      </a:lvl8pPr>
      <a:lvl9pPr marL="3525172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LGC Sans" charset="0"/>
        </a:defRPr>
      </a:lvl9pPr>
    </p:titleStyle>
    <p:bodyStyle>
      <a:lvl1pPr marL="311045" indent="-311045" algn="l" defTabSz="414726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1472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1472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eaLnBrk="1" hangingPunct="1"/>
            <a:fld id="{CB8920F6-6799-F741-B723-5078BBAF01EA}" type="datetime1">
              <a:rPr lang="en-US" smtClean="0">
                <a:ea typeface="ＭＳ Ｐゴシック" charset="0"/>
                <a:cs typeface="ＭＳ Ｐゴシック" charset="0"/>
              </a:rPr>
              <a:pPr defTabSz="457200" eaLnBrk="1" hangingPunct="1"/>
              <a:t>5/11/11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eaLnBrk="1" hangingPunct="1"/>
            <a:fld id="{FCBC527F-6342-0B4C-B37D-443A6905CA2F}" type="slidenum">
              <a:rPr lang="en-US" smtClean="0">
                <a:ea typeface="ＭＳ Ｐゴシック" charset="0"/>
                <a:cs typeface="ＭＳ Ｐゴシック" charset="0"/>
              </a:rPr>
              <a:pPr defTabSz="457200" eaLnBrk="1" hangingPunct="1"/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xmlns:p14="http://schemas.microsoft.com/office/powerpoint/2010/main">
    <p:cover dir="rd"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eaLnBrk="1" hangingPunct="1"/>
            <a:fld id="{C3AE1105-2996-7E4F-A66F-F4CC00416F0E}" type="datetime1">
              <a:rPr lang="en-US" smtClean="0">
                <a:ea typeface="ＭＳ Ｐゴシック" charset="0"/>
                <a:cs typeface="ＭＳ Ｐゴシック" charset="0"/>
              </a:rPr>
              <a:pPr defTabSz="457200" eaLnBrk="1" hangingPunct="1"/>
              <a:t>5/11/11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eaLnBrk="1" hangingPunct="1"/>
            <a:fld id="{2B12209F-E316-6C4A-9F72-AA9576D18181}" type="slidenum">
              <a:rPr lang="en-US" smtClean="0">
                <a:ea typeface="ＭＳ Ｐゴシック" charset="0"/>
                <a:cs typeface="ＭＳ Ｐゴシック" charset="0"/>
              </a:rPr>
              <a:pPr defTabSz="457200" eaLnBrk="1" hangingPunct="1"/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9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325D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" charset="0"/>
              </a:defRPr>
            </a:lvl1pPr>
          </a:lstStyle>
          <a:p>
            <a:pPr>
              <a:defRPr/>
            </a:pPr>
            <a:fld id="{AD45D671-6F18-4244-B008-02F4D6786C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694488" y="6613525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000" smtClean="0">
                <a:solidFill>
                  <a:srgbClr val="0000CC"/>
                </a:solidFill>
                <a:latin typeface="Times" charset="0"/>
              </a:rPr>
              <a:t>.</a:t>
            </a:r>
            <a:endParaRPr lang="en-US" sz="10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algn="ctr"/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algn="r"/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1034" name="Picture 34" descr="logoX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4" y="165101"/>
            <a:ext cx="17303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40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492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645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79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9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325D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" charset="0"/>
              </a:defRPr>
            </a:lvl1pPr>
          </a:lstStyle>
          <a:p>
            <a:pPr>
              <a:defRPr/>
            </a:pPr>
            <a:fld id="{AD45D671-6F18-4244-B008-02F4D6786C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694488" y="6613525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000" smtClean="0">
                <a:solidFill>
                  <a:srgbClr val="0000CC"/>
                </a:solidFill>
                <a:latin typeface="Times" charset="0"/>
              </a:rPr>
              <a:t>.</a:t>
            </a:r>
            <a:endParaRPr lang="en-US" sz="10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algn="ctr"/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algn="r"/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1034" name="Picture 34" descr="logoX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4" y="165101"/>
            <a:ext cx="17303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40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492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645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79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9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325D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" charset="0"/>
              </a:defRPr>
            </a:lvl1pPr>
          </a:lstStyle>
          <a:p>
            <a:pPr>
              <a:defRPr/>
            </a:pPr>
            <a:fld id="{AD45D671-6F18-4244-B008-02F4D6786C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694488" y="6613525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000" smtClean="0">
                <a:solidFill>
                  <a:srgbClr val="0000CC"/>
                </a:solidFill>
                <a:latin typeface="Times" charset="0"/>
              </a:rPr>
              <a:t>.</a:t>
            </a:r>
            <a:endParaRPr lang="en-US" sz="10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algn="ctr"/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algn="r"/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1034" name="Picture 34" descr="logoX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4" y="165101"/>
            <a:ext cx="17303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40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492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645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79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gif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image" Target="../media/image38.png"/><Relationship Id="rId13" Type="http://schemas.openxmlformats.org/officeDocument/2006/relationships/image" Target="../media/image39.jpeg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31.emf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32.emf"/><Relationship Id="rId18" Type="http://schemas.openxmlformats.org/officeDocument/2006/relationships/oleObject" Target="../embeddings/oleObject7.bin"/><Relationship Id="rId19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4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29.emf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9" Type="http://schemas.openxmlformats.org/officeDocument/2006/relationships/image" Target="../media/image37.jpeg"/><Relationship Id="rId10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e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12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8000">
              <a:schemeClr val="tx1"/>
            </a:gs>
            <a:gs pos="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348" name="Rectangle 4"/>
          <p:cNvSpPr>
            <a:spLocks noChangeArrowheads="1"/>
          </p:cNvSpPr>
          <p:nvPr/>
        </p:nvSpPr>
        <p:spPr bwMode="auto">
          <a:xfrm>
            <a:off x="1892300" y="158751"/>
            <a:ext cx="6845300" cy="1255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78" tIns="44445" rIns="90478" bIns="44445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Multi-Spectral CO Measurements: From MOPITT to GEO-CAPE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816100" y="1524001"/>
            <a:ext cx="6946900" cy="190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David Edwards, Helen Worden, Merritt </a:t>
            </a:r>
            <a:r>
              <a:rPr lang="en-US" sz="1800" b="1" dirty="0" err="1" smtClean="0">
                <a:solidFill>
                  <a:schemeClr val="bg1"/>
                </a:solidFill>
                <a:latin typeface="Arial" charset="0"/>
              </a:rPr>
              <a:t>Deeter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, Anne </a:t>
            </a:r>
            <a:r>
              <a:rPr lang="en-US" sz="1800" b="1" dirty="0" err="1" smtClean="0">
                <a:solidFill>
                  <a:schemeClr val="bg1"/>
                </a:solidFill>
                <a:latin typeface="Arial" charset="0"/>
              </a:rPr>
              <a:t>Boynard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 and the ACRESP </a:t>
            </a: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&amp;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 MOPITT Teams </a:t>
            </a:r>
            <a:endParaRPr lang="en-US" sz="1800" b="1" dirty="0">
              <a:solidFill>
                <a:schemeClr val="bg1"/>
              </a:solidFill>
              <a:latin typeface="Arial" charset="0"/>
            </a:endParaRPr>
          </a:p>
          <a:p>
            <a:pPr algn="r"/>
            <a:r>
              <a:rPr lang="en-US" sz="1600" b="1" i="1" dirty="0" smtClean="0">
                <a:solidFill>
                  <a:schemeClr val="bg1"/>
                </a:solidFill>
                <a:latin typeface="Arial" charset="0"/>
              </a:rPr>
              <a:t>NCAR, Boulder</a:t>
            </a:r>
            <a:r>
              <a:rPr lang="en-US" sz="1600" b="1" i="1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1600" b="1" i="1" dirty="0" smtClean="0">
                <a:solidFill>
                  <a:schemeClr val="bg1"/>
                </a:solidFill>
                <a:latin typeface="Arial" charset="0"/>
              </a:rPr>
              <a:t>CO</a:t>
            </a:r>
          </a:p>
          <a:p>
            <a:pPr algn="r"/>
            <a:endParaRPr lang="en-US" sz="1600" b="1" i="1" dirty="0" smtClean="0">
              <a:solidFill>
                <a:schemeClr val="bg1"/>
              </a:solidFill>
              <a:latin typeface="Arial" charset="0"/>
            </a:endParaRPr>
          </a:p>
          <a:p>
            <a:pPr algn="r"/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Ave Arellano</a:t>
            </a:r>
            <a:endParaRPr lang="en-US" sz="1800" b="1" dirty="0">
              <a:solidFill>
                <a:schemeClr val="bg1"/>
              </a:solidFill>
              <a:latin typeface="Arial" charset="0"/>
            </a:endParaRPr>
          </a:p>
          <a:p>
            <a:pPr algn="r"/>
            <a:r>
              <a:rPr lang="en-US" sz="1600" b="1" i="1" dirty="0">
                <a:solidFill>
                  <a:schemeClr val="bg1"/>
                </a:solidFill>
                <a:latin typeface="Arial" charset="0"/>
              </a:rPr>
              <a:t>University of Arizona</a:t>
            </a:r>
            <a:r>
              <a:rPr lang="en-US" sz="1600" b="1" i="1" dirty="0" smtClean="0">
                <a:solidFill>
                  <a:schemeClr val="bg1"/>
                </a:solidFill>
                <a:latin typeface="Arial" charset="0"/>
              </a:rPr>
              <a:t>, Tucson</a:t>
            </a:r>
            <a:r>
              <a:rPr lang="en-US" sz="1600" b="1" i="1" dirty="0">
                <a:solidFill>
                  <a:schemeClr val="bg1"/>
                </a:solidFill>
                <a:latin typeface="Arial" charset="0"/>
              </a:rPr>
              <a:t>, AZ </a:t>
            </a:r>
          </a:p>
          <a:p>
            <a:pPr algn="r"/>
            <a:r>
              <a:rPr lang="en-US" sz="16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1600" b="1" i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31250" r="15625" b="48958"/>
          <a:stretch>
            <a:fillRect/>
          </a:stretch>
        </p:blipFill>
        <p:spPr bwMode="auto">
          <a:xfrm>
            <a:off x="1104900" y="3454401"/>
            <a:ext cx="80391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918200" y="3848100"/>
            <a:ext cx="2921000" cy="2514600"/>
            <a:chOff x="0" y="816"/>
            <a:chExt cx="3456" cy="3159"/>
          </a:xfrm>
          <a:effectLst>
            <a:outerShdw blurRad="50800" dist="127000" dir="2700000">
              <a:srgbClr val="000000">
                <a:alpha val="43000"/>
              </a:srgbClr>
            </a:outerShdw>
          </a:effectLst>
        </p:grpSpPr>
        <p:pic>
          <p:nvPicPr>
            <p:cNvPr id="8" name="Picture 7" descr="geo_trace_fi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" y="912"/>
              <a:ext cx="3168" cy="3063"/>
            </a:xfrm>
            <a:prstGeom prst="rect">
              <a:avLst/>
            </a:prstGeom>
            <a:noFill/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l="60204" t="8759" r="7143" b="54958"/>
            <a:stretch>
              <a:fillRect/>
            </a:stretch>
          </p:blipFill>
          <p:spPr bwMode="auto">
            <a:xfrm>
              <a:off x="0" y="816"/>
              <a:ext cx="1632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1130300" y="6550026"/>
            <a:ext cx="5219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 i="1">
                <a:solidFill>
                  <a:schemeClr val="bg1"/>
                </a:solidFill>
                <a:latin typeface="Arial" charset="0"/>
                <a:cs typeface="Arial" charset="0"/>
              </a:rPr>
              <a:t>NCAR is sponsored by the National Science Foundation</a:t>
            </a:r>
          </a:p>
        </p:txBody>
      </p:sp>
      <p:pic>
        <p:nvPicPr>
          <p:cNvPr id="15367" name="Picture 11" descr="NESL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48401"/>
            <a:ext cx="5889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 descr="nsf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" y="6248401"/>
            <a:ext cx="6064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opitt_color_logo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066926"/>
            <a:ext cx="2628900" cy="1908175"/>
          </a:xfrm>
          <a:prstGeom prst="rect">
            <a:avLst/>
          </a:prstGeom>
          <a:effectLst>
            <a:outerShdw blurRad="50800" dist="177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5946"/>
            <a:ext cx="1244160" cy="153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65100" y="0"/>
            <a:ext cx="873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The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OSSE Observation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Simulator</a:t>
            </a:r>
          </a:p>
        </p:txBody>
      </p:sp>
      <p:grpSp>
        <p:nvGrpSpPr>
          <p:cNvPr id="41987" name="Group 5"/>
          <p:cNvGrpSpPr>
            <a:grpSpLocks/>
          </p:cNvGrpSpPr>
          <p:nvPr/>
        </p:nvGrpSpPr>
        <p:grpSpPr bwMode="auto">
          <a:xfrm>
            <a:off x="230188" y="804864"/>
            <a:ext cx="3008312" cy="1658937"/>
            <a:chOff x="192088" y="334963"/>
            <a:chExt cx="3008312" cy="1658937"/>
          </a:xfrm>
        </p:grpSpPr>
        <p:pic>
          <p:nvPicPr>
            <p:cNvPr id="42010" name="Picture 3" descr="CSU_apr10 cop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30556" r="55296" b="37593"/>
            <a:stretch>
              <a:fillRect/>
            </a:stretch>
          </p:blipFill>
          <p:spPr bwMode="auto">
            <a:xfrm>
              <a:off x="558800" y="334963"/>
              <a:ext cx="2641600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011" name="Group 31"/>
            <p:cNvGrpSpPr>
              <a:grpSpLocks/>
            </p:cNvGrpSpPr>
            <p:nvPr/>
          </p:nvGrpSpPr>
          <p:grpSpPr bwMode="auto">
            <a:xfrm>
              <a:off x="192088" y="1246187"/>
              <a:ext cx="2411412" cy="646331"/>
              <a:chOff x="4802188" y="5806182"/>
              <a:chExt cx="2411412" cy="644965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4802188" y="5806183"/>
                <a:ext cx="2411412" cy="644746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127000" dir="2700000">
                  <a:srgbClr val="000000">
                    <a:alpha val="43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1. Nature Run Model </a:t>
                </a:r>
                <a:r>
                  <a:rPr lang="en-US" sz="1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Required state:</a:t>
                </a:r>
              </a:p>
            </p:txBody>
          </p:sp>
          <p:graphicFrame>
            <p:nvGraphicFramePr>
              <p:cNvPr id="42013" name="Object 7"/>
              <p:cNvGraphicFramePr>
                <a:graphicFrameLocks noChangeAspect="1"/>
              </p:cNvGraphicFramePr>
              <p:nvPr/>
            </p:nvGraphicFramePr>
            <p:xfrm>
              <a:off x="6621463" y="6134100"/>
              <a:ext cx="276225" cy="2460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262" name="Equation" r:id="rId5" imgW="114300" imgH="101600" progId="Equation.3">
                      <p:embed/>
                    </p:oleObj>
                  </mc:Choice>
                  <mc:Fallback>
                    <p:oleObj name="Equation" r:id="rId5" imgW="114300" imgH="101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21463" y="6134100"/>
                            <a:ext cx="276225" cy="246063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41988" name="Picture 2" descr="computer_pi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4" y="4876801"/>
            <a:ext cx="19510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Group 2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5572126"/>
            <a:ext cx="20002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0" name="Group 7"/>
          <p:cNvGrpSpPr>
            <a:grpSpLocks/>
          </p:cNvGrpSpPr>
          <p:nvPr/>
        </p:nvGrpSpPr>
        <p:grpSpPr bwMode="auto">
          <a:xfrm>
            <a:off x="927100" y="2603500"/>
            <a:ext cx="3124200" cy="2025650"/>
            <a:chOff x="1079500" y="2692400"/>
            <a:chExt cx="3124200" cy="2025650"/>
          </a:xfrm>
        </p:grpSpPr>
        <p:pic>
          <p:nvPicPr>
            <p:cNvPr id="42006" name="Picture 3" descr="MOZAIC_Delhi_test1_0.1base_20040903SRIR_AKavg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1" t="13107" r="14484" b="-1924"/>
            <a:stretch>
              <a:fillRect/>
            </a:stretch>
          </p:blipFill>
          <p:spPr bwMode="auto">
            <a:xfrm>
              <a:off x="1079500" y="2819400"/>
              <a:ext cx="2025650" cy="189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007" name="Group 4"/>
            <p:cNvGrpSpPr>
              <a:grpSpLocks/>
            </p:cNvGrpSpPr>
            <p:nvPr/>
          </p:nvGrpSpPr>
          <p:grpSpPr bwMode="auto">
            <a:xfrm>
              <a:off x="2311400" y="2692400"/>
              <a:ext cx="1892300" cy="1477963"/>
              <a:chOff x="2311400" y="2692400"/>
              <a:chExt cx="1892300" cy="1477963"/>
            </a:xfrm>
          </p:grpSpPr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2311400" y="2692400"/>
                <a:ext cx="1892300" cy="1477963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127000" dir="2700000">
                  <a:srgbClr val="000000">
                    <a:alpha val="43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4. Retrieved  Products:               </a:t>
                </a:r>
              </a:p>
              <a:p>
                <a:pPr>
                  <a:defRPr/>
                </a:pPr>
                <a:endPara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  <a:p>
                <a:pPr>
                  <a:defRPr/>
                </a:pPr>
                <a:endPara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  <a:p>
                <a:pPr>
                  <a:defRPr/>
                </a:pPr>
                <a:endPara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graphicFrame>
            <p:nvGraphicFramePr>
              <p:cNvPr id="42009" name="Object 2"/>
              <p:cNvGraphicFramePr>
                <a:graphicFrameLocks noChangeAspect="1"/>
              </p:cNvGraphicFramePr>
              <p:nvPr/>
            </p:nvGraphicFramePr>
            <p:xfrm>
              <a:off x="2503048" y="3357851"/>
              <a:ext cx="1443745" cy="6934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263" name="Equation" r:id="rId10" imgW="1016000" imgH="431800" progId="Equation.DSMT4">
                      <p:embed/>
                    </p:oleObj>
                  </mc:Choice>
                  <mc:Fallback>
                    <p:oleObj name="Equation" r:id="rId10" imgW="1016000" imgH="4318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03048" y="3357851"/>
                            <a:ext cx="1443745" cy="693403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1991" name="Group 11"/>
          <p:cNvGrpSpPr>
            <a:grpSpLocks/>
          </p:cNvGrpSpPr>
          <p:nvPr/>
        </p:nvGrpSpPr>
        <p:grpSpPr bwMode="auto">
          <a:xfrm>
            <a:off x="4724400" y="787400"/>
            <a:ext cx="4152900" cy="5778500"/>
            <a:chOff x="355600" y="825500"/>
            <a:chExt cx="4152900" cy="5778500"/>
          </a:xfrm>
        </p:grpSpPr>
        <p:pic>
          <p:nvPicPr>
            <p:cNvPr id="41997" name="Picture 1" descr="OSSE_ExtraNotesX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0" t="33888" r="34721" b="15372"/>
            <a:stretch>
              <a:fillRect/>
            </a:stretch>
          </p:blipFill>
          <p:spPr bwMode="auto">
            <a:xfrm>
              <a:off x="558800" y="3754256"/>
              <a:ext cx="3505200" cy="2595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757488" y="3937000"/>
              <a:ext cx="1268412" cy="646113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Radiative</a:t>
              </a:r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Transfer</a:t>
              </a:r>
            </a:p>
          </p:txBody>
        </p:sp>
        <p:pic>
          <p:nvPicPr>
            <p:cNvPr id="41999" name="Picture 54" descr="DI63G2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50" t="28613" r="23250" b="42181"/>
            <a:stretch>
              <a:fillRect/>
            </a:stretch>
          </p:blipFill>
          <p:spPr bwMode="auto">
            <a:xfrm>
              <a:off x="2514600" y="1906912"/>
              <a:ext cx="1993900" cy="152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36588" y="2108200"/>
              <a:ext cx="1598612" cy="923925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Instrument </a:t>
              </a:r>
              <a:r>
                <a:rPr 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DescriptionNoise</a:t>
              </a:r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:</a:t>
              </a: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82588" y="889000"/>
              <a:ext cx="4087812" cy="923925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2. The Forward Model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Simulated signal: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Measurement Sensitivity:</a:t>
              </a:r>
            </a:p>
          </p:txBody>
        </p:sp>
        <p:graphicFrame>
          <p:nvGraphicFramePr>
            <p:cNvPr id="42002" name="Object 8"/>
            <p:cNvGraphicFramePr>
              <a:graphicFrameLocks noChangeAspect="1"/>
            </p:cNvGraphicFramePr>
            <p:nvPr/>
          </p:nvGraphicFramePr>
          <p:xfrm>
            <a:off x="1693730" y="2730500"/>
            <a:ext cx="282707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64" name="Equation" r:id="rId14" imgW="215900" imgH="215900" progId="Equation.3">
                    <p:embed/>
                  </p:oleObj>
                </mc:Choice>
                <mc:Fallback>
                  <p:oleObj name="Equation" r:id="rId14" imgW="2159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3730" y="2730500"/>
                          <a:ext cx="282707" cy="2809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003" name="Object 4"/>
            <p:cNvGraphicFramePr>
              <a:graphicFrameLocks noChangeAspect="1"/>
            </p:cNvGraphicFramePr>
            <p:nvPr/>
          </p:nvGraphicFramePr>
          <p:xfrm>
            <a:off x="3035300" y="1051845"/>
            <a:ext cx="1238250" cy="2737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65" name="Equation" r:id="rId16" imgW="749300" imgH="165100" progId="Equation.3">
                    <p:embed/>
                  </p:oleObj>
                </mc:Choice>
                <mc:Fallback>
                  <p:oleObj name="Equation" r:id="rId16" imgW="7493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5300" y="1051845"/>
                          <a:ext cx="1238250" cy="27371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004" name="Object 5"/>
            <p:cNvGraphicFramePr>
              <a:graphicFrameLocks noChangeAspect="1"/>
            </p:cNvGraphicFramePr>
            <p:nvPr/>
          </p:nvGraphicFramePr>
          <p:xfrm>
            <a:off x="3454400" y="1318319"/>
            <a:ext cx="812799" cy="4707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66" name="Equation" r:id="rId18" imgW="558800" imgH="431800" progId="Equation.DSMT4">
                    <p:embed/>
                  </p:oleObj>
                </mc:Choice>
                <mc:Fallback>
                  <p:oleObj name="Equation" r:id="rId18" imgW="558800" imgH="431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4400" y="1318319"/>
                          <a:ext cx="812799" cy="47079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05" name="Rectangle 9"/>
            <p:cNvSpPr>
              <a:spLocks noChangeArrowheads="1"/>
            </p:cNvSpPr>
            <p:nvPr/>
          </p:nvSpPr>
          <p:spPr bwMode="auto">
            <a:xfrm>
              <a:off x="355600" y="825500"/>
              <a:ext cx="4152900" cy="5778500"/>
            </a:xfrm>
            <a:prstGeom prst="rect">
              <a:avLst/>
            </a:prstGeom>
            <a:noFill/>
            <a:ln w="889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992" name="Right Arrow 32"/>
          <p:cNvSpPr>
            <a:spLocks noChangeArrowheads="1"/>
          </p:cNvSpPr>
          <p:nvPr/>
        </p:nvSpPr>
        <p:spPr bwMode="auto">
          <a:xfrm rot="-5400000">
            <a:off x="869950" y="4914900"/>
            <a:ext cx="889000" cy="3810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CCFFCC"/>
          </a:solidFill>
          <a:ln w="88900">
            <a:solidFill>
              <a:srgbClr val="CCFFCC"/>
            </a:solidFill>
            <a:round/>
            <a:headEnd type="triangle" w="med" len="med"/>
            <a:tailEnd/>
          </a:ln>
        </p:spPr>
        <p:txBody>
          <a:bodyPr lIns="91430" tIns="45715" rIns="91430" bIns="45715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993" name="Right Arrow 33"/>
          <p:cNvSpPr>
            <a:spLocks noChangeArrowheads="1"/>
          </p:cNvSpPr>
          <p:nvPr/>
        </p:nvSpPr>
        <p:spPr bwMode="auto">
          <a:xfrm>
            <a:off x="3289301" y="1358900"/>
            <a:ext cx="1333500" cy="3810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CCFFCC"/>
          </a:solidFill>
          <a:ln w="88900">
            <a:solidFill>
              <a:srgbClr val="CCFFCC"/>
            </a:solidFill>
            <a:round/>
            <a:headEnd type="triangle" w="med" len="med"/>
            <a:tailEnd/>
          </a:ln>
        </p:spPr>
        <p:txBody>
          <a:bodyPr lIns="91430" tIns="45715" rIns="91430" bIns="45715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994" name="Right Arrow 34"/>
          <p:cNvSpPr>
            <a:spLocks noChangeArrowheads="1"/>
          </p:cNvSpPr>
          <p:nvPr/>
        </p:nvSpPr>
        <p:spPr bwMode="auto">
          <a:xfrm rot="10800000">
            <a:off x="3962401" y="5829300"/>
            <a:ext cx="660400" cy="381000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CCFFCC"/>
          </a:solidFill>
          <a:ln w="88900">
            <a:solidFill>
              <a:srgbClr val="CCFFCC"/>
            </a:solidFill>
            <a:round/>
            <a:headEnd type="triangle" w="med" len="med"/>
            <a:tailEnd/>
          </a:ln>
        </p:spPr>
        <p:txBody>
          <a:bodyPr lIns="91430" tIns="45715" rIns="91430" bIns="45715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325D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3795" name="TextBox 21"/>
          <p:cNvSpPr txBox="1">
            <a:spLocks noChangeArrowheads="1"/>
          </p:cNvSpPr>
          <p:nvPr/>
        </p:nvSpPr>
        <p:spPr bwMode="auto">
          <a:xfrm>
            <a:off x="152400" y="825500"/>
            <a:ext cx="87884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SzPct val="120000"/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OSSEs provide a means to generalize on the conclusions of limited retrieval case-studies</a:t>
            </a:r>
          </a:p>
          <a:p>
            <a:pPr>
              <a:buSzPct val="120000"/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Observation Simulator measurement &amp; retrieval characteristics are represented by the Averaging Kernel (AK) and retrieval error</a:t>
            </a:r>
          </a:p>
          <a:p>
            <a:pPr>
              <a:buSzPct val="120000"/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However, running the full Observation Simulator in the OSSE is expensive and very involved</a:t>
            </a:r>
          </a:p>
          <a:p>
            <a:pPr>
              <a:buSzPct val="120000"/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OSSEs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have been simplified by assuming all observations can be represented with a few AK cases and these are used to sample the Nature Run model everywhere/all day</a:t>
            </a:r>
          </a:p>
          <a:p>
            <a:pPr>
              <a:buSzPct val="120000"/>
              <a:buFont typeface="Arial" charset="0"/>
              <a:buChar char="•"/>
              <a:defRPr/>
            </a:pPr>
            <a:endParaRPr lang="en-US" sz="18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>
              <a:buSzPct val="120000"/>
              <a:defRPr/>
            </a:pPr>
            <a:r>
              <a:rPr lang="en-US" sz="1800" b="1" dirty="0">
                <a:solidFill>
                  <a:srgbClr val="FFFF00"/>
                </a:solidFill>
                <a:latin typeface="Arial" charset="0"/>
                <a:cs typeface="Arial" charset="0"/>
              </a:rPr>
              <a:t>But AKs vary a lot…. </a:t>
            </a: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28601" y="195263"/>
            <a:ext cx="873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Retrieval Averaging Kernels</a:t>
            </a:r>
          </a:p>
        </p:txBody>
      </p:sp>
      <p:pic>
        <p:nvPicPr>
          <p:cNvPr id="46085" name="Picture 5" descr="AK_spread_asia_srf_500_li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" b="-2"/>
          <a:stretch>
            <a:fillRect/>
          </a:stretch>
        </p:blipFill>
        <p:spPr bwMode="auto">
          <a:xfrm>
            <a:off x="4298616" y="3429000"/>
            <a:ext cx="4585033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Box 21"/>
          <p:cNvSpPr txBox="1">
            <a:spLocks noChangeArrowheads="1"/>
          </p:cNvSpPr>
          <p:nvPr/>
        </p:nvSpPr>
        <p:spPr bwMode="auto">
          <a:xfrm>
            <a:off x="215900" y="4010026"/>
            <a:ext cx="36861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SzPct val="120000"/>
              <a:buFont typeface="Arial" charset="0"/>
              <a:buChar char="•"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Depend on surface characteristics, temperatures, clouds, aerosol loadings, trace gas loadings, viewing and solar angles</a:t>
            </a:r>
          </a:p>
          <a:p>
            <a:pPr>
              <a:buSzPct val="120000"/>
              <a:buFont typeface="Arial" charset="0"/>
              <a:buChar char="•"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Realistic OSSEs need to account for this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908800" y="3352801"/>
            <a:ext cx="1803400" cy="1477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Spread in MOPITT AKs for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surface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&amp;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500 </a:t>
            </a:r>
            <a:r>
              <a:rPr lang="en-US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hPa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 retrievals</a:t>
            </a: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325D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90500" y="0"/>
            <a:ext cx="8737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Hourly-Maximum CO over Metro Denver for different Observation Simulators</a:t>
            </a:r>
          </a:p>
        </p:txBody>
      </p:sp>
      <p:pic>
        <p:nvPicPr>
          <p:cNvPr id="6" name="Picture 6" descr="figure_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7"/>
          <a:stretch>
            <a:fillRect/>
          </a:stretch>
        </p:blipFill>
        <p:spPr bwMode="auto">
          <a:xfrm>
            <a:off x="0" y="1130301"/>
            <a:ext cx="9144000" cy="285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0" y="3995678"/>
            <a:ext cx="9017000" cy="2862312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marL="520646" indent="-520646">
              <a:buSzPct val="120000"/>
            </a:pPr>
            <a:r>
              <a:rPr lang="en-US" sz="1800" b="1" dirty="0" smtClean="0">
                <a:solidFill>
                  <a:srgbClr val="BFBFBF"/>
                </a:solidFill>
                <a:latin typeface="Arial" charset="0"/>
                <a:cs typeface="Arial" charset="0"/>
              </a:rPr>
              <a:t>Grey Baseline: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Surface CO 4-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km hourly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shows peak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around 7-am local time (rush-hour emissions) and a smaller peak during the night (PBL collapse)</a:t>
            </a:r>
          </a:p>
          <a:p>
            <a:pPr marL="520646" indent="-520646">
              <a:buSzPct val="120000"/>
            </a:pPr>
            <a:r>
              <a:rPr lang="en-US" sz="1800" b="1" dirty="0" smtClean="0">
                <a:solidFill>
                  <a:srgbClr val="3366FF"/>
                </a:solidFill>
                <a:latin typeface="Arial" charset="0"/>
                <a:cs typeface="Arial" charset="0"/>
              </a:rPr>
              <a:t>Blue - </a:t>
            </a:r>
            <a:r>
              <a:rPr lang="en-US" sz="1800" b="1" dirty="0">
                <a:solidFill>
                  <a:srgbClr val="3366FF"/>
                </a:solidFill>
                <a:latin typeface="Arial" charset="0"/>
                <a:cs typeface="Arial" charset="0"/>
              </a:rPr>
              <a:t>Corresponding to expected </a:t>
            </a:r>
            <a:r>
              <a:rPr lang="en-US" sz="1800" b="1" dirty="0" smtClean="0">
                <a:solidFill>
                  <a:srgbClr val="3366FF"/>
                </a:solidFill>
                <a:latin typeface="Arial" charset="0"/>
                <a:cs typeface="Arial" charset="0"/>
              </a:rPr>
              <a:t>GEO</a:t>
            </a:r>
            <a:r>
              <a:rPr lang="en-US" sz="1800" b="1" dirty="0">
                <a:solidFill>
                  <a:srgbClr val="3366FF"/>
                </a:solidFill>
                <a:latin typeface="Arial" charset="0"/>
                <a:cs typeface="Arial" charset="0"/>
              </a:rPr>
              <a:t>-</a:t>
            </a:r>
            <a:r>
              <a:rPr lang="en-US" sz="1800" b="1" dirty="0" smtClean="0">
                <a:solidFill>
                  <a:srgbClr val="3366FF"/>
                </a:solidFill>
                <a:latin typeface="Arial" charset="0"/>
                <a:cs typeface="Arial" charset="0"/>
              </a:rPr>
              <a:t>CAPE: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A multispectral (TIR+NIR) CO retrieval (5% allowable cloud/pixel) follows baseline nearly continuously with vertical dilution due to finite AK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width in the LMT </a:t>
            </a:r>
            <a:endParaRPr lang="en-US" sz="18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20646" indent="-520646">
              <a:buSzPct val="120000"/>
            </a:pP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Red: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A 24-km pixel TIR-only retrieval sensitive primarily to the FT results in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lower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CO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than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baseline due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to vertical sensitivity and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horizontal dilution of pollution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events.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F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requent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cloud data gaps mean trend is not obvious </a:t>
            </a:r>
          </a:p>
          <a:p>
            <a:pPr marL="520646" indent="-520646">
              <a:buSzPct val="120000"/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Green -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Corresponding to current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MOPITT: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T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he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24-km 12-hourly sampling fails to capture the diurnal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cycle         </a:t>
            </a:r>
            <a:endParaRPr lang="en-US" sz="1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325D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75" name="TextBox 21"/>
          <p:cNvSpPr txBox="1">
            <a:spLocks noChangeArrowheads="1"/>
          </p:cNvSpPr>
          <p:nvPr/>
        </p:nvSpPr>
        <p:spPr bwMode="auto">
          <a:xfrm>
            <a:off x="139700" y="812801"/>
            <a:ext cx="8801100" cy="590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SzPct val="120000"/>
              <a:buFont typeface="Arial" charset="0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Regional Scale: 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Develop modeling/DA at the regional scale for OSSEs to determine measurement spatiotemporal resolution requirements and investigate horizontal/vertical/temporal scale inter-dependence:          </a:t>
            </a:r>
            <a:r>
              <a:rPr lang="en-US" sz="18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Nature Run: 4-km hourly CONUS WRF/</a:t>
            </a:r>
            <a:r>
              <a:rPr lang="en-US" sz="1800" b="1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Chem</a:t>
            </a:r>
            <a:r>
              <a:rPr lang="en-US" sz="18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 run with evolving cloud fields; Control Run: Ensemble WRF-</a:t>
            </a:r>
            <a:r>
              <a:rPr lang="en-US" sz="1800" b="1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Chem</a:t>
            </a:r>
            <a:r>
              <a:rPr lang="en-US" sz="18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/DART simulation; Perturbation Runs: Assimilation of Observation Simulator sampling Nature Run with progressively coarser spatiotemporal resolution</a:t>
            </a:r>
          </a:p>
          <a:p>
            <a:pPr>
              <a:buSzPct val="120000"/>
              <a:buFont typeface="Arial" charset="0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Correlations: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Determine how GEO-CAPE CO measurements can improve knowledge and forecasts of ozone, aerosol type and surface PM through ozone-CO and AOD-CO correlations in a DA system </a:t>
            </a:r>
          </a:p>
          <a:p>
            <a:pPr>
              <a:buSzPct val="120000"/>
              <a:buFont typeface="Arial" charset="0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Active chemistry: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Determine how the ensemble of GEO-CAPE ozone, CO, NO2, and HCHO measurements can constrain ozone production and transport to improve knowledge and forecasts of ozone air quality</a:t>
            </a:r>
          </a:p>
          <a:p>
            <a:pPr>
              <a:buSzPct val="120000"/>
              <a:buFont typeface="Arial" charset="0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Integrated observing system: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 Investigate the relative contributions of GEO-CAPE, other LEO satellite, suborbital and surface observations in driving a chemical weather forecast</a:t>
            </a:r>
          </a:p>
          <a:p>
            <a:pPr>
              <a:buSzPct val="120000"/>
              <a:buFont typeface="Arial" charset="0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Nighttime measurements: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Determine importance of nighttime TIR-only data in improving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an AQ forecast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–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implications for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instrumentation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payload</a:t>
            </a:r>
            <a:endParaRPr lang="en-US" sz="18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>
              <a:buSzPct val="120000"/>
              <a:buFont typeface="Arial" charset="0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Boundary conditions: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Importance of observations over the neighboring oceans, how far out these need to go and at what spatiotemporal resolution to constrain boundary inflow/outflow</a:t>
            </a: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28601" y="195263"/>
            <a:ext cx="873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Future OSSE Studies (trace-gas-centric)</a:t>
            </a: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325D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482600" y="457200"/>
            <a:ext cx="7772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/>
          <a:p>
            <a:pPr algn="ctr"/>
            <a:endParaRPr lang="en-US" b="1">
              <a:solidFill>
                <a:srgbClr val="CCCCFF"/>
              </a:solidFill>
              <a:latin typeface="Times" charset="0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9700" y="1528765"/>
            <a:ext cx="8293100" cy="99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marL="228577" indent="-228577">
              <a:spcBef>
                <a:spcPct val="20000"/>
              </a:spcBef>
              <a:buClr>
                <a:srgbClr val="FFFFFF"/>
              </a:buClr>
              <a:buSzPct val="120000"/>
              <a:buFontTx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The Geostationary Coastal &amp; Air Pollution Events (GEO-CAPE) mission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is intended to build new remote sensing capability for atmospheric composition and coastal oceans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  <a:p>
            <a:pPr marL="228577" indent="-228577">
              <a:spcBef>
                <a:spcPct val="20000"/>
              </a:spcBef>
              <a:buClr>
                <a:srgbClr val="FFFFFF"/>
              </a:buClr>
              <a:buSzPct val="120000"/>
              <a:buFontTx/>
              <a:buChar char="•"/>
            </a:pP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7413" name="Picture 8" descr="geo-cape_banner_green_version_v2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406400" y="4640264"/>
            <a:ext cx="5359400" cy="2027236"/>
          </a:xfrm>
          <a:prstGeom prst="rect">
            <a:avLst/>
          </a:prstGeom>
          <a:solidFill>
            <a:srgbClr val="800000"/>
          </a:solidFill>
          <a:ln>
            <a:noFill/>
          </a:ln>
          <a:extLst/>
        </p:spPr>
        <p:txBody>
          <a:bodyPr lIns="91430" tIns="45715" rIns="91430" bIns="45715"/>
          <a:lstStyle/>
          <a:p>
            <a:pPr>
              <a:spcBef>
                <a:spcPct val="20000"/>
              </a:spcBef>
              <a:buClr>
                <a:srgbClr val="FFFFFF"/>
              </a:buClr>
              <a:buSzPct val="120000"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Compared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with the current capability of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most LEO sensors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, GEO-CAPE CO measurements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would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have the advantages of increased spatiotemporal resolution and sampling, and enhanced measurement sensitivity to the lowermost troposphere with a multispectral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(TIR+NIR) retrieval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rgbClr val="FFFFFF"/>
              </a:buClr>
              <a:buSzPct val="120000"/>
            </a:pPr>
            <a:endParaRPr lang="en-US" sz="1800" b="1" dirty="0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rgbClr val="3333CC"/>
              </a:buClr>
              <a:buSzPct val="120000"/>
            </a:pPr>
            <a:endParaRPr lang="en-US" sz="1800" b="1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rgbClr val="3333CC"/>
              </a:buClr>
              <a:buSzPct val="120000"/>
            </a:pPr>
            <a:endParaRPr lang="en-US" sz="18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33306" y="2273300"/>
            <a:ext cx="2857501" cy="4368801"/>
            <a:chOff x="6234906" y="2311400"/>
            <a:chExt cx="2857501" cy="4368801"/>
          </a:xfrm>
        </p:grpSpPr>
        <p:pic>
          <p:nvPicPr>
            <p:cNvPr id="10" name="Picture 10" descr="co_1995_196_00_sfc_20km"/>
            <p:cNvPicPr>
              <a:picLocks noChangeAspect="1" noChangeArrowheads="1"/>
            </p:cNvPicPr>
            <p:nvPr/>
          </p:nvPicPr>
          <p:blipFill>
            <a:blip r:embed="rId4"/>
            <a:srcRect l="9599" t="14977" r="12544" b="21120"/>
            <a:stretch>
              <a:fillRect/>
            </a:stretch>
          </p:blipFill>
          <p:spPr bwMode="auto">
            <a:xfrm>
              <a:off x="6439694" y="2311400"/>
              <a:ext cx="2570162" cy="210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889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9" descr="co_1995_196_00_sfc_4km"/>
            <p:cNvPicPr>
              <a:picLocks noChangeAspect="1" noChangeArrowheads="1"/>
            </p:cNvPicPr>
            <p:nvPr/>
          </p:nvPicPr>
          <p:blipFill>
            <a:blip r:embed="rId5"/>
            <a:srcRect l="9599" t="14977" r="10368" b="21120"/>
            <a:stretch>
              <a:fillRect/>
            </a:stretch>
          </p:blipFill>
          <p:spPr bwMode="auto">
            <a:xfrm>
              <a:off x="6438106" y="4584701"/>
              <a:ext cx="2527300" cy="209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889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6234906" y="2374900"/>
              <a:ext cx="2667000" cy="304800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50800" dist="88900" dir="2700000">
                <a:srgbClr val="000000">
                  <a:alpha val="43000"/>
                </a:srgbClr>
              </a:outerShdw>
            </a:effectLst>
          </p:spPr>
          <p:txBody>
            <a:bodyPr lIns="91430" tIns="45715" rIns="91430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defTabSz="457153" eaLnBrk="1" hangingPunct="1">
                <a:spcBef>
                  <a:spcPct val="50000"/>
                </a:spcBef>
                <a:defRPr/>
              </a:pPr>
              <a:r>
                <a:rPr lang="en-US" sz="1400" b="1">
                  <a:solidFill>
                    <a:prstClr val="white"/>
                  </a:solidFill>
                  <a:latin typeface="Arial" charset="0"/>
                  <a:cs typeface="Arial" charset="0"/>
                </a:rPr>
                <a:t>NE USA: Currently from LEO</a:t>
              </a:r>
            </a:p>
          </p:txBody>
        </p:sp>
        <p:cxnSp>
          <p:nvCxnSpPr>
            <p:cNvPr id="13" name="Straight Connector 50"/>
            <p:cNvCxnSpPr>
              <a:cxnSpLocks noChangeShapeType="1"/>
            </p:cNvCxnSpPr>
            <p:nvPr/>
          </p:nvCxnSpPr>
          <p:spPr bwMode="auto">
            <a:xfrm flipH="1" flipV="1">
              <a:off x="7720808" y="3987800"/>
              <a:ext cx="13492" cy="1117600"/>
            </a:xfrm>
            <a:prstGeom prst="line">
              <a:avLst/>
            </a:prstGeom>
            <a:noFill/>
            <a:ln w="149225">
              <a:solidFill>
                <a:srgbClr val="00009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7315200" y="6223000"/>
              <a:ext cx="1777207" cy="307766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50800" dist="88900" dir="2700000">
                <a:srgbClr val="000000">
                  <a:alpha val="43000"/>
                </a:srgbClr>
              </a:outerShdw>
            </a:effectLst>
          </p:spPr>
          <p:txBody>
            <a:bodyPr wrap="square" lIns="91430" tIns="45715" rIns="91430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defTabSz="457153" eaLnBrk="1" hangingPunct="1">
                <a:spcBef>
                  <a:spcPct val="50000"/>
                </a:spcBef>
                <a:defRPr/>
              </a:pPr>
              <a:r>
                <a:rPr lang="en-US" sz="1400" b="1" dirty="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From GEO-CAPE</a:t>
              </a:r>
              <a:endParaRPr lang="en-US" sz="1400" b="1" dirty="0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77800" y="2455864"/>
            <a:ext cx="60579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marL="228577" indent="-228577">
              <a:spcBef>
                <a:spcPct val="20000"/>
              </a:spcBef>
              <a:buClr>
                <a:srgbClr val="FFFFFF"/>
              </a:buClr>
              <a:buSzPct val="120000"/>
              <a:buFontTx/>
              <a:buChar char="•"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Continuous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geostationary observation allows high temporal monitoring to relate pollutant concentrations to their sources and transport, as well as provide data for air quality forecasts and coastal management decisions </a:t>
            </a:r>
          </a:p>
          <a:p>
            <a:pPr marL="228577" indent="-228577">
              <a:spcBef>
                <a:spcPct val="20000"/>
              </a:spcBef>
              <a:buClr>
                <a:srgbClr val="FFFFFF"/>
              </a:buClr>
              <a:buSzPct val="120000"/>
              <a:buFontTx/>
              <a:buChar char="•"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Requirements includes a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measurement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of Carbon Monoxide (CO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)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2" name="Group 19"/>
          <p:cNvGrpSpPr>
            <a:grpSpLocks/>
          </p:cNvGrpSpPr>
          <p:nvPr/>
        </p:nvGrpSpPr>
        <p:grpSpPr bwMode="auto">
          <a:xfrm>
            <a:off x="-19050" y="0"/>
            <a:ext cx="9163050" cy="6858000"/>
            <a:chOff x="-19610" y="0"/>
            <a:chExt cx="9163610" cy="68580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42344" y="6057900"/>
              <a:ext cx="4151566" cy="58420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DOAS UV Retrieval</a:t>
              </a:r>
            </a:p>
          </p:txBody>
        </p:sp>
        <p:pic>
          <p:nvPicPr>
            <p:cNvPr id="37927" name="Picture 7" descr="prinzip_sc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610" y="0"/>
              <a:ext cx="916361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2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5372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round/>
                  <a:headEnd type="triangle" w="med" len="med"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929" name="Right Triangle 11"/>
            <p:cNvSpPr>
              <a:spLocks noChangeArrowheads="1"/>
            </p:cNvSpPr>
            <p:nvPr/>
          </p:nvSpPr>
          <p:spPr bwMode="auto">
            <a:xfrm rot="-10121160">
              <a:off x="1066208" y="5316650"/>
              <a:ext cx="534583" cy="491898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round/>
                  <a:headEnd type="triangle" w="med" len="med"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930" name="Rectangle 12"/>
            <p:cNvSpPr>
              <a:spLocks noChangeArrowheads="1"/>
            </p:cNvSpPr>
            <p:nvPr/>
          </p:nvSpPr>
          <p:spPr bwMode="auto">
            <a:xfrm>
              <a:off x="2146300" y="5372100"/>
              <a:ext cx="2413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round/>
                  <a:headEnd type="triangle" w="med" len="med"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7931" name="Picture 7" descr="prinzip_sc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5" t="79814" r="49478" b="19519"/>
            <a:stretch>
              <a:fillRect/>
            </a:stretch>
          </p:blipFill>
          <p:spPr bwMode="auto">
            <a:xfrm rot="-602206">
              <a:off x="2143722" y="5611101"/>
              <a:ext cx="302658" cy="10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32" name="Picture 7" descr="prinzip_sc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5" t="79814" r="49478" b="19519"/>
            <a:stretch>
              <a:fillRect/>
            </a:stretch>
          </p:blipFill>
          <p:spPr bwMode="auto">
            <a:xfrm rot="-602206">
              <a:off x="1445222" y="5738101"/>
              <a:ext cx="302658" cy="10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3" name="Picture 6" descr="Poster_B copy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6480" r="55981" b="57037"/>
          <a:stretch>
            <a:fillRect/>
          </a:stretch>
        </p:blipFill>
        <p:spPr bwMode="auto">
          <a:xfrm>
            <a:off x="3032126" y="169863"/>
            <a:ext cx="14128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798888" y="5156201"/>
            <a:ext cx="3148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TIR surface emission</a:t>
            </a:r>
          </a:p>
        </p:txBody>
      </p:sp>
      <p:pic>
        <p:nvPicPr>
          <p:cNvPr id="37895" name="Picture 7" descr="prinzip_s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5" t="79814" r="49478" b="19519"/>
          <a:stretch>
            <a:fillRect/>
          </a:stretch>
        </p:blipFill>
        <p:spPr bwMode="auto">
          <a:xfrm>
            <a:off x="3886200" y="4241800"/>
            <a:ext cx="27432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002088" y="4318000"/>
            <a:ext cx="24622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r"/>
            <a:r>
              <a:rPr lang="en-US" sz="2000" b="1">
                <a:solidFill>
                  <a:srgbClr val="FFA69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TIR atmospheric emission</a:t>
            </a:r>
          </a:p>
        </p:txBody>
      </p:sp>
      <p:grpSp>
        <p:nvGrpSpPr>
          <p:cNvPr id="37897" name="Group 10"/>
          <p:cNvGrpSpPr>
            <a:grpSpLocks/>
          </p:cNvGrpSpPr>
          <p:nvPr/>
        </p:nvGrpSpPr>
        <p:grpSpPr bwMode="auto">
          <a:xfrm>
            <a:off x="269876" y="293688"/>
            <a:ext cx="1674813" cy="1287462"/>
            <a:chOff x="192" y="96"/>
            <a:chExt cx="816" cy="672"/>
          </a:xfrm>
        </p:grpSpPr>
        <p:sp>
          <p:nvSpPr>
            <p:cNvPr id="37917" name="Oval 11"/>
            <p:cNvSpPr>
              <a:spLocks noChangeArrowheads="1"/>
            </p:cNvSpPr>
            <p:nvPr/>
          </p:nvSpPr>
          <p:spPr bwMode="auto">
            <a:xfrm>
              <a:off x="489" y="320"/>
              <a:ext cx="222" cy="192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918" name="Line 12"/>
            <p:cNvSpPr>
              <a:spLocks noChangeShapeType="1"/>
            </p:cNvSpPr>
            <p:nvPr/>
          </p:nvSpPr>
          <p:spPr bwMode="auto">
            <a:xfrm>
              <a:off x="192" y="416"/>
              <a:ext cx="26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919" name="Line 13"/>
            <p:cNvSpPr>
              <a:spLocks noChangeShapeType="1"/>
            </p:cNvSpPr>
            <p:nvPr/>
          </p:nvSpPr>
          <p:spPr bwMode="auto">
            <a:xfrm>
              <a:off x="303" y="224"/>
              <a:ext cx="186" cy="9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920" name="Line 14"/>
            <p:cNvSpPr>
              <a:spLocks noChangeShapeType="1"/>
            </p:cNvSpPr>
            <p:nvPr/>
          </p:nvSpPr>
          <p:spPr bwMode="auto">
            <a:xfrm flipV="1">
              <a:off x="303" y="512"/>
              <a:ext cx="186" cy="12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921" name="Line 15"/>
            <p:cNvSpPr>
              <a:spLocks noChangeShapeType="1"/>
            </p:cNvSpPr>
            <p:nvPr/>
          </p:nvSpPr>
          <p:spPr bwMode="auto">
            <a:xfrm flipV="1">
              <a:off x="600" y="544"/>
              <a:ext cx="0" cy="22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922" name="Line 16"/>
            <p:cNvSpPr>
              <a:spLocks noChangeShapeType="1"/>
            </p:cNvSpPr>
            <p:nvPr/>
          </p:nvSpPr>
          <p:spPr bwMode="auto">
            <a:xfrm flipV="1">
              <a:off x="600" y="96"/>
              <a:ext cx="0" cy="19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923" name="Line 17"/>
            <p:cNvSpPr>
              <a:spLocks noChangeShapeType="1"/>
            </p:cNvSpPr>
            <p:nvPr/>
          </p:nvSpPr>
          <p:spPr bwMode="auto">
            <a:xfrm>
              <a:off x="748" y="416"/>
              <a:ext cx="26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924" name="Line 18"/>
            <p:cNvSpPr>
              <a:spLocks noChangeShapeType="1"/>
            </p:cNvSpPr>
            <p:nvPr/>
          </p:nvSpPr>
          <p:spPr bwMode="auto">
            <a:xfrm>
              <a:off x="711" y="512"/>
              <a:ext cx="223" cy="12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925" name="Line 19"/>
            <p:cNvSpPr>
              <a:spLocks noChangeShapeType="1"/>
            </p:cNvSpPr>
            <p:nvPr/>
          </p:nvSpPr>
          <p:spPr bwMode="auto">
            <a:xfrm flipV="1">
              <a:off x="711" y="192"/>
              <a:ext cx="186" cy="12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7898" name="Line 20"/>
          <p:cNvSpPr>
            <a:spLocks noChangeShapeType="1"/>
          </p:cNvSpPr>
          <p:nvPr/>
        </p:nvSpPr>
        <p:spPr bwMode="auto">
          <a:xfrm>
            <a:off x="1498600" y="1384300"/>
            <a:ext cx="1701800" cy="4140200"/>
          </a:xfrm>
          <a:prstGeom prst="line">
            <a:avLst/>
          </a:prstGeom>
          <a:noFill/>
          <a:ln w="1270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899" name="Line 21"/>
          <p:cNvSpPr>
            <a:spLocks noChangeShapeType="1"/>
          </p:cNvSpPr>
          <p:nvPr/>
        </p:nvSpPr>
        <p:spPr bwMode="auto">
          <a:xfrm flipH="1" flipV="1">
            <a:off x="3662364" y="1295401"/>
            <a:ext cx="46037" cy="4203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900" name="Line 20"/>
          <p:cNvSpPr>
            <a:spLocks noChangeShapeType="1"/>
          </p:cNvSpPr>
          <p:nvPr/>
        </p:nvSpPr>
        <p:spPr bwMode="auto">
          <a:xfrm flipH="1" flipV="1">
            <a:off x="3048000" y="1092200"/>
            <a:ext cx="88900" cy="41529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 flipH="1" flipV="1">
            <a:off x="4161009" y="1701800"/>
            <a:ext cx="29991" cy="2997200"/>
          </a:xfrm>
          <a:prstGeom prst="line">
            <a:avLst/>
          </a:prstGeom>
          <a:noFill/>
          <a:ln w="76200" cap="flat" cmpd="sng" algn="ctr">
            <a:gradFill flip="none" rotWithShape="1">
              <a:gsLst>
                <a:gs pos="2400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91430" tIns="45715" rIns="91430" bIns="45715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Verdana" pitchFamily="-106" charset="0"/>
            </a:endParaRPr>
          </a:p>
        </p:txBody>
      </p:sp>
      <p:pic>
        <p:nvPicPr>
          <p:cNvPr id="37904" name="Picture 2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1" y="209550"/>
            <a:ext cx="4078288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547688" y="6032500"/>
            <a:ext cx="7783512" cy="584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>
            <a:outerShdw blurRad="50800" dist="127000" dir="2700000">
              <a:srgbClr val="000000">
                <a:alpha val="43000"/>
              </a:srgbClr>
            </a:outerShdw>
          </a:effectLst>
        </p:spPr>
        <p:txBody>
          <a:bodyPr lIns="91430" tIns="45715" rIns="91430" bIns="45715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 Multi-Spectral Remote Sensing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1" y="516890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r"/>
            <a:r>
              <a:rPr lang="en-US" sz="2000" b="1">
                <a:solidFill>
                  <a:srgbClr val="FFEC1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NIR solar reflection</a:t>
            </a:r>
          </a:p>
        </p:txBody>
      </p: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-381000" y="2273300"/>
            <a:ext cx="2197100" cy="2782888"/>
            <a:chOff x="-381000" y="2273300"/>
            <a:chExt cx="2197100" cy="2782888"/>
          </a:xfrm>
        </p:grpSpPr>
        <p:cxnSp>
          <p:nvCxnSpPr>
            <p:cNvPr id="37913" name="Straight Connector 40"/>
            <p:cNvCxnSpPr>
              <a:cxnSpLocks noChangeShapeType="1"/>
            </p:cNvCxnSpPr>
            <p:nvPr/>
          </p:nvCxnSpPr>
          <p:spPr bwMode="auto">
            <a:xfrm rot="10800000" flipV="1">
              <a:off x="817562" y="5054600"/>
              <a:ext cx="998538" cy="1588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14" name="Straight Connector 39"/>
            <p:cNvCxnSpPr>
              <a:cxnSpLocks noChangeShapeType="1"/>
            </p:cNvCxnSpPr>
            <p:nvPr/>
          </p:nvCxnSpPr>
          <p:spPr bwMode="auto">
            <a:xfrm rot="5400000">
              <a:off x="799306" y="4044950"/>
              <a:ext cx="1993106" cy="794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 type="stealth" w="med" len="med"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15" name="Freeform 41"/>
            <p:cNvSpPr>
              <a:spLocks noChangeArrowheads="1"/>
            </p:cNvSpPr>
            <p:nvPr/>
          </p:nvSpPr>
          <p:spPr bwMode="auto">
            <a:xfrm flipH="1">
              <a:off x="1402079" y="3263900"/>
              <a:ext cx="45719" cy="1739900"/>
            </a:xfrm>
            <a:custGeom>
              <a:avLst/>
              <a:gdLst>
                <a:gd name="T0" fmla="*/ 0 w 1322917"/>
                <a:gd name="T1" fmla="*/ 0 h 2768600"/>
                <a:gd name="T2" fmla="*/ 0 w 1322917"/>
                <a:gd name="T3" fmla="*/ 1 h 2768600"/>
                <a:gd name="T4" fmla="*/ 0 w 1322917"/>
                <a:gd name="T5" fmla="*/ 1 h 2768600"/>
                <a:gd name="T6" fmla="*/ 0 w 1322917"/>
                <a:gd name="T7" fmla="*/ 1 h 2768600"/>
                <a:gd name="T8" fmla="*/ 0 w 1322917"/>
                <a:gd name="T9" fmla="*/ 1 h 2768600"/>
                <a:gd name="T10" fmla="*/ 0 w 1322917"/>
                <a:gd name="T11" fmla="*/ 1 h 2768600"/>
                <a:gd name="T12" fmla="*/ 0 w 1322917"/>
                <a:gd name="T13" fmla="*/ 2 h 2768600"/>
                <a:gd name="T14" fmla="*/ 0 w 1322917"/>
                <a:gd name="T15" fmla="*/ 2 h 2768600"/>
                <a:gd name="T16" fmla="*/ 0 w 1322917"/>
                <a:gd name="T17" fmla="*/ 2 h 2768600"/>
                <a:gd name="T18" fmla="*/ 0 w 1322917"/>
                <a:gd name="T19" fmla="*/ 3 h 2768600"/>
                <a:gd name="T20" fmla="*/ 0 w 1322917"/>
                <a:gd name="T21" fmla="*/ 3 h 2768600"/>
                <a:gd name="T22" fmla="*/ 0 w 1322917"/>
                <a:gd name="T23" fmla="*/ 4 h 2768600"/>
                <a:gd name="T24" fmla="*/ 0 w 1322917"/>
                <a:gd name="T25" fmla="*/ 4 h 2768600"/>
                <a:gd name="T26" fmla="*/ 0 w 1322917"/>
                <a:gd name="T27" fmla="*/ 4 h 2768600"/>
                <a:gd name="T28" fmla="*/ 0 w 1322917"/>
                <a:gd name="T29" fmla="*/ 5 h 2768600"/>
                <a:gd name="T30" fmla="*/ 0 w 1322917"/>
                <a:gd name="T31" fmla="*/ 5 h 2768600"/>
                <a:gd name="T32" fmla="*/ 0 w 1322917"/>
                <a:gd name="T33" fmla="*/ 6 h 2768600"/>
                <a:gd name="T34" fmla="*/ 0 w 1322917"/>
                <a:gd name="T35" fmla="*/ 6 h 2768600"/>
                <a:gd name="T36" fmla="*/ 0 w 1322917"/>
                <a:gd name="T37" fmla="*/ 7 h 2768600"/>
                <a:gd name="T38" fmla="*/ 0 w 1322917"/>
                <a:gd name="T39" fmla="*/ 8 h 2768600"/>
                <a:gd name="T40" fmla="*/ 0 w 1322917"/>
                <a:gd name="T41" fmla="*/ 8 h 2768600"/>
                <a:gd name="T42" fmla="*/ 0 w 1322917"/>
                <a:gd name="T43" fmla="*/ 9 h 2768600"/>
                <a:gd name="T44" fmla="*/ 0 w 1322917"/>
                <a:gd name="T45" fmla="*/ 10 h 2768600"/>
                <a:gd name="T46" fmla="*/ 0 w 1322917"/>
                <a:gd name="T47" fmla="*/ 10 h 2768600"/>
                <a:gd name="T48" fmla="*/ 0 w 1322917"/>
                <a:gd name="T49" fmla="*/ 11 h 2768600"/>
                <a:gd name="T50" fmla="*/ 0 w 1322917"/>
                <a:gd name="T51" fmla="*/ 12 h 2768600"/>
                <a:gd name="T52" fmla="*/ 0 w 1322917"/>
                <a:gd name="T53" fmla="*/ 12 h 2768600"/>
                <a:gd name="T54" fmla="*/ 0 w 1322917"/>
                <a:gd name="T55" fmla="*/ 13 h 2768600"/>
                <a:gd name="T56" fmla="*/ 0 w 1322917"/>
                <a:gd name="T57" fmla="*/ 13 h 2768600"/>
                <a:gd name="T58" fmla="*/ 0 w 1322917"/>
                <a:gd name="T59" fmla="*/ 14 h 2768600"/>
                <a:gd name="T60" fmla="*/ 0 w 1322917"/>
                <a:gd name="T61" fmla="*/ 14 h 2768600"/>
                <a:gd name="T62" fmla="*/ 0 w 1322917"/>
                <a:gd name="T63" fmla="*/ 14 h 2768600"/>
                <a:gd name="T64" fmla="*/ 0 w 1322917"/>
                <a:gd name="T65" fmla="*/ 15 h 2768600"/>
                <a:gd name="T66" fmla="*/ 0 w 1322917"/>
                <a:gd name="T67" fmla="*/ 16 h 2768600"/>
                <a:gd name="T68" fmla="*/ 0 w 1322917"/>
                <a:gd name="T69" fmla="*/ 16 h 27686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2917"/>
                <a:gd name="T106" fmla="*/ 0 h 2768600"/>
                <a:gd name="T107" fmla="*/ 1322917 w 1322917"/>
                <a:gd name="T108" fmla="*/ 2768600 h 27686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2917" h="2768600">
                  <a:moveTo>
                    <a:pt x="88900" y="0"/>
                  </a:moveTo>
                  <a:cubicBezTo>
                    <a:pt x="97366" y="24341"/>
                    <a:pt x="105833" y="48683"/>
                    <a:pt x="114300" y="63500"/>
                  </a:cubicBezTo>
                  <a:cubicBezTo>
                    <a:pt x="122767" y="78317"/>
                    <a:pt x="131233" y="78317"/>
                    <a:pt x="139700" y="88900"/>
                  </a:cubicBezTo>
                  <a:cubicBezTo>
                    <a:pt x="148167" y="99483"/>
                    <a:pt x="158750" y="118533"/>
                    <a:pt x="165100" y="127000"/>
                  </a:cubicBezTo>
                  <a:cubicBezTo>
                    <a:pt x="171450" y="135467"/>
                    <a:pt x="173567" y="133350"/>
                    <a:pt x="177800" y="139700"/>
                  </a:cubicBezTo>
                  <a:cubicBezTo>
                    <a:pt x="182033" y="146050"/>
                    <a:pt x="179917" y="148167"/>
                    <a:pt x="190500" y="165100"/>
                  </a:cubicBezTo>
                  <a:cubicBezTo>
                    <a:pt x="201083" y="182033"/>
                    <a:pt x="230717" y="222250"/>
                    <a:pt x="241300" y="241300"/>
                  </a:cubicBezTo>
                  <a:cubicBezTo>
                    <a:pt x="251883" y="260350"/>
                    <a:pt x="239183" y="258233"/>
                    <a:pt x="254000" y="279400"/>
                  </a:cubicBezTo>
                  <a:cubicBezTo>
                    <a:pt x="268817" y="300567"/>
                    <a:pt x="315383" y="349250"/>
                    <a:pt x="330200" y="368300"/>
                  </a:cubicBezTo>
                  <a:cubicBezTo>
                    <a:pt x="345017" y="387350"/>
                    <a:pt x="334433" y="383117"/>
                    <a:pt x="342900" y="393700"/>
                  </a:cubicBezTo>
                  <a:cubicBezTo>
                    <a:pt x="351367" y="404283"/>
                    <a:pt x="349250" y="393700"/>
                    <a:pt x="381000" y="431800"/>
                  </a:cubicBezTo>
                  <a:cubicBezTo>
                    <a:pt x="412750" y="469900"/>
                    <a:pt x="493183" y="579967"/>
                    <a:pt x="533400" y="622300"/>
                  </a:cubicBezTo>
                  <a:cubicBezTo>
                    <a:pt x="573617" y="664633"/>
                    <a:pt x="590550" y="660400"/>
                    <a:pt x="622300" y="685800"/>
                  </a:cubicBezTo>
                  <a:cubicBezTo>
                    <a:pt x="654050" y="711200"/>
                    <a:pt x="683683" y="738717"/>
                    <a:pt x="723900" y="774700"/>
                  </a:cubicBezTo>
                  <a:cubicBezTo>
                    <a:pt x="764117" y="810683"/>
                    <a:pt x="833967" y="876300"/>
                    <a:pt x="863600" y="901700"/>
                  </a:cubicBezTo>
                  <a:cubicBezTo>
                    <a:pt x="893233" y="927100"/>
                    <a:pt x="889000" y="916517"/>
                    <a:pt x="901700" y="927100"/>
                  </a:cubicBezTo>
                  <a:cubicBezTo>
                    <a:pt x="914400" y="937683"/>
                    <a:pt x="912283" y="935567"/>
                    <a:pt x="939800" y="965200"/>
                  </a:cubicBezTo>
                  <a:cubicBezTo>
                    <a:pt x="967317" y="994833"/>
                    <a:pt x="1037167" y="1071033"/>
                    <a:pt x="1066800" y="1104900"/>
                  </a:cubicBezTo>
                  <a:cubicBezTo>
                    <a:pt x="1096433" y="1138767"/>
                    <a:pt x="1092200" y="1134533"/>
                    <a:pt x="1117600" y="1168400"/>
                  </a:cubicBezTo>
                  <a:cubicBezTo>
                    <a:pt x="1143000" y="1202267"/>
                    <a:pt x="1189567" y="1263650"/>
                    <a:pt x="1219200" y="1308100"/>
                  </a:cubicBezTo>
                  <a:cubicBezTo>
                    <a:pt x="1248833" y="1352550"/>
                    <a:pt x="1278467" y="1373717"/>
                    <a:pt x="1295400" y="1435100"/>
                  </a:cubicBezTo>
                  <a:cubicBezTo>
                    <a:pt x="1312333" y="1496483"/>
                    <a:pt x="1318683" y="1621367"/>
                    <a:pt x="1320800" y="1676400"/>
                  </a:cubicBezTo>
                  <a:cubicBezTo>
                    <a:pt x="1322917" y="1731433"/>
                    <a:pt x="1316567" y="1737783"/>
                    <a:pt x="1308100" y="1765300"/>
                  </a:cubicBezTo>
                  <a:cubicBezTo>
                    <a:pt x="1299633" y="1792817"/>
                    <a:pt x="1282700" y="1811867"/>
                    <a:pt x="1270000" y="1841500"/>
                  </a:cubicBezTo>
                  <a:cubicBezTo>
                    <a:pt x="1257300" y="1871133"/>
                    <a:pt x="1255183" y="1909233"/>
                    <a:pt x="1231900" y="1943100"/>
                  </a:cubicBezTo>
                  <a:cubicBezTo>
                    <a:pt x="1208617" y="1976967"/>
                    <a:pt x="1159933" y="2008717"/>
                    <a:pt x="1130300" y="2044700"/>
                  </a:cubicBezTo>
                  <a:cubicBezTo>
                    <a:pt x="1100667" y="2080683"/>
                    <a:pt x="1077383" y="2127250"/>
                    <a:pt x="1054100" y="2159000"/>
                  </a:cubicBezTo>
                  <a:cubicBezTo>
                    <a:pt x="1030817" y="2190750"/>
                    <a:pt x="1016000" y="2211917"/>
                    <a:pt x="990600" y="2235200"/>
                  </a:cubicBezTo>
                  <a:cubicBezTo>
                    <a:pt x="965200" y="2258483"/>
                    <a:pt x="944033" y="2271183"/>
                    <a:pt x="901700" y="2298700"/>
                  </a:cubicBezTo>
                  <a:cubicBezTo>
                    <a:pt x="859367" y="2326217"/>
                    <a:pt x="774700" y="2377017"/>
                    <a:pt x="736600" y="2400300"/>
                  </a:cubicBezTo>
                  <a:cubicBezTo>
                    <a:pt x="698500" y="2423583"/>
                    <a:pt x="728133" y="2410883"/>
                    <a:pt x="673100" y="2438400"/>
                  </a:cubicBezTo>
                  <a:cubicBezTo>
                    <a:pt x="618067" y="2465917"/>
                    <a:pt x="472017" y="2535767"/>
                    <a:pt x="406400" y="2565400"/>
                  </a:cubicBezTo>
                  <a:cubicBezTo>
                    <a:pt x="340783" y="2595033"/>
                    <a:pt x="347133" y="2582333"/>
                    <a:pt x="279400" y="2616200"/>
                  </a:cubicBezTo>
                  <a:cubicBezTo>
                    <a:pt x="211667" y="2650067"/>
                    <a:pt x="0" y="2768600"/>
                    <a:pt x="0" y="2768600"/>
                  </a:cubicBezTo>
                </a:path>
              </a:pathLst>
            </a:custGeom>
            <a:noFill/>
            <a:ln w="889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37891" name="Object 3"/>
            <p:cNvGraphicFramePr>
              <a:graphicFrameLocks noChangeAspect="1"/>
            </p:cNvGraphicFramePr>
            <p:nvPr/>
          </p:nvGraphicFramePr>
          <p:xfrm>
            <a:off x="228600" y="3884613"/>
            <a:ext cx="981075" cy="1044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Equation" r:id="rId7" imgW="406400" imgH="431800" progId="Equation.DSMT4">
                    <p:embed/>
                  </p:oleObj>
                </mc:Choice>
                <mc:Fallback>
                  <p:oleObj name="Equation" r:id="rId7" imgW="406400" imgH="431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" y="3884613"/>
                          <a:ext cx="981075" cy="10445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-381000" y="2273300"/>
              <a:ext cx="2070100" cy="10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2000" b="1">
                  <a:solidFill>
                    <a:srgbClr val="FFEC1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Provides column information</a:t>
              </a:r>
            </a:p>
          </p:txBody>
        </p:sp>
      </p:grp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5653088" y="3289300"/>
            <a:ext cx="3084512" cy="2122488"/>
            <a:chOff x="5653088" y="3289300"/>
            <a:chExt cx="3084512" cy="2122488"/>
          </a:xfrm>
        </p:grpSpPr>
        <p:cxnSp>
          <p:nvCxnSpPr>
            <p:cNvPr id="37909" name="Straight Connector 30"/>
            <p:cNvCxnSpPr>
              <a:cxnSpLocks noChangeShapeType="1"/>
            </p:cNvCxnSpPr>
            <p:nvPr/>
          </p:nvCxnSpPr>
          <p:spPr bwMode="auto">
            <a:xfrm rot="5400000">
              <a:off x="7716044" y="4400550"/>
              <a:ext cx="1993106" cy="794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 type="stealth" w="med" len="med"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10" name="Straight Connector 31"/>
            <p:cNvCxnSpPr>
              <a:cxnSpLocks noChangeShapeType="1"/>
            </p:cNvCxnSpPr>
            <p:nvPr/>
          </p:nvCxnSpPr>
          <p:spPr bwMode="auto">
            <a:xfrm flipH="1">
              <a:off x="7442200" y="5384800"/>
              <a:ext cx="1295400" cy="26988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11" name="Freeform 33"/>
            <p:cNvSpPr>
              <a:spLocks noChangeArrowheads="1"/>
            </p:cNvSpPr>
            <p:nvPr/>
          </p:nvSpPr>
          <p:spPr bwMode="auto">
            <a:xfrm flipH="1">
              <a:off x="7683501" y="3454400"/>
              <a:ext cx="939800" cy="1828800"/>
            </a:xfrm>
            <a:custGeom>
              <a:avLst/>
              <a:gdLst>
                <a:gd name="T0" fmla="*/ 12 w 1322917"/>
                <a:gd name="T1" fmla="*/ 0 h 2768600"/>
                <a:gd name="T2" fmla="*/ 16 w 1322917"/>
                <a:gd name="T3" fmla="*/ 1 h 2768600"/>
                <a:gd name="T4" fmla="*/ 19 w 1322917"/>
                <a:gd name="T5" fmla="*/ 2 h 2768600"/>
                <a:gd name="T6" fmla="*/ 23 w 1322917"/>
                <a:gd name="T7" fmla="*/ 3 h 2768600"/>
                <a:gd name="T8" fmla="*/ 25 w 1322917"/>
                <a:gd name="T9" fmla="*/ 3 h 2768600"/>
                <a:gd name="T10" fmla="*/ 26 w 1322917"/>
                <a:gd name="T11" fmla="*/ 3 h 2768600"/>
                <a:gd name="T12" fmla="*/ 33 w 1322917"/>
                <a:gd name="T13" fmla="*/ 5 h 2768600"/>
                <a:gd name="T14" fmla="*/ 35 w 1322917"/>
                <a:gd name="T15" fmla="*/ 6 h 2768600"/>
                <a:gd name="T16" fmla="*/ 45 w 1322917"/>
                <a:gd name="T17" fmla="*/ 7 h 2768600"/>
                <a:gd name="T18" fmla="*/ 47 w 1322917"/>
                <a:gd name="T19" fmla="*/ 8 h 2768600"/>
                <a:gd name="T20" fmla="*/ 53 w 1322917"/>
                <a:gd name="T21" fmla="*/ 9 h 2768600"/>
                <a:gd name="T22" fmla="*/ 74 w 1322917"/>
                <a:gd name="T23" fmla="*/ 13 h 2768600"/>
                <a:gd name="T24" fmla="*/ 86 w 1322917"/>
                <a:gd name="T25" fmla="*/ 15 h 2768600"/>
                <a:gd name="T26" fmla="*/ 99 w 1322917"/>
                <a:gd name="T27" fmla="*/ 16 h 2768600"/>
                <a:gd name="T28" fmla="*/ 119 w 1322917"/>
                <a:gd name="T29" fmla="*/ 18 h 2768600"/>
                <a:gd name="T30" fmla="*/ 124 w 1322917"/>
                <a:gd name="T31" fmla="*/ 19 h 2768600"/>
                <a:gd name="T32" fmla="*/ 129 w 1322917"/>
                <a:gd name="T33" fmla="*/ 20 h 2768600"/>
                <a:gd name="T34" fmla="*/ 147 w 1322917"/>
                <a:gd name="T35" fmla="*/ 22 h 2768600"/>
                <a:gd name="T36" fmla="*/ 154 w 1322917"/>
                <a:gd name="T37" fmla="*/ 24 h 2768600"/>
                <a:gd name="T38" fmla="*/ 168 w 1322917"/>
                <a:gd name="T39" fmla="*/ 27 h 2768600"/>
                <a:gd name="T40" fmla="*/ 178 w 1322917"/>
                <a:gd name="T41" fmla="*/ 30 h 2768600"/>
                <a:gd name="T42" fmla="*/ 182 w 1322917"/>
                <a:gd name="T43" fmla="*/ 35 h 2768600"/>
                <a:gd name="T44" fmla="*/ 180 w 1322917"/>
                <a:gd name="T45" fmla="*/ 36 h 2768600"/>
                <a:gd name="T46" fmla="*/ 175 w 1322917"/>
                <a:gd name="T47" fmla="*/ 38 h 2768600"/>
                <a:gd name="T48" fmla="*/ 170 w 1322917"/>
                <a:gd name="T49" fmla="*/ 40 h 2768600"/>
                <a:gd name="T50" fmla="*/ 156 w 1322917"/>
                <a:gd name="T51" fmla="*/ 42 h 2768600"/>
                <a:gd name="T52" fmla="*/ 146 w 1322917"/>
                <a:gd name="T53" fmla="*/ 45 h 2768600"/>
                <a:gd name="T54" fmla="*/ 137 w 1322917"/>
                <a:gd name="T55" fmla="*/ 46 h 2768600"/>
                <a:gd name="T56" fmla="*/ 124 w 1322917"/>
                <a:gd name="T57" fmla="*/ 48 h 2768600"/>
                <a:gd name="T58" fmla="*/ 102 w 1322917"/>
                <a:gd name="T59" fmla="*/ 50 h 2768600"/>
                <a:gd name="T60" fmla="*/ 93 w 1322917"/>
                <a:gd name="T61" fmla="*/ 51 h 2768600"/>
                <a:gd name="T62" fmla="*/ 56 w 1322917"/>
                <a:gd name="T63" fmla="*/ 54 h 2768600"/>
                <a:gd name="T64" fmla="*/ 38 w 1322917"/>
                <a:gd name="T65" fmla="*/ 54 h 2768600"/>
                <a:gd name="T66" fmla="*/ 0 w 1322917"/>
                <a:gd name="T67" fmla="*/ 57 h 2768600"/>
                <a:gd name="T68" fmla="*/ 0 w 1322917"/>
                <a:gd name="T69" fmla="*/ 57 h 27686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2917"/>
                <a:gd name="T106" fmla="*/ 0 h 2768600"/>
                <a:gd name="T107" fmla="*/ 1322917 w 1322917"/>
                <a:gd name="T108" fmla="*/ 2768600 h 27686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2917" h="2768600">
                  <a:moveTo>
                    <a:pt x="88900" y="0"/>
                  </a:moveTo>
                  <a:cubicBezTo>
                    <a:pt x="97366" y="24341"/>
                    <a:pt x="105833" y="48683"/>
                    <a:pt x="114300" y="63500"/>
                  </a:cubicBezTo>
                  <a:cubicBezTo>
                    <a:pt x="122767" y="78317"/>
                    <a:pt x="131233" y="78317"/>
                    <a:pt x="139700" y="88900"/>
                  </a:cubicBezTo>
                  <a:cubicBezTo>
                    <a:pt x="148167" y="99483"/>
                    <a:pt x="158750" y="118533"/>
                    <a:pt x="165100" y="127000"/>
                  </a:cubicBezTo>
                  <a:cubicBezTo>
                    <a:pt x="171450" y="135467"/>
                    <a:pt x="173567" y="133350"/>
                    <a:pt x="177800" y="139700"/>
                  </a:cubicBezTo>
                  <a:cubicBezTo>
                    <a:pt x="182033" y="146050"/>
                    <a:pt x="179917" y="148167"/>
                    <a:pt x="190500" y="165100"/>
                  </a:cubicBezTo>
                  <a:cubicBezTo>
                    <a:pt x="201083" y="182033"/>
                    <a:pt x="230717" y="222250"/>
                    <a:pt x="241300" y="241300"/>
                  </a:cubicBezTo>
                  <a:cubicBezTo>
                    <a:pt x="251883" y="260350"/>
                    <a:pt x="239183" y="258233"/>
                    <a:pt x="254000" y="279400"/>
                  </a:cubicBezTo>
                  <a:cubicBezTo>
                    <a:pt x="268817" y="300567"/>
                    <a:pt x="315383" y="349250"/>
                    <a:pt x="330200" y="368300"/>
                  </a:cubicBezTo>
                  <a:cubicBezTo>
                    <a:pt x="345017" y="387350"/>
                    <a:pt x="334433" y="383117"/>
                    <a:pt x="342900" y="393700"/>
                  </a:cubicBezTo>
                  <a:cubicBezTo>
                    <a:pt x="351367" y="404283"/>
                    <a:pt x="349250" y="393700"/>
                    <a:pt x="381000" y="431800"/>
                  </a:cubicBezTo>
                  <a:cubicBezTo>
                    <a:pt x="412750" y="469900"/>
                    <a:pt x="493183" y="579967"/>
                    <a:pt x="533400" y="622300"/>
                  </a:cubicBezTo>
                  <a:cubicBezTo>
                    <a:pt x="573617" y="664633"/>
                    <a:pt x="590550" y="660400"/>
                    <a:pt x="622300" y="685800"/>
                  </a:cubicBezTo>
                  <a:cubicBezTo>
                    <a:pt x="654050" y="711200"/>
                    <a:pt x="683683" y="738717"/>
                    <a:pt x="723900" y="774700"/>
                  </a:cubicBezTo>
                  <a:cubicBezTo>
                    <a:pt x="764117" y="810683"/>
                    <a:pt x="833967" y="876300"/>
                    <a:pt x="863600" y="901700"/>
                  </a:cubicBezTo>
                  <a:cubicBezTo>
                    <a:pt x="893233" y="927100"/>
                    <a:pt x="889000" y="916517"/>
                    <a:pt x="901700" y="927100"/>
                  </a:cubicBezTo>
                  <a:cubicBezTo>
                    <a:pt x="914400" y="937683"/>
                    <a:pt x="912283" y="935567"/>
                    <a:pt x="939800" y="965200"/>
                  </a:cubicBezTo>
                  <a:cubicBezTo>
                    <a:pt x="967317" y="994833"/>
                    <a:pt x="1037167" y="1071033"/>
                    <a:pt x="1066800" y="1104900"/>
                  </a:cubicBezTo>
                  <a:cubicBezTo>
                    <a:pt x="1096433" y="1138767"/>
                    <a:pt x="1092200" y="1134533"/>
                    <a:pt x="1117600" y="1168400"/>
                  </a:cubicBezTo>
                  <a:cubicBezTo>
                    <a:pt x="1143000" y="1202267"/>
                    <a:pt x="1189567" y="1263650"/>
                    <a:pt x="1219200" y="1308100"/>
                  </a:cubicBezTo>
                  <a:cubicBezTo>
                    <a:pt x="1248833" y="1352550"/>
                    <a:pt x="1278467" y="1373717"/>
                    <a:pt x="1295400" y="1435100"/>
                  </a:cubicBezTo>
                  <a:cubicBezTo>
                    <a:pt x="1312333" y="1496483"/>
                    <a:pt x="1318683" y="1621367"/>
                    <a:pt x="1320800" y="1676400"/>
                  </a:cubicBezTo>
                  <a:cubicBezTo>
                    <a:pt x="1322917" y="1731433"/>
                    <a:pt x="1316567" y="1737783"/>
                    <a:pt x="1308100" y="1765300"/>
                  </a:cubicBezTo>
                  <a:cubicBezTo>
                    <a:pt x="1299633" y="1792817"/>
                    <a:pt x="1282700" y="1811867"/>
                    <a:pt x="1270000" y="1841500"/>
                  </a:cubicBezTo>
                  <a:cubicBezTo>
                    <a:pt x="1257300" y="1871133"/>
                    <a:pt x="1255183" y="1909233"/>
                    <a:pt x="1231900" y="1943100"/>
                  </a:cubicBezTo>
                  <a:cubicBezTo>
                    <a:pt x="1208617" y="1976967"/>
                    <a:pt x="1159933" y="2008717"/>
                    <a:pt x="1130300" y="2044700"/>
                  </a:cubicBezTo>
                  <a:cubicBezTo>
                    <a:pt x="1100667" y="2080683"/>
                    <a:pt x="1077383" y="2127250"/>
                    <a:pt x="1054100" y="2159000"/>
                  </a:cubicBezTo>
                  <a:cubicBezTo>
                    <a:pt x="1030817" y="2190750"/>
                    <a:pt x="1016000" y="2211917"/>
                    <a:pt x="990600" y="2235200"/>
                  </a:cubicBezTo>
                  <a:cubicBezTo>
                    <a:pt x="965200" y="2258483"/>
                    <a:pt x="944033" y="2271183"/>
                    <a:pt x="901700" y="2298700"/>
                  </a:cubicBezTo>
                  <a:cubicBezTo>
                    <a:pt x="859367" y="2326217"/>
                    <a:pt x="774700" y="2377017"/>
                    <a:pt x="736600" y="2400300"/>
                  </a:cubicBezTo>
                  <a:cubicBezTo>
                    <a:pt x="698500" y="2423583"/>
                    <a:pt x="728133" y="2410883"/>
                    <a:pt x="673100" y="2438400"/>
                  </a:cubicBezTo>
                  <a:cubicBezTo>
                    <a:pt x="618067" y="2465917"/>
                    <a:pt x="472017" y="2535767"/>
                    <a:pt x="406400" y="2565400"/>
                  </a:cubicBezTo>
                  <a:cubicBezTo>
                    <a:pt x="340783" y="2595033"/>
                    <a:pt x="347133" y="2582333"/>
                    <a:pt x="279400" y="2616200"/>
                  </a:cubicBezTo>
                  <a:cubicBezTo>
                    <a:pt x="211667" y="2650067"/>
                    <a:pt x="0" y="2768600"/>
                    <a:pt x="0" y="2768600"/>
                  </a:cubicBezTo>
                </a:path>
              </a:pathLst>
            </a:custGeom>
            <a:noFill/>
            <a:ln w="889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37890" name="Object 2"/>
            <p:cNvGraphicFramePr>
              <a:graphicFrameLocks noChangeAspect="1"/>
            </p:cNvGraphicFramePr>
            <p:nvPr/>
          </p:nvGraphicFramePr>
          <p:xfrm>
            <a:off x="6700838" y="4075113"/>
            <a:ext cx="981075" cy="1044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Equation" r:id="rId9" imgW="406400" imgH="431800" progId="Equation.3">
                    <p:embed/>
                  </p:oleObj>
                </mc:Choice>
                <mc:Fallback>
                  <p:oleObj name="Equation" r:id="rId9" imgW="4064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00838" y="4075113"/>
                          <a:ext cx="981075" cy="10445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5653088" y="3289300"/>
              <a:ext cx="2462212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Provides FT profile information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565240"/>
      </p:ext>
    </p:extLst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325D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/>
          </a:p>
        </p:txBody>
      </p:sp>
      <p:pic>
        <p:nvPicPr>
          <p:cNvPr id="7" name="Picture 6" descr="Fig_mean_stdNEW2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0" b="3262"/>
          <a:stretch/>
        </p:blipFill>
        <p:spPr>
          <a:xfrm>
            <a:off x="100045" y="3060701"/>
            <a:ext cx="8953067" cy="3695700"/>
          </a:xfrm>
          <a:prstGeom prst="rect">
            <a:avLst/>
          </a:prstGeom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96850" y="200026"/>
            <a:ext cx="850265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Are column measurements useful for AQ? 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203201" y="850900"/>
            <a:ext cx="8651875" cy="203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SzPct val="120000"/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 true CO total column measurement is sensitive to the near-surface concentration, but is this useful for tracking surface AQ? </a:t>
            </a:r>
          </a:p>
          <a:p>
            <a:pPr>
              <a:buSzPct val="120000"/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Unlike species such as NO</a:t>
            </a:r>
            <a:r>
              <a:rPr lang="en-US" sz="1800" b="1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the medium lifetime of CO means that most of the column is contributed by transported CO in the free troposphere (FT)</a:t>
            </a:r>
          </a:p>
          <a:p>
            <a:pPr>
              <a:buSzPct val="120000"/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L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owermost troposphere (LMT) below ~850 </a:t>
            </a:r>
            <a:r>
              <a:rPr lang="en-US" sz="18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hPa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accounts for ~ 30% column</a:t>
            </a:r>
          </a:p>
          <a:p>
            <a:pPr>
              <a:buSzPct val="120000"/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Column measurements must also be of high precision to capture the variability of the LMT which is equivalent to ~ 10% of the total column</a:t>
            </a:r>
            <a:endParaRPr lang="en-US" sz="1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790700" y="5435600"/>
            <a:ext cx="4203700" cy="707876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WRF-</a:t>
            </a:r>
            <a:r>
              <a:rPr lang="en-US" sz="2000" dirty="0" err="1" smtClean="0">
                <a:solidFill>
                  <a:srgbClr val="FFFFFF"/>
                </a:solidFill>
                <a:latin typeface="Arial" charset="0"/>
              </a:rPr>
              <a:t>Chem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 CO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statistics: 24km x 24km and 24 June-10 July 2008</a:t>
            </a:r>
          </a:p>
        </p:txBody>
      </p:sp>
    </p:spTree>
    <p:extLst>
      <p:ext uri="{BB962C8B-B14F-4D97-AF65-F5344CB8AC3E}">
        <p14:creationId xmlns:p14="http://schemas.microsoft.com/office/powerpoint/2010/main" val="1682229912"/>
      </p:ext>
    </p:extLst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685800"/>
            <a:ext cx="8775700" cy="60833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315" name="Group 13"/>
          <p:cNvGrpSpPr>
            <a:grpSpLocks/>
          </p:cNvGrpSpPr>
          <p:nvPr/>
        </p:nvGrpSpPr>
        <p:grpSpPr bwMode="auto">
          <a:xfrm>
            <a:off x="182563" y="722313"/>
            <a:ext cx="4289425" cy="2757487"/>
            <a:chOff x="182814" y="722717"/>
            <a:chExt cx="4058986" cy="2601637"/>
          </a:xfrm>
        </p:grpSpPr>
        <p:pic>
          <p:nvPicPr>
            <p:cNvPr id="13326" name="Picture 3" descr="Beijing_mozaic_prof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14" y="722717"/>
              <a:ext cx="4058986" cy="26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27" name="Group 12"/>
            <p:cNvGrpSpPr>
              <a:grpSpLocks/>
            </p:cNvGrpSpPr>
            <p:nvPr/>
          </p:nvGrpSpPr>
          <p:grpSpPr bwMode="auto">
            <a:xfrm>
              <a:off x="1515513" y="999053"/>
              <a:ext cx="2072108" cy="908489"/>
              <a:chOff x="1803391" y="1117591"/>
              <a:chExt cx="2072108" cy="908489"/>
            </a:xfrm>
          </p:grpSpPr>
          <p:sp>
            <p:nvSpPr>
              <p:cNvPr id="13328" name="TextBox 4"/>
              <p:cNvSpPr txBox="1">
                <a:spLocks noChangeArrowheads="1"/>
              </p:cNvSpPr>
              <p:nvPr/>
            </p:nvSpPr>
            <p:spPr bwMode="auto">
              <a:xfrm>
                <a:off x="1803391" y="1117591"/>
                <a:ext cx="1287482" cy="290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defTabSz="457200" eaLnBrk="1" hangingPunct="1"/>
                <a:r>
                  <a:rPr lang="en-US" sz="1400" smtClean="0">
                    <a:solidFill>
                      <a:prstClr val="black"/>
                    </a:solidFill>
                  </a:rPr>
                  <a:t>N_</a:t>
                </a:r>
                <a:r>
                  <a:rPr lang="en-US" sz="1400" baseline="-25000" smtClean="0">
                    <a:solidFill>
                      <a:prstClr val="black"/>
                    </a:solidFill>
                  </a:rPr>
                  <a:t>flights</a:t>
                </a:r>
                <a:r>
                  <a:rPr lang="en-US" sz="1400" smtClean="0">
                    <a:solidFill>
                      <a:prstClr val="black"/>
                    </a:solidFill>
                  </a:rPr>
                  <a:t> = 18</a:t>
                </a:r>
              </a:p>
            </p:txBody>
          </p:sp>
          <p:grpSp>
            <p:nvGrpSpPr>
              <p:cNvPr id="13329" name="Group 11"/>
              <p:cNvGrpSpPr>
                <a:grpSpLocks/>
              </p:cNvGrpSpPr>
              <p:nvPr/>
            </p:nvGrpSpPr>
            <p:grpSpPr bwMode="auto">
              <a:xfrm>
                <a:off x="1803391" y="1439325"/>
                <a:ext cx="1737711" cy="290416"/>
                <a:chOff x="1888061" y="1439325"/>
                <a:chExt cx="1737711" cy="290416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1887826" y="1650055"/>
                  <a:ext cx="432638" cy="89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34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2353719" y="1439325"/>
                  <a:ext cx="1272053" cy="290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defTabSz="457200" eaLnBrk="1" hangingPunct="1"/>
                  <a:r>
                    <a:rPr lang="en-US" sz="1400" smtClean="0">
                      <a:solidFill>
                        <a:prstClr val="black"/>
                      </a:solidFill>
                    </a:rPr>
                    <a:t>MOZAIC avg.</a:t>
                  </a:r>
                </a:p>
              </p:txBody>
            </p:sp>
          </p:grpSp>
          <p:grpSp>
            <p:nvGrpSpPr>
              <p:cNvPr id="13330" name="Group 10"/>
              <p:cNvGrpSpPr>
                <a:grpSpLocks/>
              </p:cNvGrpSpPr>
              <p:nvPr/>
            </p:nvGrpSpPr>
            <p:grpSpPr bwMode="auto">
              <a:xfrm>
                <a:off x="1803391" y="1735664"/>
                <a:ext cx="2072108" cy="290416"/>
                <a:chOff x="1888061" y="1735664"/>
                <a:chExt cx="2072108" cy="290416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1887826" y="1814809"/>
                  <a:ext cx="432638" cy="20819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332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2362180" y="1735664"/>
                  <a:ext cx="1597989" cy="290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defTabSz="457200" eaLnBrk="1" hangingPunct="1"/>
                  <a:r>
                    <a:rPr lang="en-US" sz="1400" smtClean="0">
                      <a:solidFill>
                        <a:prstClr val="black"/>
                      </a:solidFill>
                    </a:rPr>
                    <a:t>MOZAIC std. dev.</a:t>
                  </a:r>
                </a:p>
              </p:txBody>
            </p:sp>
          </p:grpSp>
        </p:grpSp>
      </p:grpSp>
      <p:grpSp>
        <p:nvGrpSpPr>
          <p:cNvPr id="13316" name="Group 18"/>
          <p:cNvGrpSpPr>
            <a:grpSpLocks/>
          </p:cNvGrpSpPr>
          <p:nvPr/>
        </p:nvGrpSpPr>
        <p:grpSpPr bwMode="auto">
          <a:xfrm>
            <a:off x="4365625" y="871538"/>
            <a:ext cx="4491038" cy="2608262"/>
            <a:chOff x="4365413" y="872153"/>
            <a:chExt cx="4490720" cy="2607733"/>
          </a:xfrm>
        </p:grpSpPr>
        <p:pic>
          <p:nvPicPr>
            <p:cNvPr id="13322" name="Picture 14" descr="Beijing_mopAK_avg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413" y="872153"/>
              <a:ext cx="4490720" cy="26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23" name="Group 17"/>
            <p:cNvGrpSpPr>
              <a:grpSpLocks/>
            </p:cNvGrpSpPr>
            <p:nvPr/>
          </p:nvGrpSpPr>
          <p:grpSpPr bwMode="auto">
            <a:xfrm>
              <a:off x="5350933" y="1205226"/>
              <a:ext cx="3385519" cy="646331"/>
              <a:chOff x="5350933" y="1205226"/>
              <a:chExt cx="3385519" cy="646331"/>
            </a:xfrm>
          </p:grpSpPr>
          <p:sp>
            <p:nvSpPr>
              <p:cNvPr id="13324" name="TextBox 15"/>
              <p:cNvSpPr txBox="1">
                <a:spLocks noChangeArrowheads="1"/>
              </p:cNvSpPr>
              <p:nvPr/>
            </p:nvSpPr>
            <p:spPr bwMode="auto">
              <a:xfrm>
                <a:off x="5350933" y="1205226"/>
                <a:ext cx="1069649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defTabSz="457200" eaLnBrk="1" hangingPunct="1"/>
                <a:r>
                  <a:rPr lang="en-US" sz="1800" smtClean="0">
                    <a:solidFill>
                      <a:prstClr val="black"/>
                    </a:solidFill>
                  </a:rPr>
                  <a:t>TIR-only</a:t>
                </a:r>
              </a:p>
              <a:p>
                <a:pPr defTabSz="457200" eaLnBrk="1" hangingPunct="1"/>
                <a:r>
                  <a:rPr lang="en-US" sz="1800" smtClean="0">
                    <a:solidFill>
                      <a:prstClr val="black"/>
                    </a:solidFill>
                  </a:rPr>
                  <a:t>AK </a:t>
                </a:r>
              </a:p>
            </p:txBody>
          </p:sp>
          <p:sp>
            <p:nvSpPr>
              <p:cNvPr id="13325" name="TextBox 16"/>
              <p:cNvSpPr txBox="1">
                <a:spLocks noChangeArrowheads="1"/>
              </p:cNvSpPr>
              <p:nvPr/>
            </p:nvSpPr>
            <p:spPr bwMode="auto">
              <a:xfrm>
                <a:off x="7628456" y="1205226"/>
                <a:ext cx="110799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defTabSz="457200" eaLnBrk="1" hangingPunct="1"/>
                <a:r>
                  <a:rPr lang="en-US" sz="1800" smtClean="0">
                    <a:solidFill>
                      <a:prstClr val="black"/>
                    </a:solidFill>
                  </a:rPr>
                  <a:t>TIR+NIR</a:t>
                </a:r>
              </a:p>
              <a:p>
                <a:pPr defTabSz="457200" eaLnBrk="1" hangingPunct="1"/>
                <a:r>
                  <a:rPr lang="en-US" sz="1800" smtClean="0">
                    <a:solidFill>
                      <a:prstClr val="black"/>
                    </a:solidFill>
                  </a:rPr>
                  <a:t>AK</a:t>
                </a:r>
              </a:p>
            </p:txBody>
          </p:sp>
        </p:grpSp>
      </p:grpSp>
      <p:pic>
        <p:nvPicPr>
          <p:cNvPr id="13317" name="Picture 19" descr="Beijing_mozaic_JNT_av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657600"/>
            <a:ext cx="3998913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20"/>
          <p:cNvSpPr txBox="1">
            <a:spLocks noChangeArrowheads="1"/>
          </p:cNvSpPr>
          <p:nvPr/>
        </p:nvSpPr>
        <p:spPr bwMode="auto">
          <a:xfrm>
            <a:off x="7307263" y="3835400"/>
            <a:ext cx="109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800" smtClean="0">
                <a:solidFill>
                  <a:prstClr val="black"/>
                </a:solidFill>
              </a:rPr>
              <a:t>TIR+NIR</a:t>
            </a:r>
          </a:p>
        </p:txBody>
      </p:sp>
      <p:sp>
        <p:nvSpPr>
          <p:cNvPr id="13319" name="TextBox 21"/>
          <p:cNvSpPr txBox="1">
            <a:spLocks noChangeArrowheads="1"/>
          </p:cNvSpPr>
          <p:nvPr/>
        </p:nvSpPr>
        <p:spPr bwMode="auto">
          <a:xfrm>
            <a:off x="6858000" y="4148138"/>
            <a:ext cx="13239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400" smtClean="0">
                <a:solidFill>
                  <a:prstClr val="black"/>
                </a:solidFill>
              </a:rPr>
              <a:t>N_</a:t>
            </a:r>
            <a:r>
              <a:rPr lang="en-US" sz="1400" baseline="-25000" smtClean="0">
                <a:solidFill>
                  <a:prstClr val="black"/>
                </a:solidFill>
              </a:rPr>
              <a:t>MOP</a:t>
            </a:r>
            <a:r>
              <a:rPr lang="en-US" sz="1400" smtClean="0">
                <a:solidFill>
                  <a:prstClr val="black"/>
                </a:solidFill>
              </a:rPr>
              <a:t> = 576</a:t>
            </a:r>
          </a:p>
          <a:p>
            <a:pPr defTabSz="457200" eaLnBrk="1" hangingPunct="1"/>
            <a:r>
              <a:rPr lang="en-US" sz="1400" smtClean="0">
                <a:solidFill>
                  <a:prstClr val="black"/>
                </a:solidFill>
              </a:rPr>
              <a:t>coincidence =</a:t>
            </a:r>
          </a:p>
          <a:p>
            <a:pPr defTabSz="457200" eaLnBrk="1" hangingPunct="1"/>
            <a:r>
              <a:rPr lang="en-US" sz="1400" smtClean="0">
                <a:solidFill>
                  <a:prstClr val="black"/>
                </a:solidFill>
              </a:rPr>
              <a:t>200km, 24 hr.</a:t>
            </a:r>
          </a:p>
        </p:txBody>
      </p:sp>
      <p:pic>
        <p:nvPicPr>
          <p:cNvPr id="13320" name="Picture 22" descr="Beijing_mozaic_TIR_av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657600"/>
            <a:ext cx="3998913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23"/>
          <p:cNvSpPr txBox="1">
            <a:spLocks noChangeArrowheads="1"/>
          </p:cNvSpPr>
          <p:nvPr/>
        </p:nvSpPr>
        <p:spPr bwMode="auto">
          <a:xfrm>
            <a:off x="2803525" y="3860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800" smtClean="0">
                <a:solidFill>
                  <a:prstClr val="black"/>
                </a:solidFill>
              </a:rPr>
              <a:t>TIR_only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41350" y="0"/>
            <a:ext cx="850265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Beijing MOPITT V5-MOZAIC comparisons</a:t>
            </a:r>
          </a:p>
        </p:txBody>
      </p:sp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5562600" y="1968500"/>
            <a:ext cx="3390900" cy="1600200"/>
            <a:chOff x="711200" y="4203700"/>
            <a:chExt cx="3390900" cy="1600200"/>
          </a:xfrm>
        </p:grpSpPr>
        <p:sp>
          <p:nvSpPr>
            <p:cNvPr id="27" name="Oval 26"/>
            <p:cNvSpPr/>
            <p:nvPr/>
          </p:nvSpPr>
          <p:spPr bwMode="auto">
            <a:xfrm>
              <a:off x="2070100" y="4991100"/>
              <a:ext cx="2032000" cy="812800"/>
            </a:xfrm>
            <a:prstGeom prst="ellipse">
              <a:avLst/>
            </a:prstGeom>
            <a:noFill/>
            <a:ln w="889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3333CC"/>
                </a:solidFill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1200" y="4203700"/>
              <a:ext cx="2286000" cy="646113"/>
            </a:xfrm>
            <a:prstGeom prst="rect">
              <a:avLst/>
            </a:prstGeom>
            <a:solidFill>
              <a:srgbClr val="800000"/>
            </a:solidFill>
            <a:effectLst>
              <a:outerShdw blurRad="50800" dist="1270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Improved near-surface sensitivity</a:t>
              </a:r>
            </a:p>
          </p:txBody>
        </p:sp>
        <p:cxnSp>
          <p:nvCxnSpPr>
            <p:cNvPr id="29" name="Straight Connector 17"/>
            <p:cNvCxnSpPr>
              <a:cxnSpLocks noChangeShapeType="1"/>
              <a:stCxn id="28" idx="2"/>
            </p:cNvCxnSpPr>
            <p:nvPr/>
          </p:nvCxnSpPr>
          <p:spPr bwMode="auto">
            <a:xfrm>
              <a:off x="1854200" y="4849813"/>
              <a:ext cx="279400" cy="446087"/>
            </a:xfrm>
            <a:prstGeom prst="line">
              <a:avLst/>
            </a:prstGeom>
            <a:noFill/>
            <a:ln w="88900">
              <a:solidFill>
                <a:srgbClr val="8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1" name="Group 20"/>
          <p:cNvGrpSpPr>
            <a:grpSpLocks/>
          </p:cNvGrpSpPr>
          <p:nvPr/>
        </p:nvGrpSpPr>
        <p:grpSpPr bwMode="auto">
          <a:xfrm>
            <a:off x="5156200" y="4622800"/>
            <a:ext cx="3276600" cy="2082800"/>
            <a:chOff x="825500" y="3568700"/>
            <a:chExt cx="3276600" cy="2082800"/>
          </a:xfrm>
        </p:grpSpPr>
        <p:sp>
          <p:nvSpPr>
            <p:cNvPr id="32" name="Oval 31"/>
            <p:cNvSpPr/>
            <p:nvPr/>
          </p:nvSpPr>
          <p:spPr bwMode="auto">
            <a:xfrm>
              <a:off x="2070100" y="4991100"/>
              <a:ext cx="2032000" cy="660400"/>
            </a:xfrm>
            <a:prstGeom prst="ellipse">
              <a:avLst/>
            </a:prstGeom>
            <a:noFill/>
            <a:ln w="889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3333CC"/>
                </a:solidFill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5500" y="3568700"/>
              <a:ext cx="2654300" cy="923330"/>
            </a:xfrm>
            <a:prstGeom prst="rect">
              <a:avLst/>
            </a:prstGeom>
            <a:solidFill>
              <a:srgbClr val="800000"/>
            </a:solidFill>
            <a:effectLst>
              <a:outerShdw blurRad="50800" dist="127000" dir="270000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Retrieval captures high CO </a:t>
              </a:r>
              <a:r>
                <a:rPr lang="en-US" sz="1800" b="1" dirty="0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and variability in </a:t>
              </a:r>
              <a:r>
                <a:rPr lang="en-US" sz="1800" b="1" dirty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the </a:t>
              </a:r>
              <a:r>
                <a:rPr lang="en-US" sz="1800" b="1" dirty="0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PBL  </a:t>
              </a:r>
              <a:endParaRPr lang="en-US" sz="1800" b="1" dirty="0">
                <a:solidFill>
                  <a:schemeClr val="bg1"/>
                </a:solidFill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34" name="Straight Connector 24"/>
            <p:cNvCxnSpPr>
              <a:cxnSpLocks noChangeShapeType="1"/>
              <a:stCxn id="33" idx="2"/>
            </p:cNvCxnSpPr>
            <p:nvPr/>
          </p:nvCxnSpPr>
          <p:spPr bwMode="auto">
            <a:xfrm>
              <a:off x="2152650" y="4492030"/>
              <a:ext cx="387350" cy="587970"/>
            </a:xfrm>
            <a:prstGeom prst="line">
              <a:avLst/>
            </a:prstGeom>
            <a:noFill/>
            <a:ln w="88900">
              <a:solidFill>
                <a:srgbClr val="8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" y="762208"/>
            <a:ext cx="5067300" cy="4539357"/>
          </a:xfrm>
          <a:ln/>
        </p:spPr>
        <p:txBody>
          <a:bodyPr tIns="19265"/>
          <a:lstStyle/>
          <a:p>
            <a:pPr marL="387326" indent="-292295">
              <a:spcAft>
                <a:spcPts val="693"/>
              </a:spcAft>
              <a:buClr>
                <a:schemeClr val="bg1"/>
              </a:buClr>
              <a:buSzPct val="120000"/>
              <a:buFont typeface="Arial"/>
              <a:buChar char="•"/>
              <a:tabLst>
                <a:tab pos="387326" algn="l"/>
                <a:tab pos="489556" algn="l"/>
                <a:tab pos="904239" algn="l"/>
                <a:tab pos="1318922" algn="l"/>
                <a:tab pos="1733606" algn="l"/>
                <a:tab pos="2148289" algn="l"/>
                <a:tab pos="2562972" algn="l"/>
                <a:tab pos="2977656" algn="l"/>
                <a:tab pos="3392338" algn="l"/>
                <a:tab pos="3807022" algn="l"/>
                <a:tab pos="4221704" algn="l"/>
                <a:tab pos="4636388" algn="l"/>
                <a:tab pos="5051071" algn="l"/>
                <a:tab pos="5465755" algn="l"/>
                <a:tab pos="5880437" algn="l"/>
                <a:tab pos="6295121" algn="l"/>
                <a:tab pos="6709803" algn="l"/>
                <a:tab pos="7124487" algn="l"/>
                <a:tab pos="7539169" algn="l"/>
                <a:tab pos="7953852" algn="l"/>
                <a:tab pos="8368536" algn="l"/>
              </a:tabLst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Understanding of retrieval errors depends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</a:rPr>
              <a:t>on the 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ability to quantify radiance errors</a:t>
            </a:r>
          </a:p>
          <a:p>
            <a:pPr marL="387326" indent="-292295">
              <a:spcAft>
                <a:spcPts val="693"/>
              </a:spcAft>
              <a:buClr>
                <a:schemeClr val="bg1"/>
              </a:buClr>
              <a:buSzPct val="120000"/>
              <a:buFont typeface="Arial"/>
              <a:buChar char="•"/>
              <a:tabLst>
                <a:tab pos="387326" algn="l"/>
                <a:tab pos="489556" algn="l"/>
                <a:tab pos="904239" algn="l"/>
                <a:tab pos="1318922" algn="l"/>
                <a:tab pos="1733606" algn="l"/>
                <a:tab pos="2148289" algn="l"/>
                <a:tab pos="2562972" algn="l"/>
                <a:tab pos="2977656" algn="l"/>
                <a:tab pos="3392338" algn="l"/>
                <a:tab pos="3807022" algn="l"/>
                <a:tab pos="4221704" algn="l"/>
                <a:tab pos="4636388" algn="l"/>
                <a:tab pos="5051071" algn="l"/>
                <a:tab pos="5465755" algn="l"/>
                <a:tab pos="5880437" algn="l"/>
                <a:tab pos="6295121" algn="l"/>
                <a:tab pos="6709803" algn="l"/>
                <a:tab pos="7124487" algn="l"/>
                <a:tab pos="7539169" algn="l"/>
                <a:tab pos="7953852" algn="l"/>
                <a:tab pos="8368536" algn="l"/>
              </a:tabLst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</a:rPr>
              <a:t>Find that MOPITT 'On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-orbit' NIR radiance errors &gt;&gt; pre-launch instrumental errors</a:t>
            </a:r>
          </a:p>
          <a:p>
            <a:pPr marL="387326" indent="-292295">
              <a:spcAft>
                <a:spcPts val="693"/>
              </a:spcAft>
              <a:buClr>
                <a:schemeClr val="bg1"/>
              </a:buClr>
              <a:buSzPct val="120000"/>
              <a:buFont typeface="Arial"/>
              <a:buChar char="•"/>
              <a:tabLst>
                <a:tab pos="387326" algn="l"/>
                <a:tab pos="489556" algn="l"/>
                <a:tab pos="904239" algn="l"/>
                <a:tab pos="1318922" algn="l"/>
                <a:tab pos="1733606" algn="l"/>
                <a:tab pos="2148289" algn="l"/>
                <a:tab pos="2562972" algn="l"/>
                <a:tab pos="2977656" algn="l"/>
                <a:tab pos="3392338" algn="l"/>
                <a:tab pos="3807022" algn="l"/>
                <a:tab pos="4221704" algn="l"/>
                <a:tab pos="4636388" algn="l"/>
                <a:tab pos="5051071" algn="l"/>
                <a:tab pos="5465755" algn="l"/>
                <a:tab pos="5880437" algn="l"/>
                <a:tab pos="6295121" algn="l"/>
                <a:tab pos="6709803" algn="l"/>
                <a:tab pos="7124487" algn="l"/>
                <a:tab pos="7539169" algn="l"/>
                <a:tab pos="7953852" algn="l"/>
                <a:tab pos="8368536" algn="l"/>
              </a:tabLst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Main source of random errors for NIR radiances is geophysical</a:t>
            </a:r>
          </a:p>
          <a:p>
            <a:pPr marL="387326" indent="-292295">
              <a:spcAft>
                <a:spcPts val="693"/>
              </a:spcAft>
              <a:buClr>
                <a:schemeClr val="bg1"/>
              </a:buClr>
              <a:buSzPct val="120000"/>
              <a:buFont typeface="Arial"/>
              <a:buChar char="•"/>
              <a:tabLst>
                <a:tab pos="387326" algn="l"/>
                <a:tab pos="489556" algn="l"/>
                <a:tab pos="904239" algn="l"/>
                <a:tab pos="1318922" algn="l"/>
                <a:tab pos="1733606" algn="l"/>
                <a:tab pos="2148289" algn="l"/>
                <a:tab pos="2562972" algn="l"/>
                <a:tab pos="2977656" algn="l"/>
                <a:tab pos="3392338" algn="l"/>
                <a:tab pos="3807022" algn="l"/>
                <a:tab pos="4221704" algn="l"/>
                <a:tab pos="4636388" algn="l"/>
                <a:tab pos="5051071" algn="l"/>
                <a:tab pos="5465755" algn="l"/>
                <a:tab pos="5880437" algn="l"/>
                <a:tab pos="6295121" algn="l"/>
                <a:tab pos="6709803" algn="l"/>
                <a:tab pos="7124487" algn="l"/>
                <a:tab pos="7539169" algn="l"/>
                <a:tab pos="7953852" algn="l"/>
                <a:tab pos="8368536" algn="l"/>
              </a:tabLst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Each MOPITT 'pixel' is actually composed of 16 overlapping FOVs spaced ~ 170 m </a:t>
            </a:r>
            <a:r>
              <a:rPr lang="en-US" sz="1800" b="1" dirty="0">
                <a:solidFill>
                  <a:srgbClr val="FFFFFF"/>
                </a:solidFill>
                <a:cs typeface="Arial"/>
              </a:rPr>
              <a:t>apart, a total shift of 2.7 km for one </a:t>
            </a:r>
            <a:r>
              <a:rPr lang="en-US" sz="1800" b="1" dirty="0" smtClean="0">
                <a:solidFill>
                  <a:srgbClr val="FFFFFF"/>
                </a:solidFill>
                <a:cs typeface="Arial"/>
              </a:rPr>
              <a:t>stare</a:t>
            </a:r>
            <a:endParaRPr lang="en-US" sz="18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7326" indent="-292295">
              <a:spcAft>
                <a:spcPts val="693"/>
              </a:spcAft>
              <a:buClr>
                <a:schemeClr val="bg1"/>
              </a:buClr>
              <a:buSzPct val="120000"/>
              <a:buFont typeface="Arial"/>
              <a:buChar char="•"/>
              <a:tabLst>
                <a:tab pos="387326" algn="l"/>
                <a:tab pos="489556" algn="l"/>
                <a:tab pos="904239" algn="l"/>
                <a:tab pos="1318922" algn="l"/>
                <a:tab pos="1733606" algn="l"/>
                <a:tab pos="2148289" algn="l"/>
                <a:tab pos="2562972" algn="l"/>
                <a:tab pos="2977656" algn="l"/>
                <a:tab pos="3392338" algn="l"/>
                <a:tab pos="3807022" algn="l"/>
                <a:tab pos="4221704" algn="l"/>
                <a:tab pos="4636388" algn="l"/>
                <a:tab pos="5051071" algn="l"/>
                <a:tab pos="5465755" algn="l"/>
                <a:tab pos="5880437" algn="l"/>
                <a:tab pos="6295121" algn="l"/>
                <a:tab pos="6709803" algn="l"/>
                <a:tab pos="7124487" algn="l"/>
                <a:tab pos="7539169" algn="l"/>
                <a:tab pos="7953852" algn="l"/>
                <a:tab pos="8368536" algn="l"/>
              </a:tabLst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</a:rPr>
              <a:t>Fine-scale 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variations in surface reflectance produce fluctuations in raw 'counts'</a:t>
            </a:r>
          </a:p>
          <a:p>
            <a:pPr marL="387326" indent="-292295">
              <a:spcAft>
                <a:spcPts val="693"/>
              </a:spcAft>
              <a:buClr>
                <a:schemeClr val="bg1"/>
              </a:buClr>
              <a:buSzPct val="120000"/>
              <a:buFont typeface="Arial"/>
              <a:buChar char="•"/>
              <a:tabLst>
                <a:tab pos="387326" algn="l"/>
                <a:tab pos="489556" algn="l"/>
                <a:tab pos="904239" algn="l"/>
                <a:tab pos="1318922" algn="l"/>
                <a:tab pos="1733606" algn="l"/>
                <a:tab pos="2148289" algn="l"/>
                <a:tab pos="2562972" algn="l"/>
                <a:tab pos="2977656" algn="l"/>
                <a:tab pos="3392338" algn="l"/>
                <a:tab pos="3807022" algn="l"/>
                <a:tab pos="4221704" algn="l"/>
                <a:tab pos="4636388" algn="l"/>
                <a:tab pos="5051071" algn="l"/>
                <a:tab pos="5465755" algn="l"/>
                <a:tab pos="5880437" algn="l"/>
                <a:tab pos="6295121" algn="l"/>
                <a:tab pos="6709803" algn="l"/>
                <a:tab pos="7124487" algn="l"/>
                <a:tab pos="7539169" algn="l"/>
                <a:tab pos="7953852" algn="l"/>
                <a:tab pos="8368536" algn="l"/>
              </a:tabLst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Geographical patterns consistent w/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</a:rPr>
              <a:t>MODIS-derived  reflectance variability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424" y="857268"/>
            <a:ext cx="3531398" cy="3143231"/>
          </a:xfrm>
          <a:prstGeom prst="rect">
            <a:avLst/>
          </a:prstGeom>
          <a:noFill/>
          <a:ln>
            <a:noFill/>
          </a:ln>
          <a:effectLst>
            <a:outerShdw blurRad="63500" dist="152735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71500" y="131763"/>
            <a:ext cx="8356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MOPITT ‘Geophysical’ Noise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65100" y="4677221"/>
            <a:ext cx="8788400" cy="204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9265" rIns="0" bIns="0" numCol="1" anchor="t" anchorCtr="0" compatLnSpc="1">
            <a:prstTxWarp prst="textNoShape">
              <a:avLst/>
            </a:prstTxWarp>
          </a:bodyPr>
          <a:lstStyle>
            <a:lvl1pPr marL="311045" indent="-311045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  <a:buFont typeface="Times New Roman" charset="0"/>
              <a:defRPr sz="2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73930" indent="-259204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100000"/>
              <a:buFont typeface="Times New Roman" charset="0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036815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ts val="771"/>
              </a:spcAft>
              <a:buClr>
                <a:srgbClr val="000000"/>
              </a:buClr>
              <a:buSzPct val="100000"/>
              <a:buFont typeface="Times New Roman" charset="0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51541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ts val="522"/>
              </a:spcAft>
              <a:buClr>
                <a:srgbClr val="000000"/>
              </a:buClr>
              <a:buSzPct val="100000"/>
              <a:buFont typeface="Times New Roman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66268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7326" indent="-292295">
              <a:spcAft>
                <a:spcPts val="693"/>
              </a:spcAft>
              <a:buClr>
                <a:schemeClr val="bg1"/>
              </a:buClr>
              <a:buSzPct val="120000"/>
              <a:buFont typeface="Arial"/>
              <a:buChar char="•"/>
              <a:tabLst>
                <a:tab pos="387326" algn="l"/>
                <a:tab pos="489556" algn="l"/>
                <a:tab pos="904239" algn="l"/>
                <a:tab pos="1318922" algn="l"/>
                <a:tab pos="1733606" algn="l"/>
                <a:tab pos="2148289" algn="l"/>
                <a:tab pos="2562972" algn="l"/>
                <a:tab pos="2977656" algn="l"/>
                <a:tab pos="3392338" algn="l"/>
                <a:tab pos="3807022" algn="l"/>
                <a:tab pos="4221704" algn="l"/>
                <a:tab pos="4636388" algn="l"/>
                <a:tab pos="5051071" algn="l"/>
                <a:tab pos="5465755" algn="l"/>
                <a:tab pos="5880437" algn="l"/>
                <a:tab pos="6295121" algn="l"/>
                <a:tab pos="6709803" algn="l"/>
                <a:tab pos="7124487" algn="l"/>
                <a:tab pos="7539169" algn="l"/>
                <a:tab pos="7953852" algn="l"/>
                <a:tab pos="8368536" algn="l"/>
              </a:tabLst>
            </a:pPr>
            <a:r>
              <a:rPr lang="en-US" sz="1800" b="1" dirty="0" smtClean="0">
                <a:solidFill>
                  <a:srgbClr val="FFFF00"/>
                </a:solidFill>
                <a:cs typeface="Arial"/>
              </a:rPr>
              <a:t>The MOPITT group is recommending some averaging or perhaps filtering of the data to compensate for the higher noise and retrieval error: the degree to which this is necessary will be application dependent  </a:t>
            </a:r>
          </a:p>
          <a:p>
            <a:pPr marL="387326" indent="-292295">
              <a:spcAft>
                <a:spcPts val="693"/>
              </a:spcAft>
              <a:buClr>
                <a:schemeClr val="bg1"/>
              </a:buClr>
              <a:buSzPct val="120000"/>
              <a:buFont typeface="Arial"/>
              <a:buChar char="•"/>
              <a:tabLst>
                <a:tab pos="387326" algn="l"/>
                <a:tab pos="489556" algn="l"/>
                <a:tab pos="904239" algn="l"/>
                <a:tab pos="1318922" algn="l"/>
                <a:tab pos="1733606" algn="l"/>
                <a:tab pos="2148289" algn="l"/>
                <a:tab pos="2562972" algn="l"/>
                <a:tab pos="2977656" algn="l"/>
                <a:tab pos="3392338" algn="l"/>
                <a:tab pos="3807022" algn="l"/>
                <a:tab pos="4221704" algn="l"/>
                <a:tab pos="4636388" algn="l"/>
                <a:tab pos="5051071" algn="l"/>
                <a:tab pos="5465755" algn="l"/>
                <a:tab pos="5880437" algn="l"/>
                <a:tab pos="6295121" algn="l"/>
                <a:tab pos="6709803" algn="l"/>
                <a:tab pos="7124487" algn="l"/>
                <a:tab pos="7539169" algn="l"/>
                <a:tab pos="7953852" algn="l"/>
                <a:tab pos="8368536" algn="l"/>
              </a:tabLst>
            </a:pPr>
            <a:r>
              <a:rPr lang="en-US" sz="1800" b="1" dirty="0" smtClean="0">
                <a:solidFill>
                  <a:srgbClr val="FFFF00"/>
                </a:solidFill>
                <a:cs typeface="Arial"/>
              </a:rPr>
              <a:t>May limit MOPITT's applicability to high spatiotemporal AQ science, but the multispectral demonstration of improved vertical information stands</a:t>
            </a:r>
          </a:p>
          <a:p>
            <a:pPr marL="387326" indent="-292295">
              <a:spcAft>
                <a:spcPts val="693"/>
              </a:spcAft>
              <a:buClr>
                <a:schemeClr val="bg1"/>
              </a:buClr>
              <a:buSzPct val="120000"/>
              <a:buFont typeface="Arial"/>
              <a:buChar char="•"/>
              <a:tabLst>
                <a:tab pos="387326" algn="l"/>
                <a:tab pos="489556" algn="l"/>
                <a:tab pos="904239" algn="l"/>
                <a:tab pos="1318922" algn="l"/>
                <a:tab pos="1733606" algn="l"/>
                <a:tab pos="2148289" algn="l"/>
                <a:tab pos="2562972" algn="l"/>
                <a:tab pos="2977656" algn="l"/>
                <a:tab pos="3392338" algn="l"/>
                <a:tab pos="3807022" algn="l"/>
                <a:tab pos="4221704" algn="l"/>
                <a:tab pos="4636388" algn="l"/>
                <a:tab pos="5051071" algn="l"/>
                <a:tab pos="5465755" algn="l"/>
                <a:tab pos="5880437" algn="l"/>
                <a:tab pos="6295121" algn="l"/>
                <a:tab pos="6709803" algn="l"/>
                <a:tab pos="7124487" algn="l"/>
                <a:tab pos="7539169" algn="l"/>
                <a:tab pos="7953852" algn="l"/>
                <a:tab pos="8368536" algn="l"/>
              </a:tabLst>
            </a:pPr>
            <a:r>
              <a:rPr lang="en-US" sz="1800" b="1" dirty="0" smtClean="0">
                <a:solidFill>
                  <a:srgbClr val="FF0000"/>
                </a:solidFill>
                <a:cs typeface="Arial"/>
              </a:rPr>
              <a:t>This is solely a MOPITT problem:</a:t>
            </a:r>
            <a:r>
              <a:rPr lang="en-US" sz="1800" b="1" dirty="0" smtClean="0">
                <a:solidFill>
                  <a:srgbClr val="FFFF00"/>
                </a:solidFill>
                <a:cs typeface="Arial"/>
              </a:rPr>
              <a:t> Future instrumentation using gas correlation in either LEO or GEO should be able to account for this</a:t>
            </a:r>
            <a:endParaRPr lang="en-US" sz="18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5900" y="4157246"/>
            <a:ext cx="3695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From </a:t>
            </a:r>
            <a:r>
              <a:rPr lang="en-US" sz="1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Deeter</a:t>
            </a: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et al., sub. JGR, 2011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11151" y="225426"/>
            <a:ext cx="6159639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MOPITT Surface CO Retrievals 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</p:txBody>
      </p:sp>
      <p:grpSp>
        <p:nvGrpSpPr>
          <p:cNvPr id="28675" name="Group 21"/>
          <p:cNvGrpSpPr>
            <a:grpSpLocks/>
          </p:cNvGrpSpPr>
          <p:nvPr/>
        </p:nvGrpSpPr>
        <p:grpSpPr bwMode="auto">
          <a:xfrm>
            <a:off x="347664" y="1376363"/>
            <a:ext cx="7983537" cy="5224462"/>
            <a:chOff x="347663" y="1375734"/>
            <a:chExt cx="7983537" cy="5225091"/>
          </a:xfrm>
        </p:grpSpPr>
        <p:pic>
          <p:nvPicPr>
            <p:cNvPr id="28692" name="Picture 3" descr="Asia_CO_surf_IR_SO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63" y="1375734"/>
              <a:ext cx="7983537" cy="522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3" name="Rectangle 3"/>
            <p:cNvSpPr>
              <a:spLocks noChangeArrowheads="1"/>
            </p:cNvSpPr>
            <p:nvPr/>
          </p:nvSpPr>
          <p:spPr bwMode="auto">
            <a:xfrm>
              <a:off x="673100" y="1706563"/>
              <a:ext cx="3848100" cy="5032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3333CC"/>
                </a:buClr>
                <a:buSzPct val="120000"/>
              </a:pPr>
              <a:r>
                <a:rPr lang="en-US" sz="20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TIR-only with constant a priori</a:t>
              </a:r>
              <a:endParaRPr lang="en-GB" sz="2000" b="1" baseline="-2500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8676" name="Title 1"/>
          <p:cNvSpPr>
            <a:spLocks noGrp="1"/>
          </p:cNvSpPr>
          <p:nvPr>
            <p:ph type="title"/>
          </p:nvPr>
        </p:nvSpPr>
        <p:spPr bwMode="auto">
          <a:xfrm>
            <a:off x="317500" y="863600"/>
            <a:ext cx="5334000" cy="444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2005-2008 Sep-Nov Seasonal Average</a:t>
            </a: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55600" y="1347789"/>
            <a:ext cx="7975600" cy="5281612"/>
            <a:chOff x="355600" y="1347787"/>
            <a:chExt cx="7975600" cy="5281613"/>
          </a:xfrm>
        </p:grpSpPr>
        <p:grpSp>
          <p:nvGrpSpPr>
            <p:cNvPr id="28679" name="Group 14"/>
            <p:cNvGrpSpPr>
              <a:grpSpLocks/>
            </p:cNvGrpSpPr>
            <p:nvPr/>
          </p:nvGrpSpPr>
          <p:grpSpPr bwMode="auto">
            <a:xfrm>
              <a:off x="355600" y="1347787"/>
              <a:ext cx="7975600" cy="5281613"/>
              <a:chOff x="288532" y="1136903"/>
              <a:chExt cx="8398268" cy="5496517"/>
            </a:xfrm>
          </p:grpSpPr>
          <p:pic>
            <p:nvPicPr>
              <p:cNvPr id="28681" name="Picture 3" descr="Asia_CO_surf_TN_SON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532" y="1136903"/>
                <a:ext cx="8398268" cy="5496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4633098" y="1424367"/>
                <a:ext cx="952829" cy="9086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Times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847067" y="2296673"/>
                <a:ext cx="951157" cy="910303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Times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139967" y="2888123"/>
                <a:ext cx="952829" cy="9086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Times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924327" y="3864510"/>
                <a:ext cx="952829" cy="9086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Times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414480" y="2729522"/>
                <a:ext cx="725487" cy="728573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Times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8687" name="TextBox 9"/>
              <p:cNvSpPr txBox="1">
                <a:spLocks noChangeArrowheads="1"/>
              </p:cNvSpPr>
              <p:nvPr/>
            </p:nvSpPr>
            <p:spPr bwMode="auto">
              <a:xfrm>
                <a:off x="4681045" y="1381460"/>
                <a:ext cx="1081103" cy="48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r>
                  <a:rPr lang="en-US">
                    <a:solidFill>
                      <a:srgbClr val="000000"/>
                    </a:solidFill>
                    <a:latin typeface="Calibri" charset="0"/>
                  </a:rPr>
                  <a:t>Beijing</a:t>
                </a:r>
              </a:p>
            </p:txBody>
          </p:sp>
          <p:sp>
            <p:nvSpPr>
              <p:cNvPr id="28688" name="TextBox 10"/>
              <p:cNvSpPr txBox="1">
                <a:spLocks noChangeArrowheads="1"/>
              </p:cNvSpPr>
              <p:nvPr/>
            </p:nvSpPr>
            <p:spPr bwMode="auto">
              <a:xfrm>
                <a:off x="4809747" y="2634222"/>
                <a:ext cx="1391582" cy="48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r>
                  <a:rPr lang="en-US">
                    <a:solidFill>
                      <a:srgbClr val="000000"/>
                    </a:solidFill>
                    <a:latin typeface="Calibri" charset="0"/>
                  </a:rPr>
                  <a:t>Shanghai</a:t>
                </a:r>
              </a:p>
            </p:txBody>
          </p:sp>
          <p:sp>
            <p:nvSpPr>
              <p:cNvPr id="28689" name="TextBox 11"/>
              <p:cNvSpPr txBox="1">
                <a:spLocks noChangeArrowheads="1"/>
              </p:cNvSpPr>
              <p:nvPr/>
            </p:nvSpPr>
            <p:spPr bwMode="auto">
              <a:xfrm>
                <a:off x="4213211" y="3166205"/>
                <a:ext cx="1148832" cy="48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r>
                  <a:rPr lang="en-US">
                    <a:solidFill>
                      <a:srgbClr val="000000"/>
                    </a:solidFill>
                    <a:latin typeface="Calibri" charset="0"/>
                  </a:rPr>
                  <a:t>Wuhan</a:t>
                </a:r>
              </a:p>
            </p:txBody>
          </p:sp>
          <p:sp>
            <p:nvSpPr>
              <p:cNvPr id="28690" name="TextBox 12"/>
              <p:cNvSpPr txBox="1">
                <a:spLocks noChangeArrowheads="1"/>
              </p:cNvSpPr>
              <p:nvPr/>
            </p:nvSpPr>
            <p:spPr bwMode="auto">
              <a:xfrm>
                <a:off x="3157763" y="2784633"/>
                <a:ext cx="1362147" cy="48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r>
                  <a:rPr lang="en-US">
                    <a:solidFill>
                      <a:srgbClr val="000000"/>
                    </a:solidFill>
                    <a:latin typeface="Calibri" charset="0"/>
                  </a:rPr>
                  <a:t>Chengdu</a:t>
                </a:r>
              </a:p>
            </p:txBody>
          </p:sp>
          <p:sp>
            <p:nvSpPr>
              <p:cNvPr id="28691" name="TextBox 13"/>
              <p:cNvSpPr txBox="1">
                <a:spLocks noChangeArrowheads="1"/>
              </p:cNvSpPr>
              <p:nvPr/>
            </p:nvSpPr>
            <p:spPr bwMode="auto">
              <a:xfrm>
                <a:off x="4204630" y="4238792"/>
                <a:ext cx="1625837" cy="48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r>
                  <a:rPr lang="en-US">
                    <a:solidFill>
                      <a:srgbClr val="000000"/>
                    </a:solidFill>
                    <a:latin typeface="Calibri" charset="0"/>
                  </a:rPr>
                  <a:t>Hong Kong</a:t>
                </a:r>
              </a:p>
            </p:txBody>
          </p:sp>
        </p:grpSp>
        <p:sp>
          <p:nvSpPr>
            <p:cNvPr id="28680" name="Rectangle 3"/>
            <p:cNvSpPr>
              <a:spLocks noChangeArrowheads="1"/>
            </p:cNvSpPr>
            <p:nvPr/>
          </p:nvSpPr>
          <p:spPr bwMode="auto">
            <a:xfrm>
              <a:off x="514350" y="1604963"/>
              <a:ext cx="3848100" cy="5032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3333CC"/>
                </a:buClr>
                <a:buSzPct val="120000"/>
              </a:pPr>
              <a:r>
                <a:rPr lang="en-US" sz="20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TIR+NIR with constant a priori</a:t>
              </a:r>
              <a:endParaRPr lang="en-GB" sz="2000" b="1" baseline="-2500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448300" y="918746"/>
            <a:ext cx="3263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From Worden et al., JGR, 2010</a:t>
            </a:r>
            <a:endParaRPr lang="en-US" sz="16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 rot="5400000" flipH="1" flipV="1">
            <a:off x="835026" y="5430837"/>
            <a:ext cx="666750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52400" y="1117600"/>
            <a:ext cx="6591300" cy="5638800"/>
            <a:chOff x="152400" y="1117600"/>
            <a:chExt cx="6591300" cy="5638800"/>
          </a:xfrm>
        </p:grpSpPr>
        <p:sp>
          <p:nvSpPr>
            <p:cNvPr id="3" name="Rectangle 2"/>
            <p:cNvSpPr/>
            <p:nvPr/>
          </p:nvSpPr>
          <p:spPr>
            <a:xfrm>
              <a:off x="4356100" y="1117600"/>
              <a:ext cx="2387600" cy="2781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52400" y="1117600"/>
              <a:ext cx="4318000" cy="563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3314" name="Group 17"/>
            <p:cNvGrpSpPr>
              <a:grpSpLocks/>
            </p:cNvGrpSpPr>
            <p:nvPr/>
          </p:nvGrpSpPr>
          <p:grpSpPr bwMode="auto">
            <a:xfrm>
              <a:off x="190500" y="3775075"/>
              <a:ext cx="4137025" cy="2925763"/>
              <a:chOff x="2212243" y="3932238"/>
              <a:chExt cx="4510088" cy="2925762"/>
            </a:xfrm>
          </p:grpSpPr>
          <p:grpSp>
            <p:nvGrpSpPr>
              <p:cNvPr id="13331" name="Group 16"/>
              <p:cNvGrpSpPr>
                <a:grpSpLocks/>
              </p:cNvGrpSpPr>
              <p:nvPr/>
            </p:nvGrpSpPr>
            <p:grpSpPr bwMode="auto">
              <a:xfrm>
                <a:off x="2212243" y="3932238"/>
                <a:ext cx="4510088" cy="2925762"/>
                <a:chOff x="2241550" y="3932238"/>
                <a:chExt cx="4510088" cy="2925762"/>
              </a:xfrm>
            </p:grpSpPr>
            <p:pic>
              <p:nvPicPr>
                <p:cNvPr id="13334" name="Picture 10" descr="WRFd03_E_CO_diff.jp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1550" y="3932238"/>
                  <a:ext cx="4510088" cy="2925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35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2640309" y="6153733"/>
                  <a:ext cx="3149021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defTabSz="457200" eaLnBrk="1" hangingPunct="1"/>
                  <a:r>
                    <a:rPr lang="en-US" sz="1800" b="1" dirty="0" smtClean="0">
                      <a:solidFill>
                        <a:prstClr val="black"/>
                      </a:solidFill>
                    </a:rPr>
                    <a:t>Area with transportation emission differences </a:t>
                  </a:r>
                </a:p>
              </p:txBody>
            </p:sp>
          </p:grpSp>
          <p:sp>
            <p:nvSpPr>
              <p:cNvPr id="13332" name="TextBox 11"/>
              <p:cNvSpPr txBox="1">
                <a:spLocks noChangeArrowheads="1"/>
              </p:cNvSpPr>
              <p:nvPr/>
            </p:nvSpPr>
            <p:spPr bwMode="auto">
              <a:xfrm>
                <a:off x="2212243" y="3933397"/>
                <a:ext cx="4296069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defTabSz="457200" eaLnBrk="1" hangingPunct="1"/>
                <a:r>
                  <a:rPr lang="en-US" sz="1800" b="1" dirty="0" smtClean="0">
                    <a:solidFill>
                      <a:prstClr val="black"/>
                    </a:solidFill>
                  </a:rPr>
                  <a:t>Difference in WRF-</a:t>
                </a:r>
                <a:r>
                  <a:rPr lang="en-US" sz="1800" b="1" dirty="0" err="1" smtClean="0">
                    <a:solidFill>
                      <a:prstClr val="black"/>
                    </a:solidFill>
                  </a:rPr>
                  <a:t>chem</a:t>
                </a:r>
                <a:r>
                  <a:rPr lang="en-US" sz="1800" b="1" dirty="0" smtClean="0">
                    <a:solidFill>
                      <a:prstClr val="black"/>
                    </a:solidFill>
                  </a:rPr>
                  <a:t> CO </a:t>
                </a:r>
              </a:p>
              <a:p>
                <a:pPr defTabSz="457200" eaLnBrk="1" hangingPunct="1"/>
                <a:r>
                  <a:rPr lang="en-US" sz="1800" b="1" dirty="0" smtClean="0">
                    <a:solidFill>
                      <a:prstClr val="black"/>
                    </a:solidFill>
                  </a:rPr>
                  <a:t>emissions (2007-2008)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556963" y="5054601"/>
                <a:ext cx="728605" cy="5588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0"/>
                    </a:schemeClr>
                  </a:gs>
                </a:gsLst>
                <a:lin ang="16200000" scaled="0"/>
                <a:tileRect/>
              </a:gra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3316" name="Group 22"/>
            <p:cNvGrpSpPr>
              <a:grpSpLocks/>
            </p:cNvGrpSpPr>
            <p:nvPr/>
          </p:nvGrpSpPr>
          <p:grpSpPr bwMode="auto">
            <a:xfrm>
              <a:off x="173038" y="1128713"/>
              <a:ext cx="6496050" cy="2660650"/>
              <a:chOff x="159619" y="862584"/>
              <a:chExt cx="6496365" cy="2660636"/>
            </a:xfrm>
          </p:grpSpPr>
          <p:grpSp>
            <p:nvGrpSpPr>
              <p:cNvPr id="13321" name="Group 19"/>
              <p:cNvGrpSpPr>
                <a:grpSpLocks/>
              </p:cNvGrpSpPr>
              <p:nvPr/>
            </p:nvGrpSpPr>
            <p:grpSpPr bwMode="auto">
              <a:xfrm>
                <a:off x="159619" y="862584"/>
                <a:ext cx="6035388" cy="2660636"/>
                <a:chOff x="159619" y="862584"/>
                <a:chExt cx="6035388" cy="2660636"/>
              </a:xfrm>
            </p:grpSpPr>
            <p:pic>
              <p:nvPicPr>
                <p:cNvPr id="13324" name="Picture 12" descr="MOP_LMTcol_V5_S2case_dom03_2007.tif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6957"/>
                <a:stretch>
                  <a:fillRect/>
                </a:stretch>
              </p:blipFill>
              <p:spPr bwMode="auto">
                <a:xfrm>
                  <a:off x="159619" y="862584"/>
                  <a:ext cx="3017689" cy="26606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325" name="Picture 13" descr="MOP_LMTcol_V5_S2case_dom03_2008.ti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6957"/>
                <a:stretch>
                  <a:fillRect/>
                </a:stretch>
              </p:blipFill>
              <p:spPr bwMode="auto">
                <a:xfrm>
                  <a:off x="3177308" y="862584"/>
                  <a:ext cx="3017699" cy="26606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26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1598835" y="1055401"/>
                  <a:ext cx="3792023" cy="369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defTabSz="457200" eaLnBrk="1" hangingPunct="1"/>
                  <a:r>
                    <a:rPr lang="en-US" sz="1800" b="1" dirty="0" smtClean="0">
                      <a:solidFill>
                        <a:prstClr val="black"/>
                      </a:solidFill>
                      <a:latin typeface="Arial"/>
                      <a:cs typeface="Arial"/>
                    </a:rPr>
                    <a:t>MOPITT CO Column sfc-800 </a:t>
                  </a:r>
                  <a:r>
                    <a:rPr lang="en-US" sz="1800" b="1" dirty="0" err="1" smtClean="0">
                      <a:solidFill>
                        <a:prstClr val="black"/>
                      </a:solidFill>
                      <a:latin typeface="Arial"/>
                      <a:cs typeface="Arial"/>
                    </a:rPr>
                    <a:t>hPa</a:t>
                  </a:r>
                  <a:r>
                    <a:rPr lang="en-US" sz="1800" b="1" dirty="0" smtClean="0">
                      <a:solidFill>
                        <a:prstClr val="black"/>
                      </a:solidFill>
                      <a:latin typeface="Arial"/>
                      <a:cs typeface="Arial"/>
                    </a:rPr>
                    <a:t>   </a:t>
                  </a:r>
                </a:p>
              </p:txBody>
            </p:sp>
            <p:sp>
              <p:nvSpPr>
                <p:cNvPr id="13327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1038283" y="2865893"/>
                  <a:ext cx="1139722" cy="369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defTabSz="457200" eaLnBrk="1" hangingPunct="1"/>
                  <a:r>
                    <a:rPr lang="en-US" sz="1800" b="1" dirty="0" smtClean="0">
                      <a:solidFill>
                        <a:prstClr val="black"/>
                      </a:solidFill>
                    </a:rPr>
                    <a:t>Aug. 2007</a:t>
                  </a:r>
                </a:p>
              </p:txBody>
            </p:sp>
            <p:sp>
              <p:nvSpPr>
                <p:cNvPr id="13328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4005251" y="2855254"/>
                  <a:ext cx="1139722" cy="369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defTabSz="457200" eaLnBrk="1" hangingPunct="1"/>
                  <a:r>
                    <a:rPr lang="en-US" sz="1800" b="1" dirty="0" smtClean="0">
                      <a:solidFill>
                        <a:prstClr val="black"/>
                      </a:solidFill>
                    </a:rPr>
                    <a:t>Aug. 2008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 bwMode="auto">
                <a:xfrm>
                  <a:off x="1235996" y="1857941"/>
                  <a:ext cx="614392" cy="54133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  <a:alpha val="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  <a:alpha val="0"/>
                      </a:schemeClr>
                    </a:gs>
                  </a:gsLst>
                  <a:lin ang="16200000" scaled="0"/>
                  <a:tileRect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 bwMode="auto">
                <a:xfrm>
                  <a:off x="4239692" y="1857941"/>
                  <a:ext cx="615980" cy="54133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  <a:alpha val="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  <a:alpha val="0"/>
                      </a:schemeClr>
                    </a:gs>
                  </a:gsLst>
                  <a:lin ang="16200000" scaled="0"/>
                  <a:tileRect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13322" name="Picture 20" descr="MOP_LMTcol_V5_S2case_dom03_2008.t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13"/>
              <a:stretch>
                <a:fillRect/>
              </a:stretch>
            </p:blipFill>
            <p:spPr bwMode="auto">
              <a:xfrm>
                <a:off x="6229331" y="862584"/>
                <a:ext cx="426653" cy="2660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3" name="TextBox 21"/>
              <p:cNvSpPr txBox="1">
                <a:spLocks noChangeArrowheads="1"/>
              </p:cNvSpPr>
              <p:nvPr/>
            </p:nvSpPr>
            <p:spPr bwMode="auto">
              <a:xfrm rot="-5400000">
                <a:off x="5354085" y="2002345"/>
                <a:ext cx="167320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defTabSz="457200" eaLnBrk="1" hangingPunct="1"/>
                <a:r>
                  <a:rPr lang="en-US" sz="1200" smtClean="0">
                    <a:solidFill>
                      <a:prstClr val="black"/>
                    </a:solidFill>
                  </a:rPr>
                  <a:t>(molecules/cm</a:t>
                </a:r>
                <a:r>
                  <a:rPr lang="en-US" sz="1200" baseline="30000" smtClean="0">
                    <a:solidFill>
                      <a:prstClr val="black"/>
                    </a:solidFill>
                  </a:rPr>
                  <a:t>2</a:t>
                </a:r>
                <a:r>
                  <a:rPr lang="en-US" sz="1200" smtClean="0">
                    <a:solidFill>
                      <a:prstClr val="black"/>
                    </a:solidFill>
                  </a:rPr>
                  <a:t>)/1.e17</a:t>
                </a:r>
              </a:p>
            </p:txBody>
          </p:sp>
        </p:grpSp>
      </p:grpSp>
      <p:sp>
        <p:nvSpPr>
          <p:cNvPr id="13317" name="TextBox 23"/>
          <p:cNvSpPr txBox="1">
            <a:spLocks noChangeArrowheads="1"/>
          </p:cNvSpPr>
          <p:nvPr/>
        </p:nvSpPr>
        <p:spPr bwMode="auto">
          <a:xfrm>
            <a:off x="4492625" y="3908425"/>
            <a:ext cx="45497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Using WRF-</a:t>
            </a:r>
            <a:r>
              <a:rPr lang="en-US" sz="1600" b="1" dirty="0" err="1" smtClean="0">
                <a:solidFill>
                  <a:srgbClr val="FFFFFF"/>
                </a:solidFill>
                <a:latin typeface="Arial"/>
                <a:cs typeface="Arial"/>
              </a:rPr>
              <a:t>chem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 for attribution of CO </a:t>
            </a:r>
          </a:p>
          <a:p>
            <a:pPr defTabSz="457200" eaLnBrk="1" hangingPunct="1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difference due to emissions vs. meteorology:</a:t>
            </a:r>
          </a:p>
          <a:p>
            <a:pPr marL="279400" indent="-279400" defTabSz="457200" eaLnBrk="1" hangingPunct="1">
              <a:buSzPct val="60000"/>
              <a:buFont typeface="Wingdings" charset="0"/>
              <a:buChar char="§"/>
            </a:pP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8.4% reduction from meteorology in 2008</a:t>
            </a:r>
          </a:p>
          <a:p>
            <a:pPr marL="279400" indent="-279400" defTabSz="457200" eaLnBrk="1" hangingPunct="1">
              <a:buSzPct val="60000"/>
              <a:buFont typeface="Wingdings" charset="0"/>
              <a:buChar char="§"/>
            </a:pP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83% of reduction in CO from Beijing transport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(box area) corresponding to 5.6 </a:t>
            </a:r>
            <a:r>
              <a:rPr lang="en-US" sz="1600" b="1" dirty="0" err="1" smtClean="0">
                <a:solidFill>
                  <a:srgbClr val="FFFFFF"/>
                </a:solidFill>
                <a:latin typeface="Arial"/>
                <a:cs typeface="Arial"/>
              </a:rPr>
              <a:t>Gg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[CO]/day</a:t>
            </a:r>
          </a:p>
          <a:p>
            <a:pPr marL="228600" indent="-228600" defTabSz="457200" eaLnBrk="1" hangingPunct="1">
              <a:buSzPct val="60000"/>
            </a:pPr>
            <a:endParaRPr lang="en-US" sz="16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defTabSz="457200" eaLnBrk="1" hangingPunct="1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Assuming CO/CO</a:t>
            </a:r>
            <a:r>
              <a:rPr lang="en-US" sz="1600" b="1" baseline="-25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 emission ratio = 0.1 for</a:t>
            </a:r>
          </a:p>
          <a:p>
            <a:pPr defTabSz="457200" eaLnBrk="1" hangingPunct="1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China transportation sector (Streets et al., </a:t>
            </a:r>
          </a:p>
          <a:p>
            <a:pPr defTabSz="457200" eaLnBrk="1" hangingPunct="1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JGR, 2003, 2006), this is 56 </a:t>
            </a:r>
            <a:r>
              <a:rPr lang="en-US" sz="1600" b="1" dirty="0" err="1" smtClean="0">
                <a:solidFill>
                  <a:srgbClr val="FFFFFF"/>
                </a:solidFill>
                <a:latin typeface="Arial"/>
                <a:cs typeface="Arial"/>
              </a:rPr>
              <a:t>Gg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[CO</a:t>
            </a:r>
            <a:r>
              <a:rPr lang="en-US" sz="1600" b="1" baseline="-25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]/day</a:t>
            </a:r>
          </a:p>
        </p:txBody>
      </p:sp>
      <p:sp>
        <p:nvSpPr>
          <p:cNvPr id="13318" name="TextBox 24"/>
          <p:cNvSpPr txBox="1">
            <a:spLocks noChangeArrowheads="1"/>
          </p:cNvSpPr>
          <p:nvPr/>
        </p:nvSpPr>
        <p:spPr bwMode="auto">
          <a:xfrm>
            <a:off x="6843713" y="1146175"/>
            <a:ext cx="219868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MOPITT sees</a:t>
            </a:r>
          </a:p>
          <a:p>
            <a:pPr defTabSz="457200" eaLnBrk="1" hangingPunct="1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7.0 ± 1.2 </a:t>
            </a:r>
            <a:r>
              <a:rPr lang="en-US" sz="1600" b="1" dirty="0" err="1" smtClean="0">
                <a:solidFill>
                  <a:srgbClr val="FFFFFF"/>
                </a:solidFill>
                <a:latin typeface="Arial"/>
                <a:cs typeface="Arial"/>
              </a:rPr>
              <a:t>Gg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[CO]/day</a:t>
            </a:r>
          </a:p>
          <a:p>
            <a:pPr defTabSz="457200" eaLnBrk="1" hangingPunct="1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reduction in CO comparing Augusts of 2007 and 2008   for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Beijing </a:t>
            </a:r>
          </a:p>
          <a:p>
            <a:pPr defTabSz="457200" eaLnBrk="1" hangingPunct="1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[39.5°-41°N, </a:t>
            </a:r>
          </a:p>
          <a:p>
            <a:pPr defTabSz="457200" eaLnBrk="1" hangingPunct="1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115.5°-117.5°E]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254000" y="0"/>
            <a:ext cx="8890000" cy="107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Beijing Olympics: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E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stimate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of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CO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&amp; CO2 reduction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due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to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traffic restrictions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59400" y="6519446"/>
            <a:ext cx="3695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From Worden et al., prep. JGR, 2011</a:t>
            </a:r>
            <a:endParaRPr lang="en-US" sz="1600" i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209550" y="123826"/>
            <a:ext cx="866775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Are new LMT measurements useful for AQ? 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0030" y="723900"/>
            <a:ext cx="8698070" cy="5803900"/>
            <a:chOff x="304800" y="838200"/>
            <a:chExt cx="6464300" cy="5892800"/>
          </a:xfrm>
        </p:grpSpPr>
        <p:sp>
          <p:nvSpPr>
            <p:cNvPr id="6" name="Rectangle 5"/>
            <p:cNvSpPr/>
            <p:nvPr/>
          </p:nvSpPr>
          <p:spPr bwMode="auto">
            <a:xfrm>
              <a:off x="304800" y="838200"/>
              <a:ext cx="6464300" cy="5892800"/>
            </a:xfrm>
            <a:prstGeom prst="rect">
              <a:avLst/>
            </a:prstGeom>
            <a:solidFill>
              <a:schemeClr val="bg1"/>
            </a:solidFill>
            <a:ln w="88900" cap="flat" cmpd="sng" algn="ctr">
              <a:noFill/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endParaRPr>
            </a:p>
          </p:txBody>
        </p:sp>
        <p:pic>
          <p:nvPicPr>
            <p:cNvPr id="2" name="Picture 1" descr="Fig_ST_cross_section_WhiteHousexcf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93" r="50783" b="30551"/>
            <a:stretch/>
          </p:blipFill>
          <p:spPr>
            <a:xfrm>
              <a:off x="469899" y="914400"/>
              <a:ext cx="6257559" cy="2336800"/>
            </a:xfrm>
            <a:prstGeom prst="rect">
              <a:avLst/>
            </a:prstGeom>
          </p:spPr>
        </p:pic>
        <p:pic>
          <p:nvPicPr>
            <p:cNvPr id="3" name="Picture 2" descr="Fig_ST_cross_section_WhiteHousexcf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8" t="13773" r="2137" b="4023"/>
            <a:stretch/>
          </p:blipFill>
          <p:spPr>
            <a:xfrm>
              <a:off x="330200" y="3157465"/>
              <a:ext cx="6388100" cy="3237159"/>
            </a:xfrm>
            <a:prstGeom prst="rect">
              <a:avLst/>
            </a:prstGeom>
          </p:spPr>
        </p:pic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927600" y="1130300"/>
            <a:ext cx="3632200" cy="4241800"/>
            <a:chOff x="2311400" y="2857500"/>
            <a:chExt cx="3632200" cy="4241800"/>
          </a:xfrm>
        </p:grpSpPr>
        <p:sp>
          <p:nvSpPr>
            <p:cNvPr id="13" name="Oval 12"/>
            <p:cNvSpPr/>
            <p:nvPr/>
          </p:nvSpPr>
          <p:spPr bwMode="auto">
            <a:xfrm>
              <a:off x="2311400" y="2882900"/>
              <a:ext cx="723900" cy="4216400"/>
            </a:xfrm>
            <a:prstGeom prst="ellipse">
              <a:avLst/>
            </a:prstGeom>
            <a:noFill/>
            <a:ln w="88900" cap="flat" cmpd="sng" algn="ctr">
              <a:solidFill>
                <a:schemeClr val="accent6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3333CC"/>
                </a:solidFill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33800" y="2857500"/>
              <a:ext cx="2209800" cy="2031325"/>
            </a:xfrm>
            <a:prstGeom prst="rect">
              <a:avLst/>
            </a:prstGeom>
            <a:solidFill>
              <a:srgbClr val="800000"/>
            </a:solidFill>
            <a:effectLst>
              <a:outerShdw blurRad="50800" dist="127000" dir="270000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FF00"/>
                  </a:solidFill>
                  <a:latin typeface="Arial"/>
                  <a:ea typeface="+mn-ea"/>
                  <a:cs typeface="Arial"/>
                </a:rPr>
                <a:t>Surface </a:t>
              </a:r>
              <a:endParaRPr lang="en-US" sz="1800" b="1" dirty="0" smtClean="0">
                <a:solidFill>
                  <a:srgbClr val="FFFF00"/>
                </a:solidFill>
                <a:latin typeface="Arial"/>
                <a:ea typeface="+mn-ea"/>
                <a:cs typeface="Arial"/>
              </a:endParaRPr>
            </a:p>
            <a:p>
              <a:pPr>
                <a:defRPr/>
              </a:pPr>
              <a:r>
                <a:rPr lang="en-US" sz="1800" b="1" dirty="0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CO </a:t>
              </a:r>
              <a:r>
                <a:rPr lang="en-US" sz="1800" b="1" dirty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peaks at night after PBL </a:t>
              </a:r>
              <a:r>
                <a:rPr lang="en-US" sz="1800" b="1" dirty="0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collapse – but these peaks are not observed without NIR measurements</a:t>
              </a:r>
              <a:endParaRPr lang="en-US" sz="1800" b="1" dirty="0">
                <a:solidFill>
                  <a:schemeClr val="bg1"/>
                </a:solidFill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7" name="Group 19"/>
          <p:cNvGrpSpPr>
            <a:grpSpLocks/>
          </p:cNvGrpSpPr>
          <p:nvPr/>
        </p:nvGrpSpPr>
        <p:grpSpPr bwMode="auto">
          <a:xfrm>
            <a:off x="4394200" y="1130300"/>
            <a:ext cx="3708400" cy="4267200"/>
            <a:chOff x="2311400" y="2832100"/>
            <a:chExt cx="3708400" cy="4267200"/>
          </a:xfrm>
        </p:grpSpPr>
        <p:sp>
          <p:nvSpPr>
            <p:cNvPr id="28" name="Oval 27"/>
            <p:cNvSpPr/>
            <p:nvPr/>
          </p:nvSpPr>
          <p:spPr bwMode="auto">
            <a:xfrm>
              <a:off x="2311400" y="2882900"/>
              <a:ext cx="723900" cy="4216400"/>
            </a:xfrm>
            <a:prstGeom prst="ellipse">
              <a:avLst/>
            </a:prstGeom>
            <a:noFill/>
            <a:ln w="88900" cap="flat" cmpd="sng" algn="ctr">
              <a:solidFill>
                <a:schemeClr val="accent6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3333CC"/>
                </a:solidFill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33800" y="2832100"/>
              <a:ext cx="2286000" cy="2308324"/>
            </a:xfrm>
            <a:prstGeom prst="rect">
              <a:avLst/>
            </a:prstGeom>
            <a:solidFill>
              <a:srgbClr val="800000"/>
            </a:solidFill>
            <a:effectLst>
              <a:outerShdw blurRad="50800" dist="1270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FF00"/>
                  </a:solidFill>
                  <a:latin typeface="Arial"/>
                  <a:ea typeface="+mn-ea"/>
                  <a:cs typeface="Arial"/>
                </a:rPr>
                <a:t>Surface </a:t>
              </a:r>
              <a:r>
                <a:rPr lang="en-US" sz="1800" b="1" dirty="0" smtClean="0">
                  <a:solidFill>
                    <a:srgbClr val="FFFF00"/>
                  </a:solidFill>
                  <a:latin typeface="Arial"/>
                  <a:ea typeface="+mn-ea"/>
                  <a:cs typeface="Arial"/>
                </a:rPr>
                <a:t>cf. PBL </a:t>
              </a:r>
              <a:r>
                <a:rPr lang="en-US" sz="1800" b="1" dirty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C</a:t>
              </a:r>
              <a:r>
                <a:rPr lang="en-US" sz="1800" b="1" dirty="0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oncentrations usually track unless there is a high emission – leads to a strong CO gradient through the PBL</a:t>
              </a:r>
              <a:endParaRPr lang="en-US" sz="1800" b="1" dirty="0">
                <a:solidFill>
                  <a:schemeClr val="bg1"/>
                </a:solidFill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0" name="Group 19"/>
          <p:cNvGrpSpPr>
            <a:grpSpLocks/>
          </p:cNvGrpSpPr>
          <p:nvPr/>
        </p:nvGrpSpPr>
        <p:grpSpPr bwMode="auto">
          <a:xfrm>
            <a:off x="3048000" y="1143000"/>
            <a:ext cx="3810000" cy="4495800"/>
            <a:chOff x="-774700" y="2603500"/>
            <a:chExt cx="3810000" cy="4495800"/>
          </a:xfrm>
        </p:grpSpPr>
        <p:sp>
          <p:nvSpPr>
            <p:cNvPr id="31" name="Oval 30"/>
            <p:cNvSpPr/>
            <p:nvPr/>
          </p:nvSpPr>
          <p:spPr bwMode="auto">
            <a:xfrm>
              <a:off x="2311400" y="2882900"/>
              <a:ext cx="723900" cy="4216400"/>
            </a:xfrm>
            <a:prstGeom prst="ellipse">
              <a:avLst/>
            </a:prstGeom>
            <a:noFill/>
            <a:ln w="88900" cap="flat" cmpd="sng" algn="ctr">
              <a:solidFill>
                <a:schemeClr val="accent6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3333CC"/>
                </a:solidFill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774700" y="2603500"/>
              <a:ext cx="2286000" cy="2308324"/>
            </a:xfrm>
            <a:prstGeom prst="rect">
              <a:avLst/>
            </a:prstGeom>
            <a:solidFill>
              <a:srgbClr val="800000"/>
            </a:solidFill>
            <a:effectLst>
              <a:outerShdw blurRad="50800" dist="1270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 smtClean="0">
                  <a:solidFill>
                    <a:srgbClr val="FFFF00"/>
                  </a:solidFill>
                  <a:latin typeface="Arial"/>
                  <a:ea typeface="+mn-ea"/>
                  <a:cs typeface="Arial"/>
                </a:rPr>
                <a:t>PBL cf. LMT </a:t>
              </a:r>
              <a:r>
                <a:rPr lang="en-US" sz="1800" b="1" dirty="0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During daytime, and when the PBL is higher, PBL and LMT CO are close, as they are when low-level transport is important</a:t>
              </a:r>
              <a:endParaRPr lang="en-US" sz="1800" b="1" dirty="0">
                <a:solidFill>
                  <a:schemeClr val="bg1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15900" y="6197600"/>
            <a:ext cx="6451600" cy="338544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 lIns="91430" tIns="45715" rIns="91430" bIns="45715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WRF-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Chem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24km grid over Washington DC, June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-10 July 2008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80000" y="6519446"/>
            <a:ext cx="406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From </a:t>
            </a:r>
            <a:r>
              <a:rPr lang="en-US" sz="1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Boynard</a:t>
            </a: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et al., prep. JGR, 2011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79049"/>
      </p:ext>
    </p:extLst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LGC Sans"/>
      </a:majorFont>
      <a:minorFont>
        <a:latin typeface="Arial"/>
        <a:ea typeface="ＭＳ Ｐゴシック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13220</TotalTime>
  <Words>1615</Words>
  <Application>Microsoft Macintosh PowerPoint</Application>
  <PresentationFormat>On-screen Show (4:3)</PresentationFormat>
  <Paragraphs>149</Paragraphs>
  <Slides>13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Blank Presentation</vt:lpstr>
      <vt:lpstr>1_Blank Presentation</vt:lpstr>
      <vt:lpstr>1_Office Theme</vt:lpstr>
      <vt:lpstr>2_Office Theme</vt:lpstr>
      <vt:lpstr>3_Office Theme</vt:lpstr>
      <vt:lpstr>2_Blank Presentation</vt:lpstr>
      <vt:lpstr>3_Blank Presentation</vt:lpstr>
      <vt:lpstr>4_Blank Presentation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2005-2008 Sep-Nov Seasonal Average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David Edwards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Edwards</cp:lastModifiedBy>
  <cp:revision>528</cp:revision>
  <cp:lastPrinted>2009-10-26T23:39:47Z</cp:lastPrinted>
  <dcterms:created xsi:type="dcterms:W3CDTF">2010-09-21T15:19:39Z</dcterms:created>
  <dcterms:modified xsi:type="dcterms:W3CDTF">2011-05-12T06:02:02Z</dcterms:modified>
</cp:coreProperties>
</file>