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2" r:id="rId4"/>
    <p:sldId id="259" r:id="rId5"/>
    <p:sldId id="263" r:id="rId6"/>
    <p:sldId id="260" r:id="rId7"/>
    <p:sldId id="261" r:id="rId8"/>
    <p:sldId id="265" r:id="rId9"/>
    <p:sldId id="256" r:id="rId10"/>
    <p:sldId id="257" r:id="rId11"/>
    <p:sldId id="25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6FB4-65BC-41EB-A8FC-1E23CB6AE92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4CB41-426F-496B-8C57-B62EB465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275" y="762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Effect of NO</a:t>
            </a:r>
            <a:r>
              <a:rPr lang="en-US" sz="2800" b="1" baseline="-25000" dirty="0" smtClean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 on Geostationary Satellite Chlorophyll Retrieval In Coastal Water:</a:t>
            </a:r>
          </a:p>
          <a:p>
            <a:pPr algn="ctr"/>
            <a:r>
              <a:rPr lang="en-US" sz="2800" b="1" dirty="0" smtClean="0">
                <a:latin typeface="Arial Black" pitchFamily="34" charset="0"/>
              </a:rPr>
              <a:t>False Diurnal Variation</a:t>
            </a:r>
          </a:p>
          <a:p>
            <a:pPr algn="ctr"/>
            <a:r>
              <a:rPr lang="en-US" sz="2800" b="1" dirty="0" smtClean="0"/>
              <a:t>Jay Herman &amp; Maria </a:t>
            </a:r>
            <a:r>
              <a:rPr lang="en-US" sz="2800" b="1" dirty="0" err="1" smtClean="0"/>
              <a:t>Tzortziou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5600" y="2362200"/>
            <a:ext cx="3403600" cy="37338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600200" y="6248400"/>
            <a:ext cx="619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Annual Average NO2 Climatology from OMI</a:t>
            </a:r>
            <a:endParaRPr lang="en-US" sz="2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20428" y="762000"/>
          <a:ext cx="7001760" cy="5410200"/>
        </p:xfrm>
        <a:graphic>
          <a:graphicData uri="http://schemas.openxmlformats.org/presentationml/2006/ole">
            <p:oleObj spid="_x0000_s2050" name="Graph" r:id="rId3" imgW="4023360" imgH="310896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28600"/>
            <a:ext cx="779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Case 2: An Example of False Diurnal Variation in Chlorophyll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3000" y="779442"/>
          <a:ext cx="6880570" cy="5316558"/>
        </p:xfrm>
        <a:graphic>
          <a:graphicData uri="http://schemas.openxmlformats.org/presentationml/2006/ole">
            <p:oleObj spid="_x0000_s3074" name="Graph" r:id="rId3" imgW="4023360" imgH="310896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28600"/>
            <a:ext cx="779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Case 3: An Example of False Diurnal Variation in Chlorophyll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241925" y="3870325"/>
          <a:ext cx="3902075" cy="2987675"/>
        </p:xfrm>
        <a:graphic>
          <a:graphicData uri="http://schemas.openxmlformats.org/presentationml/2006/ole">
            <p:oleObj spid="_x0000_s36866" name="Graph" r:id="rId3" imgW="3901320" imgH="2986920" progId="Origin50.Graph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0" y="3749675"/>
          <a:ext cx="4022725" cy="3108325"/>
        </p:xfrm>
        <a:graphic>
          <a:graphicData uri="http://schemas.openxmlformats.org/presentationml/2006/ole">
            <p:oleObj spid="_x0000_s36867" name="Graph" r:id="rId4" imgW="4023360" imgH="3108960" progId="Origin50.Graph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685800"/>
          <a:ext cx="4022725" cy="3108325"/>
        </p:xfrm>
        <a:graphic>
          <a:graphicData uri="http://schemas.openxmlformats.org/presentationml/2006/ole">
            <p:oleObj spid="_x0000_s36868" name="Graph" r:id="rId5" imgW="4023360" imgH="310896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28600"/>
            <a:ext cx="770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Case </a:t>
            </a:r>
            <a:r>
              <a:rPr lang="en-US" b="1" dirty="0" smtClean="0">
                <a:latin typeface="Arial Black" pitchFamily="34" charset="0"/>
              </a:rPr>
              <a:t>1,2,3: </a:t>
            </a:r>
            <a:r>
              <a:rPr lang="en-US" b="1" dirty="0" smtClean="0">
                <a:latin typeface="Arial Black" pitchFamily="34" charset="0"/>
              </a:rPr>
              <a:t>An Example of False Diurnal Variation in </a:t>
            </a:r>
            <a:r>
              <a:rPr lang="en-US" b="1" dirty="0" err="1" smtClean="0">
                <a:latin typeface="Arial Black" pitchFamily="34" charset="0"/>
              </a:rPr>
              <a:t>Acdom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371600"/>
            <a:ext cx="3801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Since </a:t>
            </a:r>
            <a:r>
              <a:rPr lang="en-US" sz="2000" b="1" dirty="0" err="1" smtClean="0"/>
              <a:t>Acdom</a:t>
            </a:r>
            <a:r>
              <a:rPr lang="en-US" sz="2000" b="1" dirty="0" smtClean="0"/>
              <a:t>, depends R490,</a:t>
            </a:r>
          </a:p>
          <a:p>
            <a:r>
              <a:rPr lang="en-US" sz="2000" b="1" dirty="0" smtClean="0"/>
              <a:t>t</a:t>
            </a:r>
            <a:r>
              <a:rPr lang="en-US" sz="2000" b="1" dirty="0" smtClean="0"/>
              <a:t>he percent error per DU of NO2</a:t>
            </a:r>
          </a:p>
          <a:p>
            <a:r>
              <a:rPr lang="en-US" sz="2000" b="1" dirty="0" smtClean="0"/>
              <a:t>i</a:t>
            </a:r>
            <a:r>
              <a:rPr lang="en-US" sz="2000" b="1" dirty="0" smtClean="0"/>
              <a:t>s reduced compared to retrievals </a:t>
            </a:r>
          </a:p>
          <a:p>
            <a:r>
              <a:rPr lang="en-US" sz="2000" b="1" dirty="0" smtClean="0"/>
              <a:t>b</a:t>
            </a:r>
            <a:r>
              <a:rPr lang="en-US" sz="2000" b="1" dirty="0" smtClean="0"/>
              <a:t>ased on R443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Summary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can be highly variable throughout the day.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Using an incorrect assumed value of 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affects the retrieved water leaving radiance </a:t>
            </a:r>
            <a:r>
              <a:rPr lang="en-US" sz="2000" b="1" dirty="0" err="1" smtClean="0"/>
              <a:t>nLw</a:t>
            </a:r>
            <a:r>
              <a:rPr lang="en-US" sz="2000" b="1" dirty="0" smtClean="0"/>
              <a:t> and can be interpreted incorrectly as chlorophyll absorption.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Chlorophyll retrievals errors can be over 50% based on using an assumed 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amount from another instrument or climatology.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should be measured at the same time that coastal ocean water leaving radiances are measured.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914400"/>
            <a:ext cx="351713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 r="7800"/>
          <a:stretch>
            <a:fillRect/>
          </a:stretch>
        </p:blipFill>
        <p:spPr bwMode="auto">
          <a:xfrm>
            <a:off x="3886199" y="914400"/>
            <a:ext cx="43105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nut 3"/>
          <p:cNvSpPr/>
          <p:nvPr/>
        </p:nvSpPr>
        <p:spPr>
          <a:xfrm>
            <a:off x="6202180" y="1861280"/>
            <a:ext cx="1524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6629400" y="2353455"/>
            <a:ext cx="1524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865" y="1475601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    OMI</a:t>
            </a:r>
            <a:endParaRPr lang="en-US" sz="1200" b="1" dirty="0">
              <a:latin typeface="Arial Black" pitchFamily="34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7126570" y="1524000"/>
            <a:ext cx="1524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04800"/>
            <a:ext cx="505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Examples of NO</a:t>
            </a:r>
            <a:r>
              <a:rPr lang="en-US" sz="2000" b="1" baseline="-25000" dirty="0" smtClean="0">
                <a:latin typeface="Arial Black" pitchFamily="34" charset="0"/>
              </a:rPr>
              <a:t>2</a:t>
            </a:r>
            <a:r>
              <a:rPr lang="en-US" sz="2000" b="1" dirty="0" smtClean="0">
                <a:latin typeface="Arial Black" pitchFamily="34" charset="0"/>
              </a:rPr>
              <a:t> Diurnal Variation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2905125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4819471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OMI observed pixel NO</a:t>
            </a:r>
            <a:r>
              <a:rPr lang="en-US" b="1" baseline="-30000" dirty="0" smtClean="0">
                <a:cs typeface="Times New Roman" pitchFamily="18" charset="0"/>
              </a:rPr>
              <a:t>2</a:t>
            </a:r>
            <a:r>
              <a:rPr lang="en-US" b="1" dirty="0" smtClean="0">
                <a:cs typeface="Times New Roman" pitchFamily="18" charset="0"/>
              </a:rPr>
              <a:t> variability for Sept. 30, 2005 over eastern and central US with clouds.</a:t>
            </a:r>
            <a:r>
              <a:rPr lang="en-US" b="1" dirty="0" smtClean="0"/>
              <a:t>  Areas covered with clouds have no current NO2 information.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0" y="-506"/>
          <a:ext cx="9144000" cy="6751167"/>
        </p:xfrm>
        <a:graphic>
          <a:graphicData uri="http://schemas.openxmlformats.org/presentationml/2006/ole">
            <p:oleObj spid="_x0000_s19457" name="Slide" r:id="rId3" imgW="4379891" imgH="3285744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333200" y="685801"/>
          <a:ext cx="6134400" cy="4724399"/>
        </p:xfrm>
        <a:graphic>
          <a:graphicData uri="http://schemas.openxmlformats.org/presentationml/2006/ole">
            <p:oleObj spid="_x0000_s4097" name="Graph" r:id="rId3" imgW="3901320" imgH="298692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Input to Radiative Transfer Equation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410200"/>
            <a:ext cx="4566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Measured Reflectivity of Chesapeake Bay</a:t>
            </a:r>
          </a:p>
          <a:p>
            <a:r>
              <a:rPr lang="en-US" sz="2000" b="1" dirty="0" smtClean="0"/>
              <a:t>[</a:t>
            </a:r>
            <a:r>
              <a:rPr lang="en-US" sz="2000" b="1" dirty="0" err="1" smtClean="0"/>
              <a:t>Tzortziou</a:t>
            </a:r>
            <a:r>
              <a:rPr lang="en-US" sz="2000" b="1" dirty="0" smtClean="0"/>
              <a:t> et al., 2007]</a:t>
            </a:r>
          </a:p>
          <a:p>
            <a:r>
              <a:rPr lang="en-US" sz="2000" b="1" dirty="0" smtClean="0"/>
              <a:t>Including Chlorophyll and CDOM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89223" y="685800"/>
          <a:ext cx="7364595" cy="5638799"/>
        </p:xfrm>
        <a:graphic>
          <a:graphicData uri="http://schemas.openxmlformats.org/presentationml/2006/ole">
            <p:oleObj spid="_x0000_s20482" name="Graph" r:id="rId3" imgW="3902400" imgH="298692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381000"/>
            <a:ext cx="663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The Effect of NO</a:t>
            </a:r>
            <a:r>
              <a:rPr lang="en-US" sz="2400" b="1" baseline="-25000" dirty="0" smtClean="0">
                <a:latin typeface="Arial Black" pitchFamily="34" charset="0"/>
              </a:rPr>
              <a:t>2</a:t>
            </a:r>
            <a:r>
              <a:rPr lang="en-US" sz="2400" b="1" dirty="0" smtClean="0">
                <a:latin typeface="Arial Black" pitchFamily="34" charset="0"/>
              </a:rPr>
              <a:t> Altitude Distribution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953000" y="4343400"/>
            <a:ext cx="2286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105400"/>
            <a:ext cx="2182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 0 - 3 km Case</a:t>
            </a:r>
          </a:p>
          <a:p>
            <a:r>
              <a:rPr lang="en-US" sz="2000" b="1" dirty="0" smtClean="0"/>
              <a:t>In following slides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212955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 pitchFamily="34" charset="0"/>
              </a:rPr>
              <a:t>0–2 km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3463" y="1215455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 pitchFamily="34" charset="0"/>
              </a:rPr>
              <a:t>0–4 km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458956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 pitchFamily="34" charset="0"/>
              </a:rPr>
              <a:t>0–3 km</a:t>
            </a:r>
            <a:endParaRPr lang="en-US" sz="1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52400" y="914400"/>
          <a:ext cx="5181600" cy="3974799"/>
        </p:xfrm>
        <a:graphic>
          <a:graphicData uri="http://schemas.openxmlformats.org/presentationml/2006/ole">
            <p:oleObj spid="_x0000_s17409" name="Graph" r:id="rId3" imgW="3901320" imgH="2986920" progId="Origin50.Graph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 Output from Radiative Transfer Equation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67921" y="5029200"/>
            <a:ext cx="723787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Reflectivity Change per</a:t>
            </a:r>
            <a:r>
              <a:rPr kumimoji="0" lang="en-U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DU of </a:t>
            </a:r>
            <a:r>
              <a:rPr kumimoji="0" lang="en-US" sz="16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NO2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/R = -0.01*(3.84243 + 0.08821*exp(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SzaEff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/14.91337))        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Wvl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=490 nm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 = -0.01*(7.42119 + 0.40409*dexp(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SzaEff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/18.29943))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Wvl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=443 nm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7233" y="2819400"/>
            <a:ext cx="31567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091" y="762000"/>
            <a:ext cx="308370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077200" y="20574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490 nm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53400" y="435506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443 nm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>
            <a:off x="4800600" y="30480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2362200"/>
          <a:ext cx="5791200" cy="4442011"/>
        </p:xfrm>
        <a:graphic>
          <a:graphicData uri="http://schemas.openxmlformats.org/presentationml/2006/ole">
            <p:oleObj spid="_x0000_s18434" name="Graph" r:id="rId3" imgW="30289466" imgH="23231272" progId="Origin50.Graph">
              <p:embed/>
            </p:oleObj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"/>
            <a:ext cx="34480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102114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Chlorophyll Blue/Green Ratio From MODIS Website  </a:t>
            </a:r>
          </a:p>
          <a:p>
            <a:r>
              <a:rPr lang="en-US" sz="1600" b="1" dirty="0" smtClean="0"/>
              <a:t>data </a:t>
            </a:r>
            <a:r>
              <a:rPr lang="en-US" sz="1600" b="1" dirty="0"/>
              <a:t>a0,a1,a2,a3,a4/ 0.3660,-3.0670, 1.9300, 0.6490,-1.5320/ </a:t>
            </a:r>
          </a:p>
          <a:p>
            <a:r>
              <a:rPr lang="en-US" sz="1600" b="1" dirty="0"/>
              <a:t>    x = log10( ratio(</a:t>
            </a:r>
            <a:r>
              <a:rPr lang="en-US" sz="1600" b="1" dirty="0" err="1"/>
              <a:t>i</a:t>
            </a:r>
            <a:r>
              <a:rPr lang="en-US" sz="1600" b="1" dirty="0"/>
              <a:t>))</a:t>
            </a:r>
          </a:p>
          <a:p>
            <a:r>
              <a:rPr lang="en-US" sz="1600" b="1" dirty="0"/>
              <a:t>    x2 = x*x; x3 = x2*x; x4 = x3*x</a:t>
            </a:r>
          </a:p>
          <a:p>
            <a:r>
              <a:rPr lang="en-US" sz="1600" b="1" dirty="0"/>
              <a:t>    Ca(</a:t>
            </a:r>
            <a:r>
              <a:rPr lang="en-US" sz="1600" b="1" dirty="0" err="1"/>
              <a:t>i</a:t>
            </a:r>
            <a:r>
              <a:rPr lang="en-US" sz="1600" b="1" dirty="0"/>
              <a:t>) = 10**( a0 + a1*x + a2*x2 + a3*x3 + a4*x4 )</a:t>
            </a:r>
          </a:p>
          <a:p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52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Retrieval Error per DU of NO</a:t>
            </a:r>
            <a:r>
              <a:rPr lang="en-US" sz="2800" b="1" baseline="-25000" dirty="0" smtClean="0">
                <a:latin typeface="Arial Black" pitchFamily="34" charset="0"/>
              </a:rPr>
              <a:t>2</a:t>
            </a:r>
            <a:endParaRPr lang="en-US" sz="2800" b="1" baseline="-25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971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     P = Ca = A R </a:t>
            </a:r>
            <a:r>
              <a:rPr lang="en-US" baseline="30000" dirty="0" smtClean="0">
                <a:latin typeface="Arial Black" pitchFamily="34" charset="0"/>
              </a:rPr>
              <a:t>–N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    </a:t>
            </a:r>
            <a:r>
              <a:rPr lang="en-US" dirty="0" err="1" smtClean="0">
                <a:latin typeface="Arial Black" pitchFamily="34" charset="0"/>
              </a:rPr>
              <a:t>dP</a:t>
            </a:r>
            <a:r>
              <a:rPr lang="en-US" dirty="0" smtClean="0">
                <a:latin typeface="Arial Black" pitchFamily="34" charset="0"/>
              </a:rPr>
              <a:t>/P = -N </a:t>
            </a:r>
            <a:r>
              <a:rPr lang="en-US" dirty="0" err="1" smtClean="0">
                <a:latin typeface="Arial Black" pitchFamily="34" charset="0"/>
              </a:rPr>
              <a:t>dR</a:t>
            </a:r>
            <a:r>
              <a:rPr lang="en-US" dirty="0" smtClean="0">
                <a:latin typeface="Arial Black" pitchFamily="34" charset="0"/>
              </a:rPr>
              <a:t>/R * [NO</a:t>
            </a:r>
            <a:r>
              <a:rPr lang="en-US" baseline="-25000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]</a:t>
            </a:r>
            <a:endParaRPr lang="en-US" baseline="-25000" dirty="0" smtClean="0">
              <a:latin typeface="Arial Black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Power Coefficient </a:t>
            </a:r>
            <a:r>
              <a:rPr lang="en-US" b="1" dirty="0" smtClean="0"/>
              <a:t>N</a:t>
            </a:r>
            <a:r>
              <a:rPr lang="en-US" dirty="0" smtClean="0"/>
              <a:t> is the key to the magnitude of the NO</a:t>
            </a:r>
            <a:r>
              <a:rPr lang="en-US" baseline="-25000" dirty="0" smtClean="0"/>
              <a:t>2</a:t>
            </a:r>
            <a:r>
              <a:rPr lang="en-US" dirty="0" smtClean="0"/>
              <a:t> false diurnal variation effect on retrieved chlorophyll values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143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1447800"/>
            <a:ext cx="450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2667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2484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3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8485" y="1981200"/>
            <a:ext cx="2057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2667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2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868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Measured NO</a:t>
            </a:r>
            <a:r>
              <a:rPr lang="en-US" sz="2800" b="1" baseline="-25000" dirty="0" smtClean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 Amounts </a:t>
            </a:r>
            <a:r>
              <a:rPr lang="en-US" sz="2800" b="1" dirty="0" err="1" smtClean="0">
                <a:latin typeface="Arial Black" pitchFamily="34" charset="0"/>
              </a:rPr>
              <a:t>vs</a:t>
            </a:r>
            <a:r>
              <a:rPr lang="en-US" sz="2800" b="1" dirty="0" smtClean="0">
                <a:latin typeface="Arial Black" pitchFamily="34" charset="0"/>
              </a:rPr>
              <a:t> Time of Day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4869305" y="4986730"/>
            <a:ext cx="1524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577590" y="1937480"/>
            <a:ext cx="1524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406515" y="2127355"/>
            <a:ext cx="1524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661683"/>
          <a:ext cx="7239000" cy="5593513"/>
        </p:xfrm>
        <a:graphic>
          <a:graphicData uri="http://schemas.openxmlformats.org/presentationml/2006/ole">
            <p:oleObj spid="_x0000_s1026" name="Graph" r:id="rId3" imgW="4023360" imgH="310896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28600"/>
            <a:ext cx="779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Case 1: An Example of False Diurnal Variation in Chlorophyll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337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Slide</vt:lpstr>
      <vt:lpstr>Graph</vt:lpstr>
      <vt:lpstr>Origin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herman</cp:lastModifiedBy>
  <cp:revision>22</cp:revision>
  <dcterms:created xsi:type="dcterms:W3CDTF">2011-05-07T23:55:35Z</dcterms:created>
  <dcterms:modified xsi:type="dcterms:W3CDTF">2011-05-10T01:46:13Z</dcterms:modified>
</cp:coreProperties>
</file>