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3" r:id="rId3"/>
    <p:sldMasterId id="2147483685" r:id="rId4"/>
    <p:sldMasterId id="2147483698" r:id="rId5"/>
  </p:sldMasterIdLst>
  <p:notesMasterIdLst>
    <p:notesMasterId r:id="rId23"/>
  </p:notesMasterIdLst>
  <p:sldIdLst>
    <p:sldId id="316" r:id="rId6"/>
    <p:sldId id="398" r:id="rId7"/>
    <p:sldId id="438" r:id="rId8"/>
    <p:sldId id="401" r:id="rId9"/>
    <p:sldId id="420" r:id="rId10"/>
    <p:sldId id="441" r:id="rId11"/>
    <p:sldId id="440" r:id="rId12"/>
    <p:sldId id="442" r:id="rId13"/>
    <p:sldId id="443" r:id="rId14"/>
    <p:sldId id="446" r:id="rId15"/>
    <p:sldId id="451" r:id="rId16"/>
    <p:sldId id="452" r:id="rId17"/>
    <p:sldId id="453" r:id="rId18"/>
    <p:sldId id="454" r:id="rId19"/>
    <p:sldId id="456" r:id="rId20"/>
    <p:sldId id="457" r:id="rId21"/>
    <p:sldId id="458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BC00"/>
    <a:srgbClr val="F8E18F"/>
    <a:srgbClr val="FFFF66"/>
    <a:srgbClr val="C5E3BF"/>
    <a:srgbClr val="A39DCB"/>
    <a:srgbClr val="CFD6E3"/>
    <a:srgbClr val="DFE3C2"/>
    <a:srgbClr val="FFFF00"/>
    <a:srgbClr val="FF00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4159" autoAdjust="0"/>
    <p:restoredTop sz="86422" autoAdjust="0"/>
  </p:normalViewPr>
  <p:slideViewPr>
    <p:cSldViewPr snapToGrid="0">
      <p:cViewPr varScale="1">
        <p:scale>
          <a:sx n="75" d="100"/>
          <a:sy n="75" d="100"/>
        </p:scale>
        <p:origin x="-7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7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B788E5F-BE66-4363-AF11-5739D86417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EA8C5A-06B2-4C70-BBB8-1AD5E4C42079}" type="slidenum">
              <a:rPr lang="en-US" smtClean="0">
                <a:latin typeface="Arial" pitchFamily="34" charset="0"/>
              </a:rPr>
              <a:pPr/>
              <a:t>1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5A46B6-3395-4236-93FF-317B71FDCFC3}" type="slidenum">
              <a:rPr lang="en-US" smtClean="0">
                <a:latin typeface="Arial" pitchFamily="34" charset="0"/>
              </a:rPr>
              <a:pPr/>
              <a:t>2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17B337D-BE7B-4D6A-885D-45C7BE0373BC}" type="slidenum">
              <a:rPr lang="en-US">
                <a:solidFill>
                  <a:srgbClr val="000000"/>
                </a:solidFill>
              </a:rPr>
              <a:pPr/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30" tIns="44865" rIns="89730" bIns="44865" anchor="b"/>
          <a:lstStyle/>
          <a:p>
            <a:pPr algn="r"/>
            <a:fld id="{0E5F6232-AE32-4798-B4F7-6EEF9407109C}" type="slidenum">
              <a:rPr lang="en-US" sz="1200">
                <a:solidFill>
                  <a:srgbClr val="000000"/>
                </a:solidFill>
                <a:latin typeface="Times New Roman" pitchFamily="18" charset="0"/>
              </a:rPr>
              <a:pPr algn="r"/>
              <a:t>3</a:t>
            </a:fld>
            <a:endParaRPr lang="en-US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</p:spPr>
        <p:txBody>
          <a:bodyPr wrap="square" lIns="89730" tIns="44865" rIns="89730" bIns="4486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43543C-E8A9-4E63-8BD0-2A8A9BD378F4}" type="slidenum">
              <a:rPr lang="en-US" smtClean="0">
                <a:latin typeface="Arial" pitchFamily="34" charset="0"/>
              </a:rPr>
              <a:pPr/>
              <a:t>4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16C3D-817E-4965-B8BD-58221522CD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79E50-67C5-4542-B217-DDDBC36A6BB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51FE7-F4D1-40BD-B5BD-DBBC7248F5C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C6FAD-9F05-45DB-AD85-4FC2CB0DB88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FE55D2-AF0D-4EA6-8258-7C0BA99302B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A1B31-38AB-49BE-AB37-AD22EE7C0D4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4C2AF-DD87-475D-A929-49B60E05E95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180F1-A3F6-4A1E-9408-CAAC087CF2C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9E340-2349-4381-B6D6-78F71C060F4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8CC93-F8F0-44A5-B979-DD577B9E4F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EE99C8-9D8E-46BB-B519-070AD00B90A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8A83C-BCCC-40D9-9A39-4B5CB849AB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FC21-0DD8-4BC9-A794-629EF5DAAE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8A83C-BCCC-40D9-9A39-4B5CB849AB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FC21-0DD8-4BC9-A794-629EF5DAAE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8A83C-BCCC-40D9-9A39-4B5CB849AB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FC21-0DD8-4BC9-A794-629EF5DAAE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8A83C-BCCC-40D9-9A39-4B5CB849AB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FC21-0DD8-4BC9-A794-629EF5DAAE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8A83C-BCCC-40D9-9A39-4B5CB849AB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FC21-0DD8-4BC9-A794-629EF5DAAE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8A83C-BCCC-40D9-9A39-4B5CB849AB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FC21-0DD8-4BC9-A794-629EF5DAAE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8A83C-BCCC-40D9-9A39-4B5CB849AB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FC21-0DD8-4BC9-A794-629EF5DAAE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8A83C-BCCC-40D9-9A39-4B5CB849AB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FC21-0DD8-4BC9-A794-629EF5DAAE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8A83C-BCCC-40D9-9A39-4B5CB849AB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FC21-0DD8-4BC9-A794-629EF5DAAE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8A83C-BCCC-40D9-9A39-4B5CB849AB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FC21-0DD8-4BC9-A794-629EF5DAAE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8A83C-BCCC-40D9-9A39-4B5CB849AB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FC21-0DD8-4BC9-A794-629EF5DAAE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0C29-CC6D-4A56-9157-D8F114388B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DB68-0201-4228-AFC7-FCBE718D5A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0C29-CC6D-4A56-9157-D8F114388B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DB68-0201-4228-AFC7-FCBE718D5A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0C29-CC6D-4A56-9157-D8F114388B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DB68-0201-4228-AFC7-FCBE718D5A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0C29-CC6D-4A56-9157-D8F114388B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DB68-0201-4228-AFC7-FCBE718D5A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0C29-CC6D-4A56-9157-D8F114388B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DB68-0201-4228-AFC7-FCBE718D5A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0C29-CC6D-4A56-9157-D8F114388B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DB68-0201-4228-AFC7-FCBE718D5A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0C29-CC6D-4A56-9157-D8F114388B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DB68-0201-4228-AFC7-FCBE718D5A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0C29-CC6D-4A56-9157-D8F114388B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DB68-0201-4228-AFC7-FCBE718D5A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0C29-CC6D-4A56-9157-D8F114388B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DB68-0201-4228-AFC7-FCBE718D5A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0C29-CC6D-4A56-9157-D8F114388B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DB68-0201-4228-AFC7-FCBE718D5A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0C29-CC6D-4A56-9157-D8F114388B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DB68-0201-4228-AFC7-FCBE718D5A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2A347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6200" y="76200"/>
            <a:ext cx="8991600" cy="670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1143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28700" indent="-1143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85900" indent="-1143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943100" indent="-1143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400300" indent="-1143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857500" indent="-1143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314700" indent="-1143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771900" indent="-1143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8719F86-A6B1-4998-BE7C-5408AE04ABBB}" type="slidenum">
              <a:rPr lang="en-US">
                <a:solidFill>
                  <a:srgbClr val="000000"/>
                </a:solidFill>
                <a:latin typeface="Arial" charset="0"/>
              </a:rPr>
              <a:pPr/>
              <a:t>‹#›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BC8A83C-BCCC-40D9-9A39-4B5CB849ABA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5/11/2011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63DFC21-0DD8-4BC9-A794-629EF5DAAE1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2A347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6200" y="76200"/>
            <a:ext cx="8991600" cy="670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1143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28700" indent="-1143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85900" indent="-1143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943100" indent="-1143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400300" indent="-1143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857500" indent="-1143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314700" indent="-1143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771900" indent="-1143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2A70C29-CC6D-4A56-9157-D8F114388B7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5/11/2011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486DB68-0201-4228-AFC7-FCBE718D5A6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34539" y="1004888"/>
            <a:ext cx="8593137" cy="1157287"/>
          </a:xfrm>
          <a:effectLst>
            <a:outerShdw dist="38099" dir="2700000" algn="ctr" rotWithShape="0">
              <a:schemeClr val="tx1">
                <a:alpha val="89999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2800" i="1" dirty="0" smtClean="0">
                <a:solidFill>
                  <a:srgbClr val="EEB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Satellite and Above-Boundary Layer Observations for Air Quality Management Workshop</a:t>
            </a:r>
            <a:r>
              <a:rPr lang="en-US" sz="2800" dirty="0" smtClean="0">
                <a:solidFill>
                  <a:srgbClr val="EEB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413" y="3119438"/>
            <a:ext cx="8893175" cy="2541587"/>
          </a:xfrm>
          <a:effectLst>
            <a:outerShdw dist="38099" dir="2700000" algn="ctr" rotWithShape="0">
              <a:schemeClr val="tx1">
                <a:alpha val="89999"/>
              </a:schemeClr>
            </a:outerShdw>
          </a:effectLst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EEBC00"/>
                </a:solidFill>
              </a:rPr>
              <a:t>Jim Szykman (ORD/NERL), Scott Jackson (Region 8) and Terry Keating (OAR), U.S. EPA</a:t>
            </a:r>
            <a:endParaRPr lang="en-US" sz="2400" dirty="0" smtClean="0">
              <a:solidFill>
                <a:srgbClr val="EEBC00"/>
              </a:solidFill>
            </a:endParaRPr>
          </a:p>
          <a:p>
            <a:pPr algn="l" eaLnBrk="1" hangingPunct="1">
              <a:lnSpc>
                <a:spcPct val="90000"/>
              </a:lnSpc>
              <a:defRPr/>
            </a:pPr>
            <a:endParaRPr lang="en-US" sz="2400" dirty="0" smtClean="0">
              <a:solidFill>
                <a:srgbClr val="EEBC00"/>
              </a:solidFill>
            </a:endParaRP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EEBC00"/>
                </a:solidFill>
              </a:rPr>
              <a:t>Center Green Bldg. 1</a:t>
            </a:r>
            <a:br>
              <a:rPr lang="en-US" sz="2400" dirty="0" smtClean="0">
                <a:solidFill>
                  <a:srgbClr val="EEBC00"/>
                </a:solidFill>
              </a:rPr>
            </a:br>
            <a:r>
              <a:rPr lang="en-US" sz="2400" dirty="0" smtClean="0">
                <a:solidFill>
                  <a:srgbClr val="EEBC00"/>
                </a:solidFill>
              </a:rPr>
              <a:t>UCAR's Campus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EEBC00"/>
                </a:solidFill>
              </a:rPr>
              <a:t>Boulder, CO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EEBC00"/>
                </a:solidFill>
              </a:rPr>
              <a:t>9-10 May 2011</a:t>
            </a:r>
          </a:p>
        </p:txBody>
      </p:sp>
      <p:pic>
        <p:nvPicPr>
          <p:cNvPr id="2052" name="Picture 4" descr="epafiles_logo_epasealwhit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1138" y="1036638"/>
            <a:ext cx="13335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0962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FFC000"/>
                </a:solidFill>
              </a:rPr>
              <a:t>Workshop Overview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6000"/>
            <a:ext cx="8534400" cy="56261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Major Air Quality Management Challenges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bg1"/>
                </a:solidFill>
              </a:rPr>
              <a:t> Tightening Ozone and Fine Particle Standards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Climate Change – Air Quality Linkages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Multi-Pollutant Assessment and Control Policies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State of the Art Practices in Air Quality Management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bg1"/>
                </a:solidFill>
              </a:rPr>
              <a:t> Attainment Designation and Exceptional Event Analysis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bg1"/>
                </a:solidFill>
              </a:rPr>
              <a:t> State Implementation Plan Development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Air Quality Forecasting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Emissions Inventory Development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Examples of Applications of Satellite Observations to Air Quality Management Issues (in conjunction with AQAST)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Discussion of Needs and Opportunities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FFC000"/>
                </a:solidFill>
              </a:rPr>
              <a:t>Common Supporting</a:t>
            </a:r>
            <a:r>
              <a:rPr lang="en-US" sz="2800" baseline="0" dirty="0" smtClean="0">
                <a:solidFill>
                  <a:srgbClr val="FFC000"/>
                </a:solidFill>
              </a:rPr>
              <a:t> Analyses Using Observations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>
                <a:solidFill>
                  <a:schemeClr val="bg1"/>
                </a:solidFill>
              </a:rPr>
              <a:t>Characterizing Air Quality Spatial Distribution &amp; Temporal Trends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Understanding</a:t>
            </a:r>
            <a:r>
              <a:rPr lang="en-US" sz="2400" baseline="0" dirty="0" smtClean="0">
                <a:solidFill>
                  <a:schemeClr val="bg1"/>
                </a:solidFill>
              </a:rPr>
              <a:t> Conditions that Lead to Non Attainment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Evaluating</a:t>
            </a:r>
            <a:r>
              <a:rPr lang="en-US" sz="2400" baseline="0" dirty="0" smtClean="0">
                <a:solidFill>
                  <a:schemeClr val="bg1"/>
                </a:solidFill>
              </a:rPr>
              <a:t> Exceptional Events (</a:t>
            </a:r>
            <a:r>
              <a:rPr lang="en-US" sz="2400" baseline="0" dirty="0" err="1" smtClean="0">
                <a:solidFill>
                  <a:schemeClr val="bg1"/>
                </a:solidFill>
              </a:rPr>
              <a:t>Strat</a:t>
            </a:r>
            <a:r>
              <a:rPr lang="en-US" sz="2400" baseline="0" dirty="0" smtClean="0">
                <a:solidFill>
                  <a:schemeClr val="bg1"/>
                </a:solidFill>
              </a:rPr>
              <a:t> Intrusion, Dust, Fires)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Quantifying</a:t>
            </a:r>
            <a:r>
              <a:rPr lang="en-US" sz="2400" baseline="0" dirty="0" smtClean="0">
                <a:solidFill>
                  <a:schemeClr val="bg1"/>
                </a:solidFill>
              </a:rPr>
              <a:t> Exposure and Health Risk</a:t>
            </a:r>
          </a:p>
          <a:p>
            <a:pPr lvl="1"/>
            <a:r>
              <a:rPr lang="en-US" sz="2400" baseline="0" dirty="0" smtClean="0">
                <a:solidFill>
                  <a:schemeClr val="bg1"/>
                </a:solidFill>
              </a:rPr>
              <a:t>Defining Boundary Conditions for Local Scale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FFC000"/>
                </a:solidFill>
              </a:rPr>
              <a:t>Common Supporting</a:t>
            </a:r>
            <a:r>
              <a:rPr lang="en-US" sz="2800" baseline="0" dirty="0" smtClean="0">
                <a:solidFill>
                  <a:srgbClr val="FFC000"/>
                </a:solidFill>
              </a:rPr>
              <a:t> Analyses Using Observations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>
                <a:solidFill>
                  <a:schemeClr val="bg1"/>
                </a:solidFill>
              </a:rPr>
              <a:t>Characterizing Air Quality Spatial Distribution &amp; Temporal Trends</a:t>
            </a:r>
          </a:p>
          <a:p>
            <a:pPr lvl="0"/>
            <a:r>
              <a:rPr lang="en-US" sz="2800" dirty="0" smtClean="0">
                <a:solidFill>
                  <a:schemeClr val="bg1"/>
                </a:solidFill>
              </a:rPr>
              <a:t>Evaluating</a:t>
            </a:r>
            <a:r>
              <a:rPr lang="en-US" sz="2800" baseline="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Air Quality Models  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Meteorological Fields 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Chemical Fields 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Transport and Transformation</a:t>
            </a:r>
            <a:r>
              <a:rPr lang="en-US" sz="2400" baseline="0" dirty="0" smtClean="0">
                <a:solidFill>
                  <a:schemeClr val="bg1"/>
                </a:solidFill>
              </a:rPr>
              <a:t> Processes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FFC000"/>
                </a:solidFill>
              </a:rPr>
              <a:t>Common Supporting</a:t>
            </a:r>
            <a:r>
              <a:rPr lang="en-US" sz="2800" baseline="0" dirty="0" smtClean="0">
                <a:solidFill>
                  <a:srgbClr val="FFC000"/>
                </a:solidFill>
              </a:rPr>
              <a:t> Analyses Using Observations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>
                <a:solidFill>
                  <a:schemeClr val="bg1"/>
                </a:solidFill>
              </a:rPr>
              <a:t>Characterizing Air Quality Spatial Distribution &amp; Temporal Trends</a:t>
            </a:r>
          </a:p>
          <a:p>
            <a:pPr lvl="0"/>
            <a:r>
              <a:rPr lang="en-US" sz="2800" dirty="0" smtClean="0">
                <a:solidFill>
                  <a:schemeClr val="bg1"/>
                </a:solidFill>
              </a:rPr>
              <a:t>Evaluating</a:t>
            </a:r>
            <a:r>
              <a:rPr lang="en-US" sz="2800" baseline="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Air Quality Models  </a:t>
            </a:r>
          </a:p>
          <a:p>
            <a:pPr lvl="0"/>
            <a:r>
              <a:rPr lang="en-US" sz="2800" dirty="0" smtClean="0">
                <a:solidFill>
                  <a:schemeClr val="bg1"/>
                </a:solidFill>
              </a:rPr>
              <a:t>Estimating Emissions and Source Attribution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Identifying</a:t>
            </a:r>
            <a:r>
              <a:rPr lang="en-US" sz="2400" baseline="0" dirty="0" smtClean="0">
                <a:solidFill>
                  <a:schemeClr val="bg1"/>
                </a:solidFill>
              </a:rPr>
              <a:t> and Quantifying Sources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Updating Periodic</a:t>
            </a:r>
            <a:r>
              <a:rPr lang="en-US" sz="2400" baseline="0" dirty="0" smtClean="0">
                <a:solidFill>
                  <a:schemeClr val="bg1"/>
                </a:solidFill>
              </a:rPr>
              <a:t> Bottom Up Inventories</a:t>
            </a:r>
          </a:p>
          <a:p>
            <a:pPr lvl="1"/>
            <a:r>
              <a:rPr lang="en-US" sz="2400" baseline="0" dirty="0" smtClean="0">
                <a:solidFill>
                  <a:schemeClr val="bg1"/>
                </a:solidFill>
              </a:rPr>
              <a:t>Detecting Impacts of Control Policies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Attributing Concentrations to Sources (Local/Regional/Global,</a:t>
            </a:r>
            <a:r>
              <a:rPr lang="en-US" sz="2400" baseline="0" dirty="0" smtClean="0">
                <a:solidFill>
                  <a:schemeClr val="bg1"/>
                </a:solidFill>
              </a:rPr>
              <a:t> Sectors)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FFC000"/>
                </a:solidFill>
              </a:rPr>
              <a:t>Common Supporting</a:t>
            </a:r>
            <a:r>
              <a:rPr lang="en-US" sz="2800" baseline="0" dirty="0" smtClean="0">
                <a:solidFill>
                  <a:srgbClr val="FFC000"/>
                </a:solidFill>
              </a:rPr>
              <a:t> Analyses Using Observations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>
                <a:solidFill>
                  <a:schemeClr val="bg1"/>
                </a:solidFill>
              </a:rPr>
              <a:t>Characterizing Air Quality Spatial Distribution &amp; Temporal Trends</a:t>
            </a:r>
          </a:p>
          <a:p>
            <a:pPr lvl="0"/>
            <a:r>
              <a:rPr lang="en-US" sz="2800" dirty="0" smtClean="0">
                <a:solidFill>
                  <a:schemeClr val="bg1"/>
                </a:solidFill>
              </a:rPr>
              <a:t>Evaluating</a:t>
            </a:r>
            <a:r>
              <a:rPr lang="en-US" sz="2800" baseline="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Air Quality Models  </a:t>
            </a:r>
          </a:p>
          <a:p>
            <a:pPr lvl="0"/>
            <a:r>
              <a:rPr lang="en-US" sz="2800" dirty="0" smtClean="0">
                <a:solidFill>
                  <a:schemeClr val="bg1"/>
                </a:solidFill>
              </a:rPr>
              <a:t>Estimating Emissions and Source Attribution</a:t>
            </a:r>
          </a:p>
          <a:p>
            <a:pPr lvl="0"/>
            <a:r>
              <a:rPr lang="en-US" sz="2800" dirty="0" smtClean="0">
                <a:solidFill>
                  <a:schemeClr val="bg1"/>
                </a:solidFill>
              </a:rPr>
              <a:t>Forecasting &amp; Near Real Time Information 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Informing Local</a:t>
            </a:r>
            <a:r>
              <a:rPr lang="en-US" sz="2400" baseline="0" dirty="0" smtClean="0">
                <a:solidFill>
                  <a:schemeClr val="bg1"/>
                </a:solidFill>
              </a:rPr>
              <a:t> Forecasts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Responding</a:t>
            </a:r>
            <a:r>
              <a:rPr lang="en-US" sz="2400" baseline="0" dirty="0" smtClean="0">
                <a:solidFill>
                  <a:schemeClr val="bg1"/>
                </a:solidFill>
              </a:rPr>
              <a:t> to Events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Suitability Matrix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2" y="736815"/>
          <a:ext cx="7467598" cy="5921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6633"/>
                <a:gridCol w="1192740"/>
                <a:gridCol w="1089025"/>
                <a:gridCol w="1166812"/>
                <a:gridCol w="1322388"/>
              </a:tblGrid>
              <a:tr h="382489">
                <a:tc>
                  <a:txBody>
                    <a:bodyPr/>
                    <a:lstStyle/>
                    <a:p>
                      <a:r>
                        <a:rPr lang="en-US" dirty="0" smtClean="0"/>
                        <a:t>AQM Application</a:t>
                      </a:r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Satellite Instruments, Data Products,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Analysis Tools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601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Product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Product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Product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Product D</a:t>
                      </a:r>
                      <a:endParaRPr lang="en-US" dirty="0"/>
                    </a:p>
                  </a:txBody>
                  <a:tcPr/>
                </a:tc>
              </a:tr>
              <a:tr h="66018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Air Quality </a:t>
                      </a:r>
                      <a:r>
                        <a:rPr lang="en-US" b="1" dirty="0" smtClean="0"/>
                        <a:t>Spatial </a:t>
                      </a:r>
                      <a:r>
                        <a:rPr lang="en-US" b="1" dirty="0" smtClean="0"/>
                        <a:t>&amp; </a:t>
                      </a:r>
                      <a:r>
                        <a:rPr lang="en-US" b="1" dirty="0" smtClean="0"/>
                        <a:t>Temporal</a:t>
                      </a:r>
                      <a:r>
                        <a:rPr lang="en-US" b="1" baseline="0" dirty="0" smtClean="0"/>
                        <a:t> Analysis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60187">
                <a:tc>
                  <a:txBody>
                    <a:bodyPr/>
                    <a:lstStyle/>
                    <a:p>
                      <a:pPr marL="225425" indent="0"/>
                      <a:r>
                        <a:rPr lang="en-US" dirty="0" smtClean="0"/>
                        <a:t>e.g., Attainment</a:t>
                      </a:r>
                      <a:r>
                        <a:rPr lang="en-US" baseline="0" dirty="0" smtClean="0"/>
                        <a:t> Design Conditions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6018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Air Quality Model Evaluation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018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Emissions Inventory </a:t>
                      </a:r>
                      <a:r>
                        <a:rPr lang="en-US" b="1" dirty="0" smtClean="0"/>
                        <a:t>&amp;</a:t>
                      </a:r>
                      <a:r>
                        <a:rPr lang="en-US" b="1" baseline="0" dirty="0" smtClean="0"/>
                        <a:t> Source </a:t>
                      </a:r>
                      <a:r>
                        <a:rPr lang="en-US" b="1" baseline="0" dirty="0" err="1" smtClean="0"/>
                        <a:t>Attirbution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0187">
                <a:tc>
                  <a:txBody>
                    <a:bodyPr/>
                    <a:lstStyle/>
                    <a:p>
                      <a:pPr marL="225425" indent="0"/>
                      <a:r>
                        <a:rPr lang="en-US" dirty="0" smtClean="0"/>
                        <a:t>e.g., Fire Activity and Emissions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60187">
                <a:tc>
                  <a:txBody>
                    <a:bodyPr/>
                    <a:lstStyle/>
                    <a:p>
                      <a:pPr marL="225425" indent="0"/>
                      <a:r>
                        <a:rPr lang="en-US" dirty="0" smtClean="0"/>
                        <a:t>e.g., Trends</a:t>
                      </a:r>
                      <a:r>
                        <a:rPr lang="en-US" baseline="0" dirty="0" smtClean="0"/>
                        <a:t> and Control Effectiveness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6018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Forecasting &amp;</a:t>
                      </a:r>
                      <a:r>
                        <a:rPr lang="en-US" b="1" baseline="0" dirty="0" smtClean="0"/>
                        <a:t> Public Information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48100" y="2387600"/>
            <a:ext cx="4495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Relevance of Parameter</a:t>
            </a:r>
          </a:p>
          <a:p>
            <a:pPr marL="225425" indent="-2254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Detection Limit</a:t>
            </a:r>
          </a:p>
          <a:p>
            <a:pPr marL="225425" indent="-2254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Accuracy</a:t>
            </a:r>
          </a:p>
          <a:p>
            <a:pPr marL="225425" indent="-2254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Temporal/Spatial Resolution</a:t>
            </a:r>
          </a:p>
          <a:p>
            <a:pPr marL="225425" indent="-2254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Ease of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38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FFC000"/>
                </a:solidFill>
              </a:rPr>
              <a:t>How Can You Help Us Help You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2200"/>
            <a:ext cx="8229600" cy="5033963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What will the data products from GEOCAPE look like?</a:t>
            </a:r>
            <a:endParaRPr lang="en-US" dirty="0" smtClean="0">
              <a:solidFill>
                <a:schemeClr val="bg1"/>
              </a:solidFill>
            </a:endParaRP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 Putting simulated data in the hands of air quality analysts.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 Communicating potential value to Air Quality Agency management (national, state, local).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 Creating a demand for the mission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38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FFC000"/>
                </a:solidFill>
              </a:rPr>
              <a:t>Next Steps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2200"/>
            <a:ext cx="8229600" cy="5033963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>
                <a:solidFill>
                  <a:schemeClr val="bg1"/>
                </a:solidFill>
              </a:rPr>
              <a:t>Continued Coordination with NASA Air Quality Applied Science Team (AQAST)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>
                <a:solidFill>
                  <a:schemeClr val="bg1"/>
                </a:solidFill>
              </a:rPr>
              <a:t>Coordination with the GOES-R AQ Proving Ground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>
                <a:solidFill>
                  <a:schemeClr val="bg1"/>
                </a:solidFill>
              </a:rPr>
              <a:t>Web-Based Resources for AQ Community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>
                <a:solidFill>
                  <a:schemeClr val="bg1"/>
                </a:solidFill>
              </a:rPr>
              <a:t>Continued Outreach to AQ Management Community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>
                <a:solidFill>
                  <a:schemeClr val="bg1"/>
                </a:solidFill>
              </a:rPr>
              <a:t>Fall and Winter Workshops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7010" name="Group 2"/>
          <p:cNvGraphicFramePr>
            <a:graphicFrameLocks noGrp="1"/>
          </p:cNvGraphicFramePr>
          <p:nvPr/>
        </p:nvGraphicFramePr>
        <p:xfrm>
          <a:off x="293688" y="3789363"/>
          <a:ext cx="8558212" cy="2763521"/>
        </p:xfrm>
        <a:graphic>
          <a:graphicData uri="http://schemas.openxmlformats.org/drawingml/2006/table">
            <a:tbl>
              <a:tblPr/>
              <a:tblGrid>
                <a:gridCol w="5440362"/>
                <a:gridCol w="3117850"/>
              </a:tblGrid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EPA-GEO Committee (original convener)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77A6C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877A6C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Terry Keating</a:t>
                      </a:r>
                      <a:r>
                        <a:rPr lang="en-US" sz="14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(OAR/OPAR), </a:t>
                      </a: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Venkatesh Rao and Rich Scheffe (OAR/OAQPS)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77A6C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877A6C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Bryan Bloomer (NCER), Rob Pinder (NERL/ASMD), George Pouliot  (NERL/ASMD), Jim Szykman (NERL/ESD), Tim Watkins (ACE-NERL/HEASD), Darrell Winner (NCER)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77A6C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877A6C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Vance Fong (Region 9), Scott Jackson (Region 8), Mark Sather (Region 6)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77A6C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877A6C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15" name="Rectangle 26"/>
          <p:cNvSpPr>
            <a:spLocks noGrp="1" noChangeArrowheads="1"/>
          </p:cNvSpPr>
          <p:nvPr>
            <p:ph type="title"/>
          </p:nvPr>
        </p:nvSpPr>
        <p:spPr>
          <a:xfrm>
            <a:off x="0" y="320675"/>
            <a:ext cx="9001125" cy="420688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FFC000"/>
                </a:solidFill>
              </a:rPr>
              <a:t>EPA Working Group on </a:t>
            </a:r>
            <a:br>
              <a:rPr lang="en-US" sz="2800" dirty="0" smtClean="0">
                <a:solidFill>
                  <a:srgbClr val="FFC000"/>
                </a:solidFill>
              </a:rPr>
            </a:br>
            <a:r>
              <a:rPr lang="en-US" sz="2800" dirty="0" smtClean="0">
                <a:solidFill>
                  <a:srgbClr val="FFC000"/>
                </a:solidFill>
              </a:rPr>
              <a:t>Satellite Observations for Air Quality Management</a:t>
            </a:r>
            <a:endParaRPr lang="en-US" sz="3200" dirty="0" smtClean="0">
              <a:solidFill>
                <a:srgbClr val="E4EB8F"/>
              </a:solidFill>
            </a:endParaRPr>
          </a:p>
        </p:txBody>
      </p:sp>
      <p:sp>
        <p:nvSpPr>
          <p:cNvPr id="4116" name="Text Box 27"/>
          <p:cNvSpPr txBox="1">
            <a:spLocks noChangeArrowheads="1"/>
          </p:cNvSpPr>
          <p:nvPr/>
        </p:nvSpPr>
        <p:spPr bwMode="auto">
          <a:xfrm>
            <a:off x="279400" y="831469"/>
            <a:ext cx="85979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eaLnBrk="0" hangingPunct="0">
              <a:spcBef>
                <a:spcPct val="25000"/>
              </a:spcBef>
              <a:spcAft>
                <a:spcPct val="25000"/>
              </a:spcAft>
            </a:pPr>
            <a:r>
              <a:rPr lang="en-US" sz="2000" b="1" i="1" dirty="0">
                <a:solidFill>
                  <a:srgbClr val="EEBC00"/>
                </a:solidFill>
              </a:rPr>
              <a:t>Objectives:</a:t>
            </a:r>
            <a:r>
              <a:rPr lang="en-US" sz="2000" b="1" dirty="0">
                <a:solidFill>
                  <a:schemeClr val="bg1"/>
                </a:solidFill>
              </a:rPr>
              <a:t>  </a:t>
            </a:r>
          </a:p>
          <a:p>
            <a:pPr marL="228600" indent="-228600" eaLnBrk="0" hangingPunct="0">
              <a:spcBef>
                <a:spcPct val="25000"/>
              </a:spcBef>
              <a:spcAft>
                <a:spcPct val="25000"/>
              </a:spcAft>
              <a:buFontTx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To improve communication across the different EPA groups interested in satellite observations related to air quality management</a:t>
            </a:r>
          </a:p>
          <a:p>
            <a:pPr marL="228600" indent="-228600" eaLnBrk="0" hangingPunct="0">
              <a:spcBef>
                <a:spcPct val="25000"/>
              </a:spcBef>
              <a:spcAft>
                <a:spcPct val="25000"/>
              </a:spcAft>
              <a:buFontTx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To better articulate EPA’s interests and commitment to using satellite observations </a:t>
            </a:r>
          </a:p>
          <a:p>
            <a:pPr marL="228600" indent="-228600" eaLnBrk="0" hangingPunct="0">
              <a:spcBef>
                <a:spcPct val="25000"/>
              </a:spcBef>
              <a:spcAft>
                <a:spcPct val="25000"/>
              </a:spcAft>
              <a:buFontTx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To provide a focal point for communication with NASA and NOAA, with a focus </a:t>
            </a:r>
            <a:r>
              <a:rPr lang="en-US" sz="2000" dirty="0" smtClean="0">
                <a:solidFill>
                  <a:schemeClr val="bg1"/>
                </a:solidFill>
              </a:rPr>
              <a:t>on Geostationary Coastal and Air Pollution Events (GEO-CAPE) </a:t>
            </a:r>
            <a:r>
              <a:rPr lang="en-US" sz="2000" dirty="0">
                <a:solidFill>
                  <a:schemeClr val="bg1"/>
                </a:solidFill>
              </a:rPr>
              <a:t>and other </a:t>
            </a:r>
            <a:r>
              <a:rPr lang="en-US" sz="2000" dirty="0" smtClean="0">
                <a:solidFill>
                  <a:schemeClr val="bg1"/>
                </a:solidFill>
              </a:rPr>
              <a:t>satellite missions within the NRC Decadal Survey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117" name="TextBox 33"/>
          <p:cNvSpPr txBox="1">
            <a:spLocks noChangeArrowheads="1"/>
          </p:cNvSpPr>
          <p:nvPr/>
        </p:nvSpPr>
        <p:spPr bwMode="auto">
          <a:xfrm>
            <a:off x="5753100" y="4895850"/>
            <a:ext cx="3095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 dirty="0">
                <a:solidFill>
                  <a:schemeClr val="bg1"/>
                </a:solidFill>
              </a:rPr>
              <a:t>Office of Air and Radiation</a:t>
            </a:r>
          </a:p>
        </p:txBody>
      </p:sp>
      <p:sp>
        <p:nvSpPr>
          <p:cNvPr id="4118" name="TextBox 36"/>
          <p:cNvSpPr txBox="1">
            <a:spLocks noChangeArrowheads="1"/>
          </p:cNvSpPr>
          <p:nvPr/>
        </p:nvSpPr>
        <p:spPr bwMode="auto">
          <a:xfrm>
            <a:off x="5734050" y="5617602"/>
            <a:ext cx="3124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 dirty="0">
                <a:solidFill>
                  <a:schemeClr val="bg1"/>
                </a:solidFill>
              </a:rPr>
              <a:t>Office of Research and Development</a:t>
            </a:r>
          </a:p>
        </p:txBody>
      </p:sp>
      <p:sp>
        <p:nvSpPr>
          <p:cNvPr id="4119" name="TextBox 38"/>
          <p:cNvSpPr txBox="1">
            <a:spLocks noChangeArrowheads="1"/>
          </p:cNvSpPr>
          <p:nvPr/>
        </p:nvSpPr>
        <p:spPr bwMode="auto">
          <a:xfrm>
            <a:off x="5724525" y="6448425"/>
            <a:ext cx="3124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 dirty="0" smtClean="0">
                <a:solidFill>
                  <a:schemeClr val="bg1"/>
                </a:solidFill>
              </a:rPr>
              <a:t>Regional Offices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4120" name="Picture 11" descr="oa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35638" y="4502150"/>
            <a:ext cx="31035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1" name="Picture 12" descr="ord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6588" y="5168900"/>
            <a:ext cx="3132137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2" name="Picture 13" descr="osa-logo-small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525" y="3843338"/>
            <a:ext cx="31242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3" name="Picture 14" descr="region 9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26113" y="6088063"/>
            <a:ext cx="3124200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2875" y="128588"/>
            <a:ext cx="8256588" cy="639762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EEBC00"/>
                </a:solidFill>
              </a:rPr>
              <a:t>Factors limiting advancement of Earth Science research to applications </a:t>
            </a:r>
          </a:p>
        </p:txBody>
      </p:sp>
      <p:pic>
        <p:nvPicPr>
          <p:cNvPr id="4101" name="Picture 6" descr="dec_surv_titl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0246" y="1151701"/>
            <a:ext cx="4229056" cy="5520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TextBox 7"/>
          <p:cNvSpPr txBox="1">
            <a:spLocks noChangeArrowheads="1"/>
          </p:cNvSpPr>
          <p:nvPr/>
        </p:nvSpPr>
        <p:spPr bwMode="auto">
          <a:xfrm>
            <a:off x="5690092" y="824137"/>
            <a:ext cx="23891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2007 Decadal Survey</a:t>
            </a:r>
          </a:p>
        </p:txBody>
      </p:sp>
      <p:sp>
        <p:nvSpPr>
          <p:cNvPr id="4106" name="TextBox 11"/>
          <p:cNvSpPr txBox="1">
            <a:spLocks noChangeArrowheads="1"/>
          </p:cNvSpPr>
          <p:nvPr/>
        </p:nvSpPr>
        <p:spPr bwMode="auto">
          <a:xfrm>
            <a:off x="169349" y="987269"/>
            <a:ext cx="453144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Inexperience in identifying requirements of applied users of the data and information.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Limited knowledge of how managers, policy and decision makers, and the public obtain and use data and information.</a:t>
            </a:r>
          </a:p>
          <a:p>
            <a:pPr>
              <a:buFont typeface="Arial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Capacity of institutions and organizations to apply new types of data and information to traditional and ongoing processes and ways of doing business.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6"/>
          <p:cNvSpPr>
            <a:spLocks noGrp="1" noChangeArrowheads="1"/>
          </p:cNvSpPr>
          <p:nvPr>
            <p:ph type="title"/>
          </p:nvPr>
        </p:nvSpPr>
        <p:spPr>
          <a:xfrm>
            <a:off x="-377825" y="280988"/>
            <a:ext cx="9964738" cy="1012825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EEBC00"/>
                </a:solidFill>
              </a:rPr>
              <a:t>Workshop Series on Satellite and Above-Boundary </a:t>
            </a:r>
            <a:br>
              <a:rPr lang="en-US" sz="2800" dirty="0" smtClean="0">
                <a:solidFill>
                  <a:srgbClr val="EEBC00"/>
                </a:solidFill>
              </a:rPr>
            </a:br>
            <a:r>
              <a:rPr lang="en-US" sz="2800" dirty="0" smtClean="0">
                <a:solidFill>
                  <a:srgbClr val="EEBC00"/>
                </a:solidFill>
              </a:rPr>
              <a:t>Layer Observations for Air Quality Management</a:t>
            </a:r>
            <a:endParaRPr lang="en-US" sz="3200" dirty="0" smtClean="0">
              <a:solidFill>
                <a:srgbClr val="EEBC00"/>
              </a:solidFill>
            </a:endParaRPr>
          </a:p>
        </p:txBody>
      </p:sp>
      <p:sp>
        <p:nvSpPr>
          <p:cNvPr id="5123" name="Text Box 27"/>
          <p:cNvSpPr txBox="1">
            <a:spLocks noChangeArrowheads="1"/>
          </p:cNvSpPr>
          <p:nvPr/>
        </p:nvSpPr>
        <p:spPr bwMode="auto">
          <a:xfrm>
            <a:off x="323850" y="1326528"/>
            <a:ext cx="8601209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A series of 3 community workshops to:</a:t>
            </a:r>
          </a:p>
          <a:p>
            <a:pPr marL="228600" indent="-228600" eaLnBrk="0" hangingPunct="0">
              <a:spcBef>
                <a:spcPct val="20000"/>
              </a:spcBef>
              <a:spcAft>
                <a:spcPct val="20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Engage </a:t>
            </a:r>
            <a:r>
              <a:rPr lang="en-US" sz="2400" dirty="0">
                <a:solidFill>
                  <a:schemeClr val="bg1"/>
                </a:solidFill>
              </a:rPr>
              <a:t>a broader air quality management community:  States, Academics, Private Sector Stakeholders</a:t>
            </a:r>
          </a:p>
          <a:p>
            <a:pPr marL="228600" indent="-228600" eaLnBrk="0" hangingPunct="0">
              <a:spcBef>
                <a:spcPct val="20000"/>
              </a:spcBef>
              <a:spcAft>
                <a:spcPct val="20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Create an opportunity </a:t>
            </a:r>
            <a:r>
              <a:rPr lang="en-US" sz="2400" dirty="0">
                <a:solidFill>
                  <a:schemeClr val="bg1"/>
                </a:solidFill>
              </a:rPr>
              <a:t>for two-way communication between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Air Quality and </a:t>
            </a:r>
            <a:r>
              <a:rPr lang="en-US" sz="2400" dirty="0" smtClean="0">
                <a:solidFill>
                  <a:schemeClr val="bg1"/>
                </a:solidFill>
              </a:rPr>
              <a:t>Satellite </a:t>
            </a:r>
            <a:r>
              <a:rPr lang="en-US" sz="2400" dirty="0">
                <a:solidFill>
                  <a:schemeClr val="bg1"/>
                </a:solidFill>
              </a:rPr>
              <a:t>Communities</a:t>
            </a:r>
          </a:p>
          <a:p>
            <a:pPr marL="228600" indent="-228600" eaLnBrk="0" hangingPunct="0">
              <a:spcBef>
                <a:spcPct val="20000"/>
              </a:spcBef>
              <a:spcAft>
                <a:spcPct val="20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Create an process to </a:t>
            </a:r>
            <a:r>
              <a:rPr lang="en-US" sz="2400" dirty="0" smtClean="0">
                <a:solidFill>
                  <a:schemeClr val="bg1"/>
                </a:solidFill>
              </a:rPr>
              <a:t>better understand the suitability of satellite observations for air quality management applications, </a:t>
            </a:r>
            <a:r>
              <a:rPr lang="en-US" sz="2400" dirty="0" smtClean="0">
                <a:solidFill>
                  <a:schemeClr val="bg1"/>
                </a:solidFill>
              </a:rPr>
              <a:t>traceability to current and future stream </a:t>
            </a:r>
            <a:r>
              <a:rPr lang="en-US" sz="2400" dirty="0">
                <a:solidFill>
                  <a:schemeClr val="bg1"/>
                </a:solidFill>
              </a:rPr>
              <a:t>of satellite observations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</a:p>
          <a:p>
            <a:pPr marL="228600" indent="-228600" eaLnBrk="0" hangingPunct="0">
              <a:spcBef>
                <a:spcPct val="20000"/>
              </a:spcBef>
              <a:spcAft>
                <a:spcPct val="20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Begin a </a:t>
            </a:r>
            <a:r>
              <a:rPr lang="en-US" sz="2400" dirty="0">
                <a:solidFill>
                  <a:schemeClr val="bg1"/>
                </a:solidFill>
              </a:rPr>
              <a:t>longer-term process that we hope will continue as </a:t>
            </a:r>
            <a:r>
              <a:rPr lang="en-US" sz="2400" dirty="0" smtClean="0">
                <a:solidFill>
                  <a:schemeClr val="bg1"/>
                </a:solidFill>
              </a:rPr>
              <a:t>new missions like GEO-CAPE develop </a:t>
            </a:r>
            <a:r>
              <a:rPr lang="en-US" sz="2400" dirty="0">
                <a:solidFill>
                  <a:schemeClr val="bg1"/>
                </a:solidFill>
              </a:rPr>
              <a:t>and </a:t>
            </a:r>
            <a:r>
              <a:rPr lang="en-US" sz="2400" dirty="0" smtClean="0">
                <a:solidFill>
                  <a:schemeClr val="bg1"/>
                </a:solidFill>
              </a:rPr>
              <a:t>come </a:t>
            </a:r>
            <a:r>
              <a:rPr lang="en-US" sz="2400" dirty="0">
                <a:solidFill>
                  <a:schemeClr val="bg1"/>
                </a:solidFill>
              </a:rPr>
              <a:t>to </a:t>
            </a:r>
            <a:r>
              <a:rPr lang="en-US" sz="2400" dirty="0" smtClean="0">
                <a:solidFill>
                  <a:schemeClr val="bg1"/>
                </a:solidFill>
              </a:rPr>
              <a:t>fruition.</a:t>
            </a:r>
          </a:p>
          <a:p>
            <a:pPr marL="228600" indent="-228600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 dirty="0" smtClean="0">
                <a:solidFill>
                  <a:srgbClr val="FFC000"/>
                </a:solidFill>
              </a:rPr>
              <a:t>1</a:t>
            </a:r>
            <a:r>
              <a:rPr lang="en-US" sz="2400" baseline="30000" dirty="0" smtClean="0">
                <a:solidFill>
                  <a:srgbClr val="FFC000"/>
                </a:solidFill>
              </a:rPr>
              <a:t>st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smtClean="0">
                <a:solidFill>
                  <a:srgbClr val="FFC000"/>
                </a:solidFill>
              </a:rPr>
              <a:t>Workshop - May 9-10, 2011, 2</a:t>
            </a:r>
            <a:r>
              <a:rPr lang="en-US" sz="2400" baseline="30000" dirty="0" smtClean="0">
                <a:solidFill>
                  <a:srgbClr val="FFC000"/>
                </a:solidFill>
              </a:rPr>
              <a:t>nd</a:t>
            </a:r>
            <a:r>
              <a:rPr lang="en-US" sz="2400" dirty="0" smtClean="0">
                <a:solidFill>
                  <a:srgbClr val="FFC000"/>
                </a:solidFill>
              </a:rPr>
              <a:t> - Fall </a:t>
            </a:r>
            <a:r>
              <a:rPr lang="en-US" sz="2400" dirty="0" smtClean="0">
                <a:solidFill>
                  <a:srgbClr val="FFC000"/>
                </a:solidFill>
              </a:rPr>
              <a:t>2011, </a:t>
            </a:r>
            <a:r>
              <a:rPr lang="en-US" sz="2400" dirty="0" smtClean="0">
                <a:solidFill>
                  <a:srgbClr val="FFC000"/>
                </a:solidFill>
              </a:rPr>
              <a:t>3</a:t>
            </a:r>
            <a:r>
              <a:rPr lang="en-US" sz="2400" baseline="30000" dirty="0" smtClean="0">
                <a:solidFill>
                  <a:srgbClr val="FFC000"/>
                </a:solidFill>
              </a:rPr>
              <a:t>rd</a:t>
            </a:r>
            <a:r>
              <a:rPr lang="en-US" sz="2400" dirty="0" smtClean="0">
                <a:solidFill>
                  <a:srgbClr val="FFC000"/>
                </a:solidFill>
              </a:rPr>
              <a:t> Early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0175"/>
            <a:ext cx="8229600" cy="1143000"/>
          </a:xfrm>
        </p:spPr>
        <p:txBody>
          <a:bodyPr/>
          <a:lstStyle/>
          <a:p>
            <a:r>
              <a:rPr lang="en-US" sz="2400" dirty="0" smtClean="0">
                <a:solidFill>
                  <a:srgbClr val="EEBC00"/>
                </a:solidFill>
              </a:rPr>
              <a:t>Develop, Capture and Apply lessons from current Earth Observing System (EOS) data to the future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546" y="1169069"/>
            <a:ext cx="8783392" cy="471646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The Air Quality Community is starting to embrace the use of observations from EOS instruments.</a:t>
            </a:r>
          </a:p>
          <a:p>
            <a:pPr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As the AQ Community begins to build the infrastructure and capacity to use this information, it is based on the current suite of EOS instruments and datasets – the community needs to understand a path forward for data continuity (When will AQ missions like GEO-CAPE, and other relevant Decadal Survey missions launch)</a:t>
            </a:r>
          </a:p>
          <a:p>
            <a:pPr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The AQ Community consists of a wide spectrum of users with different needs and different capabilities to access and use the data.  </a:t>
            </a:r>
          </a:p>
          <a:p>
            <a:pPr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Lessons can be learned from the </a:t>
            </a:r>
            <a:r>
              <a:rPr lang="en-US" sz="2400" dirty="0" smtClean="0">
                <a:solidFill>
                  <a:schemeClr val="bg1"/>
                </a:solidFill>
              </a:rPr>
              <a:t>current applications of EOS data products regarding data availability, data coverage, data formats, data accessibility, and data </a:t>
            </a:r>
            <a:r>
              <a:rPr lang="en-US" sz="2400" dirty="0" smtClean="0">
                <a:solidFill>
                  <a:schemeClr val="bg1"/>
                </a:solidFill>
              </a:rPr>
              <a:t>quality.  These lessons can be applied </a:t>
            </a:r>
            <a:r>
              <a:rPr lang="en-US" sz="2400" dirty="0" smtClean="0">
                <a:solidFill>
                  <a:schemeClr val="bg1"/>
                </a:solidFill>
              </a:rPr>
              <a:t>to future </a:t>
            </a:r>
            <a:r>
              <a:rPr lang="en-US" sz="2400" dirty="0" smtClean="0">
                <a:solidFill>
                  <a:schemeClr val="bg1"/>
                </a:solidFill>
              </a:rPr>
              <a:t>missions.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0962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FFC000"/>
                </a:solidFill>
              </a:rPr>
              <a:t>Workshop Overview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6000"/>
            <a:ext cx="8534400" cy="56261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Major Air Quality Management Challenges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bg1"/>
                </a:solidFill>
              </a:rPr>
              <a:t> Tightening Ozone and Fine Particle Standards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00104maps_Page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97535" y="6581001"/>
            <a:ext cx="39464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solidFill>
                  <a:srgbClr val="000000"/>
                </a:solidFill>
                <a:latin typeface="Arial" charset="0"/>
              </a:rPr>
              <a:t>Cite: http://www.epa.gov/air/ozonepollution/actions.html</a:t>
            </a:r>
            <a:endParaRPr lang="en-US" sz="1200" i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C2AF-DD87-475D-A929-49B60E05E959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23701" y="5102873"/>
            <a:ext cx="45255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Approaching Natural Background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New Sources: Oil &amp; Gas Development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Increasing International Transport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Impact of Climate Change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0962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FFC000"/>
                </a:solidFill>
              </a:rPr>
              <a:t>Workshop Overview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6000"/>
            <a:ext cx="8534400" cy="56261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Major Air Quality Management Challenges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bg1"/>
                </a:solidFill>
              </a:rPr>
              <a:t> Tightening Ozone and Fine Particle Standards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Climate Change – Air Quality Linkages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5962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895600" y="6019800"/>
            <a:ext cx="60650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Calibri"/>
              </a:rPr>
              <a:t>Source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: UN Environment 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Programme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: Towards an Action Plan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for Near-term Climate Protection and Clean Air Benefits (2011)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685800"/>
            <a:ext cx="347447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1F497D"/>
                </a:solidFill>
                <a:latin typeface="Calibri"/>
              </a:rPr>
              <a:t>Short-term and long-term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1F497D"/>
                </a:solidFill>
                <a:latin typeface="Calibri"/>
              </a:rPr>
              <a:t>benefits from controlling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1F497D"/>
                </a:solidFill>
                <a:latin typeface="Calibri"/>
              </a:rPr>
              <a:t>both greenhouse gases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1F497D"/>
                </a:solidFill>
                <a:latin typeface="Calibri"/>
              </a:rPr>
              <a:t>and short-lived climate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1F497D"/>
                </a:solidFill>
                <a:latin typeface="Calibri"/>
              </a:rPr>
              <a:t>forcers</a:t>
            </a:r>
            <a:endParaRPr lang="en-US" sz="2400" dirty="0">
              <a:solidFill>
                <a:srgbClr val="1F497D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8827</TotalTime>
  <Words>921</Words>
  <Application>Microsoft Office PowerPoint</Application>
  <PresentationFormat>On-screen Show (4:3)</PresentationFormat>
  <Paragraphs>132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Default Design</vt:lpstr>
      <vt:lpstr>1_Default Design</vt:lpstr>
      <vt:lpstr>Office Theme</vt:lpstr>
      <vt:lpstr>2_Default Design</vt:lpstr>
      <vt:lpstr>1_Office Theme</vt:lpstr>
      <vt:lpstr>Satellite and Above-Boundary Layer Observations for Air Quality Management Workshop </vt:lpstr>
      <vt:lpstr>EPA Working Group on  Satellite Observations for Air Quality Management</vt:lpstr>
      <vt:lpstr>Factors limiting advancement of Earth Science research to applications </vt:lpstr>
      <vt:lpstr>Workshop Series on Satellite and Above-Boundary  Layer Observations for Air Quality Management</vt:lpstr>
      <vt:lpstr>Develop, Capture and Apply lessons from current Earth Observing System (EOS) data to the future</vt:lpstr>
      <vt:lpstr>Workshop Overview</vt:lpstr>
      <vt:lpstr>Slide 7</vt:lpstr>
      <vt:lpstr>Workshop Overview</vt:lpstr>
      <vt:lpstr>Slide 9</vt:lpstr>
      <vt:lpstr>Workshop Overview</vt:lpstr>
      <vt:lpstr>Common Supporting Analyses Using Observations</vt:lpstr>
      <vt:lpstr>Common Supporting Analyses Using Observations</vt:lpstr>
      <vt:lpstr>Common Supporting Analyses Using Observations</vt:lpstr>
      <vt:lpstr>Common Supporting Analyses Using Observations</vt:lpstr>
      <vt:lpstr>Suitability Matrix</vt:lpstr>
      <vt:lpstr>How Can You Help Us Help You</vt:lpstr>
      <vt:lpstr>Next Steps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Szykman, James J. (LARC-E303)[EPA/LaRC]</dc:creator>
  <cp:lastModifiedBy>Terry J Keating</cp:lastModifiedBy>
  <cp:revision>385</cp:revision>
  <cp:lastPrinted>2009-04-22T19:24:48Z</cp:lastPrinted>
  <dcterms:created xsi:type="dcterms:W3CDTF">2009-04-22T19:24:48Z</dcterms:created>
  <dcterms:modified xsi:type="dcterms:W3CDTF">2011-05-11T17:48:13Z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