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408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000A7-51CC-4473-9079-8E4685DAA56D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DCCA9-A1E6-4990-942C-610905659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6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792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28100" indent="-280039" defTabSz="914792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20155" indent="-224031" defTabSz="914792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568216" indent="-224031" defTabSz="914792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16279" indent="-224031" defTabSz="914792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464339" indent="-224031" defTabSz="91479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12402" indent="-224031" defTabSz="91479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360464" indent="-224031" defTabSz="91479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08525" indent="-224031" defTabSz="91479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8C2C008D-F1A3-4D6A-AA07-7B9AD98F29F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830ED-9769-4951-9B5A-11A6CC034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14490-DF25-42A7-9EB7-6D6E6A28C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7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04D11-53EE-4690-BABC-BD6460CBC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8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488" y="1047750"/>
            <a:ext cx="3967162" cy="550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050" y="1047750"/>
            <a:ext cx="3968750" cy="550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E1345-F303-47BC-933B-9B3E55ABC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29C82-FBAD-4970-8E8B-F80958B2F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3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3F15-2743-4B35-8646-771F1D72B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8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6E40B-C14B-485C-AB71-1F37294EB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lide banner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" t="978" b="905"/>
          <a:stretch>
            <a:fillRect/>
          </a:stretch>
        </p:blipFill>
        <p:spPr bwMode="auto">
          <a:xfrm>
            <a:off x="0" y="0"/>
            <a:ext cx="1271588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3475" y="176213"/>
            <a:ext cx="718026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488" y="1047750"/>
            <a:ext cx="8088312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75" y="6726168"/>
            <a:ext cx="481013" cy="12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A234BC-5D83-4621-9AA1-CCE5FCC649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2" name="Picture 17" descr="meatball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363" y="111125"/>
            <a:ext cx="6350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8" descr="Untitled-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681038"/>
            <a:ext cx="74009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51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33399"/>
          </a:solidFill>
          <a:latin typeface="Arial" pitchFamily="34" charset="0"/>
          <a:ea typeface="ヒラギノ角ゴ Pro W3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33399"/>
          </a:solidFill>
          <a:latin typeface="Arial" pitchFamily="34" charset="0"/>
          <a:ea typeface="ヒラギノ角ゴ Pro W3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33399"/>
          </a:solidFill>
          <a:latin typeface="Arial" pitchFamily="34" charset="0"/>
          <a:ea typeface="ヒラギノ角ゴ Pro W3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33399"/>
          </a:solidFill>
          <a:latin typeface="Arial" pitchFamily="34" charset="0"/>
          <a:ea typeface="ヒラギノ角ゴ Pro W3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33399"/>
          </a:solidFill>
          <a:latin typeface="Arial" pitchFamily="34" charset="0"/>
          <a:ea typeface="ヒラギノ角ゴ Pro W3"/>
          <a:cs typeface="ヒラギノ角ゴ Pro W3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33399"/>
          </a:solidFill>
          <a:latin typeface="Arial" pitchFamily="34" charset="0"/>
          <a:ea typeface="ヒラギノ角ゴ Pro W3"/>
          <a:cs typeface="ヒラギノ角ゴ Pro W3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33399"/>
          </a:solidFill>
          <a:latin typeface="Arial" pitchFamily="34" charset="0"/>
          <a:ea typeface="ヒラギノ角ゴ Pro W3"/>
          <a:cs typeface="ヒラギノ角ゴ Pro W3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33399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Wingdings" pitchFamily="2" charset="2"/>
        <a:buChar char="§"/>
        <a:defRPr sz="2000">
          <a:solidFill>
            <a:srgbClr val="333399"/>
          </a:solidFill>
          <a:latin typeface="+mn-lt"/>
          <a:ea typeface="+mn-ea"/>
          <a:cs typeface="+mn-cs"/>
        </a:defRPr>
      </a:lvl1pPr>
      <a:lvl2pPr marL="573088" indent="-227013" algn="l" rtl="0" eaLnBrk="0" fontAlgn="base" hangingPunct="0">
        <a:spcBef>
          <a:spcPct val="20000"/>
        </a:spcBef>
        <a:spcAft>
          <a:spcPct val="0"/>
        </a:spcAft>
        <a:buClr>
          <a:srgbClr val="270094"/>
        </a:buClr>
        <a:buChar char="•"/>
        <a:defRPr>
          <a:solidFill>
            <a:srgbClr val="333399"/>
          </a:solidFill>
          <a:latin typeface="+mn-lt"/>
          <a:ea typeface="+mn-ea"/>
          <a:cs typeface="+mn-cs"/>
        </a:defRPr>
      </a:lvl2pPr>
      <a:lvl3pPr marL="915988" indent="-2286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Font typeface="Symbol" pitchFamily="18" charset="2"/>
        <a:buChar char="-"/>
        <a:defRPr sz="1600">
          <a:solidFill>
            <a:srgbClr val="333399"/>
          </a:solidFill>
          <a:latin typeface="+mn-lt"/>
          <a:ea typeface="+mn-ea"/>
          <a:cs typeface="+mn-cs"/>
        </a:defRPr>
      </a:lvl3pPr>
      <a:lvl4pPr marL="1314450" indent="-2841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>
          <a:solidFill>
            <a:srgbClr val="333399"/>
          </a:solidFill>
          <a:latin typeface="+mn-lt"/>
          <a:ea typeface="+mn-ea"/>
          <a:cs typeface="+mn-cs"/>
        </a:defRPr>
      </a:lvl4pPr>
      <a:lvl5pPr marL="1712913" indent="-2270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200">
          <a:solidFill>
            <a:srgbClr val="333399"/>
          </a:solidFill>
          <a:latin typeface="+mn-lt"/>
          <a:ea typeface="+mn-ea"/>
          <a:cs typeface="+mn-cs"/>
        </a:defRPr>
      </a:lvl5pPr>
      <a:lvl6pPr marL="2170113" indent="-227013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200">
          <a:solidFill>
            <a:srgbClr val="333399"/>
          </a:solidFill>
          <a:latin typeface="+mn-lt"/>
          <a:ea typeface="+mn-ea"/>
          <a:cs typeface="+mn-cs"/>
        </a:defRPr>
      </a:lvl6pPr>
      <a:lvl7pPr marL="2627313" indent="-227013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200">
          <a:solidFill>
            <a:srgbClr val="333399"/>
          </a:solidFill>
          <a:latin typeface="+mn-lt"/>
          <a:ea typeface="+mn-ea"/>
          <a:cs typeface="+mn-cs"/>
        </a:defRPr>
      </a:lvl7pPr>
      <a:lvl8pPr marL="3084513" indent="-227013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200">
          <a:solidFill>
            <a:srgbClr val="333399"/>
          </a:solidFill>
          <a:latin typeface="+mn-lt"/>
          <a:ea typeface="+mn-ea"/>
          <a:cs typeface="+mn-cs"/>
        </a:defRPr>
      </a:lvl8pPr>
      <a:lvl9pPr marL="3541713" indent="-227013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200">
          <a:solidFill>
            <a:srgbClr val="33339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MDG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83F15-2743-4B35-8646-771F1D72BAE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371600"/>
            <a:ext cx="8001000" cy="456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333399"/>
                </a:solidFill>
              </a:rPr>
              <a:t>Get HQ to approve / endorse the </a:t>
            </a:r>
            <a:r>
              <a:rPr lang="en-US" dirty="0">
                <a:solidFill>
                  <a:srgbClr val="333399"/>
                </a:solidFill>
              </a:rPr>
              <a:t>Hosted Payload </a:t>
            </a:r>
            <a:r>
              <a:rPr lang="en-US" dirty="0">
                <a:solidFill>
                  <a:srgbClr val="333399"/>
                </a:solidFill>
              </a:rPr>
              <a:t>implementation approach and get </a:t>
            </a:r>
            <a:r>
              <a:rPr lang="en-US" dirty="0">
                <a:solidFill>
                  <a:srgbClr val="333399"/>
                </a:solidFill>
              </a:rPr>
              <a:t>a </a:t>
            </a:r>
            <a:r>
              <a:rPr lang="en-US" dirty="0">
                <a:solidFill>
                  <a:srgbClr val="333399"/>
                </a:solidFill>
              </a:rPr>
              <a:t>champion </a:t>
            </a:r>
            <a:r>
              <a:rPr lang="en-US" dirty="0">
                <a:solidFill>
                  <a:srgbClr val="333399"/>
                </a:solidFill>
              </a:rPr>
              <a:t>at </a:t>
            </a:r>
            <a:r>
              <a:rPr lang="en-US" dirty="0">
                <a:solidFill>
                  <a:srgbClr val="333399"/>
                </a:solidFill>
              </a:rPr>
              <a:t>HQ</a:t>
            </a:r>
            <a:endParaRPr lang="en-US" dirty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dirty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333399"/>
                </a:solidFill>
              </a:rPr>
              <a:t>Work </a:t>
            </a:r>
            <a:r>
              <a:rPr lang="en-US" dirty="0">
                <a:solidFill>
                  <a:srgbClr val="333399"/>
                </a:solidFill>
              </a:rPr>
              <a:t>out the priorities between atmosphere and ocean </a:t>
            </a:r>
            <a:r>
              <a:rPr lang="en-US" dirty="0">
                <a:solidFill>
                  <a:srgbClr val="333399"/>
                </a:solidFill>
              </a:rPr>
              <a:t>for phased </a:t>
            </a:r>
            <a:r>
              <a:rPr lang="en-US" dirty="0">
                <a:solidFill>
                  <a:srgbClr val="333399"/>
                </a:solidFill>
              </a:rPr>
              <a:t>implementation and </a:t>
            </a:r>
            <a:r>
              <a:rPr lang="en-US" dirty="0">
                <a:solidFill>
                  <a:srgbClr val="333399"/>
                </a:solidFill>
              </a:rPr>
              <a:t>independent missions</a:t>
            </a:r>
            <a:endParaRPr lang="en-US" dirty="0">
              <a:solidFill>
                <a:srgbClr val="333399"/>
              </a:solidFill>
            </a:endParaRPr>
          </a:p>
          <a:p>
            <a:pPr>
              <a:lnSpc>
                <a:spcPct val="85000"/>
              </a:lnSpc>
              <a:buClr>
                <a:srgbClr val="333399"/>
              </a:buClr>
              <a:defRPr/>
            </a:pPr>
            <a:r>
              <a:rPr lang="en-US" dirty="0">
                <a:solidFill>
                  <a:srgbClr val="333399"/>
                </a:solidFill>
              </a:rPr>
              <a:t> </a:t>
            </a:r>
            <a:endParaRPr lang="en-US" dirty="0" smtClean="0">
              <a:solidFill>
                <a:srgbClr val="333399"/>
              </a:solidFill>
            </a:endParaRPr>
          </a:p>
          <a:p>
            <a:pPr>
              <a:lnSpc>
                <a:spcPct val="85000"/>
              </a:lnSpc>
              <a:buClr>
                <a:srgbClr val="333399"/>
              </a:buClr>
              <a:defRPr/>
            </a:pPr>
            <a:endParaRPr lang="en-US" dirty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333399"/>
                </a:solidFill>
              </a:rPr>
              <a:t>Identify the cost sensitivity for various instrument characteristics</a:t>
            </a: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dirty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333399"/>
                </a:solidFill>
              </a:rPr>
              <a:t>Build </a:t>
            </a:r>
            <a:r>
              <a:rPr lang="en-US" dirty="0">
                <a:solidFill>
                  <a:srgbClr val="333399"/>
                </a:solidFill>
              </a:rPr>
              <a:t>a </a:t>
            </a:r>
            <a:r>
              <a:rPr lang="en-US" dirty="0">
                <a:solidFill>
                  <a:srgbClr val="333399"/>
                </a:solidFill>
              </a:rPr>
              <a:t>compelling mission implementation story and showcase it to </a:t>
            </a:r>
            <a:r>
              <a:rPr lang="en-US" dirty="0">
                <a:solidFill>
                  <a:srgbClr val="333399"/>
                </a:solidFill>
              </a:rPr>
              <a:t>the community </a:t>
            </a:r>
            <a:r>
              <a:rPr lang="en-US" dirty="0" smtClean="0">
                <a:solidFill>
                  <a:srgbClr val="333399"/>
                </a:solidFill>
              </a:rPr>
              <a:t>- get </a:t>
            </a:r>
            <a:r>
              <a:rPr lang="en-US" dirty="0">
                <a:solidFill>
                  <a:srgbClr val="333399"/>
                </a:solidFill>
              </a:rPr>
              <a:t>community support/advocacy</a:t>
            </a:r>
            <a:r>
              <a:rPr lang="en-US" dirty="0">
                <a:solidFill>
                  <a:srgbClr val="333399"/>
                </a:solidFill>
              </a:rPr>
              <a:t>, nationally and </a:t>
            </a:r>
            <a:r>
              <a:rPr lang="en-US" dirty="0">
                <a:solidFill>
                  <a:srgbClr val="333399"/>
                </a:solidFill>
              </a:rPr>
              <a:t>internationally</a:t>
            </a: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dirty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333399"/>
                </a:solidFill>
              </a:rPr>
              <a:t>Closely tie mission implementation characteristics to the compelling </a:t>
            </a:r>
            <a:r>
              <a:rPr lang="en-US" dirty="0">
                <a:solidFill>
                  <a:srgbClr val="333399"/>
                </a:solidFill>
              </a:rPr>
              <a:t>science </a:t>
            </a:r>
            <a:r>
              <a:rPr lang="en-US" dirty="0" smtClean="0">
                <a:solidFill>
                  <a:srgbClr val="333399"/>
                </a:solidFill>
              </a:rPr>
              <a:t>message including </a:t>
            </a:r>
            <a:r>
              <a:rPr lang="en-US" dirty="0">
                <a:solidFill>
                  <a:srgbClr val="333399"/>
                </a:solidFill>
              </a:rPr>
              <a:t>links to </a:t>
            </a:r>
            <a:r>
              <a:rPr lang="en-US" dirty="0" smtClean="0">
                <a:solidFill>
                  <a:srgbClr val="333399"/>
                </a:solidFill>
              </a:rPr>
              <a:t>applications</a:t>
            </a: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dirty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6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222250"/>
            <a:ext cx="7162800" cy="473367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Mission Implementation Drivers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990600" y="1445446"/>
            <a:ext cx="7924800" cy="47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/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333399"/>
                </a:solidFill>
              </a:rPr>
              <a:t>Can GEO-CAPE </a:t>
            </a:r>
            <a:r>
              <a:rPr lang="en-US" dirty="0">
                <a:solidFill>
                  <a:srgbClr val="333399"/>
                </a:solidFill>
              </a:rPr>
              <a:t>ocean and atmosphere observations </a:t>
            </a:r>
            <a:r>
              <a:rPr lang="en-US" dirty="0" smtClean="0">
                <a:solidFill>
                  <a:srgbClr val="333399"/>
                </a:solidFill>
              </a:rPr>
              <a:t>be totally independent </a:t>
            </a:r>
            <a:r>
              <a:rPr lang="en-US" sz="1600" dirty="0" smtClean="0">
                <a:solidFill>
                  <a:srgbClr val="333399"/>
                </a:solidFill>
              </a:rPr>
              <a:t>(the </a:t>
            </a:r>
            <a:r>
              <a:rPr lang="en-US" sz="1600" dirty="0">
                <a:solidFill>
                  <a:srgbClr val="333399"/>
                </a:solidFill>
              </a:rPr>
              <a:t>degree to which </a:t>
            </a:r>
            <a:r>
              <a:rPr lang="en-US" sz="1600" dirty="0" smtClean="0">
                <a:solidFill>
                  <a:srgbClr val="333399"/>
                </a:solidFill>
              </a:rPr>
              <a:t>ocean </a:t>
            </a:r>
            <a:r>
              <a:rPr lang="en-US" sz="1600" dirty="0">
                <a:solidFill>
                  <a:srgbClr val="333399"/>
                </a:solidFill>
              </a:rPr>
              <a:t>and atmosphere observations must be </a:t>
            </a:r>
            <a:r>
              <a:rPr lang="en-US" sz="1600" dirty="0" smtClean="0">
                <a:solidFill>
                  <a:srgbClr val="333399"/>
                </a:solidFill>
              </a:rPr>
              <a:t>simultaneous, and </a:t>
            </a:r>
            <a:r>
              <a:rPr lang="en-US" sz="1600" dirty="0">
                <a:solidFill>
                  <a:srgbClr val="333399"/>
                </a:solidFill>
              </a:rPr>
              <a:t>what degree of overlap is </a:t>
            </a:r>
            <a:r>
              <a:rPr lang="en-US" sz="1600" dirty="0" smtClean="0">
                <a:solidFill>
                  <a:srgbClr val="333399"/>
                </a:solidFill>
              </a:rPr>
              <a:t>required)</a:t>
            </a: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sz="1600" dirty="0">
              <a:solidFill>
                <a:srgbClr val="333399"/>
              </a:solidFill>
            </a:endParaRPr>
          </a:p>
          <a:p>
            <a:pPr marL="742950" lvl="1" indent="-285750">
              <a:lnSpc>
                <a:spcPct val="85000"/>
              </a:lnSpc>
              <a:buClr>
                <a:srgbClr val="333399"/>
              </a:buClr>
              <a:buFont typeface="Arial" pitchFamily="34" charset="0"/>
              <a:buChar char="−"/>
              <a:defRPr/>
            </a:pPr>
            <a:r>
              <a:rPr lang="en-US" sz="1600" dirty="0" smtClean="0">
                <a:solidFill>
                  <a:srgbClr val="333399"/>
                </a:solidFill>
              </a:rPr>
              <a:t>Reasons atmosphere </a:t>
            </a:r>
            <a:r>
              <a:rPr lang="en-US" sz="1600" dirty="0">
                <a:solidFill>
                  <a:srgbClr val="333399"/>
                </a:solidFill>
              </a:rPr>
              <a:t>and ocean </a:t>
            </a:r>
            <a:r>
              <a:rPr lang="en-US" sz="1600" dirty="0" smtClean="0">
                <a:solidFill>
                  <a:srgbClr val="333399"/>
                </a:solidFill>
              </a:rPr>
              <a:t>measurements cannot be independent</a:t>
            </a:r>
          </a:p>
          <a:p>
            <a:pPr marL="742950" lvl="1" indent="-285750">
              <a:lnSpc>
                <a:spcPct val="85000"/>
              </a:lnSpc>
              <a:buClr>
                <a:srgbClr val="333399"/>
              </a:buClr>
              <a:buFont typeface="Arial" pitchFamily="34" charset="0"/>
              <a:buChar char="−"/>
              <a:defRPr/>
            </a:pPr>
            <a:endParaRPr lang="en-US" sz="1600" dirty="0">
              <a:solidFill>
                <a:srgbClr val="333399"/>
              </a:solidFill>
            </a:endParaRPr>
          </a:p>
          <a:p>
            <a:pPr marL="742950" lvl="1" indent="-285750">
              <a:lnSpc>
                <a:spcPct val="85000"/>
              </a:lnSpc>
              <a:buClr>
                <a:srgbClr val="333399"/>
              </a:buClr>
              <a:buFont typeface="Arial" pitchFamily="34" charset="0"/>
              <a:buChar char="−"/>
              <a:defRPr/>
            </a:pPr>
            <a:endParaRPr lang="en-US" sz="1600" dirty="0" smtClean="0">
              <a:solidFill>
                <a:srgbClr val="333399"/>
              </a:solidFill>
            </a:endParaRPr>
          </a:p>
          <a:p>
            <a:pPr marL="742950" lvl="1" indent="-285750">
              <a:lnSpc>
                <a:spcPct val="85000"/>
              </a:lnSpc>
              <a:buClr>
                <a:srgbClr val="333399"/>
              </a:buClr>
              <a:buFont typeface="Arial" pitchFamily="34" charset="0"/>
              <a:buChar char="−"/>
              <a:defRPr/>
            </a:pPr>
            <a:endParaRPr lang="en-US" sz="1600" dirty="0" smtClean="0">
              <a:solidFill>
                <a:srgbClr val="333399"/>
              </a:solidFill>
            </a:endParaRPr>
          </a:p>
          <a:p>
            <a:pPr marL="742950" lvl="1" indent="-285750">
              <a:lnSpc>
                <a:spcPct val="85000"/>
              </a:lnSpc>
              <a:buClr>
                <a:srgbClr val="333399"/>
              </a:buClr>
              <a:buFont typeface="Arial" pitchFamily="34" charset="0"/>
              <a:buChar char="−"/>
              <a:defRPr/>
            </a:pPr>
            <a:r>
              <a:rPr lang="en-US" sz="1600" dirty="0" smtClean="0">
                <a:solidFill>
                  <a:srgbClr val="333399"/>
                </a:solidFill>
              </a:rPr>
              <a:t>Benefits of simultaneous and overlapping measurements</a:t>
            </a:r>
          </a:p>
          <a:p>
            <a:pPr marL="1200150" lvl="2" indent="-285750">
              <a:lnSpc>
                <a:spcPct val="85000"/>
              </a:lnSpc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333399"/>
                </a:solidFill>
              </a:rPr>
              <a:t>improved atmospheric </a:t>
            </a:r>
            <a:r>
              <a:rPr lang="en-US" sz="1600" dirty="0" smtClean="0">
                <a:solidFill>
                  <a:srgbClr val="333399"/>
                </a:solidFill>
              </a:rPr>
              <a:t>correction</a:t>
            </a:r>
          </a:p>
          <a:p>
            <a:pPr marL="1200150" lvl="2" indent="-285750">
              <a:lnSpc>
                <a:spcPct val="85000"/>
              </a:lnSpc>
              <a:buClr>
                <a:srgbClr val="333399"/>
              </a:buClr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333399"/>
                </a:solidFill>
              </a:rPr>
              <a:t>interdisciplinary science</a:t>
            </a:r>
            <a:endParaRPr lang="en-US" sz="1600" dirty="0">
              <a:solidFill>
                <a:srgbClr val="333399"/>
              </a:solidFill>
            </a:endParaRPr>
          </a:p>
          <a:p>
            <a:pPr>
              <a:lnSpc>
                <a:spcPct val="85000"/>
              </a:lnSpc>
              <a:buClr>
                <a:srgbClr val="333399"/>
              </a:buClr>
              <a:defRPr/>
            </a:pPr>
            <a:endParaRPr lang="en-US" sz="1600" dirty="0" smtClean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sz="1600" dirty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333399"/>
                </a:solidFill>
              </a:rPr>
              <a:t>Science requirements drive measurement and observing requirements which drives instrument size (the bigger the instrument = fewer hosted payload opportunities)</a:t>
            </a:r>
            <a:endParaRPr lang="en-US" sz="1600" dirty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333399"/>
              </a:solidFill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333399"/>
              </a:solidFill>
            </a:endParaRPr>
          </a:p>
          <a:p>
            <a:pPr marL="512763" lvl="1" indent="-166688">
              <a:buClr>
                <a:srgbClr val="270094"/>
              </a:buClr>
              <a:defRPr/>
            </a:pPr>
            <a:endParaRPr lang="en-US" sz="1400" dirty="0">
              <a:solidFill>
                <a:srgbClr val="333399"/>
              </a:solidFill>
              <a:latin typeface="+mn-lt"/>
            </a:endParaRPr>
          </a:p>
          <a:p>
            <a:pPr marL="173038" indent="-173038">
              <a:lnSpc>
                <a:spcPct val="85000"/>
              </a:lnSpc>
              <a:buClr>
                <a:srgbClr val="333399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333399"/>
                </a:solidFill>
                <a:latin typeface="+mn-lt"/>
              </a:rPr>
              <a:t>Mission success criteria</a:t>
            </a:r>
          </a:p>
          <a:p>
            <a:pPr marL="742950" lvl="1" indent="-285750">
              <a:lnSpc>
                <a:spcPct val="85000"/>
              </a:lnSpc>
              <a:buClr>
                <a:srgbClr val="333399"/>
              </a:buClr>
              <a:buFont typeface="Arial" pitchFamily="34" charset="0"/>
              <a:buChar char="−"/>
              <a:defRPr/>
            </a:pPr>
            <a:r>
              <a:rPr lang="en-US" sz="1600" dirty="0" smtClean="0">
                <a:solidFill>
                  <a:srgbClr val="333399"/>
                </a:solidFill>
              </a:rPr>
              <a:t> </a:t>
            </a:r>
          </a:p>
          <a:p>
            <a:pPr marL="742950" lvl="1" indent="-285750">
              <a:lnSpc>
                <a:spcPct val="85000"/>
              </a:lnSpc>
              <a:buClr>
                <a:srgbClr val="333399"/>
              </a:buClr>
              <a:buFont typeface="Arial" pitchFamily="34" charset="0"/>
              <a:buChar char="−"/>
              <a:defRPr/>
            </a:pPr>
            <a:r>
              <a:rPr lang="en-US" sz="1600" dirty="0">
                <a:solidFill>
                  <a:srgbClr val="3333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406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475" y="49526"/>
            <a:ext cx="7180263" cy="720197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GEO-CAPE Mission Design</a:t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Measures of Effectiveness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B83F15-2743-4B35-8646-771F1D72BA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19783"/>
              </p:ext>
            </p:extLst>
          </p:nvPr>
        </p:nvGraphicFramePr>
        <p:xfrm>
          <a:off x="609600" y="1600200"/>
          <a:ext cx="8382000" cy="4572001"/>
        </p:xfrm>
        <a:graphic>
          <a:graphicData uri="http://schemas.openxmlformats.org/drawingml/2006/table">
            <a:tbl>
              <a:tblPr/>
              <a:tblGrid>
                <a:gridCol w="2955817"/>
                <a:gridCol w="1844783"/>
                <a:gridCol w="1828800"/>
                <a:gridCol w="1752600"/>
              </a:tblGrid>
              <a:tr h="599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Key Performance Parameter</a:t>
                      </a:r>
                    </a:p>
                  </a:txBody>
                  <a:tcPr marR="9144" marT="18288" marB="18288" anchor="ctr" horzOverflow="overflow">
                    <a:lnL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Goal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Baseline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Threshold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67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Field of regard</a:t>
                      </a:r>
                    </a:p>
                  </a:txBody>
                  <a:tcPr marR="9144" marT="18288" marB="18288" anchor="ctr" horzOverflow="overflow">
                    <a:lnL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Full earth disk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Americas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N. America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Orbit location</a:t>
                      </a:r>
                    </a:p>
                  </a:txBody>
                  <a:tcPr marR="9144" marT="18288" marB="18288" anchor="ctr" horzOverflow="overflow">
                    <a:lnL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100W 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95W (O)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+/- ? Degrees from baseline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Sampling frequency</a:t>
                      </a:r>
                    </a:p>
                  </a:txBody>
                  <a:tcPr marR="9144" marT="18288" marB="18288" anchor="ctr" horzOverflow="overflow">
                    <a:lnL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Twice hourly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Hourly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Every 3 hours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Nadir pixel footprint - Ocean</a:t>
                      </a:r>
                    </a:p>
                  </a:txBody>
                  <a:tcPr marR="9144" marT="18288" marB="18288" anchor="ctr" horzOverflow="overflow">
                    <a:lnL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100 m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250 m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Nadir pixel footprint – Atmos.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ヒラギノ角ゴ Pro W3"/>
                          <a:cs typeface="ヒラギノ角ゴ Pro W3"/>
                        </a:rPr>
                        <a:t>1 km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2 km</a:t>
                      </a: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7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itchFamily="34" charset="0"/>
                        <a:ea typeface="ヒラギノ角ゴ Pro W3"/>
                        <a:cs typeface="ヒラギノ角ゴ Pro W3"/>
                      </a:endParaRPr>
                    </a:p>
                  </a:txBody>
                  <a:tcPr marR="9144" marT="18288" marB="18288" anchor="ctr" horzOverflow="overflow">
                    <a:lnL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3029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Calibri" pitchFamily="34" charset="0"/>
            <a:ea typeface="ヒラギノ角ゴ Pro W3"/>
            <a:cs typeface="ヒラギノ角ゴ Pro W3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Calibri" pitchFamily="34" charset="0"/>
            <a:ea typeface="ヒラギノ角ゴ Pro W3"/>
            <a:cs typeface="ヒラギノ角ゴ Pro W3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220</Words>
  <Application>Microsoft Office PowerPoint</Application>
  <PresentationFormat>On-screen Show (4:3)</PresentationFormat>
  <Paragraphs>60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Recommendations to MDG </vt:lpstr>
      <vt:lpstr>Mission Implementation Drivers</vt:lpstr>
      <vt:lpstr>GEO-CAPE Mission Design Measures of Effectiveness</vt:lpstr>
    </vt:vector>
  </TitlesOfParts>
  <Company>Jet Propulsion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Implementation Drivers</dc:title>
  <dc:creator>jpl</dc:creator>
  <cp:lastModifiedBy>jpl</cp:lastModifiedBy>
  <cp:revision>10</cp:revision>
  <dcterms:created xsi:type="dcterms:W3CDTF">2011-05-13T12:32:43Z</dcterms:created>
  <dcterms:modified xsi:type="dcterms:W3CDTF">2011-05-13T15:07:38Z</dcterms:modified>
</cp:coreProperties>
</file>