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embeddings/Microsoft_Equation4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2.bin" ContentType="application/vnd.openxmlformats-officedocument.oleObject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embeddings/Microsoft_Equation3.bin" ContentType="application/vnd.openxmlformats-officedocument.oleObject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270" r:id="rId4"/>
    <p:sldId id="261" r:id="rId5"/>
    <p:sldId id="273" r:id="rId6"/>
    <p:sldId id="271" r:id="rId7"/>
    <p:sldId id="272" r:id="rId8"/>
    <p:sldId id="266" r:id="rId9"/>
    <p:sldId id="267" r:id="rId10"/>
    <p:sldId id="268" r:id="rId11"/>
    <p:sldId id="269" r:id="rId12"/>
    <p:sldId id="274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5853" autoAdjust="0"/>
  </p:normalViewPr>
  <p:slideViewPr>
    <p:cSldViewPr snapToGrid="0"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BFDDD-16C9-A942-9D6D-F28E53506B9F}" type="datetimeFigureOut">
              <a:rPr lang="en-US" smtClean="0"/>
              <a:pPr/>
              <a:t>5/12/11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CB7D4-B4D1-444F-A9E4-150BD89AE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oleObject" Target="../embeddings/Microsoft_Equation2.bin"/><Relationship Id="rId9" Type="http://schemas.openxmlformats.org/officeDocument/2006/relationships/oleObject" Target="../embeddings/Microsoft_Equation3.bin"/><Relationship Id="rId10" Type="http://schemas.openxmlformats.org/officeDocument/2006/relationships/oleObject" Target="../embeddings/Microsoft_Equation4.bin"/><Relationship Id="rId11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w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857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learned from OMI observations of point source SO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pollution and</a:t>
            </a:r>
            <a:br>
              <a:rPr lang="en-US" dirty="0" smtClean="0"/>
            </a:br>
            <a:r>
              <a:rPr lang="en-US" dirty="0" smtClean="0"/>
              <a:t>suggestions for GEO-CAPE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810" y="2527905"/>
            <a:ext cx="8539238" cy="1752600"/>
          </a:xfrm>
        </p:spPr>
        <p:txBody>
          <a:bodyPr/>
          <a:lstStyle/>
          <a:p>
            <a:r>
              <a:rPr lang="en-US" dirty="0" smtClean="0"/>
              <a:t>N. </a:t>
            </a:r>
            <a:r>
              <a:rPr lang="en-US" dirty="0" err="1" smtClean="0"/>
              <a:t>Krotkov</a:t>
            </a:r>
            <a:r>
              <a:rPr lang="en-US" dirty="0" smtClean="0"/>
              <a:t> (NASA/GSFC)</a:t>
            </a:r>
          </a:p>
          <a:p>
            <a:r>
              <a:rPr lang="en-US" dirty="0" smtClean="0"/>
              <a:t>V. </a:t>
            </a:r>
            <a:r>
              <a:rPr lang="en-US" dirty="0" err="1" smtClean="0"/>
              <a:t>Fioletov</a:t>
            </a:r>
            <a:r>
              <a:rPr lang="en-US" dirty="0" smtClean="0"/>
              <a:t>, C. </a:t>
            </a:r>
            <a:r>
              <a:rPr lang="en-US" dirty="0" err="1" smtClean="0"/>
              <a:t>McLinden</a:t>
            </a:r>
            <a:r>
              <a:rPr lang="en-US" dirty="0" smtClean="0"/>
              <a:t> (Environment Canada)</a:t>
            </a:r>
          </a:p>
          <a:p>
            <a:r>
              <a:rPr lang="en-US" dirty="0" smtClean="0"/>
              <a:t>K. Yang (Univ. of Maryland)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19250" y="605719"/>
            <a:ext cx="59769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Mildred Lake, </a:t>
            </a:r>
            <a:r>
              <a:rPr lang="en-US" sz="2400" dirty="0" smtClean="0"/>
              <a:t>Alberta, Canada. </a:t>
            </a:r>
            <a:r>
              <a:rPr lang="en-US" sz="2400" dirty="0"/>
              <a:t>Oil Sands.</a:t>
            </a:r>
          </a:p>
          <a:p>
            <a:pPr algn="ctr"/>
            <a:r>
              <a:rPr lang="en-CA" dirty="0"/>
              <a:t>Mean OMI SO</a:t>
            </a:r>
            <a:r>
              <a:rPr lang="en-CA" baseline="-25000" dirty="0"/>
              <a:t>2</a:t>
            </a:r>
            <a:r>
              <a:rPr lang="en-CA" dirty="0"/>
              <a:t> for May-August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051050" y="126841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/>
              <a:t>2005-2007</a:t>
            </a:r>
            <a:endParaRPr lang="en-US"/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6300788" y="126841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/>
              <a:t>2008-2010</a:t>
            </a:r>
            <a:endParaRPr lang="en-US"/>
          </a:p>
        </p:txBody>
      </p:sp>
      <p:pic>
        <p:nvPicPr>
          <p:cNvPr id="2458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700213"/>
            <a:ext cx="4494212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41488"/>
            <a:ext cx="43910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949950"/>
            <a:ext cx="36052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-7582"/>
            <a:ext cx="9144000" cy="62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2: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Important SO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targets outside CONUS 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ntral Mexic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00" y="12700"/>
            <a:ext cx="9118600" cy="683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5182649" y="5766732"/>
            <a:ext cx="3515264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2000" dirty="0"/>
              <a:t>Annual SO</a:t>
            </a:r>
            <a:r>
              <a:rPr lang="en-CA" sz="2000" baseline="-25000" dirty="0"/>
              <a:t>2</a:t>
            </a:r>
            <a:r>
              <a:rPr lang="en-CA" sz="2000" dirty="0"/>
              <a:t> emissions vs. and estimates from a fit of mean OMI SO</a:t>
            </a:r>
            <a:r>
              <a:rPr lang="en-CA" sz="2000" baseline="-25000" dirty="0"/>
              <a:t>2</a:t>
            </a:r>
            <a:r>
              <a:rPr lang="en-CA" sz="2000" dirty="0"/>
              <a:t> by 2D Gaussian function (2005-2007 data)</a:t>
            </a:r>
            <a:endParaRPr lang="en-US" sz="2000" dirty="0"/>
          </a:p>
        </p:txBody>
      </p:sp>
      <p:graphicFrame>
        <p:nvGraphicFramePr>
          <p:cNvPr id="34819" name="Object 17"/>
          <p:cNvGraphicFramePr>
            <a:graphicFrameLocks noChangeAspect="1"/>
          </p:cNvGraphicFramePr>
          <p:nvPr/>
        </p:nvGraphicFramePr>
        <p:xfrm>
          <a:off x="4613495" y="932321"/>
          <a:ext cx="4427536" cy="4306042"/>
        </p:xfrm>
        <a:graphic>
          <a:graphicData uri="http://schemas.openxmlformats.org/presentationml/2006/ole">
            <p:oleObj spid="_x0000_s26626" name="Plot" r:id="rId3" imgW="6476175" imgH="6310959" progId="Grapher.Document">
              <p:embed/>
            </p:oleObj>
          </a:graphicData>
        </a:graphic>
      </p:graphicFrame>
      <p:sp>
        <p:nvSpPr>
          <p:cNvPr id="34820" name="Rectangle 1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21" name="Object 18"/>
          <p:cNvGraphicFramePr>
            <a:graphicFrameLocks noChangeAspect="1"/>
          </p:cNvGraphicFramePr>
          <p:nvPr/>
        </p:nvGraphicFramePr>
        <p:xfrm>
          <a:off x="210753" y="1940645"/>
          <a:ext cx="4290171" cy="439738"/>
        </p:xfrm>
        <a:graphic>
          <a:graphicData uri="http://schemas.openxmlformats.org/presentationml/2006/ole">
            <p:oleObj spid="_x0000_s26627" name="Equation" r:id="rId4" imgW="5613400" imgH="571500" progId="Equation.3">
              <p:embed/>
            </p:oleObj>
          </a:graphicData>
        </a:graphic>
      </p:graphicFrame>
      <p:pic>
        <p:nvPicPr>
          <p:cNvPr id="34822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581525"/>
            <a:ext cx="151765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4581525"/>
            <a:ext cx="151288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0" y="4581525"/>
            <a:ext cx="14779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23"/>
          <p:cNvSpPr txBox="1">
            <a:spLocks noChangeArrowheads="1"/>
          </p:cNvSpPr>
          <p:nvPr/>
        </p:nvSpPr>
        <p:spPr bwMode="auto">
          <a:xfrm>
            <a:off x="519113" y="1063744"/>
            <a:ext cx="421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dirty="0"/>
              <a:t>Fit</a:t>
            </a:r>
          </a:p>
        </p:txBody>
      </p:sp>
      <p:sp>
        <p:nvSpPr>
          <p:cNvPr id="34826" name="Rectangle 2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7" name="Rectangle 2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8" name="Rectangle 2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29" name="Object 28"/>
          <p:cNvGraphicFramePr>
            <a:graphicFrameLocks noChangeAspect="1"/>
          </p:cNvGraphicFramePr>
          <p:nvPr/>
        </p:nvGraphicFramePr>
        <p:xfrm>
          <a:off x="1094610" y="1077223"/>
          <a:ext cx="2348865" cy="434975"/>
        </p:xfrm>
        <a:graphic>
          <a:graphicData uri="http://schemas.openxmlformats.org/presentationml/2006/ole">
            <p:oleObj spid="_x0000_s26628" name="Equation" r:id="rId8" imgW="1282700" imgH="241300" progId="Equation.3">
              <p:embed/>
            </p:oleObj>
          </a:graphicData>
        </a:graphic>
      </p:graphicFrame>
      <p:sp>
        <p:nvSpPr>
          <p:cNvPr id="34830" name="Text Box 30"/>
          <p:cNvSpPr txBox="1">
            <a:spLocks noChangeArrowheads="1"/>
          </p:cNvSpPr>
          <p:nvPr/>
        </p:nvSpPr>
        <p:spPr bwMode="auto">
          <a:xfrm>
            <a:off x="3649448" y="1108075"/>
            <a:ext cx="778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dirty="0"/>
              <a:t>where</a:t>
            </a:r>
          </a:p>
        </p:txBody>
      </p:sp>
      <p:sp>
        <p:nvSpPr>
          <p:cNvPr id="34831" name="Text Box 31"/>
          <p:cNvSpPr txBox="1">
            <a:spLocks noChangeArrowheads="1"/>
          </p:cNvSpPr>
          <p:nvPr/>
        </p:nvSpPr>
        <p:spPr bwMode="auto">
          <a:xfrm>
            <a:off x="539750" y="3284538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1400" dirty="0"/>
              <a:t>If           </a:t>
            </a:r>
            <a:r>
              <a:rPr lang="en-CA" sz="1400" dirty="0" smtClean="0"/>
              <a:t>       is </a:t>
            </a:r>
            <a:r>
              <a:rPr lang="en-CA" sz="1400" dirty="0"/>
              <a:t>in DU, i.e. in 2.69</a:t>
            </a:r>
            <a:r>
              <a:rPr lang="en-CA" dirty="0"/>
              <a:t>·</a:t>
            </a:r>
            <a:r>
              <a:rPr lang="en-CA" sz="1400" dirty="0"/>
              <a:t>10</a:t>
            </a:r>
            <a:r>
              <a:rPr lang="en-CA" sz="1400" baseline="30000" dirty="0"/>
              <a:t>26</a:t>
            </a:r>
            <a:r>
              <a:rPr lang="en-CA" sz="1400" dirty="0"/>
              <a:t> mol</a:t>
            </a:r>
            <a:r>
              <a:rPr lang="en-CA" sz="1400" dirty="0">
                <a:ea typeface="Arial" charset="0"/>
                <a:cs typeface="Arial" charset="0"/>
              </a:rPr>
              <a:t>·</a:t>
            </a:r>
            <a:r>
              <a:rPr lang="en-CA" sz="1400" dirty="0"/>
              <a:t>km</a:t>
            </a:r>
            <a:r>
              <a:rPr lang="en-CA" sz="1400" baseline="30000" dirty="0"/>
              <a:t>-2 </a:t>
            </a:r>
            <a:r>
              <a:rPr lang="en-CA" sz="1400" dirty="0"/>
              <a:t>, and </a:t>
            </a:r>
            <a:r>
              <a:rPr lang="el-GR" sz="1400" dirty="0">
                <a:ea typeface="Arial" charset="0"/>
                <a:cs typeface="Arial" charset="0"/>
              </a:rPr>
              <a:t>σ</a:t>
            </a:r>
            <a:r>
              <a:rPr lang="en-CA" sz="1400" i="1" baseline="-25000" dirty="0" err="1">
                <a:latin typeface="Times New Roman" charset="0"/>
                <a:ea typeface="Arial" charset="0"/>
                <a:cs typeface="Arial" charset="0"/>
              </a:rPr>
              <a:t>x</a:t>
            </a:r>
            <a:r>
              <a:rPr lang="en-CA" sz="1400" dirty="0">
                <a:ea typeface="Arial" charset="0"/>
                <a:cs typeface="Arial" charset="0"/>
              </a:rPr>
              <a:t>,</a:t>
            </a:r>
            <a:r>
              <a:rPr lang="el-GR" sz="1400" dirty="0">
                <a:ea typeface="Arial" charset="0"/>
                <a:cs typeface="Arial" charset="0"/>
              </a:rPr>
              <a:t>σ</a:t>
            </a:r>
            <a:r>
              <a:rPr lang="en-CA" sz="1400" i="1" baseline="-25000" dirty="0" err="1">
                <a:latin typeface="Times New Roman" charset="0"/>
                <a:ea typeface="Arial" charset="0"/>
                <a:cs typeface="Arial" charset="0"/>
              </a:rPr>
              <a:t>y</a:t>
            </a:r>
            <a:r>
              <a:rPr lang="en-CA" sz="1400" dirty="0">
                <a:ea typeface="Arial" charset="0"/>
                <a:cs typeface="Arial" charset="0"/>
              </a:rPr>
              <a:t>  are in km,</a:t>
            </a:r>
            <a:r>
              <a:rPr lang="en-CA" sz="1400" dirty="0"/>
              <a:t> then </a:t>
            </a:r>
            <a:r>
              <a:rPr lang="en-CA" sz="1400" i="1" dirty="0">
                <a:latin typeface="Times New Roman" charset="0"/>
              </a:rPr>
              <a:t>a</a:t>
            </a:r>
            <a:r>
              <a:rPr lang="en-CA" sz="1400" dirty="0"/>
              <a:t> is in 2.69·10</a:t>
            </a:r>
            <a:r>
              <a:rPr lang="en-CA" sz="1400" baseline="30000" dirty="0"/>
              <a:t>26 </a:t>
            </a:r>
            <a:r>
              <a:rPr lang="en-CA" sz="1400" dirty="0"/>
              <a:t>mol.</a:t>
            </a:r>
            <a:r>
              <a:rPr lang="en-CA" dirty="0"/>
              <a:t> </a:t>
            </a:r>
          </a:p>
        </p:txBody>
      </p:sp>
      <p:graphicFrame>
        <p:nvGraphicFramePr>
          <p:cNvPr id="34832" name="Object 32"/>
          <p:cNvGraphicFramePr>
            <a:graphicFrameLocks noChangeAspect="1"/>
          </p:cNvGraphicFramePr>
          <p:nvPr/>
        </p:nvGraphicFramePr>
        <p:xfrm>
          <a:off x="812855" y="3363913"/>
          <a:ext cx="576263" cy="280987"/>
        </p:xfrm>
        <a:graphic>
          <a:graphicData uri="http://schemas.openxmlformats.org/presentationml/2006/ole">
            <p:oleObj spid="_x0000_s26629" name="Equation" r:id="rId9" imgW="495085" imgH="241195" progId="Equation.3">
              <p:embed/>
            </p:oleObj>
          </a:graphicData>
        </a:graphic>
      </p:graphicFrame>
      <p:sp>
        <p:nvSpPr>
          <p:cNvPr id="34833" name="Text Box 34"/>
          <p:cNvSpPr txBox="1">
            <a:spLocks noChangeArrowheads="1"/>
          </p:cNvSpPr>
          <p:nvPr/>
        </p:nvSpPr>
        <p:spPr bwMode="auto">
          <a:xfrm>
            <a:off x="539750" y="2341563"/>
            <a:ext cx="38877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CA" sz="1400" dirty="0"/>
              <a:t>Since                          </a:t>
            </a:r>
            <a:r>
              <a:rPr lang="en-CA" sz="1400" dirty="0" smtClean="0"/>
              <a:t>           , </a:t>
            </a:r>
            <a:r>
              <a:rPr lang="en-CA" sz="1400" i="1" dirty="0">
                <a:latin typeface="Times New Roman" charset="0"/>
              </a:rPr>
              <a:t>a</a:t>
            </a:r>
            <a:r>
              <a:rPr lang="en-CA" sz="1400" dirty="0"/>
              <a:t> is the total number of molecules.</a:t>
            </a:r>
          </a:p>
        </p:txBody>
      </p:sp>
      <p:sp>
        <p:nvSpPr>
          <p:cNvPr id="3483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5" name="Rectangle 3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37" name="Object 39"/>
          <p:cNvGraphicFramePr>
            <a:graphicFrameLocks noChangeAspect="1"/>
          </p:cNvGraphicFramePr>
          <p:nvPr/>
        </p:nvGraphicFramePr>
        <p:xfrm>
          <a:off x="1164568" y="2457450"/>
          <a:ext cx="1219200" cy="466725"/>
        </p:xfrm>
        <a:graphic>
          <a:graphicData uri="http://schemas.openxmlformats.org/presentationml/2006/ole">
            <p:oleObj spid="_x0000_s26630" name="Equation" r:id="rId10" imgW="1219200" imgH="469900" progId="Equation.3">
              <p:embed/>
            </p:oleObj>
          </a:graphicData>
        </a:graphic>
      </p:graphicFrame>
      <p:sp>
        <p:nvSpPr>
          <p:cNvPr id="34838" name="Text Box 41"/>
          <p:cNvSpPr txBox="1">
            <a:spLocks noChangeArrowheads="1"/>
          </p:cNvSpPr>
          <p:nvPr/>
        </p:nvSpPr>
        <p:spPr bwMode="auto">
          <a:xfrm>
            <a:off x="592138" y="4221163"/>
            <a:ext cx="3917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400"/>
              <a:t>Mean OMI SO2               Fit                Residuals</a:t>
            </a:r>
          </a:p>
        </p:txBody>
      </p:sp>
      <p:pic>
        <p:nvPicPr>
          <p:cNvPr id="34839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58888" y="6021388"/>
            <a:ext cx="24479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40" name="Text Box 43"/>
          <p:cNvSpPr txBox="1">
            <a:spLocks noChangeArrowheads="1"/>
          </p:cNvSpPr>
          <p:nvPr/>
        </p:nvSpPr>
        <p:spPr bwMode="auto">
          <a:xfrm>
            <a:off x="7308850" y="4076700"/>
            <a:ext cx="126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600" i="1">
                <a:latin typeface="Times New Roman" charset="0"/>
              </a:rPr>
              <a:t>Y = 0.0056 X</a:t>
            </a:r>
          </a:p>
        </p:txBody>
      </p:sp>
      <p:sp>
        <p:nvSpPr>
          <p:cNvPr id="34842" name="Text Box 45"/>
          <p:cNvSpPr txBox="1">
            <a:spLocks noChangeArrowheads="1"/>
          </p:cNvSpPr>
          <p:nvPr/>
        </p:nvSpPr>
        <p:spPr bwMode="auto">
          <a:xfrm>
            <a:off x="5559425" y="1431925"/>
            <a:ext cx="12588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/>
              <a:t>R=0.78</a:t>
            </a:r>
          </a:p>
          <a:p>
            <a:r>
              <a:rPr lang="en-CA" sz="800"/>
              <a:t>for sources&lt;150kT/year</a:t>
            </a:r>
          </a:p>
        </p:txBody>
      </p:sp>
      <p:sp>
        <p:nvSpPr>
          <p:cNvPr id="34843" name="Text Box 46"/>
          <p:cNvSpPr txBox="1">
            <a:spLocks noChangeArrowheads="1"/>
          </p:cNvSpPr>
          <p:nvPr/>
        </p:nvSpPr>
        <p:spPr bwMode="auto">
          <a:xfrm>
            <a:off x="6877050" y="1412875"/>
            <a:ext cx="10080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/>
              <a:t>R=0.88 </a:t>
            </a:r>
            <a:r>
              <a:rPr lang="en-CA" sz="800"/>
              <a:t>for all sources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-7583"/>
            <a:ext cx="9144000" cy="93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738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</a:t>
            </a:r>
            <a:r>
              <a:rPr kumimoji="0" lang="en-US" sz="738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lang="en-CA" sz="7385" dirty="0" smtClean="0"/>
              <a:t>It appears that OMI SO</a:t>
            </a:r>
            <a:r>
              <a:rPr lang="en-CA" sz="7385" baseline="-25000" dirty="0" smtClean="0"/>
              <a:t>2</a:t>
            </a:r>
            <a:r>
              <a:rPr lang="en-CA" sz="7385" dirty="0" smtClean="0"/>
              <a:t> data can be used to monitor sources that emit more than 80 </a:t>
            </a:r>
            <a:r>
              <a:rPr lang="en-CA" sz="7385" dirty="0" err="1" smtClean="0"/>
              <a:t>kT</a:t>
            </a:r>
            <a:r>
              <a:rPr lang="en-CA" sz="7385" dirty="0" smtClean="0"/>
              <a:t> per year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38" y="274638"/>
            <a:ext cx="8686800" cy="5357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Suggestions for GEO-CAPE measurement requirements: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8" y="1497534"/>
            <a:ext cx="8986762" cy="4525963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High spatial resolution (a few km)</a:t>
            </a:r>
            <a:r>
              <a:rPr lang="en-CA" sz="2800" dirty="0" smtClean="0"/>
              <a:t> is </a:t>
            </a:r>
            <a:r>
              <a:rPr lang="en-CA" sz="2800" dirty="0" smtClean="0"/>
              <a:t>required for emission </a:t>
            </a:r>
            <a:r>
              <a:rPr lang="en-CA" sz="2800" dirty="0" smtClean="0"/>
              <a:t>monitoring.</a:t>
            </a:r>
          </a:p>
          <a:p>
            <a:endParaRPr lang="en-CA" sz="2800" dirty="0" smtClean="0"/>
          </a:p>
          <a:p>
            <a:r>
              <a:rPr lang="en-US" sz="2800" dirty="0" smtClean="0"/>
              <a:t>Increase 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measurement precision requirement:                    ~0.1 DU ~  10</a:t>
            </a:r>
            <a:r>
              <a:rPr lang="en-US" sz="2800" baseline="30000" dirty="0" smtClean="0"/>
              <a:t>15 </a:t>
            </a:r>
            <a:r>
              <a:rPr lang="en-US" sz="2800" dirty="0" smtClean="0"/>
              <a:t>molecules / </a:t>
            </a:r>
            <a:r>
              <a:rPr lang="en-US" sz="2800" dirty="0" smtClean="0"/>
              <a:t>cm</a:t>
            </a:r>
            <a:r>
              <a:rPr lang="en-US" sz="2800" baseline="30000" dirty="0" smtClean="0"/>
              <a:t>2</a:t>
            </a:r>
          </a:p>
          <a:p>
            <a:endParaRPr lang="en-US" sz="2800" baseline="30000" dirty="0" smtClean="0"/>
          </a:p>
          <a:p>
            <a:r>
              <a:rPr lang="en-US" sz="2800" dirty="0" smtClean="0"/>
              <a:t>Plan for frequent measurements of selected regions: </a:t>
            </a:r>
            <a:r>
              <a:rPr lang="en-US" sz="2800" dirty="0" smtClean="0"/>
              <a:t>(~100/day 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Staring mode of observations including targets in Canada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(</a:t>
            </a:r>
            <a:r>
              <a:rPr lang="en-US" sz="2800" dirty="0" smtClean="0"/>
              <a:t>e.g., Oil Sands), Mexico and S. America (Peruvian smelters, degassing volcanoes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141663"/>
            <a:ext cx="354012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18907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05306"/>
            <a:ext cx="9144000" cy="9248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3600" dirty="0" smtClean="0"/>
              <a:t>Lesson 1: Averaging</a:t>
            </a:r>
            <a:r>
              <a:rPr lang="en-CA" sz="3600" dirty="0" smtClean="0"/>
              <a:t> OMI </a:t>
            </a:r>
            <a:r>
              <a:rPr lang="en-CA" sz="3600" dirty="0" smtClean="0"/>
              <a:t>pixels allows detection of weak sources with enhanced ground resolution</a:t>
            </a:r>
            <a:endParaRPr lang="en-US" sz="3600" dirty="0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211638" y="1773238"/>
            <a:ext cx="41767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dirty="0"/>
              <a:t>SO</a:t>
            </a:r>
            <a:r>
              <a:rPr lang="en-CA" baseline="-25000" dirty="0"/>
              <a:t>2</a:t>
            </a:r>
            <a:r>
              <a:rPr lang="en-CA" dirty="0"/>
              <a:t> signal may be not detectable in a single OMI pixel. This rectangular “pixel” is light pink</a:t>
            </a:r>
            <a:endParaRPr lang="en-US" dirty="0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4211638" y="3213100"/>
            <a:ext cx="43926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/>
              <a:t>However, it is possible to see the source and even to determine its exact location by averaging a large number of individual satellite pixels.</a:t>
            </a:r>
          </a:p>
          <a:p>
            <a:endParaRPr lang="en-CA"/>
          </a:p>
          <a:p>
            <a:r>
              <a:rPr lang="en-CA"/>
              <a:t>In this plot, a pixel is light pink if it covers the source (x) and it is white otherwise.</a:t>
            </a:r>
          </a:p>
          <a:p>
            <a:endParaRPr lang="en-CA"/>
          </a:p>
          <a:p>
            <a:endParaRPr lang="en-US"/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268538" y="40767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/>
              <a:t>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CA" sz="2400" dirty="0" smtClean="0"/>
              <a:t>We used SO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Emissions </a:t>
            </a:r>
            <a:r>
              <a:rPr lang="en-CA" sz="2400" dirty="0"/>
              <a:t>source inventory (for 2006)</a:t>
            </a:r>
            <a:br>
              <a:rPr lang="en-CA" sz="2400" dirty="0"/>
            </a:br>
            <a:r>
              <a:rPr lang="en-CA" sz="1600" dirty="0"/>
              <a:t>(thanks to Mike Moran et al., Environment Canada)</a:t>
            </a:r>
            <a:br>
              <a:rPr lang="en-CA" sz="1600" dirty="0"/>
            </a:br>
            <a:endParaRPr lang="en-US" sz="1600" dirty="0"/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787900" y="1700213"/>
            <a:ext cx="3529013" cy="1728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1800"/>
              <a:t>Top 100 emission sources for the US</a:t>
            </a:r>
          </a:p>
          <a:p>
            <a:pPr>
              <a:lnSpc>
                <a:spcPct val="80000"/>
              </a:lnSpc>
            </a:pPr>
            <a:r>
              <a:rPr lang="en-CA" sz="1800"/>
              <a:t>Top 20 Canadian emission sources</a:t>
            </a:r>
          </a:p>
          <a:p>
            <a:pPr>
              <a:lnSpc>
                <a:spcPct val="80000"/>
              </a:lnSpc>
            </a:pPr>
            <a:r>
              <a:rPr lang="en-CA" sz="1800"/>
              <a:t>Sources located within several km were combined into one</a:t>
            </a: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2"/>
          <a:srcRect l="29901" t="9775" r="29901" b="9775"/>
          <a:stretch>
            <a:fillRect/>
          </a:stretch>
        </p:blipFill>
        <p:spPr bwMode="auto">
          <a:xfrm>
            <a:off x="539750" y="1773238"/>
            <a:ext cx="4032250" cy="38020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408488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4787900" y="3644900"/>
            <a:ext cx="35290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CA"/>
              <a:t>The largest “combined” source is about 300 kT per year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CA"/>
              <a:t>The largest single US source is about 200 kT per year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CA"/>
              <a:t>The oil sands site emissions are about 120 kT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4129"/>
            <a:ext cx="9144000" cy="578556"/>
          </a:xfrm>
        </p:spPr>
        <p:txBody>
          <a:bodyPr>
            <a:normAutofit fontScale="90000"/>
          </a:bodyPr>
          <a:lstStyle/>
          <a:p>
            <a:r>
              <a:rPr lang="en-CA" sz="3556" dirty="0" smtClean="0"/>
              <a:t> We used </a:t>
            </a:r>
            <a:r>
              <a:rPr lang="en-CA" sz="3556" dirty="0" smtClean="0">
                <a:solidFill>
                  <a:schemeClr val="tx1"/>
                </a:solidFill>
              </a:rPr>
              <a:t>OMI PBL </a:t>
            </a:r>
            <a:r>
              <a:rPr lang="en-CA" sz="3556" dirty="0" smtClean="0">
                <a:solidFill>
                  <a:schemeClr val="tx1"/>
                </a:solidFill>
              </a:rPr>
              <a:t>SO</a:t>
            </a:r>
            <a:r>
              <a:rPr lang="en-CA" sz="3556" baseline="-25000" dirty="0" smtClean="0">
                <a:solidFill>
                  <a:schemeClr val="tx1"/>
                </a:solidFill>
              </a:rPr>
              <a:t>2</a:t>
            </a:r>
            <a:r>
              <a:rPr lang="en-CA" sz="3556" dirty="0" smtClean="0">
                <a:solidFill>
                  <a:schemeClr val="tx1"/>
                </a:solidFill>
              </a:rPr>
              <a:t> </a:t>
            </a:r>
            <a:r>
              <a:rPr lang="en-CA" sz="3556" dirty="0" smtClean="0">
                <a:solidFill>
                  <a:schemeClr val="tx1"/>
                </a:solidFill>
              </a:rPr>
              <a:t>data to examine average spatial patterns from the </a:t>
            </a:r>
            <a:r>
              <a:rPr lang="en-CA" sz="3556" dirty="0" smtClean="0"/>
              <a:t>top pollution</a:t>
            </a:r>
            <a:r>
              <a:rPr lang="en-CA" sz="3556" dirty="0" smtClean="0"/>
              <a:t> point sources </a:t>
            </a:r>
            <a:r>
              <a:rPr lang="en-CA" sz="2400" dirty="0" smtClean="0">
                <a:solidFill>
                  <a:schemeClr val="tx1"/>
                </a:solidFill>
              </a:rPr>
              <a:t/>
            </a:r>
            <a:br>
              <a:rPr lang="en-CA" sz="2400" dirty="0" smtClean="0">
                <a:solidFill>
                  <a:schemeClr val="tx1"/>
                </a:solidFill>
              </a:rPr>
            </a:br>
            <a:r>
              <a:rPr lang="en-CA" sz="2000" dirty="0" smtClean="0"/>
              <a:t/>
            </a:r>
            <a:br>
              <a:rPr lang="en-CA" sz="2000" dirty="0" smtClean="0"/>
            </a:br>
            <a:endParaRPr lang="en-US" sz="2000" dirty="0"/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684213" y="1642239"/>
            <a:ext cx="8013700" cy="48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0975" indent="-180975">
              <a:tabLst>
                <a:tab pos="628650" algn="l"/>
              </a:tabLst>
            </a:pPr>
            <a:r>
              <a:rPr lang="en-CA" dirty="0" smtClean="0"/>
              <a:t>OMI  daily </a:t>
            </a:r>
            <a:r>
              <a:rPr lang="en-CA" dirty="0" smtClean="0"/>
              <a:t>SO</a:t>
            </a:r>
            <a:r>
              <a:rPr lang="en-CA" baseline="-25000" dirty="0" smtClean="0"/>
              <a:t>2</a:t>
            </a:r>
            <a:r>
              <a:rPr lang="en-CA" dirty="0" smtClean="0"/>
              <a:t> data </a:t>
            </a:r>
            <a:r>
              <a:rPr lang="en-CA" dirty="0"/>
              <a:t>do not show any obvious</a:t>
            </a:r>
            <a:r>
              <a:rPr lang="en-CA" dirty="0" smtClean="0"/>
              <a:t> pollution signals except for exceptionally strong sources (e.g.,  </a:t>
            </a:r>
            <a:r>
              <a:rPr lang="en-CA" dirty="0" smtClean="0"/>
              <a:t>Norilsk, Russia and  </a:t>
            </a:r>
            <a:r>
              <a:rPr lang="en-CA" dirty="0" err="1" smtClean="0"/>
              <a:t>Ilo</a:t>
            </a:r>
            <a:r>
              <a:rPr lang="en-CA" dirty="0" smtClean="0"/>
              <a:t>, Peru </a:t>
            </a:r>
            <a:r>
              <a:rPr lang="en-CA" dirty="0" smtClean="0"/>
              <a:t>smelters, China</a:t>
            </a:r>
            <a:r>
              <a:rPr lang="en-CA" dirty="0" smtClean="0"/>
              <a:t>)</a:t>
            </a:r>
          </a:p>
          <a:p>
            <a:pPr marL="180975" indent="-180975">
              <a:tabLst>
                <a:tab pos="628650" algn="l"/>
              </a:tabLst>
            </a:pPr>
            <a:endParaRPr lang="en-CA" dirty="0" smtClean="0"/>
          </a:p>
          <a:p>
            <a:pPr marL="180975" indent="-180975">
              <a:tabLst>
                <a:tab pos="628650" algn="l"/>
              </a:tabLst>
            </a:pPr>
            <a:r>
              <a:rPr lang="en-CA" dirty="0" smtClean="0"/>
              <a:t> We  applied</a:t>
            </a:r>
            <a:r>
              <a:rPr lang="en-CA" dirty="0"/>
              <a:t>:</a:t>
            </a:r>
          </a:p>
          <a:p>
            <a:pPr marL="180975" indent="-180975">
              <a:buFontTx/>
              <a:buChar char="•"/>
              <a:tabLst>
                <a:tab pos="628650" algn="l"/>
              </a:tabLst>
            </a:pPr>
            <a:endParaRPr lang="en-CA" dirty="0"/>
          </a:p>
          <a:p>
            <a:pPr marL="180975" indent="-180975">
              <a:buFontTx/>
              <a:buChar char="•"/>
              <a:tabLst>
                <a:tab pos="628650" algn="l"/>
              </a:tabLst>
            </a:pPr>
            <a:r>
              <a:rPr lang="en-CA" dirty="0"/>
              <a:t>Data filtering: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en-CA" dirty="0"/>
              <a:t>by</a:t>
            </a:r>
            <a:r>
              <a:rPr lang="en-CA" dirty="0" smtClean="0"/>
              <a:t> Cross-track </a:t>
            </a:r>
            <a:r>
              <a:rPr lang="en-CA" dirty="0"/>
              <a:t>position (10-50)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en-CA" dirty="0"/>
              <a:t>by cloud fraction (&lt;0.2)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en-CA" dirty="0"/>
              <a:t>by solar zenith angle (&lt;60)</a:t>
            </a:r>
          </a:p>
          <a:p>
            <a:pPr marL="628650" lvl="1" indent="-171450">
              <a:tabLst>
                <a:tab pos="628650" algn="l"/>
              </a:tabLst>
            </a:pPr>
            <a:r>
              <a:rPr lang="en-CA" dirty="0"/>
              <a:t>by SO</a:t>
            </a:r>
            <a:r>
              <a:rPr lang="en-CA" baseline="-25000" dirty="0"/>
              <a:t>2</a:t>
            </a:r>
            <a:r>
              <a:rPr lang="en-CA" dirty="0"/>
              <a:t> values (to remove  outliers and volcanic SO</a:t>
            </a:r>
            <a:r>
              <a:rPr lang="en-CA" baseline="-25000" dirty="0"/>
              <a:t>2</a:t>
            </a:r>
            <a:r>
              <a:rPr lang="en-CA" dirty="0"/>
              <a:t>) </a:t>
            </a:r>
          </a:p>
          <a:p>
            <a:pPr marL="180975" indent="-180975">
              <a:buFontTx/>
              <a:buChar char="•"/>
              <a:tabLst>
                <a:tab pos="628650" algn="l"/>
              </a:tabLst>
            </a:pPr>
            <a:endParaRPr lang="en-CA" dirty="0"/>
          </a:p>
          <a:p>
            <a:pPr marL="180975" indent="-180975">
              <a:buFontTx/>
              <a:buChar char="•"/>
              <a:tabLst>
                <a:tab pos="628650" algn="l"/>
              </a:tabLst>
            </a:pPr>
            <a:r>
              <a:rPr lang="en-CA" dirty="0"/>
              <a:t>Spatial smoothing</a:t>
            </a:r>
          </a:p>
          <a:p>
            <a:pPr marL="180975" indent="-180975">
              <a:buFontTx/>
              <a:buChar char="•"/>
              <a:tabLst>
                <a:tab pos="628650" algn="l"/>
              </a:tabLst>
            </a:pPr>
            <a:endParaRPr lang="en-CA" dirty="0"/>
          </a:p>
          <a:p>
            <a:pPr marL="180975" indent="-180975">
              <a:buFontTx/>
              <a:buChar char="•"/>
              <a:tabLst>
                <a:tab pos="628650" algn="l"/>
              </a:tabLst>
            </a:pPr>
            <a:r>
              <a:rPr lang="en-CA" dirty="0"/>
              <a:t>Local bias correction</a:t>
            </a:r>
          </a:p>
          <a:p>
            <a:pPr marL="180975" indent="-180975">
              <a:buFontTx/>
              <a:buChar char="•"/>
              <a:tabLst>
                <a:tab pos="628650" algn="l"/>
              </a:tabLst>
            </a:pPr>
            <a:endParaRPr lang="en-US" dirty="0"/>
          </a:p>
          <a:p>
            <a:pPr marL="180975" indent="-180975">
              <a:buFontTx/>
              <a:buChar char="•"/>
              <a:tabLst>
                <a:tab pos="628650" algn="l"/>
              </a:tabLst>
            </a:pPr>
            <a:r>
              <a:rPr lang="en-US" dirty="0"/>
              <a:t>No </a:t>
            </a:r>
            <a:r>
              <a:rPr lang="en-US" dirty="0" err="1"/>
              <a:t>AirMass</a:t>
            </a:r>
            <a:r>
              <a:rPr lang="en-US" dirty="0"/>
              <a:t> Factor adjustment</a:t>
            </a:r>
            <a:r>
              <a:rPr lang="en-US" dirty="0" smtClean="0"/>
              <a:t> [ Lee et al 2009]  -   this will </a:t>
            </a:r>
            <a:r>
              <a:rPr lang="en-US" dirty="0" smtClean="0"/>
              <a:t>be implemented in  Level 3 </a:t>
            </a:r>
            <a:r>
              <a:rPr lang="en-US" dirty="0" smtClean="0"/>
              <a:t> SO2 data </a:t>
            </a:r>
            <a:r>
              <a:rPr lang="en-US" dirty="0" smtClean="0"/>
              <a:t>due to  release</a:t>
            </a:r>
            <a:r>
              <a:rPr lang="en-US" dirty="0" smtClean="0"/>
              <a:t> </a:t>
            </a:r>
            <a:r>
              <a:rPr lang="en-US" dirty="0" smtClean="0"/>
              <a:t>in May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19113" y="109498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2400" dirty="0" smtClean="0"/>
              <a:t>Mean total column SO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and NO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values for 2 sites (Mildred Lake and Fort </a:t>
            </a:r>
            <a:r>
              <a:rPr lang="en-CA" sz="2400" dirty="0" err="1" smtClean="0"/>
              <a:t>Chipwyan</a:t>
            </a:r>
            <a:r>
              <a:rPr lang="en-CA" sz="2400" dirty="0" smtClean="0"/>
              <a:t>) as a function of the distance between the site and the pixel centre </a:t>
            </a:r>
            <a:endParaRPr lang="en-US" sz="2400" dirty="0"/>
          </a:p>
        </p:txBody>
      </p:sp>
      <p:pic>
        <p:nvPicPr>
          <p:cNvPr id="9219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 t="4819" r="2252" b="5424"/>
          <a:stretch>
            <a:fillRect/>
          </a:stretch>
        </p:blipFill>
        <p:spPr>
          <a:xfrm>
            <a:off x="250825" y="2297113"/>
            <a:ext cx="4273550" cy="3036887"/>
          </a:xfrm>
          <a:noFill/>
        </p:spPr>
      </p:pic>
      <p:pic>
        <p:nvPicPr>
          <p:cNvPr id="9220" name="Picture 8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 t="4819" r="2226" b="5887"/>
          <a:stretch>
            <a:fillRect/>
          </a:stretch>
        </p:blipFill>
        <p:spPr>
          <a:xfrm>
            <a:off x="4572000" y="2262188"/>
            <a:ext cx="4321175" cy="3052762"/>
          </a:xfrm>
          <a:noFill/>
        </p:spPr>
      </p:pic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7308850" y="2924175"/>
            <a:ext cx="1379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>
                <a:solidFill>
                  <a:srgbClr val="008000"/>
                </a:solidFill>
              </a:rPr>
              <a:t>-- </a:t>
            </a:r>
            <a:r>
              <a:rPr lang="en-CA" sz="1200">
                <a:solidFill>
                  <a:srgbClr val="008000"/>
                </a:solidFill>
              </a:rPr>
              <a:t>Fort Chipwyan</a:t>
            </a:r>
            <a:endParaRPr lang="en-US" sz="1200">
              <a:solidFill>
                <a:srgbClr val="008000"/>
              </a:solidFill>
            </a:endParaRP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7308850" y="2636838"/>
            <a:ext cx="1268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-- </a:t>
            </a:r>
            <a:r>
              <a:rPr lang="en-CA" sz="1200">
                <a:solidFill>
                  <a:srgbClr val="FF0000"/>
                </a:solidFill>
              </a:rPr>
              <a:t>Mildred Lake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827088" y="5764213"/>
            <a:ext cx="8066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whiskers show the 5th and 95th percentiles, the box edges represent the 25th and 75th percentiles, the center is drawn at the median value.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313" y="409615"/>
            <a:ext cx="8229600" cy="578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CA" sz="355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CA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 found that </a:t>
            </a:r>
            <a:r>
              <a:rPr lang="en-US" sz="9600" dirty="0" smtClean="0"/>
              <a:t>point </a:t>
            </a:r>
            <a:r>
              <a:rPr lang="en-US" sz="9600" dirty="0" smtClean="0"/>
              <a:t>sources of SO</a:t>
            </a:r>
            <a:r>
              <a:rPr lang="en-US" sz="9600" baseline="-25000" dirty="0" smtClean="0"/>
              <a:t>2</a:t>
            </a:r>
            <a:r>
              <a:rPr lang="en-US" sz="9600" dirty="0" smtClean="0"/>
              <a:t> in the US produce elevated SO</a:t>
            </a:r>
            <a:r>
              <a:rPr lang="en-US" sz="9600" baseline="-25000" dirty="0" smtClean="0"/>
              <a:t>2</a:t>
            </a:r>
            <a:r>
              <a:rPr lang="en-US" sz="9600" dirty="0" smtClean="0"/>
              <a:t> values over a relatively small </a:t>
            </a:r>
            <a:r>
              <a:rPr lang="en-US" sz="9600" dirty="0" smtClean="0"/>
              <a:t>area: within 20km</a:t>
            </a:r>
            <a:r>
              <a:rPr kumimoji="0" lang="en-CA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CA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/>
          <a:srcRect t="8858" b="2214"/>
          <a:stretch>
            <a:fillRect/>
          </a:stretch>
        </p:blipFill>
        <p:spPr bwMode="auto">
          <a:xfrm>
            <a:off x="0" y="1074738"/>
            <a:ext cx="6981825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1763713" y="1268413"/>
            <a:ext cx="4321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492500" y="9017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/>
              <a:t>60 km</a:t>
            </a:r>
            <a:endParaRPr lang="en-US"/>
          </a:p>
        </p:txBody>
      </p:sp>
      <p:sp>
        <p:nvSpPr>
          <p:cNvPr id="11269" name="Line 9"/>
          <p:cNvSpPr>
            <a:spLocks noChangeShapeType="1"/>
          </p:cNvSpPr>
          <p:nvPr/>
        </p:nvSpPr>
        <p:spPr bwMode="auto">
          <a:xfrm>
            <a:off x="6300788" y="1412875"/>
            <a:ext cx="0" cy="439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6300788" y="3214688"/>
            <a:ext cx="4587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en-CA"/>
              <a:t>60 km</a:t>
            </a:r>
            <a:endParaRPr lang="en-US"/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83518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CA" sz="2400"/>
              <a:t>SO</a:t>
            </a:r>
            <a:r>
              <a:rPr lang="en-CA" sz="2400" baseline="-25000"/>
              <a:t>2</a:t>
            </a:r>
            <a:r>
              <a:rPr lang="en-CA" sz="2400"/>
              <a:t> from OMI, average for 2005-2010</a:t>
            </a:r>
          </a:p>
          <a:p>
            <a:pPr algn="ctr"/>
            <a:r>
              <a:rPr lang="en-CA" sz="1200"/>
              <a:t>For each grid point of a 2x2 km grid, all overpasses centered within a 12 km from that point were averaged</a:t>
            </a:r>
            <a:endParaRPr lang="en-US" sz="1200"/>
          </a:p>
        </p:txBody>
      </p:sp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484313"/>
            <a:ext cx="6000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6948488" y="5876925"/>
            <a:ext cx="18732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dirty="0"/>
              <a:t>OMI smallest</a:t>
            </a:r>
          </a:p>
          <a:p>
            <a:pPr algn="ctr"/>
            <a:r>
              <a:rPr lang="en-CA" dirty="0"/>
              <a:t> pixel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8720138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73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</a:t>
            </a:r>
            <a:r>
              <a:rPr lang="en-US" baseline="-25000"/>
              <a:t>2</a:t>
            </a:r>
            <a:r>
              <a:rPr lang="en-US"/>
              <a:t> Source #10 (John Amos power plant, 2900 MW, ~110 kT/year of SO</a:t>
            </a:r>
            <a:r>
              <a:rPr lang="en-US" baseline="-25000"/>
              <a:t>2</a:t>
            </a:r>
            <a:r>
              <a:rPr lang="en-US"/>
              <a:t>)</a:t>
            </a:r>
            <a:endParaRPr lang="en-CA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H="1" flipV="1">
            <a:off x="5148263" y="3284538"/>
            <a:ext cx="1368425" cy="1512887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797425"/>
            <a:ext cx="2374900" cy="1560513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836613"/>
            <a:ext cx="2374900" cy="1560512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12295" name="Oval 11"/>
          <p:cNvSpPr>
            <a:spLocks noChangeArrowheads="1"/>
          </p:cNvSpPr>
          <p:nvPr/>
        </p:nvSpPr>
        <p:spPr bwMode="auto">
          <a:xfrm>
            <a:off x="7559675" y="1446213"/>
            <a:ext cx="288925" cy="287337"/>
          </a:xfrm>
          <a:prstGeom prst="ellipse">
            <a:avLst/>
          </a:prstGeom>
          <a:noFill/>
          <a:ln w="254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860800"/>
            <a:ext cx="1897063" cy="2528888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  <p:pic>
        <p:nvPicPr>
          <p:cNvPr id="1229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836613"/>
            <a:ext cx="1979613" cy="1779587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</p:spPr>
      </p:pic>
      <p:pic>
        <p:nvPicPr>
          <p:cNvPr id="1229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6554788"/>
            <a:ext cx="24479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361427" y="9276"/>
            <a:ext cx="6784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US Source #1.Bowen Coal Power Plant, Georgia (3500 MW),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smtClean="0"/>
              <a:t>SO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b="1" dirty="0"/>
              <a:t>emissions: 170 </a:t>
            </a:r>
            <a:r>
              <a:rPr lang="en-US" sz="2000" b="1" dirty="0" err="1" smtClean="0"/>
              <a:t>kT</a:t>
            </a:r>
            <a:r>
              <a:rPr lang="en-US" sz="2000" b="1" dirty="0" smtClean="0"/>
              <a:t> in 2006</a:t>
            </a:r>
            <a:endParaRPr lang="en-CA" sz="2000" b="1" dirty="0"/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329113"/>
            <a:ext cx="2097087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2627313" y="4829175"/>
            <a:ext cx="2016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CA" sz="1200"/>
              <a:t>“In </a:t>
            </a:r>
            <a:r>
              <a:rPr lang="en-CA" sz="1200" b="1"/>
              <a:t>2008</a:t>
            </a:r>
            <a:r>
              <a:rPr lang="en-CA" sz="1200"/>
              <a:t>, the mammoth construction program yielded the first scrubbers, sophisticated equipment that will reduce our overall systems emissions by as much as 90 percent”</a:t>
            </a:r>
          </a:p>
          <a:p>
            <a:pPr algn="r"/>
            <a:r>
              <a:rPr lang="en-US" sz="1200" b="1"/>
              <a:t>Georgia Power website </a:t>
            </a:r>
            <a:r>
              <a:rPr lang="en-CA" sz="1200"/>
              <a:t> </a:t>
            </a:r>
          </a:p>
        </p:txBody>
      </p:sp>
      <p:pic>
        <p:nvPicPr>
          <p:cNvPr id="2048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351338"/>
            <a:ext cx="33845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Text Box 15"/>
          <p:cNvSpPr txBox="1">
            <a:spLocks noChangeArrowheads="1"/>
          </p:cNvSpPr>
          <p:nvPr/>
        </p:nvSpPr>
        <p:spPr bwMode="auto">
          <a:xfrm>
            <a:off x="1979613" y="54927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/>
              <a:t>2005-2007</a:t>
            </a:r>
            <a:endParaRPr lang="en-US"/>
          </a:p>
        </p:txBody>
      </p:sp>
      <p:sp>
        <p:nvSpPr>
          <p:cNvPr id="20487" name="Text Box 16"/>
          <p:cNvSpPr txBox="1">
            <a:spLocks noChangeArrowheads="1"/>
          </p:cNvSpPr>
          <p:nvPr/>
        </p:nvSpPr>
        <p:spPr bwMode="auto">
          <a:xfrm>
            <a:off x="6084888" y="62071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/>
              <a:t>2008-2010</a:t>
            </a:r>
            <a:endParaRPr lang="en-US"/>
          </a:p>
        </p:txBody>
      </p:sp>
      <p:pic>
        <p:nvPicPr>
          <p:cNvPr id="2048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890588"/>
            <a:ext cx="3905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836613"/>
            <a:ext cx="39655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0" name="Line 18"/>
          <p:cNvSpPr>
            <a:spLocks noChangeShapeType="1"/>
          </p:cNvSpPr>
          <p:nvPr/>
        </p:nvSpPr>
        <p:spPr bwMode="auto">
          <a:xfrm flipH="1" flipV="1">
            <a:off x="2627313" y="2997200"/>
            <a:ext cx="2449512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1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6527800"/>
            <a:ext cx="2447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5734050"/>
            <a:ext cx="23796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7" descr="USA_2005_2007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133600"/>
            <a:ext cx="40100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USA_2008_2010_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33600"/>
            <a:ext cx="40100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/>
              <a:t>OMI data show a substantial decline in mean SO</a:t>
            </a:r>
            <a:r>
              <a:rPr lang="en-CA" sz="2400" baseline="-25000"/>
              <a:t>2</a:t>
            </a:r>
            <a:r>
              <a:rPr lang="en-CA" sz="2400"/>
              <a:t> values over Western US between 2005-2007 and 2008-2010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1835150" y="162877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/>
              <a:t>2005-2007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6084888" y="162877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/>
              <a:t>2008-2010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798</Words>
  <Application>Microsoft Macintosh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Grapher Plot Document</vt:lpstr>
      <vt:lpstr>Microsoft Equation 3.0</vt:lpstr>
      <vt:lpstr>Microsoft Equation</vt:lpstr>
      <vt:lpstr>Lessons learned from OMI observations of point source SO2 pollution and suggestions for GEO-CAPE requirements</vt:lpstr>
      <vt:lpstr>Lesson 1: Averaging OMI pixels allows detection of weak sources with enhanced ground resolution</vt:lpstr>
      <vt:lpstr>We used SO2 Emissions source inventory (for 2006) (thanks to Mike Moran et al., Environment Canada) </vt:lpstr>
      <vt:lpstr> We used OMI PBL SO2 data to examine average spatial patterns from the top pollution point sources   </vt:lpstr>
      <vt:lpstr>Mean total column SO2 and NO2 values for 2 sites (Mildred Lake and Fort Chipwyan) as a function of the distance between the site and the pixel centre </vt:lpstr>
      <vt:lpstr>Slide 6</vt:lpstr>
      <vt:lpstr>Slide 7</vt:lpstr>
      <vt:lpstr>Slide 8</vt:lpstr>
      <vt:lpstr>OMI data show a substantial decline in mean SO2 values over Western US between 2005-2007 and 2008-2010</vt:lpstr>
      <vt:lpstr>Slide 10</vt:lpstr>
      <vt:lpstr>Slide 11</vt:lpstr>
      <vt:lpstr>Annual SO2 emissions vs. and estimates from a fit of mean OMI SO2 by 2D Gaussian function (2005-2007 data)</vt:lpstr>
      <vt:lpstr> Suggestions for GEO-CAPE measurement requirements:</vt:lpstr>
    </vt:vector>
  </TitlesOfParts>
  <Company>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OMI observations of point source SO2 pollution: toward GEO-CAPE requirements</dc:title>
  <dc:creator>Krotkov, Nickolay A. (GSFC-6133)</dc:creator>
  <cp:lastModifiedBy>Krotkov, Nickolay A. (GSFC-6133)</cp:lastModifiedBy>
  <cp:revision>5</cp:revision>
  <dcterms:created xsi:type="dcterms:W3CDTF">2011-05-12T05:07:37Z</dcterms:created>
  <dcterms:modified xsi:type="dcterms:W3CDTF">2011-05-12T06:17:24Z</dcterms:modified>
</cp:coreProperties>
</file>