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9" r:id="rId3"/>
    <p:sldId id="302" r:id="rId4"/>
    <p:sldId id="303" r:id="rId5"/>
    <p:sldId id="304" r:id="rId6"/>
    <p:sldId id="305" r:id="rId7"/>
    <p:sldId id="301" r:id="rId8"/>
    <p:sldId id="309" r:id="rId9"/>
    <p:sldId id="306" r:id="rId10"/>
    <p:sldId id="307" r:id="rId11"/>
    <p:sldId id="308" r:id="rId12"/>
    <p:sldId id="310" r:id="rId13"/>
    <p:sldId id="262" r:id="rId14"/>
    <p:sldId id="274" r:id="rId15"/>
    <p:sldId id="300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21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24" autoAdjust="0"/>
  </p:normalViewPr>
  <p:slideViewPr>
    <p:cSldViewPr snapToGrid="0" snapToObjects="1">
      <p:cViewPr>
        <p:scale>
          <a:sx n="100" d="100"/>
          <a:sy n="100" d="100"/>
        </p:scale>
        <p:origin x="-8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EB877-CC04-F246-9BC9-69D2D0269CE0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5852F-1548-F641-BE95-4AED2FC3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02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39AC4-58D6-D64D-8958-A00D7054A306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DC65-CF85-0C49-A84B-E41632F0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8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DDC65-CF85-0C49-A84B-E41632F082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AF2-7058-9645-A4D8-1F8757BFB076}" type="datetime1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1F0A-924E-D245-A761-4F1E5FA89DC9}" type="datetime1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960-9D0D-3E49-97A5-08AF427CD723}" type="datetime1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324F-C90E-264C-92F0-AF41663B7C11}" type="datetime1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5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567-DE7A-414C-BE71-CE87D6A35E94}" type="datetime1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9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23F8-EB5D-B74B-BE0B-C885C8AA32CD}" type="datetime1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0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F48-0618-D14A-8282-E6EBC13D679E}" type="datetime1">
              <a:rPr lang="en-US" smtClean="0"/>
              <a:t>9/1/15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09A-3948-D342-94A8-DB461BF200D1}" type="datetime1">
              <a:rPr lang="en-US" smtClean="0"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9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1697-FF36-2C48-B1CF-F7D3D0F673A9}" type="datetime1">
              <a:rPr lang="en-US" smtClean="0"/>
              <a:t>9/1/15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C425-A8C3-0646-9C7E-FAB47AA5EBF2}" type="datetime1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BF59-2ED5-2045-BE35-2D37E59F8B41}" type="datetime1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7DA0-821E-E345-B831-7CCB793B191C}" type="datetime1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0270A-8D73-BB4C-A30A-D2BC066D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2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86" y="3567975"/>
            <a:ext cx="8197453" cy="26789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3830250" y="-8138"/>
            <a:ext cx="5322094" cy="964406"/>
          </a:xfrm>
          <a:prstGeom prst="rect">
            <a:avLst/>
          </a:prstGeom>
          <a:solidFill>
            <a:srgbClr val="0D221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642915"/>
            <a:endParaRPr lang="en-US" sz="2800" dirty="0">
              <a:solidFill>
                <a:schemeClr val="bg1"/>
              </a:solidFill>
              <a:latin typeface="Arial"/>
              <a:ea typeface="ヒラギノ角ゴ ProN W3" pitchFamily="1" charset="-128"/>
              <a:cs typeface="Arial"/>
              <a:sym typeface="Gill Sans" pitchFamily="1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Ocean Science Working Group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Antonio </a:t>
            </a:r>
            <a:r>
              <a:rPr lang="en-US" dirty="0" err="1" smtClean="0">
                <a:solidFill>
                  <a:srgbClr val="800000"/>
                </a:solidFill>
              </a:rPr>
              <a:t>Mannino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NASA GSFC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015" y="6492430"/>
            <a:ext cx="4207005" cy="365125"/>
          </a:xfrm>
        </p:spPr>
        <p:txBody>
          <a:bodyPr/>
          <a:lstStyle/>
          <a:p>
            <a:r>
              <a:rPr lang="en-US" smtClean="0"/>
              <a:t>GEO-CAPE Workshop Aug. 31-Sept. 2, 2015</a:t>
            </a:r>
            <a:endParaRPr lang="en-US" dirty="0"/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75" y="38042"/>
            <a:ext cx="104147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911065" cy="96440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rrowheads="1"/>
          </p:cNvPicPr>
          <p:nvPr/>
        </p:nvPicPr>
        <p:blipFill>
          <a:blip r:embed="rId6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90" y="988472"/>
            <a:ext cx="5236473" cy="58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2313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1025"/>
            <a:ext cx="7772400" cy="1716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Recommendations on future science and engineering studies for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Ocean Color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6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FY16 GEO</a:t>
            </a:r>
            <a:r>
              <a:rPr lang="en-US" sz="3200" dirty="0">
                <a:solidFill>
                  <a:schemeClr val="bg1"/>
                </a:solidFill>
              </a:rPr>
              <a:t>-CAPE </a:t>
            </a:r>
            <a:r>
              <a:rPr lang="en-US" sz="3200" dirty="0" smtClean="0">
                <a:solidFill>
                  <a:schemeClr val="bg1"/>
                </a:solidFill>
              </a:rPr>
              <a:t>Ocean SWG </a:t>
            </a:r>
            <a:r>
              <a:rPr lang="en-US" sz="3200" dirty="0" smtClean="0">
                <a:solidFill>
                  <a:schemeClr val="bg1"/>
                </a:solidFill>
              </a:rPr>
              <a:t>Activities</a:t>
            </a:r>
            <a:endParaRPr lang="en-US" sz="32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7799" y="6331496"/>
            <a:ext cx="8719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http://</a:t>
            </a:r>
            <a:r>
              <a:rPr lang="en-US" dirty="0" err="1">
                <a:solidFill>
                  <a:srgbClr val="0000FF"/>
                </a:solidFill>
              </a:rPr>
              <a:t>www.oceanhealthindex.org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079475"/>
            <a:ext cx="4248067" cy="304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799" y="621243"/>
            <a:ext cx="2080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Food Provision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07328" y="2875976"/>
            <a:ext cx="1889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Clean Waters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4290457"/>
            <a:ext cx="4366028" cy="364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513" y="3454401"/>
            <a:ext cx="4531087" cy="32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Coastal Bays Ecosystem Health Index</a:t>
            </a:r>
            <a:endParaRPr lang="en-US" sz="32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75500" y="1319743"/>
            <a:ext cx="1839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Carruthers</a:t>
            </a:r>
            <a:r>
              <a:rPr lang="en-US" sz="2000" dirty="0" smtClean="0"/>
              <a:t>, Dennison, </a:t>
            </a:r>
            <a:r>
              <a:rPr lang="en-US" sz="2000" dirty="0" err="1" smtClean="0"/>
              <a:t>Wazniack</a:t>
            </a:r>
            <a:r>
              <a:rPr lang="en-US" sz="2000" dirty="0" smtClean="0"/>
              <a:t> and Hall. </a:t>
            </a:r>
            <a:r>
              <a:rPr lang="en-US" sz="2000" dirty="0"/>
              <a:t>Coastal Bays Ecosystem Health </a:t>
            </a:r>
            <a:r>
              <a:rPr lang="en-US" sz="2000" dirty="0" smtClean="0"/>
              <a:t>Index:  Bringing </a:t>
            </a:r>
            <a:r>
              <a:rPr lang="en-US" sz="2000" dirty="0"/>
              <a:t>it all </a:t>
            </a:r>
            <a:r>
              <a:rPr lang="en-US" sz="2000" dirty="0" smtClean="0"/>
              <a:t>together. 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35066" y="711619"/>
            <a:ext cx="205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Maryland DNR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660818"/>
            <a:ext cx="7211629" cy="61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Data rate costs</a:t>
            </a:r>
            <a:endParaRPr lang="en-US" sz="32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/>
        </p:nvSpPr>
        <p:spPr bwMode="auto">
          <a:xfrm>
            <a:off x="68791" y="649040"/>
            <a:ext cx="8879417" cy="620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40303"/>
              </a:buClr>
              <a:buSzPct val="60000"/>
              <a:buFont typeface="Wingdings" charset="0"/>
              <a:buChar char="u"/>
              <a:defRPr sz="2000" b="1">
                <a:solidFill>
                  <a:schemeClr val="tx1"/>
                </a:solidFill>
                <a:latin typeface="+mn-lt"/>
                <a:ea typeface="ヒラギノ角ゴ Pro W3" pitchFamily="-108" charset="-128"/>
                <a:cs typeface="ヒラギノ角ゴ Pro W3" pitchFamily="-108" charset="-128"/>
              </a:defRPr>
            </a:lvl1pPr>
            <a:lvl2pPr marL="5016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2pPr>
            <a:lvl3pPr marL="776288" indent="-182563" algn="l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3pPr>
            <a:lvl4pPr marL="1050925" indent="-182563"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Courier New" charset="0"/>
              <a:buChar char="o"/>
              <a:defRPr i="1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4pPr>
            <a:lvl5pPr marL="1325563" indent="-182563" algn="l" rtl="0" eaLnBrk="0" fontAlgn="base" hangingPunct="0">
              <a:spcBef>
                <a:spcPts val="13"/>
              </a:spcBef>
              <a:spcAft>
                <a:spcPct val="0"/>
              </a:spcAft>
              <a:buSzPct val="75000"/>
              <a:buFont typeface="Wingdings" charset="0"/>
              <a:buChar char="Ø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5pPr>
            <a:lvl6pPr marL="27432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6pPr>
            <a:lvl7pPr marL="32004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7pPr>
            <a:lvl8pPr marL="36576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8pPr>
            <a:lvl9pPr marL="41148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b="0" dirty="0" smtClean="0"/>
              <a:t>2011 Hosted Payload RFI:  </a:t>
            </a:r>
          </a:p>
          <a:p>
            <a:pPr lvl="1">
              <a:spcBef>
                <a:spcPts val="200"/>
              </a:spcBef>
            </a:pPr>
            <a:r>
              <a:rPr lang="en-US" sz="2200" b="0" dirty="0" smtClean="0"/>
              <a:t>$1.8M/</a:t>
            </a:r>
            <a:r>
              <a:rPr lang="en-US" sz="2200" b="0" dirty="0" err="1" smtClean="0"/>
              <a:t>yr</a:t>
            </a:r>
            <a:r>
              <a:rPr lang="en-US" sz="2200" b="0" dirty="0" smtClean="0"/>
              <a:t> on average for full 36MHz transponder (30 Mbps)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IDL sensor data rates 10 to 36 Mbps (375m FR and 250m COEDI).</a:t>
            </a:r>
            <a:endParaRPr lang="en-US" sz="2200" b="0" dirty="0" smtClean="0"/>
          </a:p>
          <a:p>
            <a:pPr marL="319087" lvl="1" indent="0">
              <a:spcBef>
                <a:spcPts val="2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200"/>
              </a:spcBef>
              <a:buNone/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200"/>
              </a:spcBef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9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48626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GEO-CAPE Workshop Aug. 31-Sept. 2,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270A-8D73-BB4C-A30A-D2BC066D634F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9"/>
          <p:cNvSpPr txBox="1">
            <a:spLocks noChangeAspect="1"/>
          </p:cNvSpPr>
          <p:nvPr/>
        </p:nvSpPr>
        <p:spPr>
          <a:xfrm>
            <a:off x="-2" y="-6659"/>
            <a:ext cx="9144002" cy="6381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  <a:latin typeface="Arial"/>
                <a:ea typeface="ヒラギノ角ゴ Pro W3"/>
              </a:rPr>
              <a:t>Filter Wheel Breadboard Mechanism</a:t>
            </a:r>
            <a:endParaRPr lang="en-US" sz="3200" dirty="0" smtClean="0">
              <a:solidFill>
                <a:srgbClr val="FFFFFF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502" y="736600"/>
            <a:ext cx="405749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86502" y="4788179"/>
            <a:ext cx="40765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Filter:  82 </a:t>
            </a:r>
            <a:r>
              <a:rPr lang="en-US" sz="2200" dirty="0"/>
              <a:t>mm x 6 </a:t>
            </a:r>
            <a:r>
              <a:rPr lang="en-US" sz="2200" dirty="0" smtClean="0"/>
              <a:t>mm; 72 g;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94 mm radius</a:t>
            </a:r>
            <a:endParaRPr lang="en-US" sz="2200" dirty="0"/>
          </a:p>
          <a:p>
            <a:r>
              <a:rPr lang="en-US" sz="2200" dirty="0" smtClean="0"/>
              <a:t>Wheel:  290 </a:t>
            </a:r>
            <a:r>
              <a:rPr lang="en-US" sz="2200" dirty="0"/>
              <a:t>mm x 10 </a:t>
            </a:r>
            <a:r>
              <a:rPr lang="en-US" sz="2200" dirty="0" smtClean="0"/>
              <a:t>mm; 0.82 kg</a:t>
            </a:r>
            <a:endParaRPr lang="en-US" sz="22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400" y="749300"/>
            <a:ext cx="5086502" cy="52117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50 filters into 10 wheels with 5 filters each.  Each wheel has an open spot</a:t>
            </a:r>
          </a:p>
          <a:p>
            <a:r>
              <a:rPr lang="en-US" sz="2400" dirty="0"/>
              <a:t>Each wheel is independently actuated but their positions are coordinated via </a:t>
            </a:r>
            <a:r>
              <a:rPr lang="en-US" sz="2400" dirty="0" smtClean="0"/>
              <a:t>computer</a:t>
            </a:r>
          </a:p>
          <a:p>
            <a:r>
              <a:rPr lang="en-US" sz="2400" dirty="0" smtClean="0"/>
              <a:t>Design should be modular, expandable and use commercial solutions if practical</a:t>
            </a:r>
          </a:p>
          <a:p>
            <a:r>
              <a:rPr lang="en-US" sz="2400" dirty="0" smtClean="0"/>
              <a:t>Not considered a high precision optical mechanism however the transition speed is fast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ilter replicas made of glass are preferred </a:t>
            </a:r>
          </a:p>
          <a:p>
            <a:r>
              <a:rPr lang="en-US" sz="2400" dirty="0" smtClean="0"/>
              <a:t>Prototype “proof of concept” model is intended to operate in a shirt sleeve environment at STP conditions</a:t>
            </a:r>
          </a:p>
          <a:p>
            <a:r>
              <a:rPr lang="en-US" sz="2400" dirty="0"/>
              <a:t>Index: 60° in 0.2 seconds, still for 2.0 seconds</a:t>
            </a:r>
          </a:p>
          <a:p>
            <a:r>
              <a:rPr lang="en-US" sz="2400" dirty="0"/>
              <a:t>Life: 3 years operating 17 hours/24 hours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86502" y="4298890"/>
            <a:ext cx="259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Courtesy of Walt Smith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2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65122" y="71921"/>
            <a:ext cx="9080715" cy="5030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r>
              <a:rPr lang="en-US" sz="2800" b="1" dirty="0" err="1">
                <a:solidFill>
                  <a:srgbClr val="535353"/>
                </a:solidFill>
                <a:sym typeface="Gill Sans Light"/>
              </a:rPr>
              <a:t>Strawman</a:t>
            </a:r>
            <a:r>
              <a:rPr lang="en-US" sz="2800" b="1" dirty="0">
                <a:solidFill>
                  <a:srgbClr val="535353"/>
                </a:solidFill>
                <a:sym typeface="Gill Sans Light"/>
              </a:rPr>
              <a:t> </a:t>
            </a:r>
            <a:r>
              <a:rPr lang="en-US" sz="2800" b="1" dirty="0" smtClean="0">
                <a:solidFill>
                  <a:srgbClr val="535353"/>
                </a:solidFill>
                <a:sym typeface="Gill Sans Light"/>
              </a:rPr>
              <a:t>18 Coastal</a:t>
            </a:r>
            <a:r>
              <a:rPr lang="en-US" sz="2800" b="1" dirty="0">
                <a:solidFill>
                  <a:srgbClr val="535353"/>
                </a:solidFill>
                <a:sym typeface="Gill Sans Light"/>
              </a:rPr>
              <a:t>/Lakes Survey Scenes Using FR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2" y="574940"/>
            <a:ext cx="7146597" cy="5923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272" y="6538605"/>
            <a:ext cx="668131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Source: GSFC analysis via GUI Editor, assuming spherical Earth – Satellite at 95W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369" y="990600"/>
            <a:ext cx="1615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~45min to scan </a:t>
            </a:r>
          </a:p>
          <a:p>
            <a:r>
              <a:rPr lang="en-US" dirty="0" smtClean="0"/>
              <a:t>CONUS coastal </a:t>
            </a:r>
          </a:p>
          <a:p>
            <a:r>
              <a:rPr lang="en-US" dirty="0" smtClean="0"/>
              <a:t>waters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-8138"/>
            <a:ext cx="9152344" cy="779273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642915"/>
            <a:r>
              <a:rPr lang="en-US" sz="4000" dirty="0">
                <a:solidFill>
                  <a:srgbClr val="FFFFFF"/>
                </a:solidFill>
              </a:rPr>
              <a:t>COEDI - </a:t>
            </a:r>
            <a:r>
              <a:rPr lang="en-US" sz="4000" dirty="0" smtClean="0">
                <a:solidFill>
                  <a:srgbClr val="FFFFFF"/>
                </a:solidFill>
              </a:rPr>
              <a:t>375m GSD, 500km coverage</a:t>
            </a:r>
            <a:endParaRPr lang="en-US" sz="4000" dirty="0">
              <a:solidFill>
                <a:srgbClr val="FFFFFF"/>
              </a:solidFill>
              <a:latin typeface="Arial"/>
              <a:ea typeface="ヒラギノ角ゴ ProN W3" pitchFamily="1" charset="-128"/>
              <a:cs typeface="Arial"/>
              <a:sym typeface="Gill Sans" pitchFamily="1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6B0CD3-5143-194E-AA1D-BF93A9AE596B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Helvetica"/>
              </a:rPr>
              <a:pPr/>
              <a:t>16</a:t>
            </a:fld>
            <a:endParaRPr lang="en-US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" y="6521606"/>
            <a:ext cx="2437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Courtesy of Jeremy Frank et al.</a:t>
            </a:r>
            <a:endParaRPr lang="en-US" sz="1400" dirty="0">
              <a:solidFill>
                <a:srgbClr val="800000"/>
              </a:solidFill>
            </a:endParaRPr>
          </a:p>
        </p:txBody>
      </p:sp>
      <p:pic>
        <p:nvPicPr>
          <p:cNvPr id="2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666" r="477"/>
          <a:stretch>
            <a:fillRect/>
          </a:stretch>
        </p:blipFill>
        <p:spPr bwMode="auto">
          <a:xfrm>
            <a:off x="50799" y="809235"/>
            <a:ext cx="9046525" cy="39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" y="4769027"/>
            <a:ext cx="7962902" cy="178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6198" y="3581400"/>
            <a:ext cx="23876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# Scenes: 43</a:t>
            </a:r>
          </a:p>
          <a:p>
            <a:r>
              <a:rPr lang="en-US" sz="2400" b="1" dirty="0" smtClean="0">
                <a:solidFill>
                  <a:srgbClr val="FFFFFF"/>
                </a:solidFill>
              </a:rPr>
              <a:t>Min. GSD: 399 m</a:t>
            </a:r>
          </a:p>
          <a:p>
            <a:r>
              <a:rPr lang="en-US" sz="2400" b="1" dirty="0" smtClean="0">
                <a:solidFill>
                  <a:srgbClr val="FFFFFF"/>
                </a:solidFill>
              </a:rPr>
              <a:t>Max GSD: 687 m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8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FY15 Ocean Science Priorities</a:t>
            </a:r>
            <a:endParaRPr lang="en-US" sz="32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31091"/>
              </p:ext>
            </p:extLst>
          </p:nvPr>
        </p:nvGraphicFramePr>
        <p:xfrm>
          <a:off x="52829" y="685775"/>
          <a:ext cx="9004299" cy="603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/>
                <a:gridCol w="925071"/>
                <a:gridCol w="7025128"/>
              </a:tblGrid>
              <a:tr h="3395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Priority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/>
                          <a:ea typeface="Calibri"/>
                          <a:cs typeface="Arial"/>
                        </a:rPr>
                        <a:t>Notes</a:t>
                      </a:r>
                      <a:endParaRPr lang="en-US" sz="18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Suggested GEO-CAPE Ocean Tasks 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High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Plan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for Korean Field Campaign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441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High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Apply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existing/new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observations of high temporal, high spatial or high spectral resolution data sets that have a rich set of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associated obs.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Short-term dynamics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of physical, biogeochemical and bio-optical processes. Definition of spatial scales of features for GEO-CAPE time-space domain.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Algorithm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development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for coastal ocean products including non-standard products that are mission critical/highly desirable.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e.g. diurnal PAR and NPP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Interdisciplinary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atmosphere/ocean studies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Exchange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across land-sea interface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Linkages with DISCOVER AQ, GOCI cruises, etc.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Define the BRDF of coastal particles with varying solar angles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Exchange processes between coastal and offshore waters, through mixing, advection, transport and diffusion along fronts and plumes.  </a:t>
                      </a:r>
                    </a:p>
                  </a:txBody>
                  <a:tcPr marL="68580" marR="68580" marT="0" marB="0"/>
                </a:tc>
              </a:tr>
              <a:tr h="2150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High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Retrieval and viewing enhancements for GEO-CAPE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OC science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1. Development of atmospheric correction methodology/code, LUTs, etc. for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geo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274320" marR="0" indent="-2743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a.  to account for combination of geo sensor viewing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angles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&amp;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variability in diurnal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&amp;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seasonal solar geometry (solar zenith angle and earth’s orbit),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b.  for retrieval of ocean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Rrs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in the UV as well as VIS-NIR.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2.  BRDF – studies leading to BRDF correction of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Rrs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at relevant solar angles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3. Refinement of sea-state and surface reflectance models for use at varying solar zenith angles and geostationary view angles.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01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FY15 Ocean Science Priorities</a:t>
            </a:r>
            <a:endParaRPr lang="en-US" sz="32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56334"/>
              </p:ext>
            </p:extLst>
          </p:nvPr>
        </p:nvGraphicFramePr>
        <p:xfrm>
          <a:off x="76200" y="787375"/>
          <a:ext cx="9004299" cy="5864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/>
                <a:gridCol w="1041400"/>
                <a:gridCol w="6908799"/>
              </a:tblGrid>
              <a:tr h="35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Priority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/>
                          <a:ea typeface="Calibri"/>
                          <a:cs typeface="Arial"/>
                        </a:rPr>
                        <a:t>Notes</a:t>
                      </a:r>
                      <a:endParaRPr lang="en-US" sz="18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Suggested GEO-CAPE Ocean Tasks 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35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High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focus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on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imaging time.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High spatial resolution analysis of cloud cover (sub-km)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to aid in the intelligent scheduling of imaging to maximize data and science content.</a:t>
                      </a:r>
                    </a:p>
                  </a:txBody>
                  <a:tcPr marL="68580" marR="68580" marT="0" marB="0"/>
                </a:tc>
              </a:tr>
              <a:tr h="756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High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Changed from medium high to high.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Note the addition of #4, deemed highly relevant by the SWG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GOCI, high latitude polar orbiters 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SeaWiFS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, MODIS, MERIS,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VIIRS;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including same-day orbital overlap), SEVIRI,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and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HICO data analysis as well as simulated GEO-CAPE data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Short-term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dynamics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Analysis of spatial resolution requirements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Algorithm development for coastal ocean products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Investigate temporal variability at the northern limits of the GEO-CAPE domain using PO satellite data</a:t>
                      </a:r>
                    </a:p>
                  </a:txBody>
                  <a:tcPr marL="68580" marR="68580" marT="0" marB="0"/>
                </a:tc>
              </a:tr>
              <a:tr h="28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High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/Med</a:t>
                      </a:r>
                      <a:endParaRPr lang="en-US" sz="1600" strike="noStrike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 day </a:t>
                      </a:r>
                      <a:r>
                        <a:rPr lang="en-US" sz="1600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data synthesis meeting</a:t>
                      </a:r>
                      <a:endParaRPr lang="en-US" sz="1600" strike="noStrike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93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600" strike="noStrike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FY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16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likely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be a high priority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for field campaign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Atmospheric Property Requirements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for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Atmospheric Corrections: 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Aerosol, NO2, O3, water vapor detection and retrieval requirements.  What spatial and temporal resolution is needed for NO2 and ozone?  How can we detect and correct for absorbing aerosols?</a:t>
                      </a:r>
                    </a:p>
                  </a:txBody>
                  <a:tcPr marL="68580" marR="68580" marT="0" marB="0"/>
                </a:tc>
              </a:tr>
              <a:tr h="756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Revisit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this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topic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after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results  FY12-14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are completed.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Impacts of remote sensing reflectance (</a:t>
                      </a:r>
                      <a:r>
                        <a:rPr lang="en-US" sz="16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Rrs</a:t>
                      </a: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) errors on inherent optical properties (IOP) retrievals:  How much reflectance error can we tolerate to discern diurnal changes in IOPs?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4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FY16 </a:t>
            </a:r>
            <a:r>
              <a:rPr lang="en-US" sz="3200" dirty="0">
                <a:solidFill>
                  <a:schemeClr val="bg1"/>
                </a:solidFill>
              </a:rPr>
              <a:t>Ocean Science Priorities</a:t>
            </a:r>
            <a:endParaRPr lang="en-US" sz="32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/>
        </p:nvSpPr>
        <p:spPr bwMode="auto">
          <a:xfrm>
            <a:off x="132291" y="661741"/>
            <a:ext cx="8879417" cy="605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40303"/>
              </a:buClr>
              <a:buSzPct val="60000"/>
              <a:buFont typeface="Wingdings" charset="0"/>
              <a:buChar char="u"/>
              <a:defRPr sz="2000" b="1">
                <a:solidFill>
                  <a:schemeClr val="tx1"/>
                </a:solidFill>
                <a:latin typeface="+mn-lt"/>
                <a:ea typeface="ヒラギノ角ゴ Pro W3" pitchFamily="-108" charset="-128"/>
                <a:cs typeface="ヒラギノ角ゴ Pro W3" pitchFamily="-108" charset="-128"/>
              </a:defRPr>
            </a:lvl1pPr>
            <a:lvl2pPr marL="5016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2pPr>
            <a:lvl3pPr marL="776288" indent="-182563" algn="l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3pPr>
            <a:lvl4pPr marL="1050925" indent="-182563"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Courier New" charset="0"/>
              <a:buChar char="o"/>
              <a:defRPr i="1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4pPr>
            <a:lvl5pPr marL="1325563" indent="-182563" algn="l" rtl="0" eaLnBrk="0" fontAlgn="base" hangingPunct="0">
              <a:spcBef>
                <a:spcPts val="13"/>
              </a:spcBef>
              <a:spcAft>
                <a:spcPct val="0"/>
              </a:spcAft>
              <a:buSzPct val="75000"/>
              <a:buFont typeface="Wingdings" charset="0"/>
              <a:buChar char="Ø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5pPr>
            <a:lvl6pPr marL="27432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6pPr>
            <a:lvl7pPr marL="32004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7pPr>
            <a:lvl8pPr marL="36576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8pPr>
            <a:lvl9pPr marL="41148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dirty="0" smtClean="0"/>
              <a:t>KORUS-OC Field Campaign</a:t>
            </a:r>
            <a:endParaRPr lang="en-US" sz="2400" dirty="0" smtClean="0"/>
          </a:p>
          <a:p>
            <a:pPr lvl="1">
              <a:spcBef>
                <a:spcPts val="200"/>
              </a:spcBef>
            </a:pPr>
            <a:r>
              <a:rPr lang="en-US" sz="2200" dirty="0" smtClean="0"/>
              <a:t>See white paper for science objectives and priorities</a:t>
            </a:r>
            <a:endParaRPr lang="en-US" sz="2200" dirty="0" smtClean="0"/>
          </a:p>
          <a:p>
            <a:pPr>
              <a:spcBef>
                <a:spcPts val="200"/>
              </a:spcBef>
            </a:pPr>
            <a:r>
              <a:rPr lang="en-US" sz="2400" dirty="0" smtClean="0"/>
              <a:t>Other studies if funding permits</a:t>
            </a:r>
            <a:endParaRPr lang="en-US" sz="2200" dirty="0" smtClean="0"/>
          </a:p>
          <a:p>
            <a:pPr marL="411162" lvl="1" indent="-169863">
              <a:spcBef>
                <a:spcPts val="200"/>
              </a:spcBef>
            </a:pPr>
            <a:r>
              <a:rPr lang="en-US" sz="2200" dirty="0"/>
              <a:t> </a:t>
            </a:r>
            <a:r>
              <a:rPr lang="en-US" sz="2200" dirty="0" smtClean="0"/>
              <a:t>Compute expected SNR for high solar zenith angles and sensor view angles conditions.</a:t>
            </a:r>
          </a:p>
          <a:p>
            <a:pPr marL="685800" lvl="2" indent="-169863">
              <a:spcBef>
                <a:spcPts val="200"/>
              </a:spcBef>
            </a:pPr>
            <a:r>
              <a:rPr lang="en-US" sz="2000" dirty="0"/>
              <a:t> </a:t>
            </a:r>
            <a:r>
              <a:rPr lang="en-US" sz="2000" dirty="0" smtClean="0"/>
              <a:t>Determine adequacy of this SNR for detection of diurnal variability beyond a certain level (5%)?</a:t>
            </a:r>
          </a:p>
          <a:p>
            <a:pPr marL="515937" lvl="2" indent="0">
              <a:spcBef>
                <a:spcPts val="2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 smtClean="0"/>
              <a:t>FY17 and beyond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Science studies per prioritization in previous slides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GEO-CAPE “suborbital simulated datasets” - such as </a:t>
            </a:r>
            <a:r>
              <a:rPr lang="en-US" sz="2400" dirty="0" err="1" smtClean="0"/>
              <a:t>Aerostate</a:t>
            </a:r>
            <a:r>
              <a:rPr lang="en-US" sz="2400" dirty="0" smtClean="0"/>
              <a:t> or Airplane observations (</a:t>
            </a:r>
            <a:r>
              <a:rPr lang="en-US" sz="2400" dirty="0" err="1" smtClean="0"/>
              <a:t>hyperspectral</a:t>
            </a:r>
            <a:r>
              <a:rPr lang="en-US" sz="2400" dirty="0" smtClean="0"/>
              <a:t>, diurnal, appropriate GSD)</a:t>
            </a:r>
            <a:endParaRPr lang="en-US" sz="2400" dirty="0" smtClean="0"/>
          </a:p>
          <a:p>
            <a:pPr marL="0" indent="0">
              <a:spcBef>
                <a:spcPts val="200"/>
              </a:spcBef>
              <a:buNone/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200"/>
              </a:spcBef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3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FY16 </a:t>
            </a:r>
            <a:r>
              <a:rPr lang="en-US" sz="3200" dirty="0">
                <a:solidFill>
                  <a:schemeClr val="bg1"/>
                </a:solidFill>
              </a:rPr>
              <a:t>Ocean </a:t>
            </a:r>
            <a:r>
              <a:rPr lang="en-US" sz="3200" dirty="0" smtClean="0">
                <a:solidFill>
                  <a:schemeClr val="bg1"/>
                </a:solidFill>
              </a:rPr>
              <a:t>Color Engineering </a:t>
            </a:r>
            <a:r>
              <a:rPr lang="en-US" sz="3200" dirty="0">
                <a:solidFill>
                  <a:schemeClr val="bg1"/>
                </a:solidFill>
              </a:rPr>
              <a:t>Priorities</a:t>
            </a:r>
            <a:endParaRPr lang="en-US" sz="32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/>
        </p:nvSpPr>
        <p:spPr bwMode="auto">
          <a:xfrm>
            <a:off x="132291" y="674441"/>
            <a:ext cx="8879417" cy="60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40303"/>
              </a:buClr>
              <a:buSzPct val="60000"/>
              <a:buFont typeface="Wingdings" charset="0"/>
              <a:buChar char="u"/>
              <a:defRPr sz="2000" b="1">
                <a:solidFill>
                  <a:schemeClr val="tx1"/>
                </a:solidFill>
                <a:latin typeface="+mn-lt"/>
                <a:ea typeface="ヒラギノ角ゴ Pro W3" pitchFamily="-108" charset="-128"/>
                <a:cs typeface="ヒラギノ角ゴ Pro W3" pitchFamily="-108" charset="-128"/>
              </a:defRPr>
            </a:lvl1pPr>
            <a:lvl2pPr marL="5016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2pPr>
            <a:lvl3pPr marL="776288" indent="-182563" algn="l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3pPr>
            <a:lvl4pPr marL="1050925" indent="-182563"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Courier New" charset="0"/>
              <a:buChar char="o"/>
              <a:defRPr i="1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4pPr>
            <a:lvl5pPr marL="1325563" indent="-182563" algn="l" rtl="0" eaLnBrk="0" fontAlgn="base" hangingPunct="0">
              <a:spcBef>
                <a:spcPts val="13"/>
              </a:spcBef>
              <a:spcAft>
                <a:spcPct val="0"/>
              </a:spcAft>
              <a:buSzPct val="75000"/>
              <a:buFont typeface="Wingdings" charset="0"/>
              <a:buChar char="Ø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5pPr>
            <a:lvl6pPr marL="27432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6pPr>
            <a:lvl7pPr marL="32004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7pPr>
            <a:lvl8pPr marL="36576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8pPr>
            <a:lvl9pPr marL="41148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dirty="0" smtClean="0"/>
              <a:t>Complete</a:t>
            </a:r>
            <a:r>
              <a:rPr lang="en-US" sz="2400" dirty="0" smtClean="0"/>
              <a:t> filter wheel breadboard assembly and functional testing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Note - funding to complete this approved in FY15</a:t>
            </a:r>
            <a:endParaRPr lang="en-US" sz="2200" dirty="0" smtClean="0"/>
          </a:p>
          <a:p>
            <a:pPr>
              <a:spcBef>
                <a:spcPts val="200"/>
              </a:spcBef>
            </a:pPr>
            <a:r>
              <a:rPr lang="en-US" sz="2400" dirty="0" smtClean="0"/>
              <a:t>Cost estimation of GEO-CAPE coastal ecosystem mission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host fees for GEO-CAPE OC sensor (FR and spectrometer) 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project </a:t>
            </a:r>
            <a:r>
              <a:rPr lang="en-US" sz="2200" dirty="0" err="1" smtClean="0"/>
              <a:t>mngmt</a:t>
            </a:r>
            <a:r>
              <a:rPr lang="en-US" sz="2200" dirty="0" smtClean="0"/>
              <a:t>, SE, SMA, ground sys., &amp; mission ops for hosted payload</a:t>
            </a:r>
          </a:p>
          <a:p>
            <a:pPr marL="138112" indent="-169863">
              <a:spcBef>
                <a:spcPts val="200"/>
              </a:spcBef>
            </a:pPr>
            <a:r>
              <a:rPr lang="en-US" sz="2400" dirty="0"/>
              <a:t>Continuation of scheduling study </a:t>
            </a:r>
            <a:endParaRPr lang="en-US" sz="2400" dirty="0" smtClean="0"/>
          </a:p>
          <a:p>
            <a:pPr marL="411162" lvl="1" indent="-169863">
              <a:spcBef>
                <a:spcPts val="200"/>
              </a:spcBef>
            </a:pPr>
            <a:r>
              <a:rPr lang="en-US" sz="2200" dirty="0" smtClean="0"/>
              <a:t>Compute annual cycle of scene coverage statistics from automatic scheduler of FR and spectrometer to account for RSIs (and open ocean) and real cloud cover distribution for multiple cloud thresholds.</a:t>
            </a:r>
          </a:p>
          <a:p>
            <a:pPr marL="411162" lvl="1" indent="-169863">
              <a:spcBef>
                <a:spcPts val="200"/>
              </a:spcBef>
            </a:pPr>
            <a:r>
              <a:rPr lang="en-US" sz="2200" dirty="0" smtClean="0"/>
              <a:t>Optimize </a:t>
            </a:r>
            <a:r>
              <a:rPr lang="en-US" sz="2200" dirty="0"/>
              <a:t>spectrometer </a:t>
            </a:r>
            <a:r>
              <a:rPr lang="en-US" sz="2200" dirty="0" err="1"/>
              <a:t>iFOV</a:t>
            </a:r>
            <a:r>
              <a:rPr lang="en-US" sz="2200" dirty="0"/>
              <a:t> “</a:t>
            </a:r>
            <a:r>
              <a:rPr lang="en-US" sz="2200" dirty="0" err="1"/>
              <a:t>strips”observations</a:t>
            </a:r>
            <a:r>
              <a:rPr lang="en-US" sz="2200" dirty="0"/>
              <a:t> (minimize scan time) to observe 100km inland to 400km offshore</a:t>
            </a:r>
            <a:r>
              <a:rPr lang="en-US" sz="2200" dirty="0" smtClean="0"/>
              <a:t>.</a:t>
            </a:r>
          </a:p>
          <a:p>
            <a:pPr marL="411162" lvl="1" indent="-169863">
              <a:spcBef>
                <a:spcPts val="200"/>
              </a:spcBef>
            </a:pPr>
            <a:r>
              <a:rPr lang="en-US" sz="2200" dirty="0" smtClean="0"/>
              <a:t>Develop demo data for end-users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Mature</a:t>
            </a:r>
            <a:r>
              <a:rPr lang="en-US" sz="2400" dirty="0" smtClean="0"/>
              <a:t> low TRL/highest risk technologies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Build and test focal plane assembly (detector, filters and enclosure) that is sensor agnostic to reduce GEO-CAPE </a:t>
            </a:r>
            <a:r>
              <a:rPr lang="en-US" sz="2200" dirty="0" smtClean="0"/>
              <a:t>mission risk and to promote EVI/M success. </a:t>
            </a:r>
          </a:p>
          <a:p>
            <a:pPr lvl="1">
              <a:spcBef>
                <a:spcPts val="200"/>
              </a:spcBef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200"/>
              </a:spcBef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4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Post-FY16 </a:t>
            </a:r>
            <a:r>
              <a:rPr lang="en-US" sz="2600" dirty="0">
                <a:solidFill>
                  <a:schemeClr val="bg1"/>
                </a:solidFill>
              </a:rPr>
              <a:t>Ocean </a:t>
            </a:r>
            <a:r>
              <a:rPr lang="en-US" sz="2600" dirty="0" smtClean="0">
                <a:solidFill>
                  <a:schemeClr val="bg1"/>
                </a:solidFill>
              </a:rPr>
              <a:t>Color Engineering </a:t>
            </a:r>
            <a:r>
              <a:rPr lang="en-US" sz="2600" dirty="0">
                <a:solidFill>
                  <a:schemeClr val="bg1"/>
                </a:solidFill>
              </a:rPr>
              <a:t>Priorities</a:t>
            </a:r>
            <a:endParaRPr lang="en-US" sz="26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 noGrp="1"/>
          </p:cNvSpPr>
          <p:nvPr/>
        </p:nvSpPr>
        <p:spPr bwMode="auto">
          <a:xfrm>
            <a:off x="132291" y="661741"/>
            <a:ext cx="8879417" cy="587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40303"/>
              </a:buClr>
              <a:buSzPct val="60000"/>
              <a:buFont typeface="Wingdings" charset="0"/>
              <a:buChar char="u"/>
              <a:defRPr sz="2000" b="1">
                <a:solidFill>
                  <a:schemeClr val="tx1"/>
                </a:solidFill>
                <a:latin typeface="+mn-lt"/>
                <a:ea typeface="ヒラギノ角ゴ Pro W3" pitchFamily="-108" charset="-128"/>
                <a:cs typeface="ヒラギノ角ゴ Pro W3" pitchFamily="-108" charset="-128"/>
              </a:defRPr>
            </a:lvl1pPr>
            <a:lvl2pPr marL="5016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2pPr>
            <a:lvl3pPr marL="776288" indent="-182563" algn="l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3pPr>
            <a:lvl4pPr marL="1050925" indent="-182563"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Courier New" charset="0"/>
              <a:buChar char="o"/>
              <a:defRPr i="1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4pPr>
            <a:lvl5pPr marL="1325563" indent="-182563" algn="l" rtl="0" eaLnBrk="0" fontAlgn="base" hangingPunct="0">
              <a:spcBef>
                <a:spcPts val="13"/>
              </a:spcBef>
              <a:spcAft>
                <a:spcPct val="0"/>
              </a:spcAft>
              <a:buSzPct val="75000"/>
              <a:buFont typeface="Wingdings" charset="0"/>
              <a:buChar char="Ø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5pPr>
            <a:lvl6pPr marL="27432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6pPr>
            <a:lvl7pPr marL="32004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7pPr>
            <a:lvl8pPr marL="36576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8pPr>
            <a:lvl9pPr marL="41148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600" dirty="0" smtClean="0"/>
              <a:t>Mature</a:t>
            </a:r>
            <a:r>
              <a:rPr lang="en-US" sz="2600" dirty="0" smtClean="0"/>
              <a:t> high risk technologies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Explore enhanced spatial resolution approaches through spatial sub-sampling and overlapping </a:t>
            </a:r>
            <a:r>
              <a:rPr lang="en-US" sz="2400" dirty="0" err="1" smtClean="0"/>
              <a:t>iFOVs</a:t>
            </a:r>
            <a:endParaRPr lang="en-US" sz="2400" dirty="0" smtClean="0"/>
          </a:p>
          <a:p>
            <a:pPr lvl="1">
              <a:spcBef>
                <a:spcPts val="200"/>
              </a:spcBef>
            </a:pPr>
            <a:r>
              <a:rPr lang="en-US" sz="2400" dirty="0" smtClean="0"/>
              <a:t>Roll camera landmark feedback software development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INR/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solutions:  landmarks from OC sensor and/or roll camera, star camera readings, beacons on the ground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Fast steering mirror or scan mirror used for jitter correction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44496"/>
              </p:ext>
            </p:extLst>
          </p:nvPr>
        </p:nvGraphicFramePr>
        <p:xfrm>
          <a:off x="1104896" y="3404236"/>
          <a:ext cx="4648208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  <a:gridCol w="273424"/>
              </a:tblGrid>
              <a:tr h="337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Y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Z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Z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Z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97600" y="3904734"/>
            <a:ext cx="216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GSD = 375 x 375 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346700" y="4102100"/>
            <a:ext cx="825500" cy="159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83200" y="4693166"/>
            <a:ext cx="850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46800" y="4476234"/>
            <a:ext cx="2111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Spatial sub-sample = </a:t>
            </a:r>
          </a:p>
          <a:p>
            <a:r>
              <a:rPr lang="en-US" dirty="0" smtClean="0"/>
              <a:t>125 x 125m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1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/>
        </p:nvSpPr>
        <p:spPr bwMode="auto">
          <a:xfrm>
            <a:off x="68791" y="649040"/>
            <a:ext cx="8973609" cy="620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40303"/>
              </a:buClr>
              <a:buSzPct val="60000"/>
              <a:buFont typeface="Wingdings" charset="0"/>
              <a:buChar char="u"/>
              <a:defRPr sz="2000" b="1">
                <a:solidFill>
                  <a:schemeClr val="tx1"/>
                </a:solidFill>
                <a:latin typeface="+mn-lt"/>
                <a:ea typeface="ヒラギノ角ゴ Pro W3" pitchFamily="-108" charset="-128"/>
                <a:cs typeface="ヒラギノ角ゴ Pro W3" pitchFamily="-108" charset="-128"/>
              </a:defRPr>
            </a:lvl1pPr>
            <a:lvl2pPr marL="5016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2pPr>
            <a:lvl3pPr marL="776288" indent="-182563" algn="l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3pPr>
            <a:lvl4pPr marL="1050925" indent="-182563"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Courier New" charset="0"/>
              <a:buChar char="o"/>
              <a:defRPr i="1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4pPr>
            <a:lvl5pPr marL="1325563" indent="-182563" algn="l" rtl="0" eaLnBrk="0" fontAlgn="base" hangingPunct="0">
              <a:spcBef>
                <a:spcPts val="13"/>
              </a:spcBef>
              <a:spcAft>
                <a:spcPct val="0"/>
              </a:spcAft>
              <a:buSzPct val="75000"/>
              <a:buFont typeface="Wingdings" charset="0"/>
              <a:buChar char="Ø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5pPr>
            <a:lvl6pPr marL="27432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6pPr>
            <a:lvl7pPr marL="32004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7pPr>
            <a:lvl8pPr marL="36576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8pPr>
            <a:lvl9pPr marL="41148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b="0" dirty="0" smtClean="0"/>
              <a:t>Complete STM white paper / NASA Tech Memo in 2015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Prepare EOS article (publication by summer 2016)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White paper to DS on coastal ecosystem dynamics (diurnal)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Translate applications info. into Applications Traceability Matrix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Develop applications fact sheets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Bring in other disciplines 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Atmospheric engaged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Terrestrial (</a:t>
            </a:r>
            <a:r>
              <a:rPr lang="en-US" sz="2200" dirty="0" err="1" smtClean="0"/>
              <a:t>Schaaf</a:t>
            </a:r>
            <a:r>
              <a:rPr lang="en-US" sz="2200" dirty="0" smtClean="0"/>
              <a:t> joined; ask Fred </a:t>
            </a:r>
            <a:r>
              <a:rPr lang="en-US" sz="2200" dirty="0" err="1" smtClean="0"/>
              <a:t>Huemmrich</a:t>
            </a:r>
            <a:r>
              <a:rPr lang="en-US" sz="2200" dirty="0" smtClean="0"/>
              <a:t>?)</a:t>
            </a:r>
          </a:p>
          <a:p>
            <a:pPr lvl="1">
              <a:spcBef>
                <a:spcPts val="200"/>
              </a:spcBef>
            </a:pPr>
            <a:r>
              <a:rPr lang="en-US" sz="2200" b="0" dirty="0" err="1" smtClean="0"/>
              <a:t>Phys</a:t>
            </a:r>
            <a:r>
              <a:rPr lang="en-US" sz="2200" b="0" dirty="0" smtClean="0"/>
              <a:t> ocean. (J. Wilkin ?)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Expand product suite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Phys. </a:t>
            </a:r>
            <a:r>
              <a:rPr lang="en-US" sz="2200" dirty="0" err="1" smtClean="0"/>
              <a:t>Oce</a:t>
            </a:r>
            <a:r>
              <a:rPr lang="en-US" sz="2200" dirty="0" smtClean="0"/>
              <a:t>. (surface vector currents)</a:t>
            </a:r>
          </a:p>
          <a:p>
            <a:pPr lvl="1">
              <a:spcBef>
                <a:spcPts val="200"/>
              </a:spcBef>
            </a:pPr>
            <a:r>
              <a:rPr lang="en-US" sz="2200" b="0" dirty="0" smtClean="0"/>
              <a:t>Continuous aerosol AOD across land-ocean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Fused daily land albedo; diurnal vegetation stress; LAI; wildfires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Expand SWIR band set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2.13 um (currently baseline) - continuous land-ocean aerosol properties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1.38 um for cirrus cloud detection</a:t>
            </a:r>
          </a:p>
          <a:p>
            <a:pPr lvl="1">
              <a:spcBef>
                <a:spcPts val="200"/>
              </a:spcBef>
            </a:pPr>
            <a:endParaRPr lang="en-US" sz="2200" b="0" dirty="0" smtClean="0"/>
          </a:p>
          <a:p>
            <a:pPr marL="0" indent="0">
              <a:spcBef>
                <a:spcPts val="200"/>
              </a:spcBef>
              <a:buNone/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200"/>
              </a:spcBef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FY16 Oceans SWG </a:t>
            </a:r>
            <a:r>
              <a:rPr lang="en-US" sz="3200" dirty="0" smtClean="0">
                <a:solidFill>
                  <a:schemeClr val="bg1"/>
                </a:solidFill>
              </a:rPr>
              <a:t>Activities</a:t>
            </a:r>
            <a:endParaRPr lang="en-US" sz="32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0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/>
        </p:nvSpPr>
        <p:spPr bwMode="auto">
          <a:xfrm>
            <a:off x="68791" y="649040"/>
            <a:ext cx="8973609" cy="620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40303"/>
              </a:buClr>
              <a:buSzPct val="60000"/>
              <a:buFont typeface="Wingdings" charset="0"/>
              <a:buChar char="u"/>
              <a:defRPr sz="2000" b="1">
                <a:solidFill>
                  <a:schemeClr val="tx1"/>
                </a:solidFill>
                <a:latin typeface="+mn-lt"/>
                <a:ea typeface="ヒラギノ角ゴ Pro W3" pitchFamily="-108" charset="-128"/>
                <a:cs typeface="ヒラギノ角ゴ Pro W3" pitchFamily="-108" charset="-128"/>
              </a:defRPr>
            </a:lvl1pPr>
            <a:lvl2pPr marL="5016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2pPr>
            <a:lvl3pPr marL="776288" indent="-182563" algn="l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3pPr>
            <a:lvl4pPr marL="1050925" indent="-182563"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Courier New" charset="0"/>
              <a:buChar char="o"/>
              <a:defRPr i="1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4pPr>
            <a:lvl5pPr marL="1325563" indent="-182563" algn="l" rtl="0" eaLnBrk="0" fontAlgn="base" hangingPunct="0">
              <a:spcBef>
                <a:spcPts val="13"/>
              </a:spcBef>
              <a:spcAft>
                <a:spcPct val="0"/>
              </a:spcAft>
              <a:buSzPct val="75000"/>
              <a:buFont typeface="Wingdings" charset="0"/>
              <a:buChar char="Ø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5pPr>
            <a:lvl6pPr marL="27432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6pPr>
            <a:lvl7pPr marL="32004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7pPr>
            <a:lvl8pPr marL="36576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8pPr>
            <a:lvl9pPr marL="41148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b="0" dirty="0" smtClean="0"/>
              <a:t>Continue outreach to scientific communities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Tout diurnal measurements from space to advertise (not “GEO-CAPE”)</a:t>
            </a:r>
          </a:p>
          <a:p>
            <a:pPr lvl="1">
              <a:spcBef>
                <a:spcPts val="200"/>
              </a:spcBef>
            </a:pPr>
            <a:r>
              <a:rPr lang="en-US" sz="2200" b="0" dirty="0" smtClean="0"/>
              <a:t>CERF 2015; Ocean Sciences 2016; Ocean Optics 2016, Fall AGU 2016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Outreach to coastal managers and end-users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Go </a:t>
            </a:r>
            <a:r>
              <a:rPr lang="en-US" sz="2400" b="0" dirty="0"/>
              <a:t>to PR folks to help us hone a </a:t>
            </a:r>
            <a:r>
              <a:rPr lang="en-US" sz="2400" b="0" dirty="0" smtClean="0"/>
              <a:t>message</a:t>
            </a:r>
          </a:p>
          <a:p>
            <a:pPr>
              <a:spcBef>
                <a:spcPts val="200"/>
              </a:spcBef>
            </a:pPr>
            <a:r>
              <a:rPr lang="en-US" sz="2400" b="0" dirty="0" smtClean="0"/>
              <a:t>Develop theme to sell mission 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Coastal Health &amp; Hazards or </a:t>
            </a:r>
            <a:r>
              <a:rPr lang="en-US" sz="2400" b="0" dirty="0" smtClean="0"/>
              <a:t>Coastal Health &amp; Services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CHI - coastal health index is a function of (e.g.):</a:t>
            </a:r>
          </a:p>
          <a:p>
            <a:pPr lvl="2">
              <a:spcBef>
                <a:spcPts val="200"/>
              </a:spcBef>
            </a:pPr>
            <a:r>
              <a:rPr lang="en-US" sz="2400" dirty="0" smtClean="0"/>
              <a:t>Water quality, </a:t>
            </a:r>
          </a:p>
          <a:p>
            <a:pPr lvl="2">
              <a:spcBef>
                <a:spcPts val="200"/>
              </a:spcBef>
            </a:pPr>
            <a:r>
              <a:rPr lang="en-US" sz="2400" dirty="0" smtClean="0"/>
              <a:t>Presence/level HABs, </a:t>
            </a:r>
          </a:p>
          <a:p>
            <a:pPr lvl="2">
              <a:spcBef>
                <a:spcPts val="200"/>
              </a:spcBef>
            </a:pPr>
            <a:r>
              <a:rPr lang="en-US" sz="2400" dirty="0" smtClean="0"/>
              <a:t>biodiversity, </a:t>
            </a:r>
          </a:p>
          <a:p>
            <a:pPr lvl="2">
              <a:spcBef>
                <a:spcPts val="200"/>
              </a:spcBef>
            </a:pPr>
            <a:r>
              <a:rPr lang="en-US" sz="2400" dirty="0" smtClean="0"/>
              <a:t>habitat loss,</a:t>
            </a:r>
            <a:endParaRPr lang="en-US" sz="2000" dirty="0" smtClean="0"/>
          </a:p>
          <a:p>
            <a:pPr marL="593725" lvl="2" indent="0">
              <a:spcBef>
                <a:spcPts val="200"/>
              </a:spcBef>
              <a:buNone/>
            </a:pPr>
            <a:endParaRPr lang="en-US" sz="2200" b="0" dirty="0" smtClean="0"/>
          </a:p>
          <a:p>
            <a:pPr marL="0" indent="0">
              <a:spcBef>
                <a:spcPts val="200"/>
              </a:spcBef>
              <a:buNone/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200"/>
              </a:spcBef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FY16 Oceans SWG </a:t>
            </a:r>
            <a:r>
              <a:rPr lang="en-US" sz="3200" dirty="0" smtClean="0">
                <a:solidFill>
                  <a:schemeClr val="bg1"/>
                </a:solidFill>
              </a:rPr>
              <a:t>Activities</a:t>
            </a:r>
            <a:endParaRPr lang="en-US" sz="32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156200" y="3898900"/>
            <a:ext cx="3695700" cy="2768600"/>
            <a:chOff x="5156200" y="2489200"/>
            <a:chExt cx="3695700" cy="2768600"/>
          </a:xfrm>
        </p:grpSpPr>
        <p:sp>
          <p:nvSpPr>
            <p:cNvPr id="2" name="Rectangle 1"/>
            <p:cNvSpPr/>
            <p:nvPr/>
          </p:nvSpPr>
          <p:spPr>
            <a:xfrm>
              <a:off x="5156200" y="2489200"/>
              <a:ext cx="3695700" cy="2768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295900" y="3314700"/>
              <a:ext cx="3390900" cy="1435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5321300" y="2895600"/>
              <a:ext cx="3365500" cy="2171700"/>
            </a:xfrm>
            <a:custGeom>
              <a:avLst/>
              <a:gdLst>
                <a:gd name="connsiteX0" fmla="*/ 0 w 3365500"/>
                <a:gd name="connsiteY0" fmla="*/ 2171700 h 2171700"/>
                <a:gd name="connsiteX1" fmla="*/ 139700 w 3365500"/>
                <a:gd name="connsiteY1" fmla="*/ 2159000 h 2171700"/>
                <a:gd name="connsiteX2" fmla="*/ 203200 w 3365500"/>
                <a:gd name="connsiteY2" fmla="*/ 2146300 h 2171700"/>
                <a:gd name="connsiteX3" fmla="*/ 279400 w 3365500"/>
                <a:gd name="connsiteY3" fmla="*/ 2133600 h 2171700"/>
                <a:gd name="connsiteX4" fmla="*/ 381000 w 3365500"/>
                <a:gd name="connsiteY4" fmla="*/ 2108200 h 2171700"/>
                <a:gd name="connsiteX5" fmla="*/ 444500 w 3365500"/>
                <a:gd name="connsiteY5" fmla="*/ 2095500 h 2171700"/>
                <a:gd name="connsiteX6" fmla="*/ 482600 w 3365500"/>
                <a:gd name="connsiteY6" fmla="*/ 2082800 h 2171700"/>
                <a:gd name="connsiteX7" fmla="*/ 749300 w 3365500"/>
                <a:gd name="connsiteY7" fmla="*/ 2057400 h 2171700"/>
                <a:gd name="connsiteX8" fmla="*/ 889000 w 3365500"/>
                <a:gd name="connsiteY8" fmla="*/ 2019300 h 2171700"/>
                <a:gd name="connsiteX9" fmla="*/ 977900 w 3365500"/>
                <a:gd name="connsiteY9" fmla="*/ 1968500 h 2171700"/>
                <a:gd name="connsiteX10" fmla="*/ 1016000 w 3365500"/>
                <a:gd name="connsiteY10" fmla="*/ 1943100 h 2171700"/>
                <a:gd name="connsiteX11" fmla="*/ 1104900 w 3365500"/>
                <a:gd name="connsiteY11" fmla="*/ 1917700 h 2171700"/>
                <a:gd name="connsiteX12" fmla="*/ 1155700 w 3365500"/>
                <a:gd name="connsiteY12" fmla="*/ 1892300 h 2171700"/>
                <a:gd name="connsiteX13" fmla="*/ 1244600 w 3365500"/>
                <a:gd name="connsiteY13" fmla="*/ 1854200 h 2171700"/>
                <a:gd name="connsiteX14" fmla="*/ 1320800 w 3365500"/>
                <a:gd name="connsiteY14" fmla="*/ 1816100 h 2171700"/>
                <a:gd name="connsiteX15" fmla="*/ 1422400 w 3365500"/>
                <a:gd name="connsiteY15" fmla="*/ 1752600 h 2171700"/>
                <a:gd name="connsiteX16" fmla="*/ 1460500 w 3365500"/>
                <a:gd name="connsiteY16" fmla="*/ 1727200 h 2171700"/>
                <a:gd name="connsiteX17" fmla="*/ 1612900 w 3365500"/>
                <a:gd name="connsiteY17" fmla="*/ 1663700 h 2171700"/>
                <a:gd name="connsiteX18" fmla="*/ 1689100 w 3365500"/>
                <a:gd name="connsiteY18" fmla="*/ 1625600 h 2171700"/>
                <a:gd name="connsiteX19" fmla="*/ 1778000 w 3365500"/>
                <a:gd name="connsiteY19" fmla="*/ 1574800 h 2171700"/>
                <a:gd name="connsiteX20" fmla="*/ 1892300 w 3365500"/>
                <a:gd name="connsiteY20" fmla="*/ 1536700 h 2171700"/>
                <a:gd name="connsiteX21" fmla="*/ 1930400 w 3365500"/>
                <a:gd name="connsiteY21" fmla="*/ 1524000 h 2171700"/>
                <a:gd name="connsiteX22" fmla="*/ 2019300 w 3365500"/>
                <a:gd name="connsiteY22" fmla="*/ 1473200 h 2171700"/>
                <a:gd name="connsiteX23" fmla="*/ 2057400 w 3365500"/>
                <a:gd name="connsiteY23" fmla="*/ 1435100 h 2171700"/>
                <a:gd name="connsiteX24" fmla="*/ 2120900 w 3365500"/>
                <a:gd name="connsiteY24" fmla="*/ 1422400 h 2171700"/>
                <a:gd name="connsiteX25" fmla="*/ 2298700 w 3365500"/>
                <a:gd name="connsiteY25" fmla="*/ 1346200 h 2171700"/>
                <a:gd name="connsiteX26" fmla="*/ 2362200 w 3365500"/>
                <a:gd name="connsiteY26" fmla="*/ 1320800 h 2171700"/>
                <a:gd name="connsiteX27" fmla="*/ 2451100 w 3365500"/>
                <a:gd name="connsiteY27" fmla="*/ 1257300 h 2171700"/>
                <a:gd name="connsiteX28" fmla="*/ 2489200 w 3365500"/>
                <a:gd name="connsiteY28" fmla="*/ 1244600 h 2171700"/>
                <a:gd name="connsiteX29" fmla="*/ 2540000 w 3365500"/>
                <a:gd name="connsiteY29" fmla="*/ 1206500 h 2171700"/>
                <a:gd name="connsiteX30" fmla="*/ 2578100 w 3365500"/>
                <a:gd name="connsiteY30" fmla="*/ 1181100 h 2171700"/>
                <a:gd name="connsiteX31" fmla="*/ 2616200 w 3365500"/>
                <a:gd name="connsiteY31" fmla="*/ 1143000 h 2171700"/>
                <a:gd name="connsiteX32" fmla="*/ 2692400 w 3365500"/>
                <a:gd name="connsiteY32" fmla="*/ 1079500 h 2171700"/>
                <a:gd name="connsiteX33" fmla="*/ 2755900 w 3365500"/>
                <a:gd name="connsiteY33" fmla="*/ 977900 h 2171700"/>
                <a:gd name="connsiteX34" fmla="*/ 2806700 w 3365500"/>
                <a:gd name="connsiteY34" fmla="*/ 901700 h 2171700"/>
                <a:gd name="connsiteX35" fmla="*/ 2819400 w 3365500"/>
                <a:gd name="connsiteY35" fmla="*/ 863600 h 2171700"/>
                <a:gd name="connsiteX36" fmla="*/ 2857500 w 3365500"/>
                <a:gd name="connsiteY36" fmla="*/ 812800 h 2171700"/>
                <a:gd name="connsiteX37" fmla="*/ 2895600 w 3365500"/>
                <a:gd name="connsiteY37" fmla="*/ 749300 h 2171700"/>
                <a:gd name="connsiteX38" fmla="*/ 2946400 w 3365500"/>
                <a:gd name="connsiteY38" fmla="*/ 673100 h 2171700"/>
                <a:gd name="connsiteX39" fmla="*/ 2971800 w 3365500"/>
                <a:gd name="connsiteY39" fmla="*/ 635000 h 2171700"/>
                <a:gd name="connsiteX40" fmla="*/ 2984500 w 3365500"/>
                <a:gd name="connsiteY40" fmla="*/ 596900 h 2171700"/>
                <a:gd name="connsiteX41" fmla="*/ 3035300 w 3365500"/>
                <a:gd name="connsiteY41" fmla="*/ 520700 h 2171700"/>
                <a:gd name="connsiteX42" fmla="*/ 3060700 w 3365500"/>
                <a:gd name="connsiteY42" fmla="*/ 482600 h 2171700"/>
                <a:gd name="connsiteX43" fmla="*/ 3086100 w 3365500"/>
                <a:gd name="connsiteY43" fmla="*/ 431800 h 2171700"/>
                <a:gd name="connsiteX44" fmla="*/ 3162300 w 3365500"/>
                <a:gd name="connsiteY44" fmla="*/ 317500 h 2171700"/>
                <a:gd name="connsiteX45" fmla="*/ 3187700 w 3365500"/>
                <a:gd name="connsiteY45" fmla="*/ 279400 h 2171700"/>
                <a:gd name="connsiteX46" fmla="*/ 3225800 w 3365500"/>
                <a:gd name="connsiteY46" fmla="*/ 190500 h 2171700"/>
                <a:gd name="connsiteX47" fmla="*/ 3276600 w 3365500"/>
                <a:gd name="connsiteY47" fmla="*/ 114300 h 2171700"/>
                <a:gd name="connsiteX48" fmla="*/ 3314700 w 3365500"/>
                <a:gd name="connsiteY48" fmla="*/ 76200 h 2171700"/>
                <a:gd name="connsiteX49" fmla="*/ 3365500 w 3365500"/>
                <a:gd name="connsiteY49" fmla="*/ 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65500" h="2171700">
                  <a:moveTo>
                    <a:pt x="0" y="2171700"/>
                  </a:moveTo>
                  <a:cubicBezTo>
                    <a:pt x="46567" y="2167467"/>
                    <a:pt x="93302" y="2164800"/>
                    <a:pt x="139700" y="2159000"/>
                  </a:cubicBezTo>
                  <a:cubicBezTo>
                    <a:pt x="161119" y="2156323"/>
                    <a:pt x="181962" y="2150161"/>
                    <a:pt x="203200" y="2146300"/>
                  </a:cubicBezTo>
                  <a:cubicBezTo>
                    <a:pt x="228535" y="2141694"/>
                    <a:pt x="254221" y="2138995"/>
                    <a:pt x="279400" y="2133600"/>
                  </a:cubicBezTo>
                  <a:cubicBezTo>
                    <a:pt x="313534" y="2126286"/>
                    <a:pt x="346769" y="2115046"/>
                    <a:pt x="381000" y="2108200"/>
                  </a:cubicBezTo>
                  <a:cubicBezTo>
                    <a:pt x="402167" y="2103967"/>
                    <a:pt x="423559" y="2100735"/>
                    <a:pt x="444500" y="2095500"/>
                  </a:cubicBezTo>
                  <a:cubicBezTo>
                    <a:pt x="457487" y="2092253"/>
                    <a:pt x="469429" y="2085195"/>
                    <a:pt x="482600" y="2082800"/>
                  </a:cubicBezTo>
                  <a:cubicBezTo>
                    <a:pt x="554269" y="2069769"/>
                    <a:pt x="687149" y="2062181"/>
                    <a:pt x="749300" y="2057400"/>
                  </a:cubicBezTo>
                  <a:cubicBezTo>
                    <a:pt x="783379" y="2050584"/>
                    <a:pt x="861378" y="2037715"/>
                    <a:pt x="889000" y="2019300"/>
                  </a:cubicBezTo>
                  <a:cubicBezTo>
                    <a:pt x="981825" y="1957417"/>
                    <a:pt x="865109" y="2032952"/>
                    <a:pt x="977900" y="1968500"/>
                  </a:cubicBezTo>
                  <a:cubicBezTo>
                    <a:pt x="991152" y="1960927"/>
                    <a:pt x="1002348" y="1949926"/>
                    <a:pt x="1016000" y="1943100"/>
                  </a:cubicBezTo>
                  <a:cubicBezTo>
                    <a:pt x="1046703" y="1927748"/>
                    <a:pt x="1072347" y="1929907"/>
                    <a:pt x="1104900" y="1917700"/>
                  </a:cubicBezTo>
                  <a:cubicBezTo>
                    <a:pt x="1122627" y="1911053"/>
                    <a:pt x="1138299" y="1899758"/>
                    <a:pt x="1155700" y="1892300"/>
                  </a:cubicBezTo>
                  <a:cubicBezTo>
                    <a:pt x="1226940" y="1861768"/>
                    <a:pt x="1160359" y="1902338"/>
                    <a:pt x="1244600" y="1854200"/>
                  </a:cubicBezTo>
                  <a:cubicBezTo>
                    <a:pt x="1313534" y="1814809"/>
                    <a:pt x="1250946" y="1839385"/>
                    <a:pt x="1320800" y="1816100"/>
                  </a:cubicBezTo>
                  <a:cubicBezTo>
                    <a:pt x="1417931" y="1743252"/>
                    <a:pt x="1324775" y="1808386"/>
                    <a:pt x="1422400" y="1752600"/>
                  </a:cubicBezTo>
                  <a:cubicBezTo>
                    <a:pt x="1435652" y="1745027"/>
                    <a:pt x="1446471" y="1733213"/>
                    <a:pt x="1460500" y="1727200"/>
                  </a:cubicBezTo>
                  <a:cubicBezTo>
                    <a:pt x="1575861" y="1677759"/>
                    <a:pt x="1435321" y="1782086"/>
                    <a:pt x="1612900" y="1663700"/>
                  </a:cubicBezTo>
                  <a:cubicBezTo>
                    <a:pt x="1722089" y="1590907"/>
                    <a:pt x="1583940" y="1678180"/>
                    <a:pt x="1689100" y="1625600"/>
                  </a:cubicBezTo>
                  <a:cubicBezTo>
                    <a:pt x="1780743" y="1579778"/>
                    <a:pt x="1666674" y="1619330"/>
                    <a:pt x="1778000" y="1574800"/>
                  </a:cubicBezTo>
                  <a:lnTo>
                    <a:pt x="1892300" y="1536700"/>
                  </a:lnTo>
                  <a:cubicBezTo>
                    <a:pt x="1905000" y="1532467"/>
                    <a:pt x="1918426" y="1529987"/>
                    <a:pt x="1930400" y="1524000"/>
                  </a:cubicBezTo>
                  <a:cubicBezTo>
                    <a:pt x="1961454" y="1508473"/>
                    <a:pt x="1992374" y="1495639"/>
                    <a:pt x="2019300" y="1473200"/>
                  </a:cubicBezTo>
                  <a:cubicBezTo>
                    <a:pt x="2033098" y="1461702"/>
                    <a:pt x="2041336" y="1443132"/>
                    <a:pt x="2057400" y="1435100"/>
                  </a:cubicBezTo>
                  <a:cubicBezTo>
                    <a:pt x="2076707" y="1425447"/>
                    <a:pt x="2100422" y="1429226"/>
                    <a:pt x="2120900" y="1422400"/>
                  </a:cubicBezTo>
                  <a:cubicBezTo>
                    <a:pt x="2289009" y="1366364"/>
                    <a:pt x="2197348" y="1391245"/>
                    <a:pt x="2298700" y="1346200"/>
                  </a:cubicBezTo>
                  <a:cubicBezTo>
                    <a:pt x="2319532" y="1336941"/>
                    <a:pt x="2342272" y="1331871"/>
                    <a:pt x="2362200" y="1320800"/>
                  </a:cubicBezTo>
                  <a:cubicBezTo>
                    <a:pt x="2413974" y="1292037"/>
                    <a:pt x="2403491" y="1281104"/>
                    <a:pt x="2451100" y="1257300"/>
                  </a:cubicBezTo>
                  <a:cubicBezTo>
                    <a:pt x="2463074" y="1251313"/>
                    <a:pt x="2476500" y="1248833"/>
                    <a:pt x="2489200" y="1244600"/>
                  </a:cubicBezTo>
                  <a:cubicBezTo>
                    <a:pt x="2506133" y="1231900"/>
                    <a:pt x="2522776" y="1218803"/>
                    <a:pt x="2540000" y="1206500"/>
                  </a:cubicBezTo>
                  <a:cubicBezTo>
                    <a:pt x="2552420" y="1197628"/>
                    <a:pt x="2566374" y="1190871"/>
                    <a:pt x="2578100" y="1181100"/>
                  </a:cubicBezTo>
                  <a:cubicBezTo>
                    <a:pt x="2591898" y="1169602"/>
                    <a:pt x="2602402" y="1154498"/>
                    <a:pt x="2616200" y="1143000"/>
                  </a:cubicBezTo>
                  <a:cubicBezTo>
                    <a:pt x="2674991" y="1094008"/>
                    <a:pt x="2636745" y="1144431"/>
                    <a:pt x="2692400" y="1079500"/>
                  </a:cubicBezTo>
                  <a:cubicBezTo>
                    <a:pt x="2751360" y="1010713"/>
                    <a:pt x="2712536" y="1050174"/>
                    <a:pt x="2755900" y="977900"/>
                  </a:cubicBezTo>
                  <a:cubicBezTo>
                    <a:pt x="2771606" y="951723"/>
                    <a:pt x="2797047" y="930660"/>
                    <a:pt x="2806700" y="901700"/>
                  </a:cubicBezTo>
                  <a:cubicBezTo>
                    <a:pt x="2810933" y="889000"/>
                    <a:pt x="2812758" y="875223"/>
                    <a:pt x="2819400" y="863600"/>
                  </a:cubicBezTo>
                  <a:cubicBezTo>
                    <a:pt x="2829902" y="845222"/>
                    <a:pt x="2845759" y="830412"/>
                    <a:pt x="2857500" y="812800"/>
                  </a:cubicBezTo>
                  <a:cubicBezTo>
                    <a:pt x="2871192" y="792261"/>
                    <a:pt x="2882348" y="770125"/>
                    <a:pt x="2895600" y="749300"/>
                  </a:cubicBezTo>
                  <a:cubicBezTo>
                    <a:pt x="2911989" y="723546"/>
                    <a:pt x="2929467" y="698500"/>
                    <a:pt x="2946400" y="673100"/>
                  </a:cubicBezTo>
                  <a:cubicBezTo>
                    <a:pt x="2954867" y="660400"/>
                    <a:pt x="2966973" y="649480"/>
                    <a:pt x="2971800" y="635000"/>
                  </a:cubicBezTo>
                  <a:cubicBezTo>
                    <a:pt x="2976033" y="622300"/>
                    <a:pt x="2977999" y="608602"/>
                    <a:pt x="2984500" y="596900"/>
                  </a:cubicBezTo>
                  <a:cubicBezTo>
                    <a:pt x="2999325" y="570215"/>
                    <a:pt x="3018367" y="546100"/>
                    <a:pt x="3035300" y="520700"/>
                  </a:cubicBezTo>
                  <a:cubicBezTo>
                    <a:pt x="3043767" y="508000"/>
                    <a:pt x="3053874" y="496252"/>
                    <a:pt x="3060700" y="482600"/>
                  </a:cubicBezTo>
                  <a:cubicBezTo>
                    <a:pt x="3069167" y="465667"/>
                    <a:pt x="3076360" y="448034"/>
                    <a:pt x="3086100" y="431800"/>
                  </a:cubicBezTo>
                  <a:lnTo>
                    <a:pt x="3162300" y="317500"/>
                  </a:lnTo>
                  <a:cubicBezTo>
                    <a:pt x="3170767" y="304800"/>
                    <a:pt x="3182873" y="293880"/>
                    <a:pt x="3187700" y="279400"/>
                  </a:cubicBezTo>
                  <a:cubicBezTo>
                    <a:pt x="3200838" y="239985"/>
                    <a:pt x="3202260" y="229734"/>
                    <a:pt x="3225800" y="190500"/>
                  </a:cubicBezTo>
                  <a:cubicBezTo>
                    <a:pt x="3241506" y="164323"/>
                    <a:pt x="3255014" y="135886"/>
                    <a:pt x="3276600" y="114300"/>
                  </a:cubicBezTo>
                  <a:cubicBezTo>
                    <a:pt x="3289300" y="101600"/>
                    <a:pt x="3303673" y="90377"/>
                    <a:pt x="3314700" y="76200"/>
                  </a:cubicBezTo>
                  <a:cubicBezTo>
                    <a:pt x="3333442" y="52103"/>
                    <a:pt x="3365500" y="0"/>
                    <a:pt x="3365500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5900" y="4494768"/>
              <a:ext cx="120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Population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49851" y="2957036"/>
              <a:ext cx="509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734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/>
        </p:nvSpPr>
        <p:spPr bwMode="auto">
          <a:xfrm>
            <a:off x="68791" y="649040"/>
            <a:ext cx="8879417" cy="620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40303"/>
              </a:buClr>
              <a:buSzPct val="60000"/>
              <a:buFont typeface="Wingdings" charset="0"/>
              <a:buChar char="u"/>
              <a:defRPr sz="2000" b="1">
                <a:solidFill>
                  <a:schemeClr val="tx1"/>
                </a:solidFill>
                <a:latin typeface="+mn-lt"/>
                <a:ea typeface="ヒラギノ角ゴ Pro W3" pitchFamily="-108" charset="-128"/>
                <a:cs typeface="ヒラギノ角ゴ Pro W3" pitchFamily="-108" charset="-128"/>
              </a:defRPr>
            </a:lvl1pPr>
            <a:lvl2pPr marL="5016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2pPr>
            <a:lvl3pPr marL="776288" indent="-182563" algn="l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3pPr>
            <a:lvl4pPr marL="1050925" indent="-182563"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Courier New" charset="0"/>
              <a:buChar char="o"/>
              <a:defRPr i="1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4pPr>
            <a:lvl5pPr marL="1325563" indent="-182563" algn="l" rtl="0" eaLnBrk="0" fontAlgn="base" hangingPunct="0">
              <a:spcBef>
                <a:spcPts val="13"/>
              </a:spcBef>
              <a:spcAft>
                <a:spcPct val="0"/>
              </a:spcAft>
              <a:buSzPct val="75000"/>
              <a:buFont typeface="Wingdings" charset="0"/>
              <a:buChar char="Ø"/>
              <a:defRPr sz="1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8" charset="-128"/>
              </a:defRPr>
            </a:lvl5pPr>
            <a:lvl6pPr marL="27432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6pPr>
            <a:lvl7pPr marL="32004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7pPr>
            <a:lvl8pPr marL="36576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8pPr>
            <a:lvl9pPr marL="4114800" indent="-3429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b="0" dirty="0" smtClean="0"/>
              <a:t>Example of ecological index</a:t>
            </a:r>
            <a:endParaRPr lang="en-US" sz="2000" dirty="0" smtClean="0"/>
          </a:p>
          <a:p>
            <a:pPr marL="593725" lvl="2" indent="0">
              <a:spcBef>
                <a:spcPts val="200"/>
              </a:spcBef>
              <a:buNone/>
            </a:pPr>
            <a:endParaRPr lang="en-US" sz="2200" b="0" dirty="0" smtClean="0"/>
          </a:p>
          <a:p>
            <a:pPr marL="0" indent="0">
              <a:spcBef>
                <a:spcPts val="200"/>
              </a:spcBef>
              <a:buNone/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200"/>
              </a:spcBef>
            </a:pPr>
            <a:endParaRPr lang="en-US" sz="2400" b="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tle 9"/>
          <p:cNvSpPr>
            <a:spLocks noGrp="1" noChangeAspect="1"/>
          </p:cNvSpPr>
          <p:nvPr>
            <p:ph type="title"/>
          </p:nvPr>
        </p:nvSpPr>
        <p:spPr>
          <a:xfrm>
            <a:off x="-2" y="-6659"/>
            <a:ext cx="6606419" cy="6381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Ocean Health Index</a:t>
            </a:r>
            <a:endParaRPr lang="en-US" sz="3200" dirty="0" smtClean="0">
              <a:solidFill>
                <a:schemeClr val="bg1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33" y="-2"/>
            <a:ext cx="2575095" cy="634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791" y="1103868"/>
            <a:ext cx="9044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en-US" sz="2000" dirty="0"/>
              <a:t>The Ocean Health Index measured </a:t>
            </a:r>
            <a:r>
              <a:rPr lang="en-US" sz="2000" b="1" dirty="0"/>
              <a:t>Ecological Integrity </a:t>
            </a:r>
            <a:r>
              <a:rPr lang="en-US" sz="2000" dirty="0"/>
              <a:t>as the relative condition of assessed species in a given location. This was calculated </a:t>
            </a:r>
            <a:r>
              <a:rPr lang="en-US" sz="2000" dirty="0" smtClean="0"/>
              <a:t>as the </a:t>
            </a:r>
            <a:r>
              <a:rPr lang="en-US" sz="2000" dirty="0"/>
              <a:t>weighted sum of the International Union for Conservation of Nature’s (IUCN) assessments of species. Weights used were based on the </a:t>
            </a:r>
            <a:r>
              <a:rPr lang="en-US" sz="2000" dirty="0" smtClean="0"/>
              <a:t>level of </a:t>
            </a:r>
            <a:r>
              <a:rPr lang="en-US" sz="2000" dirty="0"/>
              <a:t>extinction risk following </a:t>
            </a:r>
            <a:r>
              <a:rPr lang="en-US" sz="2000" dirty="0" err="1"/>
              <a:t>Butchart</a:t>
            </a:r>
            <a:r>
              <a:rPr lang="en-US" sz="2000" dirty="0"/>
              <a:t> et al. 2007: EX (extinct) = 0.0, CR (critically endangered) = 0.2, EN (endangered) = 0.5, VU (vulnerable) = 0.7</a:t>
            </a:r>
            <a:r>
              <a:rPr lang="en-US" sz="2000" dirty="0" smtClean="0"/>
              <a:t>, NT </a:t>
            </a:r>
            <a:r>
              <a:rPr lang="en-US" sz="2000" dirty="0"/>
              <a:t>(not threatened) = 0.9, and LC (least concern) = 0.99. For primarily coastal goals, the spatial average of these per-pixel scores was based on a</a:t>
            </a:r>
          </a:p>
          <a:p>
            <a:pPr marL="0" lvl="2" indent="0">
              <a:buNone/>
            </a:pPr>
            <a:r>
              <a:rPr lang="en-US" sz="2000" dirty="0"/>
              <a:t>3nmi buffer; for goals derived from all ocean waters, the spatial average was computed for the entire EEZ.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91" y="4058459"/>
            <a:ext cx="88286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Ecological Integrity </a:t>
            </a:r>
            <a:r>
              <a:rPr lang="en-US" sz="2000" b="1" dirty="0"/>
              <a:t>refers to the ability of an ecosystem to support and maintain ecological processes and a diverse community of </a:t>
            </a:r>
            <a:r>
              <a:rPr lang="en-US" sz="2000" b="1" dirty="0" smtClean="0"/>
              <a:t>organisms; </a:t>
            </a:r>
            <a:r>
              <a:rPr lang="en-US" sz="2000" dirty="0" smtClean="0"/>
              <a:t>is </a:t>
            </a:r>
            <a:r>
              <a:rPr lang="en-US" sz="2000" dirty="0"/>
              <a:t>a Resilience measure used in calculating scores for five of the Goals. The Goals that it influences are Food </a:t>
            </a:r>
            <a:r>
              <a:rPr lang="en-US" sz="2000" dirty="0" smtClean="0"/>
              <a:t>Provision (</a:t>
            </a:r>
            <a:r>
              <a:rPr lang="en-US" sz="2000" dirty="0"/>
              <a:t>Fishing), Artisanal Fishing Opportunity, Natural Products, Sense of Place (Iconic Species), and Biodiversity (all </a:t>
            </a:r>
            <a:r>
              <a:rPr lang="en-US" sz="2000" dirty="0" err="1"/>
              <a:t>subgoals</a:t>
            </a:r>
            <a:r>
              <a:rPr lang="en-US" sz="2000" dirty="0"/>
              <a:t> except Species).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92099" y="5721896"/>
            <a:ext cx="8719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http://</a:t>
            </a:r>
            <a:r>
              <a:rPr lang="en-US" dirty="0" err="1">
                <a:solidFill>
                  <a:srgbClr val="0000FF"/>
                </a:solidFill>
              </a:rPr>
              <a:t>www.oceanhealthindex.org</a:t>
            </a:r>
            <a:r>
              <a:rPr lang="en-US" dirty="0">
                <a:solidFill>
                  <a:srgbClr val="0000FF"/>
                </a:solidFill>
              </a:rPr>
              <a:t>/Components/</a:t>
            </a:r>
            <a:r>
              <a:rPr lang="en-US" dirty="0" err="1">
                <a:solidFill>
                  <a:srgbClr val="0000FF"/>
                </a:solidFill>
              </a:rPr>
              <a:t>Ecological_Integrity</a:t>
            </a:r>
            <a:r>
              <a:rPr lang="en-US" dirty="0">
                <a:solidFill>
                  <a:srgbClr val="0000FF"/>
                </a:solidFill>
              </a:rPr>
              <a:t>/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301" y="6198968"/>
            <a:ext cx="8668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Andreasen</a:t>
            </a:r>
            <a:r>
              <a:rPr lang="en-US" sz="1400" dirty="0"/>
              <a:t>, J. 2001. Considerations for the development of a terrestrial index of ecological integrity. Ecological Indicators 1, 21–35.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115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8766</TotalTime>
  <Words>1694</Words>
  <Application>Microsoft Macintosh PowerPoint</Application>
  <PresentationFormat>On-screen Show (4:3)</PresentationFormat>
  <Paragraphs>232</Paragraphs>
  <Slides>16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Recommendations on future science and engineering studies for  Ocean Color</vt:lpstr>
      <vt:lpstr>FY15 Ocean Science Priorities</vt:lpstr>
      <vt:lpstr>FY15 Ocean Science Priorities</vt:lpstr>
      <vt:lpstr>FY16 Ocean Science Priorities</vt:lpstr>
      <vt:lpstr>FY16 Ocean Color Engineering Priorities</vt:lpstr>
      <vt:lpstr>Post-FY16 Ocean Color Engineering Priorities</vt:lpstr>
      <vt:lpstr>FY16 Oceans SWG Activities</vt:lpstr>
      <vt:lpstr>FY16 Oceans SWG Activities</vt:lpstr>
      <vt:lpstr>Ocean Health Index</vt:lpstr>
      <vt:lpstr>FY16 GEO-CAPE Ocean SWG Activities</vt:lpstr>
      <vt:lpstr>Coastal Bays Ecosystem Health Index</vt:lpstr>
      <vt:lpstr>Data rate costs</vt:lpstr>
      <vt:lpstr>PowerPoint Presentation</vt:lpstr>
      <vt:lpstr>PowerPoint Presentation</vt:lpstr>
      <vt:lpstr>PowerPoint Presentation</vt:lpstr>
      <vt:lpstr>PowerPoint Presentation</vt:lpstr>
    </vt:vector>
  </TitlesOfParts>
  <Company>NASA-GSFC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Science Working Group Highlights</dc:title>
  <dc:creator>Antonio</dc:creator>
  <cp:lastModifiedBy>Antonio</cp:lastModifiedBy>
  <cp:revision>92</cp:revision>
  <dcterms:created xsi:type="dcterms:W3CDTF">2015-08-24T19:52:05Z</dcterms:created>
  <dcterms:modified xsi:type="dcterms:W3CDTF">2015-09-02T06:17:31Z</dcterms:modified>
</cp:coreProperties>
</file>