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x" ContentType="application/vnd.openxmlformats-officedocument.wordprocessingml.document"/>
  <Override PartName="/ppt/embeddings/oleObject2.bin" ContentType="application/vnd.openxmlformats-officedocument.oleObject"/>
  <Override PartName="/ppt/diagrams/colors2.xml" ContentType="application/vnd.openxmlformats-officedocument.drawingml.diagramColors+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0"/>
  </p:notesMasterIdLst>
  <p:handoutMasterIdLst>
    <p:handoutMasterId r:id="rId31"/>
  </p:handoutMasterIdLst>
  <p:sldIdLst>
    <p:sldId id="256" r:id="rId2"/>
    <p:sldId id="257" r:id="rId3"/>
    <p:sldId id="265" r:id="rId4"/>
    <p:sldId id="266" r:id="rId5"/>
    <p:sldId id="273" r:id="rId6"/>
    <p:sldId id="291" r:id="rId7"/>
    <p:sldId id="297" r:id="rId8"/>
    <p:sldId id="281" r:id="rId9"/>
    <p:sldId id="276" r:id="rId10"/>
    <p:sldId id="285" r:id="rId11"/>
    <p:sldId id="286" r:id="rId12"/>
    <p:sldId id="308" r:id="rId13"/>
    <p:sldId id="288" r:id="rId14"/>
    <p:sldId id="294" r:id="rId15"/>
    <p:sldId id="301" r:id="rId16"/>
    <p:sldId id="302" r:id="rId17"/>
    <p:sldId id="303" r:id="rId18"/>
    <p:sldId id="295" r:id="rId19"/>
    <p:sldId id="299" r:id="rId20"/>
    <p:sldId id="304" r:id="rId21"/>
    <p:sldId id="305" r:id="rId22"/>
    <p:sldId id="306" r:id="rId23"/>
    <p:sldId id="282" r:id="rId24"/>
    <p:sldId id="307" r:id="rId25"/>
    <p:sldId id="277" r:id="rId26"/>
    <p:sldId id="283" r:id="rId27"/>
    <p:sldId id="284" r:id="rId28"/>
    <p:sldId id="309" r:id="rId29"/>
  </p:sldIdLst>
  <p:sldSz cx="9144000" cy="6858000" type="screen4x3"/>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434343"/>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2696" y="-1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BB278-9B9E-4A48-8A75-91BCFD916F88}"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B56DFF88-253B-A646-AE3C-3E18A5AFAE3A}">
      <dgm:prSet phldrT="[Text]"/>
      <dgm:spPr/>
      <dgm:t>
        <a:bodyPr/>
        <a:lstStyle/>
        <a:p>
          <a:r>
            <a:rPr lang="en-US" dirty="0" smtClean="0"/>
            <a:t>Run VLIDORT</a:t>
          </a:r>
          <a:endParaRPr lang="en-US" dirty="0"/>
        </a:p>
      </dgm:t>
    </dgm:pt>
    <dgm:pt modelId="{AC57ABBA-97C8-D845-BD52-BC5A956FFB3E}" type="parTrans" cxnId="{0320119D-9498-1B4C-9D91-8614EB401E6D}">
      <dgm:prSet/>
      <dgm:spPr/>
      <dgm:t>
        <a:bodyPr/>
        <a:lstStyle/>
        <a:p>
          <a:endParaRPr lang="en-US"/>
        </a:p>
      </dgm:t>
    </dgm:pt>
    <dgm:pt modelId="{9A1174B2-0FF1-444D-B01F-44BB5BD56DC9}" type="sibTrans" cxnId="{0320119D-9498-1B4C-9D91-8614EB401E6D}">
      <dgm:prSet/>
      <dgm:spPr/>
      <dgm:t>
        <a:bodyPr/>
        <a:lstStyle/>
        <a:p>
          <a:endParaRPr lang="en-US"/>
        </a:p>
      </dgm:t>
    </dgm:pt>
    <dgm:pt modelId="{D3F0DE4E-2D27-664A-9E3B-FE816AB87CE0}">
      <dgm:prSet phldrT="[Text]"/>
      <dgm:spPr>
        <a:solidFill>
          <a:schemeClr val="accent1"/>
        </a:solidFill>
        <a:ln>
          <a:solidFill>
            <a:schemeClr val="tx2">
              <a:lumMod val="60000"/>
              <a:lumOff val="40000"/>
            </a:schemeClr>
          </a:solidFill>
        </a:ln>
      </dgm:spPr>
      <dgm:t>
        <a:bodyPr/>
        <a:lstStyle/>
        <a:p>
          <a:r>
            <a:rPr lang="en-US" dirty="0" smtClean="0"/>
            <a:t>Aerosol and cloud profile and optical properties</a:t>
          </a:r>
          <a:endParaRPr lang="en-US" dirty="0"/>
        </a:p>
      </dgm:t>
    </dgm:pt>
    <dgm:pt modelId="{FA4CB9FD-0949-7944-87A3-A5F250F0FDC0}" type="parTrans" cxnId="{EF8F7E38-E021-674B-9BF0-584F8351A745}">
      <dgm:prSet/>
      <dgm:spPr/>
      <dgm:t>
        <a:bodyPr/>
        <a:lstStyle/>
        <a:p>
          <a:endParaRPr lang="en-US" dirty="0"/>
        </a:p>
      </dgm:t>
    </dgm:pt>
    <dgm:pt modelId="{A103587F-6B91-7B4B-A864-42D4781818FA}" type="sibTrans" cxnId="{EF8F7E38-E021-674B-9BF0-584F8351A745}">
      <dgm:prSet/>
      <dgm:spPr/>
      <dgm:t>
        <a:bodyPr/>
        <a:lstStyle/>
        <a:p>
          <a:endParaRPr lang="en-US"/>
        </a:p>
      </dgm:t>
    </dgm:pt>
    <dgm:pt modelId="{86D5BE38-5F5E-924C-8393-116840DA8351}">
      <dgm:prSet phldrT="[Text]"/>
      <dgm:spPr/>
      <dgm:t>
        <a:bodyPr/>
        <a:lstStyle/>
        <a:p>
          <a:r>
            <a:rPr lang="en-US" dirty="0" smtClean="0"/>
            <a:t>Cross sections or optical depths</a:t>
          </a:r>
          <a:endParaRPr lang="en-US" dirty="0"/>
        </a:p>
      </dgm:t>
    </dgm:pt>
    <dgm:pt modelId="{24C1DE19-4640-E247-9FED-BFE78B72D815}" type="parTrans" cxnId="{BD545866-B173-6647-9631-5138D6E52A70}">
      <dgm:prSet/>
      <dgm:spPr/>
      <dgm:t>
        <a:bodyPr/>
        <a:lstStyle/>
        <a:p>
          <a:endParaRPr lang="en-US" dirty="0"/>
        </a:p>
      </dgm:t>
    </dgm:pt>
    <dgm:pt modelId="{C61DB38D-61A7-0D4E-B65F-B4EF4EA6E7AA}" type="sibTrans" cxnId="{BD545866-B173-6647-9631-5138D6E52A70}">
      <dgm:prSet/>
      <dgm:spPr/>
      <dgm:t>
        <a:bodyPr/>
        <a:lstStyle/>
        <a:p>
          <a:endParaRPr lang="en-US"/>
        </a:p>
      </dgm:t>
    </dgm:pt>
    <dgm:pt modelId="{5E3E90C0-8D5E-7740-823D-DBCA343AE4FC}">
      <dgm:prSet phldrT="[Text]"/>
      <dgm:spPr/>
      <dgm:t>
        <a:bodyPr/>
        <a:lstStyle/>
        <a:p>
          <a:r>
            <a:rPr lang="en-US" dirty="0" smtClean="0"/>
            <a:t>Flags for scattering and thermal calcs</a:t>
          </a:r>
          <a:endParaRPr lang="en-US" dirty="0"/>
        </a:p>
      </dgm:t>
    </dgm:pt>
    <dgm:pt modelId="{20495BF5-BF26-2C4C-9835-DB4051BA5354}" type="parTrans" cxnId="{477AB7E2-13B2-6B40-8167-A365319410AC}">
      <dgm:prSet/>
      <dgm:spPr/>
      <dgm:t>
        <a:bodyPr/>
        <a:lstStyle/>
        <a:p>
          <a:endParaRPr lang="en-US" dirty="0"/>
        </a:p>
      </dgm:t>
    </dgm:pt>
    <dgm:pt modelId="{F80EAE6B-9F9B-9744-A540-F6B1C2EEA3DB}" type="sibTrans" cxnId="{477AB7E2-13B2-6B40-8167-A365319410AC}">
      <dgm:prSet/>
      <dgm:spPr/>
      <dgm:t>
        <a:bodyPr/>
        <a:lstStyle/>
        <a:p>
          <a:endParaRPr lang="en-US"/>
        </a:p>
      </dgm:t>
    </dgm:pt>
    <dgm:pt modelId="{FDE63518-DB97-1944-9437-3A295FB5E6D6}">
      <dgm:prSet phldrT="[Text]"/>
      <dgm:spPr/>
      <dgm:t>
        <a:bodyPr/>
        <a:lstStyle/>
        <a:p>
          <a:r>
            <a:rPr lang="en-US" dirty="0" smtClean="0"/>
            <a:t>Solar geometry</a:t>
          </a:r>
          <a:endParaRPr lang="en-US" dirty="0"/>
        </a:p>
      </dgm:t>
    </dgm:pt>
    <dgm:pt modelId="{C7D21468-B2AC-CA4C-84AA-CA18AFC1486A}" type="parTrans" cxnId="{F85C0BB0-A135-364A-8DE1-4B9DA6227632}">
      <dgm:prSet/>
      <dgm:spPr/>
      <dgm:t>
        <a:bodyPr/>
        <a:lstStyle/>
        <a:p>
          <a:endParaRPr lang="en-US" dirty="0"/>
        </a:p>
      </dgm:t>
    </dgm:pt>
    <dgm:pt modelId="{A0121E6F-7CB3-F84D-A80D-D5E6CED17131}" type="sibTrans" cxnId="{F85C0BB0-A135-364A-8DE1-4B9DA6227632}">
      <dgm:prSet/>
      <dgm:spPr/>
      <dgm:t>
        <a:bodyPr/>
        <a:lstStyle/>
        <a:p>
          <a:endParaRPr lang="en-US"/>
        </a:p>
      </dgm:t>
    </dgm:pt>
    <dgm:pt modelId="{F361E710-D033-CC43-99B3-3A34CAA90F18}">
      <dgm:prSet phldrT="[Text]"/>
      <dgm:spPr/>
      <dgm:t>
        <a:bodyPr/>
        <a:lstStyle/>
        <a:p>
          <a:r>
            <a:rPr lang="en-US" dirty="0" smtClean="0"/>
            <a:t>Atmospheric Profile &amp; Surface data</a:t>
          </a:r>
          <a:endParaRPr lang="en-US" dirty="0"/>
        </a:p>
      </dgm:t>
    </dgm:pt>
    <dgm:pt modelId="{31329E18-3C6A-2A4D-A96A-0F5A01F4CF97}" type="parTrans" cxnId="{B0A42A9E-C678-F447-92E0-10057692DA40}">
      <dgm:prSet/>
      <dgm:spPr/>
      <dgm:t>
        <a:bodyPr/>
        <a:lstStyle/>
        <a:p>
          <a:endParaRPr lang="en-US" dirty="0"/>
        </a:p>
      </dgm:t>
    </dgm:pt>
    <dgm:pt modelId="{5EABB76C-9C9D-2546-8754-D0EB9A28BFDD}" type="sibTrans" cxnId="{B0A42A9E-C678-F447-92E0-10057692DA40}">
      <dgm:prSet/>
      <dgm:spPr/>
      <dgm:t>
        <a:bodyPr/>
        <a:lstStyle/>
        <a:p>
          <a:endParaRPr lang="en-US"/>
        </a:p>
      </dgm:t>
    </dgm:pt>
    <dgm:pt modelId="{AED7A728-D63D-424D-8B70-D82D77821C70}" type="pres">
      <dgm:prSet presAssocID="{EC2BB278-9B9E-4A48-8A75-91BCFD916F88}" presName="cycle" presStyleCnt="0">
        <dgm:presLayoutVars>
          <dgm:chMax val="1"/>
          <dgm:dir/>
          <dgm:animLvl val="ctr"/>
          <dgm:resizeHandles val="exact"/>
        </dgm:presLayoutVars>
      </dgm:prSet>
      <dgm:spPr/>
      <dgm:t>
        <a:bodyPr/>
        <a:lstStyle/>
        <a:p>
          <a:endParaRPr lang="en-US"/>
        </a:p>
      </dgm:t>
    </dgm:pt>
    <dgm:pt modelId="{B6C60192-C8AF-F349-8B01-A85901B0CA4D}" type="pres">
      <dgm:prSet presAssocID="{B56DFF88-253B-A646-AE3C-3E18A5AFAE3A}" presName="centerShape" presStyleLbl="node0" presStyleIdx="0" presStyleCnt="1"/>
      <dgm:spPr/>
      <dgm:t>
        <a:bodyPr/>
        <a:lstStyle/>
        <a:p>
          <a:endParaRPr lang="en-US"/>
        </a:p>
      </dgm:t>
    </dgm:pt>
    <dgm:pt modelId="{681DF235-3BC8-E64D-8C6E-092FAA566726}" type="pres">
      <dgm:prSet presAssocID="{FA4CB9FD-0949-7944-87A3-A5F250F0FDC0}" presName="parTrans" presStyleLbl="bgSibTrans2D1" presStyleIdx="0" presStyleCnt="5"/>
      <dgm:spPr/>
      <dgm:t>
        <a:bodyPr/>
        <a:lstStyle/>
        <a:p>
          <a:endParaRPr lang="en-US"/>
        </a:p>
      </dgm:t>
    </dgm:pt>
    <dgm:pt modelId="{B6F27896-53CB-0B4B-8ACC-64801B7696DC}" type="pres">
      <dgm:prSet presAssocID="{D3F0DE4E-2D27-664A-9E3B-FE816AB87CE0}" presName="node" presStyleLbl="node1" presStyleIdx="0" presStyleCnt="5">
        <dgm:presLayoutVars>
          <dgm:bulletEnabled val="1"/>
        </dgm:presLayoutVars>
      </dgm:prSet>
      <dgm:spPr/>
      <dgm:t>
        <a:bodyPr/>
        <a:lstStyle/>
        <a:p>
          <a:endParaRPr lang="en-US"/>
        </a:p>
      </dgm:t>
    </dgm:pt>
    <dgm:pt modelId="{A25CCEA3-3585-9044-9A63-DCFCEB29C406}" type="pres">
      <dgm:prSet presAssocID="{C7D21468-B2AC-CA4C-84AA-CA18AFC1486A}" presName="parTrans" presStyleLbl="bgSibTrans2D1" presStyleIdx="1" presStyleCnt="5"/>
      <dgm:spPr/>
      <dgm:t>
        <a:bodyPr/>
        <a:lstStyle/>
        <a:p>
          <a:endParaRPr lang="en-US"/>
        </a:p>
      </dgm:t>
    </dgm:pt>
    <dgm:pt modelId="{580DFCC2-2726-9849-A653-AEA2A3ACF193}" type="pres">
      <dgm:prSet presAssocID="{FDE63518-DB97-1944-9437-3A295FB5E6D6}" presName="node" presStyleLbl="node1" presStyleIdx="1" presStyleCnt="5">
        <dgm:presLayoutVars>
          <dgm:bulletEnabled val="1"/>
        </dgm:presLayoutVars>
      </dgm:prSet>
      <dgm:spPr/>
      <dgm:t>
        <a:bodyPr/>
        <a:lstStyle/>
        <a:p>
          <a:endParaRPr lang="en-US"/>
        </a:p>
      </dgm:t>
    </dgm:pt>
    <dgm:pt modelId="{4A2FC140-9637-6C4A-A33A-5DA9BC38E238}" type="pres">
      <dgm:prSet presAssocID="{31329E18-3C6A-2A4D-A96A-0F5A01F4CF97}" presName="parTrans" presStyleLbl="bgSibTrans2D1" presStyleIdx="2" presStyleCnt="5"/>
      <dgm:spPr/>
      <dgm:t>
        <a:bodyPr/>
        <a:lstStyle/>
        <a:p>
          <a:endParaRPr lang="en-US"/>
        </a:p>
      </dgm:t>
    </dgm:pt>
    <dgm:pt modelId="{AB1C8152-9EF9-074E-B541-24566CE48BF0}" type="pres">
      <dgm:prSet presAssocID="{F361E710-D033-CC43-99B3-3A34CAA90F18}" presName="node" presStyleLbl="node1" presStyleIdx="2" presStyleCnt="5">
        <dgm:presLayoutVars>
          <dgm:bulletEnabled val="1"/>
        </dgm:presLayoutVars>
      </dgm:prSet>
      <dgm:spPr/>
      <dgm:t>
        <a:bodyPr/>
        <a:lstStyle/>
        <a:p>
          <a:endParaRPr lang="en-US"/>
        </a:p>
      </dgm:t>
    </dgm:pt>
    <dgm:pt modelId="{2F40B3F4-D9BC-9445-BFCA-2DD998AE4B4C}" type="pres">
      <dgm:prSet presAssocID="{24C1DE19-4640-E247-9FED-BFE78B72D815}" presName="parTrans" presStyleLbl="bgSibTrans2D1" presStyleIdx="3" presStyleCnt="5"/>
      <dgm:spPr/>
      <dgm:t>
        <a:bodyPr/>
        <a:lstStyle/>
        <a:p>
          <a:endParaRPr lang="en-US"/>
        </a:p>
      </dgm:t>
    </dgm:pt>
    <dgm:pt modelId="{2FEDC14D-5E70-844D-8B51-01E506C4C46A}" type="pres">
      <dgm:prSet presAssocID="{86D5BE38-5F5E-924C-8393-116840DA8351}" presName="node" presStyleLbl="node1" presStyleIdx="3" presStyleCnt="5">
        <dgm:presLayoutVars>
          <dgm:bulletEnabled val="1"/>
        </dgm:presLayoutVars>
      </dgm:prSet>
      <dgm:spPr/>
      <dgm:t>
        <a:bodyPr/>
        <a:lstStyle/>
        <a:p>
          <a:endParaRPr lang="en-US"/>
        </a:p>
      </dgm:t>
    </dgm:pt>
    <dgm:pt modelId="{D0D06C22-A3E1-404C-A9F2-7624B157A113}" type="pres">
      <dgm:prSet presAssocID="{20495BF5-BF26-2C4C-9835-DB4051BA5354}" presName="parTrans" presStyleLbl="bgSibTrans2D1" presStyleIdx="4" presStyleCnt="5"/>
      <dgm:spPr/>
      <dgm:t>
        <a:bodyPr/>
        <a:lstStyle/>
        <a:p>
          <a:endParaRPr lang="en-US"/>
        </a:p>
      </dgm:t>
    </dgm:pt>
    <dgm:pt modelId="{51B01E7E-8292-354F-84D4-B98C00165D23}" type="pres">
      <dgm:prSet presAssocID="{5E3E90C0-8D5E-7740-823D-DBCA343AE4FC}" presName="node" presStyleLbl="node1" presStyleIdx="4" presStyleCnt="5">
        <dgm:presLayoutVars>
          <dgm:bulletEnabled val="1"/>
        </dgm:presLayoutVars>
      </dgm:prSet>
      <dgm:spPr/>
      <dgm:t>
        <a:bodyPr/>
        <a:lstStyle/>
        <a:p>
          <a:endParaRPr lang="en-US"/>
        </a:p>
      </dgm:t>
    </dgm:pt>
  </dgm:ptLst>
  <dgm:cxnLst>
    <dgm:cxn modelId="{768F8333-6453-6440-93EA-CA353985F25E}" type="presOf" srcId="{FA4CB9FD-0949-7944-87A3-A5F250F0FDC0}" destId="{681DF235-3BC8-E64D-8C6E-092FAA566726}" srcOrd="0" destOrd="0" presId="urn:microsoft.com/office/officeart/2005/8/layout/radial4"/>
    <dgm:cxn modelId="{E7D8A975-13DF-1C4E-85CD-60AC40AE15AB}" type="presOf" srcId="{FDE63518-DB97-1944-9437-3A295FB5E6D6}" destId="{580DFCC2-2726-9849-A653-AEA2A3ACF193}" srcOrd="0" destOrd="0" presId="urn:microsoft.com/office/officeart/2005/8/layout/radial4"/>
    <dgm:cxn modelId="{98218760-0404-AB42-BB52-2187A3EE40BE}" type="presOf" srcId="{24C1DE19-4640-E247-9FED-BFE78B72D815}" destId="{2F40B3F4-D9BC-9445-BFCA-2DD998AE4B4C}" srcOrd="0" destOrd="0" presId="urn:microsoft.com/office/officeart/2005/8/layout/radial4"/>
    <dgm:cxn modelId="{F85C0BB0-A135-364A-8DE1-4B9DA6227632}" srcId="{B56DFF88-253B-A646-AE3C-3E18A5AFAE3A}" destId="{FDE63518-DB97-1944-9437-3A295FB5E6D6}" srcOrd="1" destOrd="0" parTransId="{C7D21468-B2AC-CA4C-84AA-CA18AFC1486A}" sibTransId="{A0121E6F-7CB3-F84D-A80D-D5E6CED17131}"/>
    <dgm:cxn modelId="{EF8F7E38-E021-674B-9BF0-584F8351A745}" srcId="{B56DFF88-253B-A646-AE3C-3E18A5AFAE3A}" destId="{D3F0DE4E-2D27-664A-9E3B-FE816AB87CE0}" srcOrd="0" destOrd="0" parTransId="{FA4CB9FD-0949-7944-87A3-A5F250F0FDC0}" sibTransId="{A103587F-6B91-7B4B-A864-42D4781818FA}"/>
    <dgm:cxn modelId="{0320119D-9498-1B4C-9D91-8614EB401E6D}" srcId="{EC2BB278-9B9E-4A48-8A75-91BCFD916F88}" destId="{B56DFF88-253B-A646-AE3C-3E18A5AFAE3A}" srcOrd="0" destOrd="0" parTransId="{AC57ABBA-97C8-D845-BD52-BC5A956FFB3E}" sibTransId="{9A1174B2-0FF1-444D-B01F-44BB5BD56DC9}"/>
    <dgm:cxn modelId="{21968F43-B5C1-1745-BB47-C475D7B38EFD}" type="presOf" srcId="{F361E710-D033-CC43-99B3-3A34CAA90F18}" destId="{AB1C8152-9EF9-074E-B541-24566CE48BF0}" srcOrd="0" destOrd="0" presId="urn:microsoft.com/office/officeart/2005/8/layout/radial4"/>
    <dgm:cxn modelId="{FFC148BD-A5B7-0B42-A092-29007FFA2D87}" type="presOf" srcId="{31329E18-3C6A-2A4D-A96A-0F5A01F4CF97}" destId="{4A2FC140-9637-6C4A-A33A-5DA9BC38E238}" srcOrd="0" destOrd="0" presId="urn:microsoft.com/office/officeart/2005/8/layout/radial4"/>
    <dgm:cxn modelId="{477AB7E2-13B2-6B40-8167-A365319410AC}" srcId="{B56DFF88-253B-A646-AE3C-3E18A5AFAE3A}" destId="{5E3E90C0-8D5E-7740-823D-DBCA343AE4FC}" srcOrd="4" destOrd="0" parTransId="{20495BF5-BF26-2C4C-9835-DB4051BA5354}" sibTransId="{F80EAE6B-9F9B-9744-A540-F6B1C2EEA3DB}"/>
    <dgm:cxn modelId="{BD545866-B173-6647-9631-5138D6E52A70}" srcId="{B56DFF88-253B-A646-AE3C-3E18A5AFAE3A}" destId="{86D5BE38-5F5E-924C-8393-116840DA8351}" srcOrd="3" destOrd="0" parTransId="{24C1DE19-4640-E247-9FED-BFE78B72D815}" sibTransId="{C61DB38D-61A7-0D4E-B65F-B4EF4EA6E7AA}"/>
    <dgm:cxn modelId="{355ECF82-BC6A-C746-8B60-D06D64AED7EC}" type="presOf" srcId="{D3F0DE4E-2D27-664A-9E3B-FE816AB87CE0}" destId="{B6F27896-53CB-0B4B-8ACC-64801B7696DC}" srcOrd="0" destOrd="0" presId="urn:microsoft.com/office/officeart/2005/8/layout/radial4"/>
    <dgm:cxn modelId="{F98BD283-6E0B-7441-B575-EAC9914B299D}" type="presOf" srcId="{C7D21468-B2AC-CA4C-84AA-CA18AFC1486A}" destId="{A25CCEA3-3585-9044-9A63-DCFCEB29C406}" srcOrd="0" destOrd="0" presId="urn:microsoft.com/office/officeart/2005/8/layout/radial4"/>
    <dgm:cxn modelId="{B9229B70-0D17-0841-B218-D9DE3FE1CA5B}" type="presOf" srcId="{86D5BE38-5F5E-924C-8393-116840DA8351}" destId="{2FEDC14D-5E70-844D-8B51-01E506C4C46A}" srcOrd="0" destOrd="0" presId="urn:microsoft.com/office/officeart/2005/8/layout/radial4"/>
    <dgm:cxn modelId="{E672199B-0819-EF46-87D3-0DCA8387F6E8}" type="presOf" srcId="{5E3E90C0-8D5E-7740-823D-DBCA343AE4FC}" destId="{51B01E7E-8292-354F-84D4-B98C00165D23}" srcOrd="0" destOrd="0" presId="urn:microsoft.com/office/officeart/2005/8/layout/radial4"/>
    <dgm:cxn modelId="{48B33A23-F43F-4A40-9E5F-1A638788DD23}" type="presOf" srcId="{EC2BB278-9B9E-4A48-8A75-91BCFD916F88}" destId="{AED7A728-D63D-424D-8B70-D82D77821C70}" srcOrd="0" destOrd="0" presId="urn:microsoft.com/office/officeart/2005/8/layout/radial4"/>
    <dgm:cxn modelId="{82EC23EF-9B71-404F-B40F-78B010126BC2}" type="presOf" srcId="{20495BF5-BF26-2C4C-9835-DB4051BA5354}" destId="{D0D06C22-A3E1-404C-A9F2-7624B157A113}" srcOrd="0" destOrd="0" presId="urn:microsoft.com/office/officeart/2005/8/layout/radial4"/>
    <dgm:cxn modelId="{6246109F-2193-0D41-AB94-5B445BC5076E}" type="presOf" srcId="{B56DFF88-253B-A646-AE3C-3E18A5AFAE3A}" destId="{B6C60192-C8AF-F349-8B01-A85901B0CA4D}" srcOrd="0" destOrd="0" presId="urn:microsoft.com/office/officeart/2005/8/layout/radial4"/>
    <dgm:cxn modelId="{B0A42A9E-C678-F447-92E0-10057692DA40}" srcId="{B56DFF88-253B-A646-AE3C-3E18A5AFAE3A}" destId="{F361E710-D033-CC43-99B3-3A34CAA90F18}" srcOrd="2" destOrd="0" parTransId="{31329E18-3C6A-2A4D-A96A-0F5A01F4CF97}" sibTransId="{5EABB76C-9C9D-2546-8754-D0EB9A28BFDD}"/>
    <dgm:cxn modelId="{14BC4D74-E1EC-6147-83A8-A69B16F1F851}" type="presParOf" srcId="{AED7A728-D63D-424D-8B70-D82D77821C70}" destId="{B6C60192-C8AF-F349-8B01-A85901B0CA4D}" srcOrd="0" destOrd="0" presId="urn:microsoft.com/office/officeart/2005/8/layout/radial4"/>
    <dgm:cxn modelId="{D6C49B9F-75B2-954A-BF26-ABD226786D9A}" type="presParOf" srcId="{AED7A728-D63D-424D-8B70-D82D77821C70}" destId="{681DF235-3BC8-E64D-8C6E-092FAA566726}" srcOrd="1" destOrd="0" presId="urn:microsoft.com/office/officeart/2005/8/layout/radial4"/>
    <dgm:cxn modelId="{897E2916-08EE-7E45-AA9A-FB5852A21595}" type="presParOf" srcId="{AED7A728-D63D-424D-8B70-D82D77821C70}" destId="{B6F27896-53CB-0B4B-8ACC-64801B7696DC}" srcOrd="2" destOrd="0" presId="urn:microsoft.com/office/officeart/2005/8/layout/radial4"/>
    <dgm:cxn modelId="{C89F9020-C547-DE47-888A-081267B97FEC}" type="presParOf" srcId="{AED7A728-D63D-424D-8B70-D82D77821C70}" destId="{A25CCEA3-3585-9044-9A63-DCFCEB29C406}" srcOrd="3" destOrd="0" presId="urn:microsoft.com/office/officeart/2005/8/layout/radial4"/>
    <dgm:cxn modelId="{B7753116-B27E-AC43-8130-90100517224D}" type="presParOf" srcId="{AED7A728-D63D-424D-8B70-D82D77821C70}" destId="{580DFCC2-2726-9849-A653-AEA2A3ACF193}" srcOrd="4" destOrd="0" presId="urn:microsoft.com/office/officeart/2005/8/layout/radial4"/>
    <dgm:cxn modelId="{4230CD17-19FF-C14E-9E92-8547FD109A81}" type="presParOf" srcId="{AED7A728-D63D-424D-8B70-D82D77821C70}" destId="{4A2FC140-9637-6C4A-A33A-5DA9BC38E238}" srcOrd="5" destOrd="0" presId="urn:microsoft.com/office/officeart/2005/8/layout/radial4"/>
    <dgm:cxn modelId="{B23E1541-C448-2446-ACB4-183A2B6C443A}" type="presParOf" srcId="{AED7A728-D63D-424D-8B70-D82D77821C70}" destId="{AB1C8152-9EF9-074E-B541-24566CE48BF0}" srcOrd="6" destOrd="0" presId="urn:microsoft.com/office/officeart/2005/8/layout/radial4"/>
    <dgm:cxn modelId="{661A8A3E-CA1A-F540-B72B-F2B5B61F8B6D}" type="presParOf" srcId="{AED7A728-D63D-424D-8B70-D82D77821C70}" destId="{2F40B3F4-D9BC-9445-BFCA-2DD998AE4B4C}" srcOrd="7" destOrd="0" presId="urn:microsoft.com/office/officeart/2005/8/layout/radial4"/>
    <dgm:cxn modelId="{DC183073-AF51-E842-AEE4-40876A0BB335}" type="presParOf" srcId="{AED7A728-D63D-424D-8B70-D82D77821C70}" destId="{2FEDC14D-5E70-844D-8B51-01E506C4C46A}" srcOrd="8" destOrd="0" presId="urn:microsoft.com/office/officeart/2005/8/layout/radial4"/>
    <dgm:cxn modelId="{27DED524-5915-974D-9217-A404C3D835AD}" type="presParOf" srcId="{AED7A728-D63D-424D-8B70-D82D77821C70}" destId="{D0D06C22-A3E1-404C-A9F2-7624B157A113}" srcOrd="9" destOrd="0" presId="urn:microsoft.com/office/officeart/2005/8/layout/radial4"/>
    <dgm:cxn modelId="{C0452F90-3591-E746-9CAC-7898437979A2}" type="presParOf" srcId="{AED7A728-D63D-424D-8B70-D82D77821C70}" destId="{51B01E7E-8292-354F-84D4-B98C00165D23}"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AD3A2-5061-244B-818D-98943A29F7B8}"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7F27A89-FBCA-8A42-BC69-BC8AFD1FA414}">
      <dgm:prSet phldrT="[Text]"/>
      <dgm:spPr/>
      <dgm:t>
        <a:bodyPr/>
        <a:lstStyle/>
        <a:p>
          <a:r>
            <a:rPr lang="en-US" dirty="0" smtClean="0"/>
            <a:t>VLIDORT run</a:t>
          </a:r>
          <a:endParaRPr lang="en-US" dirty="0"/>
        </a:p>
      </dgm:t>
    </dgm:pt>
    <dgm:pt modelId="{91F6BC01-E91A-2549-A135-BE48CF99B964}" type="parTrans" cxnId="{EB9E74AE-C283-2E44-BA5F-0B59AE18A86C}">
      <dgm:prSet/>
      <dgm:spPr/>
      <dgm:t>
        <a:bodyPr/>
        <a:lstStyle/>
        <a:p>
          <a:endParaRPr lang="en-US"/>
        </a:p>
      </dgm:t>
    </dgm:pt>
    <dgm:pt modelId="{B8ACF6BD-D50C-EB4E-B225-23570763E8FB}" type="sibTrans" cxnId="{EB9E74AE-C283-2E44-BA5F-0B59AE18A86C}">
      <dgm:prSet/>
      <dgm:spPr/>
      <dgm:t>
        <a:bodyPr/>
        <a:lstStyle/>
        <a:p>
          <a:endParaRPr lang="en-US"/>
        </a:p>
      </dgm:t>
    </dgm:pt>
    <dgm:pt modelId="{FD334517-3D7B-8844-85EA-A78F213A7806}">
      <dgm:prSet phldrT="[Text]"/>
      <dgm:spPr/>
      <dgm:t>
        <a:bodyPr/>
        <a:lstStyle/>
        <a:p>
          <a:r>
            <a:rPr lang="en-US" dirty="0" smtClean="0"/>
            <a:t>Jacobian/ sensitivity analysis</a:t>
          </a:r>
          <a:endParaRPr lang="en-US" dirty="0"/>
        </a:p>
      </dgm:t>
    </dgm:pt>
    <dgm:pt modelId="{AD079B9D-CDBF-5943-9812-BFC30212F75D}" type="parTrans" cxnId="{9D34F0CB-2B53-1946-8CC1-1344F08D5F94}">
      <dgm:prSet/>
      <dgm:spPr/>
      <dgm:t>
        <a:bodyPr/>
        <a:lstStyle/>
        <a:p>
          <a:endParaRPr lang="en-US" dirty="0"/>
        </a:p>
      </dgm:t>
    </dgm:pt>
    <dgm:pt modelId="{D0351AD6-68DA-F047-B921-C1828D4E1B33}" type="sibTrans" cxnId="{9D34F0CB-2B53-1946-8CC1-1344F08D5F94}">
      <dgm:prSet/>
      <dgm:spPr/>
      <dgm:t>
        <a:bodyPr/>
        <a:lstStyle/>
        <a:p>
          <a:endParaRPr lang="en-US"/>
        </a:p>
      </dgm:t>
    </dgm:pt>
    <dgm:pt modelId="{90B51C44-C32A-2E49-A992-C6A8FF07DF4C}">
      <dgm:prSet phldrT="[Text]"/>
      <dgm:spPr/>
      <dgm:t>
        <a:bodyPr/>
        <a:lstStyle/>
        <a:p>
          <a:r>
            <a:rPr lang="en-US" dirty="0" smtClean="0"/>
            <a:t>Information content assessment with band combination</a:t>
          </a:r>
          <a:endParaRPr lang="en-US" dirty="0"/>
        </a:p>
      </dgm:t>
    </dgm:pt>
    <dgm:pt modelId="{698C3FE4-27D4-774B-BB21-E76C970E2332}" type="parTrans" cxnId="{7F4EDF30-65B5-8047-9B05-A21EFF135BFC}">
      <dgm:prSet/>
      <dgm:spPr/>
      <dgm:t>
        <a:bodyPr/>
        <a:lstStyle/>
        <a:p>
          <a:endParaRPr lang="en-US" dirty="0"/>
        </a:p>
      </dgm:t>
    </dgm:pt>
    <dgm:pt modelId="{995D6233-42D4-CC41-A29B-BC8C2A9F76EA}" type="sibTrans" cxnId="{7F4EDF30-65B5-8047-9B05-A21EFF135BFC}">
      <dgm:prSet/>
      <dgm:spPr/>
      <dgm:t>
        <a:bodyPr/>
        <a:lstStyle/>
        <a:p>
          <a:endParaRPr lang="en-US"/>
        </a:p>
      </dgm:t>
    </dgm:pt>
    <dgm:pt modelId="{5DBB4A4F-51B3-004B-BA3A-A10A0F114EAD}">
      <dgm:prSet phldrT="[Text]"/>
      <dgm:spPr/>
      <dgm:t>
        <a:bodyPr/>
        <a:lstStyle/>
        <a:p>
          <a:r>
            <a:rPr lang="en-US" dirty="0" smtClean="0"/>
            <a:t>Information content analysis with resolution and noise variation</a:t>
          </a:r>
          <a:endParaRPr lang="en-US" dirty="0"/>
        </a:p>
      </dgm:t>
    </dgm:pt>
    <dgm:pt modelId="{FCBAD8FC-D78D-0745-8CA2-1425364C9DBD}" type="parTrans" cxnId="{EE91C31C-65DD-FB4A-9A25-C6CC8390ADF0}">
      <dgm:prSet/>
      <dgm:spPr/>
      <dgm:t>
        <a:bodyPr/>
        <a:lstStyle/>
        <a:p>
          <a:endParaRPr lang="en-US" dirty="0"/>
        </a:p>
      </dgm:t>
    </dgm:pt>
    <dgm:pt modelId="{4B4F4106-0681-454C-AC18-1E727A74284B}" type="sibTrans" cxnId="{EE91C31C-65DD-FB4A-9A25-C6CC8390ADF0}">
      <dgm:prSet/>
      <dgm:spPr/>
      <dgm:t>
        <a:bodyPr/>
        <a:lstStyle/>
        <a:p>
          <a:endParaRPr lang="en-US"/>
        </a:p>
      </dgm:t>
    </dgm:pt>
    <dgm:pt modelId="{2BA2D823-8857-4547-8D80-EAF4BAD8B9BC}" type="pres">
      <dgm:prSet presAssocID="{78FAD3A2-5061-244B-818D-98943A29F7B8}" presName="cycle" presStyleCnt="0">
        <dgm:presLayoutVars>
          <dgm:chMax val="1"/>
          <dgm:dir/>
          <dgm:animLvl val="ctr"/>
          <dgm:resizeHandles val="exact"/>
        </dgm:presLayoutVars>
      </dgm:prSet>
      <dgm:spPr/>
      <dgm:t>
        <a:bodyPr/>
        <a:lstStyle/>
        <a:p>
          <a:endParaRPr lang="en-US"/>
        </a:p>
      </dgm:t>
    </dgm:pt>
    <dgm:pt modelId="{10E5631C-A759-CA4C-BD87-B24F8B06AADA}" type="pres">
      <dgm:prSet presAssocID="{57F27A89-FBCA-8A42-BC69-BC8AFD1FA414}" presName="centerShape" presStyleLbl="node0" presStyleIdx="0" presStyleCnt="1" custLinFactNeighborY="-49732"/>
      <dgm:spPr/>
      <dgm:t>
        <a:bodyPr/>
        <a:lstStyle/>
        <a:p>
          <a:endParaRPr lang="en-US"/>
        </a:p>
      </dgm:t>
    </dgm:pt>
    <dgm:pt modelId="{48BBB276-AAE6-AA49-AF10-BDF48D65DAB4}" type="pres">
      <dgm:prSet presAssocID="{AD079B9D-CDBF-5943-9812-BFC30212F75D}" presName="parTrans" presStyleLbl="bgSibTrans2D1" presStyleIdx="0" presStyleCnt="3" custAng="10747591" custScaleX="38858" custLinFactNeighborX="31454" custLinFactNeighborY="-32145"/>
      <dgm:spPr/>
      <dgm:t>
        <a:bodyPr/>
        <a:lstStyle/>
        <a:p>
          <a:endParaRPr lang="en-US"/>
        </a:p>
      </dgm:t>
    </dgm:pt>
    <dgm:pt modelId="{CD4A1EA2-98DD-194D-A7FC-9DA9E829F11D}" type="pres">
      <dgm:prSet presAssocID="{FD334517-3D7B-8844-85EA-A78F213A7806}" presName="node" presStyleLbl="node1" presStyleIdx="0" presStyleCnt="3" custRadScaleRad="107220" custRadScaleInc="-16558">
        <dgm:presLayoutVars>
          <dgm:bulletEnabled val="1"/>
        </dgm:presLayoutVars>
      </dgm:prSet>
      <dgm:spPr/>
      <dgm:t>
        <a:bodyPr/>
        <a:lstStyle/>
        <a:p>
          <a:endParaRPr lang="en-US"/>
        </a:p>
      </dgm:t>
    </dgm:pt>
    <dgm:pt modelId="{429C9A0A-39DB-9B48-A7BC-BE28CEBCCFE8}" type="pres">
      <dgm:prSet presAssocID="{698C3FE4-27D4-774B-BB21-E76C970E2332}" presName="parTrans" presStyleLbl="bgSibTrans2D1" presStyleIdx="1" presStyleCnt="3" custAng="10800000" custScaleX="43797" custLinFactNeighborX="0" custLinFactNeighborY="-65326"/>
      <dgm:spPr/>
      <dgm:t>
        <a:bodyPr/>
        <a:lstStyle/>
        <a:p>
          <a:endParaRPr lang="en-US"/>
        </a:p>
      </dgm:t>
    </dgm:pt>
    <dgm:pt modelId="{23B5FD35-87EC-064A-99CC-F5458BD42901}" type="pres">
      <dgm:prSet presAssocID="{90B51C44-C32A-2E49-A992-C6A8FF07DF4C}" presName="node" presStyleLbl="node1" presStyleIdx="1" presStyleCnt="3" custScaleX="137737" custScaleY="88386" custRadScaleRad="3446" custRadScaleInc="300000">
        <dgm:presLayoutVars>
          <dgm:bulletEnabled val="1"/>
        </dgm:presLayoutVars>
      </dgm:prSet>
      <dgm:spPr/>
      <dgm:t>
        <a:bodyPr/>
        <a:lstStyle/>
        <a:p>
          <a:endParaRPr lang="en-US"/>
        </a:p>
      </dgm:t>
    </dgm:pt>
    <dgm:pt modelId="{3F5B46D0-618F-6D41-B190-2D39BB520891}" type="pres">
      <dgm:prSet presAssocID="{FCBAD8FC-D78D-0745-8CA2-1425364C9DBD}" presName="parTrans" presStyleLbl="bgSibTrans2D1" presStyleIdx="2" presStyleCnt="3" custAng="10944376" custScaleX="41414" custLinFactNeighborX="-37986" custLinFactNeighborY="-24581"/>
      <dgm:spPr/>
      <dgm:t>
        <a:bodyPr/>
        <a:lstStyle/>
        <a:p>
          <a:endParaRPr lang="en-US"/>
        </a:p>
      </dgm:t>
    </dgm:pt>
    <dgm:pt modelId="{C4EB198B-092B-6B48-B66D-7252DDE8DDA8}" type="pres">
      <dgm:prSet presAssocID="{5DBB4A4F-51B3-004B-BA3A-A10A0F114EAD}" presName="node" presStyleLbl="node1" presStyleIdx="2" presStyleCnt="3" custScaleX="118092" custScaleY="145679" custRadScaleRad="115635" custRadScaleInc="9779">
        <dgm:presLayoutVars>
          <dgm:bulletEnabled val="1"/>
        </dgm:presLayoutVars>
      </dgm:prSet>
      <dgm:spPr/>
      <dgm:t>
        <a:bodyPr/>
        <a:lstStyle/>
        <a:p>
          <a:endParaRPr lang="en-US"/>
        </a:p>
      </dgm:t>
    </dgm:pt>
  </dgm:ptLst>
  <dgm:cxnLst>
    <dgm:cxn modelId="{C85CB88F-A051-7F43-A0AB-991805B3F704}" type="presOf" srcId="{57F27A89-FBCA-8A42-BC69-BC8AFD1FA414}" destId="{10E5631C-A759-CA4C-BD87-B24F8B06AADA}" srcOrd="0" destOrd="0" presId="urn:microsoft.com/office/officeart/2005/8/layout/radial4"/>
    <dgm:cxn modelId="{E307DE89-38BF-A543-9819-51F266E367F6}" type="presOf" srcId="{AD079B9D-CDBF-5943-9812-BFC30212F75D}" destId="{48BBB276-AAE6-AA49-AF10-BDF48D65DAB4}" srcOrd="0" destOrd="0" presId="urn:microsoft.com/office/officeart/2005/8/layout/radial4"/>
    <dgm:cxn modelId="{FA63922D-04F0-644B-9AF2-C50A545DF97D}" type="presOf" srcId="{78FAD3A2-5061-244B-818D-98943A29F7B8}" destId="{2BA2D823-8857-4547-8D80-EAF4BAD8B9BC}" srcOrd="0" destOrd="0" presId="urn:microsoft.com/office/officeart/2005/8/layout/radial4"/>
    <dgm:cxn modelId="{C9F961A8-05B5-8E43-8EB6-CE2A9FCD55C8}" type="presOf" srcId="{FD334517-3D7B-8844-85EA-A78F213A7806}" destId="{CD4A1EA2-98DD-194D-A7FC-9DA9E829F11D}" srcOrd="0" destOrd="0" presId="urn:microsoft.com/office/officeart/2005/8/layout/radial4"/>
    <dgm:cxn modelId="{F47C0DC9-563C-BB43-ACCB-03B968D431B7}" type="presOf" srcId="{698C3FE4-27D4-774B-BB21-E76C970E2332}" destId="{429C9A0A-39DB-9B48-A7BC-BE28CEBCCFE8}" srcOrd="0" destOrd="0" presId="urn:microsoft.com/office/officeart/2005/8/layout/radial4"/>
    <dgm:cxn modelId="{EB9E74AE-C283-2E44-BA5F-0B59AE18A86C}" srcId="{78FAD3A2-5061-244B-818D-98943A29F7B8}" destId="{57F27A89-FBCA-8A42-BC69-BC8AFD1FA414}" srcOrd="0" destOrd="0" parTransId="{91F6BC01-E91A-2549-A135-BE48CF99B964}" sibTransId="{B8ACF6BD-D50C-EB4E-B225-23570763E8FB}"/>
    <dgm:cxn modelId="{FA119108-DB0F-4447-8F7C-EDAD7EDA52A1}" type="presOf" srcId="{FCBAD8FC-D78D-0745-8CA2-1425364C9DBD}" destId="{3F5B46D0-618F-6D41-B190-2D39BB520891}" srcOrd="0" destOrd="0" presId="urn:microsoft.com/office/officeart/2005/8/layout/radial4"/>
    <dgm:cxn modelId="{83EDBD90-3DCF-1148-B79A-813595993AF2}" type="presOf" srcId="{5DBB4A4F-51B3-004B-BA3A-A10A0F114EAD}" destId="{C4EB198B-092B-6B48-B66D-7252DDE8DDA8}" srcOrd="0" destOrd="0" presId="urn:microsoft.com/office/officeart/2005/8/layout/radial4"/>
    <dgm:cxn modelId="{7F4EDF30-65B5-8047-9B05-A21EFF135BFC}" srcId="{57F27A89-FBCA-8A42-BC69-BC8AFD1FA414}" destId="{90B51C44-C32A-2E49-A992-C6A8FF07DF4C}" srcOrd="1" destOrd="0" parTransId="{698C3FE4-27D4-774B-BB21-E76C970E2332}" sibTransId="{995D6233-42D4-CC41-A29B-BC8C2A9F76EA}"/>
    <dgm:cxn modelId="{9D34F0CB-2B53-1946-8CC1-1344F08D5F94}" srcId="{57F27A89-FBCA-8A42-BC69-BC8AFD1FA414}" destId="{FD334517-3D7B-8844-85EA-A78F213A7806}" srcOrd="0" destOrd="0" parTransId="{AD079B9D-CDBF-5943-9812-BFC30212F75D}" sibTransId="{D0351AD6-68DA-F047-B921-C1828D4E1B33}"/>
    <dgm:cxn modelId="{EE91C31C-65DD-FB4A-9A25-C6CC8390ADF0}" srcId="{57F27A89-FBCA-8A42-BC69-BC8AFD1FA414}" destId="{5DBB4A4F-51B3-004B-BA3A-A10A0F114EAD}" srcOrd="2" destOrd="0" parTransId="{FCBAD8FC-D78D-0745-8CA2-1425364C9DBD}" sibTransId="{4B4F4106-0681-454C-AC18-1E727A74284B}"/>
    <dgm:cxn modelId="{3825E60D-DE95-4C41-A442-F43680DF24E3}" type="presOf" srcId="{90B51C44-C32A-2E49-A992-C6A8FF07DF4C}" destId="{23B5FD35-87EC-064A-99CC-F5458BD42901}" srcOrd="0" destOrd="0" presId="urn:microsoft.com/office/officeart/2005/8/layout/radial4"/>
    <dgm:cxn modelId="{7964070F-E085-D549-8739-B298AFA4E05A}" type="presParOf" srcId="{2BA2D823-8857-4547-8D80-EAF4BAD8B9BC}" destId="{10E5631C-A759-CA4C-BD87-B24F8B06AADA}" srcOrd="0" destOrd="0" presId="urn:microsoft.com/office/officeart/2005/8/layout/radial4"/>
    <dgm:cxn modelId="{1C9C0E9B-A198-8B46-AA72-98CBDA30A483}" type="presParOf" srcId="{2BA2D823-8857-4547-8D80-EAF4BAD8B9BC}" destId="{48BBB276-AAE6-AA49-AF10-BDF48D65DAB4}" srcOrd="1" destOrd="0" presId="urn:microsoft.com/office/officeart/2005/8/layout/radial4"/>
    <dgm:cxn modelId="{8675BA3C-7EAD-3B41-95E9-14BB6527DA54}" type="presParOf" srcId="{2BA2D823-8857-4547-8D80-EAF4BAD8B9BC}" destId="{CD4A1EA2-98DD-194D-A7FC-9DA9E829F11D}" srcOrd="2" destOrd="0" presId="urn:microsoft.com/office/officeart/2005/8/layout/radial4"/>
    <dgm:cxn modelId="{89C83DEC-8569-9F44-9917-1F04470B591C}" type="presParOf" srcId="{2BA2D823-8857-4547-8D80-EAF4BAD8B9BC}" destId="{429C9A0A-39DB-9B48-A7BC-BE28CEBCCFE8}" srcOrd="3" destOrd="0" presId="urn:microsoft.com/office/officeart/2005/8/layout/radial4"/>
    <dgm:cxn modelId="{D7AD9118-CA07-DB4F-8E20-79708FAC69C7}" type="presParOf" srcId="{2BA2D823-8857-4547-8D80-EAF4BAD8B9BC}" destId="{23B5FD35-87EC-064A-99CC-F5458BD42901}" srcOrd="4" destOrd="0" presId="urn:microsoft.com/office/officeart/2005/8/layout/radial4"/>
    <dgm:cxn modelId="{89B1D3C0-E96D-AF4F-9293-C621EC01B33B}" type="presParOf" srcId="{2BA2D823-8857-4547-8D80-EAF4BAD8B9BC}" destId="{3F5B46D0-618F-6D41-B190-2D39BB520891}" srcOrd="5" destOrd="0" presId="urn:microsoft.com/office/officeart/2005/8/layout/radial4"/>
    <dgm:cxn modelId="{DC78DBFF-93FE-CD46-A34E-9C23C9411E08}" type="presParOf" srcId="{2BA2D823-8857-4547-8D80-EAF4BAD8B9BC}" destId="{C4EB198B-092B-6B48-B66D-7252DDE8DDA8}"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C60192-C8AF-F349-8B01-A85901B0CA4D}">
      <dsp:nvSpPr>
        <dsp:cNvPr id="0" name=""/>
        <dsp:cNvSpPr/>
      </dsp:nvSpPr>
      <dsp:spPr>
        <a:xfrm>
          <a:off x="3278948" y="2625108"/>
          <a:ext cx="1946341" cy="1946341"/>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Run VLIDORT</a:t>
          </a:r>
          <a:endParaRPr lang="en-US" sz="2400" kern="1200" dirty="0"/>
        </a:p>
      </dsp:txBody>
      <dsp:txXfrm>
        <a:off x="3278948" y="2625108"/>
        <a:ext cx="1946341" cy="1946341"/>
      </dsp:txXfrm>
    </dsp:sp>
    <dsp:sp modelId="{681DF235-3BC8-E64D-8C6E-092FAA566726}">
      <dsp:nvSpPr>
        <dsp:cNvPr id="0" name=""/>
        <dsp:cNvSpPr/>
      </dsp:nvSpPr>
      <dsp:spPr>
        <a:xfrm rot="10800000">
          <a:off x="1394000" y="3320925"/>
          <a:ext cx="1781276" cy="554707"/>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6F27896-53CB-0B4B-8ACC-64801B7696DC}">
      <dsp:nvSpPr>
        <dsp:cNvPr id="0" name=""/>
        <dsp:cNvSpPr/>
      </dsp:nvSpPr>
      <dsp:spPr>
        <a:xfrm>
          <a:off x="469488" y="2858669"/>
          <a:ext cx="1849023" cy="1479219"/>
        </a:xfrm>
        <a:prstGeom prst="roundRect">
          <a:avLst>
            <a:gd name="adj" fmla="val 10000"/>
          </a:avLst>
        </a:prstGeom>
        <a:solidFill>
          <a:schemeClr val="accent1"/>
        </a:solidFill>
        <a:ln>
          <a:solidFill>
            <a:schemeClr val="tx2">
              <a:lumMod val="60000"/>
              <a:lumOff val="40000"/>
            </a:schemeClr>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Aerosol and cloud profile and optical properties</a:t>
          </a:r>
          <a:endParaRPr lang="en-US" sz="2100" kern="1200" dirty="0"/>
        </a:p>
      </dsp:txBody>
      <dsp:txXfrm>
        <a:off x="469488" y="2858669"/>
        <a:ext cx="1849023" cy="1479219"/>
      </dsp:txXfrm>
    </dsp:sp>
    <dsp:sp modelId="{A25CCEA3-3585-9044-9A63-DCFCEB29C406}">
      <dsp:nvSpPr>
        <dsp:cNvPr id="0" name=""/>
        <dsp:cNvSpPr/>
      </dsp:nvSpPr>
      <dsp:spPr>
        <a:xfrm rot="13500000">
          <a:off x="1970261" y="1929706"/>
          <a:ext cx="1781276" cy="554707"/>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0DFCC2-2726-9849-A653-AEA2A3ACF193}">
      <dsp:nvSpPr>
        <dsp:cNvPr id="0" name=""/>
        <dsp:cNvSpPr/>
      </dsp:nvSpPr>
      <dsp:spPr>
        <a:xfrm>
          <a:off x="1306611" y="837674"/>
          <a:ext cx="1849023" cy="14792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Solar geometry</a:t>
          </a:r>
          <a:endParaRPr lang="en-US" sz="2100" kern="1200" dirty="0"/>
        </a:p>
      </dsp:txBody>
      <dsp:txXfrm>
        <a:off x="1306611" y="837674"/>
        <a:ext cx="1849023" cy="1479219"/>
      </dsp:txXfrm>
    </dsp:sp>
    <dsp:sp modelId="{4A2FC140-9637-6C4A-A33A-5DA9BC38E238}">
      <dsp:nvSpPr>
        <dsp:cNvPr id="0" name=""/>
        <dsp:cNvSpPr/>
      </dsp:nvSpPr>
      <dsp:spPr>
        <a:xfrm rot="16200000">
          <a:off x="3361480" y="1353444"/>
          <a:ext cx="1781276" cy="554707"/>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AB1C8152-9EF9-074E-B541-24566CE48BF0}">
      <dsp:nvSpPr>
        <dsp:cNvPr id="0" name=""/>
        <dsp:cNvSpPr/>
      </dsp:nvSpPr>
      <dsp:spPr>
        <a:xfrm>
          <a:off x="3327607" y="550"/>
          <a:ext cx="1849023" cy="14792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Atmospheric Profile &amp; Surface data</a:t>
          </a:r>
          <a:endParaRPr lang="en-US" sz="2100" kern="1200" dirty="0"/>
        </a:p>
      </dsp:txBody>
      <dsp:txXfrm>
        <a:off x="3327607" y="550"/>
        <a:ext cx="1849023" cy="1479219"/>
      </dsp:txXfrm>
    </dsp:sp>
    <dsp:sp modelId="{2F40B3F4-D9BC-9445-BFCA-2DD998AE4B4C}">
      <dsp:nvSpPr>
        <dsp:cNvPr id="0" name=""/>
        <dsp:cNvSpPr/>
      </dsp:nvSpPr>
      <dsp:spPr>
        <a:xfrm rot="18900000">
          <a:off x="4752699" y="1929706"/>
          <a:ext cx="1781276" cy="554707"/>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FEDC14D-5E70-844D-8B51-01E506C4C46A}">
      <dsp:nvSpPr>
        <dsp:cNvPr id="0" name=""/>
        <dsp:cNvSpPr/>
      </dsp:nvSpPr>
      <dsp:spPr>
        <a:xfrm>
          <a:off x="5348602" y="837674"/>
          <a:ext cx="1849023" cy="14792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Cross sections or optical depths</a:t>
          </a:r>
          <a:endParaRPr lang="en-US" sz="2100" kern="1200" dirty="0"/>
        </a:p>
      </dsp:txBody>
      <dsp:txXfrm>
        <a:off x="5348602" y="837674"/>
        <a:ext cx="1849023" cy="1479219"/>
      </dsp:txXfrm>
    </dsp:sp>
    <dsp:sp modelId="{D0D06C22-A3E1-404C-A9F2-7624B157A113}">
      <dsp:nvSpPr>
        <dsp:cNvPr id="0" name=""/>
        <dsp:cNvSpPr/>
      </dsp:nvSpPr>
      <dsp:spPr>
        <a:xfrm>
          <a:off x="5328961" y="3320925"/>
          <a:ext cx="1781276" cy="554707"/>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1B01E7E-8292-354F-84D4-B98C00165D23}">
      <dsp:nvSpPr>
        <dsp:cNvPr id="0" name=""/>
        <dsp:cNvSpPr/>
      </dsp:nvSpPr>
      <dsp:spPr>
        <a:xfrm>
          <a:off x="6185725" y="2858669"/>
          <a:ext cx="1849023" cy="147921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Flags for scattering and thermal calcs</a:t>
          </a:r>
          <a:endParaRPr lang="en-US" sz="2100" kern="1200" dirty="0"/>
        </a:p>
      </dsp:txBody>
      <dsp:txXfrm>
        <a:off x="6185725" y="2858669"/>
        <a:ext cx="1849023" cy="14792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E5631C-A759-CA4C-BD87-B24F8B06AADA}">
      <dsp:nvSpPr>
        <dsp:cNvPr id="0" name=""/>
        <dsp:cNvSpPr/>
      </dsp:nvSpPr>
      <dsp:spPr>
        <a:xfrm>
          <a:off x="3119831" y="0"/>
          <a:ext cx="2085365" cy="208536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VLIDORT run</a:t>
          </a:r>
          <a:endParaRPr lang="en-US" sz="2600" kern="1200" dirty="0"/>
        </a:p>
      </dsp:txBody>
      <dsp:txXfrm>
        <a:off x="3119831" y="0"/>
        <a:ext cx="2085365" cy="2085365"/>
      </dsp:txXfrm>
    </dsp:sp>
    <dsp:sp modelId="{48BBB276-AAE6-AA49-AF10-BDF48D65DAB4}">
      <dsp:nvSpPr>
        <dsp:cNvPr id="0" name=""/>
        <dsp:cNvSpPr/>
      </dsp:nvSpPr>
      <dsp:spPr>
        <a:xfrm rot="20091463">
          <a:off x="2525096" y="1388545"/>
          <a:ext cx="686806" cy="594329"/>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CD4A1EA2-98DD-194D-A7FC-9DA9E829F11D}">
      <dsp:nvSpPr>
        <dsp:cNvPr id="0" name=""/>
        <dsp:cNvSpPr/>
      </dsp:nvSpPr>
      <dsp:spPr>
        <a:xfrm>
          <a:off x="516368" y="1447551"/>
          <a:ext cx="1981097" cy="158487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Jacobian/ sensitivity analysis</a:t>
          </a:r>
          <a:endParaRPr lang="en-US" sz="2200" kern="1200" dirty="0"/>
        </a:p>
      </dsp:txBody>
      <dsp:txXfrm>
        <a:off x="516368" y="1447551"/>
        <a:ext cx="1981097" cy="1584877"/>
      </dsp:txXfrm>
    </dsp:sp>
    <dsp:sp modelId="{429C9A0A-39DB-9B48-A7BC-BE28CEBCCFE8}">
      <dsp:nvSpPr>
        <dsp:cNvPr id="0" name=""/>
        <dsp:cNvSpPr/>
      </dsp:nvSpPr>
      <dsp:spPr>
        <a:xfrm rot="16200000">
          <a:off x="3853995" y="2186374"/>
          <a:ext cx="617037" cy="594329"/>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3B5FD35-87EC-064A-99CC-F5458BD42901}">
      <dsp:nvSpPr>
        <dsp:cNvPr id="0" name=""/>
        <dsp:cNvSpPr/>
      </dsp:nvSpPr>
      <dsp:spPr>
        <a:xfrm>
          <a:off x="2798162" y="2875814"/>
          <a:ext cx="2728703" cy="1400810"/>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Information content assessment with band combination</a:t>
          </a:r>
          <a:endParaRPr lang="en-US" sz="2200" kern="1200" dirty="0"/>
        </a:p>
      </dsp:txBody>
      <dsp:txXfrm>
        <a:off x="2798162" y="2875814"/>
        <a:ext cx="2728703" cy="1400810"/>
      </dsp:txXfrm>
    </dsp:sp>
    <dsp:sp modelId="{3F5B46D0-618F-6D41-B190-2D39BB520891}">
      <dsp:nvSpPr>
        <dsp:cNvPr id="0" name=""/>
        <dsp:cNvSpPr/>
      </dsp:nvSpPr>
      <dsp:spPr>
        <a:xfrm rot="12027413">
          <a:off x="5054982" y="1226864"/>
          <a:ext cx="728745" cy="594329"/>
        </a:xfrm>
        <a:prstGeom prst="lef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C4EB198B-092B-6B48-B66D-7252DDE8DDA8}">
      <dsp:nvSpPr>
        <dsp:cNvPr id="0" name=""/>
        <dsp:cNvSpPr/>
      </dsp:nvSpPr>
      <dsp:spPr>
        <a:xfrm>
          <a:off x="5754550" y="788325"/>
          <a:ext cx="2339517" cy="230883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Information content analysis with resolution and noise variation</a:t>
          </a:r>
          <a:endParaRPr lang="en-US" sz="2200" kern="1200" dirty="0"/>
        </a:p>
      </dsp:txBody>
      <dsp:txXfrm>
        <a:off x="5754550" y="788325"/>
        <a:ext cx="2339517" cy="23088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pitchFamily="-108" charset="0"/>
                <a:ea typeface="ＭＳ Ｐゴシック" pitchFamily="-108" charset="-128"/>
                <a:cs typeface="ＭＳ Ｐゴシック" pitchFamily="-108" charset="-128"/>
              </a:defRPr>
            </a:lvl1pPr>
          </a:lstStyle>
          <a:p>
            <a:pPr>
              <a:defRPr/>
            </a:pPr>
            <a:fld id="{6A1D8077-8C30-6A49-85D7-1DA655D6608B}" type="datetime1">
              <a:rPr lang="en-US" smtClean="0"/>
              <a:pPr>
                <a:defRPr/>
              </a:pPr>
              <a:t>6/24/11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r>
              <a:rPr lang="en-US" smtClean="0"/>
              <a:t>(c) 2011. All rights reserved.</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atin typeface="Arial" pitchFamily="-108" charset="0"/>
                <a:ea typeface="ＭＳ Ｐゴシック" pitchFamily="-108" charset="-128"/>
                <a:cs typeface="ＭＳ Ｐゴシック" pitchFamily="-108" charset="-128"/>
              </a:defRPr>
            </a:lvl1pPr>
          </a:lstStyle>
          <a:p>
            <a:pPr>
              <a:defRPr/>
            </a:pPr>
            <a:fld id="{C49FEF7F-A2E7-234E-B162-17BEBBC2C2A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8314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Arial" pitchFamily="-108" charset="0"/>
                <a:ea typeface="ＭＳ Ｐゴシック" pitchFamily="-108" charset="-128"/>
                <a:cs typeface="ＭＳ Ｐゴシック" pitchFamily="-108" charset="-128"/>
              </a:defRPr>
            </a:lvl1pPr>
          </a:lstStyle>
          <a:p>
            <a:pPr>
              <a:defRPr/>
            </a:pPr>
            <a:fld id="{943B61CE-08EC-6540-93B0-D21D57872A73}" type="datetime1">
              <a:rPr lang="en-US" smtClean="0"/>
              <a:pPr>
                <a:defRPr/>
              </a:pPr>
              <a:t>6/24/11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r>
              <a:rPr lang="en-US" smtClean="0"/>
              <a:t>(c) 2011. All rights reserved.</a:t>
            </a: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atin typeface="Arial" pitchFamily="-108" charset="0"/>
                <a:ea typeface="ＭＳ Ｐゴシック" pitchFamily="-108" charset="-128"/>
                <a:cs typeface="ＭＳ Ｐゴシック" pitchFamily="-108" charset="-128"/>
              </a:defRPr>
            </a:lvl1pPr>
          </a:lstStyle>
          <a:p>
            <a:pPr>
              <a:defRPr/>
            </a:pPr>
            <a:fld id="{2F2FA68B-2B4B-3F41-BDEA-EFBC7DD73AA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26026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ＭＳ Ｐゴシック" pitchFamily="3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2FA68B-2B4B-3F41-BDEA-EFBC7DD73AA6}"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(c) 2011. All rights reserved.</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For this case, the UV+TIR and UV+VIS+TIR have remarkable sensitivity near the surface. </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92080-7658-FF46-9C43-8A9002BA8B07}" type="slidenum">
              <a:rPr lang="en-US" smtClean="0">
                <a:latin typeface="Arial" pitchFamily="-107" charset="0"/>
                <a:ea typeface="ＭＳ Ｐゴシック" pitchFamily="-107" charset="-128"/>
                <a:cs typeface="ＭＳ Ｐゴシック" pitchFamily="-107" charset="-128"/>
              </a:rPr>
              <a:pPr/>
              <a:t>11</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In a contrasting case, for single spectral regions, there is little sensitivity in the lower troposphere.</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03A645-5F53-A147-B5EB-08CFC6E72AD2}" type="slidenum">
              <a:rPr lang="en-US" smtClean="0">
                <a:latin typeface="Arial" pitchFamily="-107" charset="0"/>
                <a:ea typeface="ＭＳ Ｐゴシック" pitchFamily="-107" charset="-128"/>
                <a:cs typeface="ＭＳ Ｐゴシック" pitchFamily="-107" charset="-128"/>
              </a:rPr>
              <a:pPr/>
              <a:t>12</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Combinations of bands have increased sensitivity, but it isn’t very impressive.</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AE8B2D-54D3-B141-B27B-541AEA191B55}" type="slidenum">
              <a:rPr lang="en-US" smtClean="0">
                <a:latin typeface="Arial" pitchFamily="-107" charset="0"/>
                <a:ea typeface="ＭＳ Ｐゴシック" pitchFamily="-107" charset="-128"/>
                <a:cs typeface="ＭＳ Ｐゴシック" pitchFamily="-107" charset="-128"/>
              </a:rPr>
              <a:pPr/>
              <a:t>13</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For those two cases. We can look at the DFS and error (why was TES A priori error so low – did we use the correct location???)</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4AFEC9-9C89-0940-826D-75E84ABAD81D}" type="slidenum">
              <a:rPr lang="en-US" smtClean="0">
                <a:latin typeface="Arial" pitchFamily="-107" charset="0"/>
                <a:ea typeface="ＭＳ Ｐゴシック" pitchFamily="-107" charset="-128"/>
                <a:cs typeface="ＭＳ Ｐゴシック" pitchFamily="-107" charset="-128"/>
              </a:rPr>
              <a:pPr/>
              <a:t>14</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in LMT DFS for VIS with aerosols</a:t>
            </a:r>
            <a:endParaRPr lang="en-US" dirty="0"/>
          </a:p>
        </p:txBody>
      </p:sp>
      <p:sp>
        <p:nvSpPr>
          <p:cNvPr id="4" name="Slide Number Placeholder 3"/>
          <p:cNvSpPr>
            <a:spLocks noGrp="1"/>
          </p:cNvSpPr>
          <p:nvPr>
            <p:ph type="sldNum" sz="quarter" idx="10"/>
          </p:nvPr>
        </p:nvSpPr>
        <p:spPr/>
        <p:txBody>
          <a:bodyPr/>
          <a:lstStyle/>
          <a:p>
            <a:pPr>
              <a:defRPr/>
            </a:pPr>
            <a:fld id="{2F2FA68B-2B4B-3F41-BDEA-EFBC7DD73AA6}"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(c) 2011. All rights reserved.</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2FA68B-2B4B-3F41-BDEA-EFBC7DD73AA6}"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(c) 2011. All rights reserved.</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Here are more details of each. </a:t>
            </a:r>
            <a:r>
              <a:rPr lang="en-US" dirty="0" err="1" smtClean="0">
                <a:ea typeface="ＭＳ Ｐゴシック" pitchFamily="-107" charset="-128"/>
                <a:cs typeface="ＭＳ Ｐゴシック" pitchFamily="-107" charset="-128"/>
              </a:rPr>
              <a:t>Tcontr</a:t>
            </a:r>
            <a:r>
              <a:rPr lang="en-US" dirty="0" smtClean="0">
                <a:ea typeface="ＭＳ Ｐゴシック" pitchFamily="-107" charset="-128"/>
                <a:cs typeface="ＭＳ Ｐゴシック" pitchFamily="-107" charset="-128"/>
              </a:rPr>
              <a:t> = thermal contrast </a:t>
            </a:r>
          </a:p>
          <a:p>
            <a:pPr eaLnBrk="1" hangingPunct="1">
              <a:spcBef>
                <a:spcPct val="0"/>
              </a:spcBef>
            </a:pPr>
            <a:r>
              <a:rPr lang="en-US" dirty="0" smtClean="0">
                <a:ea typeface="ＭＳ Ｐゴシック" pitchFamily="-107" charset="-128"/>
                <a:cs typeface="ＭＳ Ｐゴシック" pitchFamily="-107" charset="-128"/>
              </a:rPr>
              <a:t>Note the wide range of </a:t>
            </a:r>
            <a:r>
              <a:rPr lang="en-US" dirty="0" err="1" smtClean="0">
                <a:ea typeface="ＭＳ Ｐゴシック" pitchFamily="-107" charset="-128"/>
                <a:cs typeface="ＭＳ Ｐゴシック" pitchFamily="-107" charset="-128"/>
              </a:rPr>
              <a:t>trop</a:t>
            </a:r>
            <a:r>
              <a:rPr lang="en-US" dirty="0" smtClean="0">
                <a:ea typeface="ＭＳ Ｐゴシック" pitchFamily="-107" charset="-128"/>
                <a:cs typeface="ＭＳ Ｐゴシック" pitchFamily="-107" charset="-128"/>
              </a:rPr>
              <a:t> </a:t>
            </a:r>
            <a:r>
              <a:rPr lang="en-US" dirty="0" err="1" smtClean="0">
                <a:ea typeface="ＭＳ Ｐゴシック" pitchFamily="-107" charset="-128"/>
                <a:cs typeface="ＭＳ Ｐゴシック" pitchFamily="-107" charset="-128"/>
              </a:rPr>
              <a:t>DUs</a:t>
            </a:r>
            <a:r>
              <a:rPr lang="en-US" dirty="0" smtClean="0">
                <a:ea typeface="ＭＳ Ｐゴシック" pitchFamily="-107" charset="-128"/>
                <a:cs typeface="ＭＳ Ｐゴシック" pitchFamily="-107" charset="-128"/>
              </a:rPr>
              <a:t>.</a:t>
            </a:r>
          </a:p>
          <a:p>
            <a:pPr eaLnBrk="1" hangingPunct="1">
              <a:spcBef>
                <a:spcPct val="0"/>
              </a:spcBef>
            </a:pPr>
            <a:r>
              <a:rPr lang="en-US" dirty="0" smtClean="0">
                <a:ea typeface="ＭＳ Ｐゴシック" pitchFamily="-107" charset="-128"/>
                <a:cs typeface="ＭＳ Ｐゴシック" pitchFamily="-107" charset="-128"/>
              </a:rPr>
              <a:t>(thermal contrast – </a:t>
            </a:r>
            <a:r>
              <a:rPr lang="en-US" dirty="0" err="1" smtClean="0">
                <a:ea typeface="ＭＳ Ｐゴシック" pitchFamily="-107" charset="-128"/>
                <a:cs typeface="ＭＳ Ｐゴシック" pitchFamily="-107" charset="-128"/>
              </a:rPr>
              <a:t>Tsurf</a:t>
            </a:r>
            <a:r>
              <a:rPr lang="en-US" dirty="0" smtClean="0">
                <a:ea typeface="ＭＳ Ｐゴシック" pitchFamily="-107" charset="-128"/>
                <a:cs typeface="ＭＳ Ｐゴシック" pitchFamily="-107" charset="-128"/>
              </a:rPr>
              <a:t> – T layer above)</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6D8CAF-4BB4-3545-A820-FB253882B49A}" type="slidenum">
              <a:rPr lang="en-US" smtClean="0">
                <a:latin typeface="Arial" pitchFamily="-107" charset="0"/>
                <a:ea typeface="ＭＳ Ｐゴシック" pitchFamily="-107" charset="-128"/>
                <a:cs typeface="ＭＳ Ｐゴシック" pitchFamily="-107" charset="-128"/>
              </a:rPr>
              <a:pPr/>
              <a:t>21</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Here are more details of the inputs. This is a pretty reasonable setup for the retrieval – no tricks were used to improve performance.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7FF9F0-8EDE-8A42-9033-80B5410CF768}" type="slidenum">
              <a:rPr lang="en-US" smtClean="0">
                <a:latin typeface="Arial" pitchFamily="-107" charset="0"/>
                <a:ea typeface="ＭＳ Ｐゴシック" pitchFamily="-107" charset="-128"/>
                <a:cs typeface="ＭＳ Ｐゴシック" pitchFamily="-107" charset="-128"/>
              </a:rPr>
              <a:pPr/>
              <a:t>22</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Here are just some snapshots – for each case, we looked over averaging kernels, the summed degrees of freedom, and the reduction in the estimated error. This was performed for a very wide set of spectral regions and combinations.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E06F27-7DCC-8A40-9113-6E4AB9D71E7F}" type="slidenum">
              <a:rPr lang="en-US" smtClean="0">
                <a:latin typeface="Arial" pitchFamily="-107" charset="0"/>
                <a:ea typeface="ＭＳ Ｐゴシック" pitchFamily="-107" charset="-128"/>
                <a:cs typeface="ＭＳ Ｐゴシック" pitchFamily="-107" charset="-128"/>
              </a:rPr>
              <a:pPr/>
              <a:t>23</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One way to look at the results is to calculate the degrees of freedom in different atmospheric layers, and average over all 16 profiles. Here we use the total column, less than 20 </a:t>
            </a:r>
            <a:r>
              <a:rPr lang="en-US" dirty="0" err="1" smtClean="0">
                <a:ea typeface="ＭＳ Ｐゴシック" pitchFamily="-107" charset="-128"/>
                <a:cs typeface="ＭＳ Ｐゴシック" pitchFamily="-107" charset="-128"/>
              </a:rPr>
              <a:t>hPa</a:t>
            </a:r>
            <a:r>
              <a:rPr lang="en-US" dirty="0" smtClean="0">
                <a:ea typeface="ＭＳ Ｐゴシック" pitchFamily="-107" charset="-128"/>
                <a:cs typeface="ＭＳ Ｐゴシック" pitchFamily="-107" charset="-128"/>
              </a:rPr>
              <a:t> (think of this as troposphere, and then two layers close to the surface – 800 </a:t>
            </a:r>
            <a:r>
              <a:rPr lang="en-US" dirty="0" err="1" smtClean="0">
                <a:ea typeface="ＭＳ Ｐゴシック" pitchFamily="-107" charset="-128"/>
                <a:cs typeface="ＭＳ Ｐゴシック" pitchFamily="-107" charset="-128"/>
              </a:rPr>
              <a:t>hPa</a:t>
            </a:r>
            <a:r>
              <a:rPr lang="en-US" dirty="0" smtClean="0">
                <a:ea typeface="ＭＳ Ｐゴシック" pitchFamily="-107" charset="-128"/>
                <a:cs typeface="ＭＳ Ｐゴシック" pitchFamily="-107" charset="-128"/>
              </a:rPr>
              <a:t> to surface and 900hPa to surface.</a:t>
            </a:r>
          </a:p>
          <a:p>
            <a:pPr eaLnBrk="1" hangingPunct="1">
              <a:spcBef>
                <a:spcPct val="0"/>
              </a:spcBef>
            </a:pPr>
            <a:r>
              <a:rPr lang="en-US" dirty="0" smtClean="0">
                <a:ea typeface="ＭＳ Ｐゴシック" pitchFamily="-107" charset="-128"/>
                <a:cs typeface="ＭＳ Ｐゴシック" pitchFamily="-107" charset="-128"/>
              </a:rPr>
              <a:t>On this table, we have used yellow to highlight any combination that has DFS greater than 0.4 for the less than 800 </a:t>
            </a:r>
            <a:r>
              <a:rPr lang="en-US" dirty="0" err="1" smtClean="0">
                <a:ea typeface="ＭＳ Ｐゴシック" pitchFamily="-107" charset="-128"/>
                <a:cs typeface="ＭＳ Ｐゴシック" pitchFamily="-107" charset="-128"/>
              </a:rPr>
              <a:t>hPa</a:t>
            </a:r>
            <a:r>
              <a:rPr lang="en-US" dirty="0" smtClean="0">
                <a:ea typeface="ＭＳ Ｐゴシック" pitchFamily="-107" charset="-128"/>
                <a:cs typeface="ＭＳ Ｐゴシック" pitchFamily="-107" charset="-128"/>
              </a:rPr>
              <a:t>. The bottom three rows of the table also have more than 0.35 DFS in the layer below 900 </a:t>
            </a:r>
            <a:r>
              <a:rPr lang="en-US" dirty="0" err="1" smtClean="0">
                <a:ea typeface="ＭＳ Ｐゴシック" pitchFamily="-107" charset="-128"/>
                <a:cs typeface="ＭＳ Ｐゴシック" pitchFamily="-107" charset="-128"/>
              </a:rPr>
              <a:t>hPa</a:t>
            </a:r>
            <a:r>
              <a:rPr lang="en-US" dirty="0" smtClean="0">
                <a:ea typeface="ＭＳ Ｐゴシック" pitchFamily="-107" charset="-128"/>
                <a:cs typeface="ＭＳ Ｐゴシック" pitchFamily="-107" charset="-128"/>
              </a:rPr>
              <a:t>.</a:t>
            </a:r>
          </a:p>
          <a:p>
            <a:pPr eaLnBrk="1" hangingPunct="1">
              <a:spcBef>
                <a:spcPct val="0"/>
              </a:spcBef>
            </a:pPr>
            <a:r>
              <a:rPr lang="en-US" dirty="0" smtClean="0">
                <a:ea typeface="ＭＳ Ｐゴシック" pitchFamily="-107" charset="-128"/>
                <a:cs typeface="ＭＳ Ｐゴシック" pitchFamily="-107" charset="-128"/>
              </a:rPr>
              <a:t>(note to self = we later use UV_VIS_TIR, but don’t bother with other cases because they are small additions for a whole new band)</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AA7847-0835-774F-950B-1819D4C93C01}" type="slidenum">
              <a:rPr lang="en-US" smtClean="0">
                <a:latin typeface="Arial" pitchFamily="-107" charset="0"/>
                <a:ea typeface="ＭＳ Ｐゴシック" pitchFamily="-107" charset="-128"/>
                <a:cs typeface="ＭＳ Ｐゴシック" pitchFamily="-107" charset="-128"/>
              </a:rPr>
              <a:pPr/>
              <a:t>24</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These are the group’s goals, as they were in September.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45D06-9EB0-C341-A1EA-2583CF8D577C}" type="slidenum">
              <a:rPr lang="en-US" smtClean="0">
                <a:latin typeface="Arial" pitchFamily="-107" charset="0"/>
                <a:ea typeface="ＭＳ Ｐゴシック" pitchFamily="-107" charset="-128"/>
                <a:cs typeface="ＭＳ Ｐゴシック" pitchFamily="-107" charset="-128"/>
              </a:rPr>
              <a:pPr/>
              <a:t>2</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To see the details of the 16 cases. We plot the DFS as a function of profile. On this page we just have the single spectral regions. The &gt; 800hPa has a wide range of values, but &gt;900 still has a lot of variability.</a:t>
            </a:r>
          </a:p>
          <a:p>
            <a:pPr eaLnBrk="1" hangingPunct="1">
              <a:spcBef>
                <a:spcPct val="0"/>
              </a:spcBef>
            </a:pPr>
            <a:endParaRPr lang="en-US" dirty="0" smtClean="0">
              <a:ea typeface="ＭＳ Ｐゴシック" pitchFamily="-107" charset="-128"/>
              <a:cs typeface="ＭＳ Ｐゴシック" pitchFamily="-107" charset="-128"/>
            </a:endParaRPr>
          </a:p>
          <a:p>
            <a:pPr eaLnBrk="1" hangingPunct="1">
              <a:spcBef>
                <a:spcPct val="0"/>
              </a:spcBef>
            </a:pPr>
            <a:r>
              <a:rPr lang="en-US" dirty="0" smtClean="0">
                <a:ea typeface="ＭＳ Ｐゴシック" pitchFamily="-107" charset="-128"/>
                <a:cs typeface="ＭＳ Ｐゴシック" pitchFamily="-107" charset="-128"/>
              </a:rPr>
              <a:t>Update this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19652-3D14-C541-B8F1-7E93554A9BD2}" type="slidenum">
              <a:rPr lang="en-US" smtClean="0">
                <a:latin typeface="Arial" pitchFamily="-107" charset="0"/>
                <a:ea typeface="ＭＳ Ｐゴシック" pitchFamily="-107" charset="-128"/>
                <a:cs typeface="ＭＳ Ｐゴシック" pitchFamily="-107" charset="-128"/>
              </a:rPr>
              <a:pPr/>
              <a:t>25</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Now a similar plot, but for the 4 ‘most likely cases’. Two groups of performance for Total and &gt; 200, when we look at the lowest layers we see the advantage of the combined wavelength regions. </a:t>
            </a:r>
          </a:p>
          <a:p>
            <a:pPr eaLnBrk="1" hangingPunct="1">
              <a:spcBef>
                <a:spcPct val="0"/>
              </a:spcBef>
            </a:pPr>
            <a:r>
              <a:rPr lang="en-US" dirty="0" smtClean="0">
                <a:ea typeface="ＭＳ Ｐゴシック" pitchFamily="-107" charset="-128"/>
                <a:cs typeface="ＭＳ Ｐゴシック" pitchFamily="-107" charset="-128"/>
              </a:rPr>
              <a:t>UV+UVQ doesn’t stack up in the lowest layers – looks like the real questions are about adding VIS and/or IR.</a:t>
            </a:r>
          </a:p>
          <a:p>
            <a:pPr eaLnBrk="1" hangingPunct="1">
              <a:spcBef>
                <a:spcPct val="0"/>
              </a:spcBef>
            </a:pPr>
            <a:r>
              <a:rPr lang="en-US" dirty="0" smtClean="0">
                <a:ea typeface="ＭＳ Ｐゴシック" pitchFamily="-107" charset="-128"/>
                <a:cs typeface="ＭＳ Ｐゴシック" pitchFamily="-107" charset="-128"/>
              </a:rPr>
              <a:t>update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DDF59-C98C-A841-87DF-D2F7E0FBA1C2}" type="slidenum">
              <a:rPr lang="en-US" smtClean="0">
                <a:latin typeface="Arial" pitchFamily="-107" charset="0"/>
                <a:ea typeface="ＭＳ Ｐゴシック" pitchFamily="-107" charset="-128"/>
                <a:cs typeface="ＭＳ Ｐゴシック" pitchFamily="-107" charset="-128"/>
              </a:rPr>
              <a:pPr/>
              <a:t>26</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Now looking at the vertical details of the performance. These are averages over all profiles. See the differentiation of the DFS in lowest layers. In terms of error reduction, the same cases that had high DFS have the largest reduction in error. Note that the estimated errors are in the 10-20 percent range for the best cases.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EF0D5-EF52-DC46-8851-8FA739F6B709}" type="slidenum">
              <a:rPr lang="en-US" smtClean="0">
                <a:latin typeface="Arial" pitchFamily="-107" charset="0"/>
                <a:ea typeface="ＭＳ Ｐゴシック" pitchFamily="-107" charset="-128"/>
                <a:cs typeface="ＭＳ Ｐゴシック" pitchFamily="-107" charset="-128"/>
              </a:rPr>
              <a:pPr/>
              <a:t>27</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These are the inputs</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C349AE-15F9-214D-AA40-BD071EA8E6D0}" type="slidenum">
              <a:rPr lang="en-US" smtClean="0">
                <a:latin typeface="Arial" pitchFamily="-107" charset="0"/>
                <a:ea typeface="ＭＳ Ｐゴシック" pitchFamily="-107" charset="-128"/>
                <a:cs typeface="ＭＳ Ｐゴシック" pitchFamily="-107" charset="-128"/>
              </a:rPr>
              <a:pPr/>
              <a:t>3</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These are the outputs</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18B3E3-E292-4A48-A84F-98F57D266180}" type="slidenum">
              <a:rPr lang="en-US" smtClean="0">
                <a:latin typeface="Arial" pitchFamily="-107" charset="0"/>
                <a:ea typeface="ＭＳ Ｐゴシック" pitchFamily="-107" charset="-128"/>
                <a:cs typeface="ＭＳ Ｐゴシック" pitchFamily="-107" charset="-128"/>
              </a:rPr>
              <a:pPr/>
              <a:t>4</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Here is an overview of the spectral regions used and the key characteristics. For starters, we used spectral resolutions on order of the current best instrument. We believe that reasonable improvements in engineering could result in significant noise improvements relative to OMI and TES, and that is the basis of the noise estimates used in these calcs.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7FA24F-F294-C14C-99AD-B5C3F3A444B0}" type="slidenum">
              <a:rPr lang="en-US" smtClean="0">
                <a:latin typeface="Arial" pitchFamily="-107" charset="0"/>
                <a:ea typeface="ＭＳ Ｐゴシック" pitchFamily="-107" charset="-128"/>
                <a:cs typeface="ＭＳ Ｐゴシック" pitchFamily="-107" charset="-128"/>
              </a:rPr>
              <a:pPr/>
              <a:t>6</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7DD024-0186-DE4E-8611-3A37C256DC62}" type="slidenum">
              <a:rPr lang="en-US" smtClean="0">
                <a:latin typeface="Times" pitchFamily="-107" charset="0"/>
                <a:ea typeface="ＭＳ Ｐゴシック" pitchFamily="-107" charset="-128"/>
                <a:cs typeface="ＭＳ Ｐゴシック" pitchFamily="-107" charset="-128"/>
              </a:rPr>
              <a:pPr/>
              <a:t>7</a:t>
            </a:fld>
            <a:endParaRPr lang="en-US" smtClean="0">
              <a:latin typeface="Times" pitchFamily="-107" charset="0"/>
              <a:ea typeface="ＭＳ Ｐゴシック" pitchFamily="-107" charset="-128"/>
              <a:cs typeface="ＭＳ Ｐゴシック" pitchFamily="-107" charset="-128"/>
            </a:endParaRPr>
          </a:p>
        </p:txBody>
      </p:sp>
      <p:sp>
        <p:nvSpPr>
          <p:cNvPr id="34819" name="Slide Image Placeholder 1"/>
          <p:cNvSpPr>
            <a:spLocks noGrp="1" noRot="1" noChangeAspect="1" noTextEdit="1"/>
          </p:cNvSpPr>
          <p:nvPr>
            <p:ph type="sldImg"/>
          </p:nvPr>
        </p:nvSpPr>
        <p:spPr bwMode="auto">
          <a:xfrm>
            <a:off x="2859088" y="514350"/>
            <a:ext cx="3429000" cy="2571750"/>
          </a:xfrm>
          <a:noFill/>
          <a:ln>
            <a:solidFill>
              <a:srgbClr val="000000"/>
            </a:solidFill>
            <a:miter lim="800000"/>
            <a:headEnd/>
            <a:tailEnd/>
          </a:ln>
        </p:spPr>
      </p:sp>
      <p:sp>
        <p:nvSpPr>
          <p:cNvPr id="34820" name="Notes Placeholder 2"/>
          <p:cNvSpPr>
            <a:spLocks noGrp="1"/>
          </p:cNvSpPr>
          <p:nvPr>
            <p:ph type="body" idx="1"/>
          </p:nvPr>
        </p:nvSpPr>
        <p:spPr bwMode="auto">
          <a:xfrm>
            <a:off x="1217613" y="3257550"/>
            <a:ext cx="6708775" cy="3086100"/>
          </a:xfrm>
          <a:noFill/>
        </p:spPr>
        <p:txBody>
          <a:bodyPr wrap="square" lIns="92824" tIns="46411" rIns="92824" bIns="46411" numCol="1" anchor="t" anchorCtr="0" compatLnSpc="1">
            <a:prstTxWarp prst="textNoShape">
              <a:avLst/>
            </a:prstTxWarp>
          </a:bodyPr>
          <a:lstStyle/>
          <a:p>
            <a:pPr eaLnBrk="1" hangingPunct="1"/>
            <a:r>
              <a:rPr lang="de-DE" dirty="0" smtClean="0">
                <a:latin typeface="Times" pitchFamily="-107" charset="0"/>
                <a:ea typeface="ＭＳ Ｐゴシック" pitchFamily="-107" charset="-128"/>
                <a:cs typeface="ＭＳ Ｐゴシック" pitchFamily="-107" charset="-128"/>
              </a:rPr>
              <a:t>Of </a:t>
            </a:r>
            <a:r>
              <a:rPr lang="de-DE" dirty="0" err="1" smtClean="0">
                <a:latin typeface="Times" pitchFamily="-107" charset="0"/>
                <a:ea typeface="ＭＳ Ｐゴシック" pitchFamily="-107" charset="-128"/>
                <a:cs typeface="ＭＳ Ｐゴシック" pitchFamily="-107" charset="-128"/>
              </a:rPr>
              <a:t>course</a:t>
            </a:r>
            <a:r>
              <a:rPr lang="de-DE" dirty="0" smtClean="0">
                <a:latin typeface="Times" pitchFamily="-107" charset="0"/>
                <a:ea typeface="ＭＳ Ｐゴシック" pitchFamily="-107" charset="-128"/>
                <a:cs typeface="ＭＳ Ｐゴシック" pitchFamily="-107" charset="-128"/>
              </a:rPr>
              <a:t> </a:t>
            </a:r>
            <a:r>
              <a:rPr lang="de-DE" dirty="0" err="1" smtClean="0">
                <a:latin typeface="Times" pitchFamily="-107" charset="0"/>
                <a:ea typeface="ＭＳ Ｐゴシック" pitchFamily="-107" charset="-128"/>
                <a:cs typeface="ＭＳ Ｐゴシック" pitchFamily="-107" charset="-128"/>
              </a:rPr>
              <a:t>it</a:t>
            </a:r>
            <a:r>
              <a:rPr lang="de-DE" dirty="0" smtClean="0">
                <a:latin typeface="Times" pitchFamily="-107" charset="0"/>
                <a:ea typeface="ＭＳ Ｐゴシック" pitchFamily="-107" charset="-128"/>
                <a:cs typeface="ＭＳ Ｐゴシック" pitchFamily="-107" charset="-128"/>
              </a:rPr>
              <a:t> </a:t>
            </a:r>
            <a:r>
              <a:rPr lang="de-DE" dirty="0" err="1" smtClean="0">
                <a:latin typeface="Times" pitchFamily="-107" charset="0"/>
                <a:ea typeface="ＭＳ Ｐゴシック" pitchFamily="-107" charset="-128"/>
                <a:cs typeface="ＭＳ Ｐゴシック" pitchFamily="-107" charset="-128"/>
              </a:rPr>
              <a:t>is</a:t>
            </a:r>
            <a:r>
              <a:rPr lang="de-DE" dirty="0" smtClean="0">
                <a:latin typeface="Times" pitchFamily="-107" charset="0"/>
                <a:ea typeface="ＭＳ Ｐゴシック" pitchFamily="-107" charset="-128"/>
                <a:cs typeface="ＭＳ Ｐゴシック" pitchFamily="-107" charset="-128"/>
              </a:rPr>
              <a:t> </a:t>
            </a:r>
            <a:r>
              <a:rPr lang="de-DE" dirty="0" err="1" smtClean="0">
                <a:latin typeface="Times" pitchFamily="-107" charset="0"/>
                <a:ea typeface="ＭＳ Ｐゴシック" pitchFamily="-107" charset="-128"/>
                <a:cs typeface="ＭＳ Ｐゴシック" pitchFamily="-107" charset="-128"/>
              </a:rPr>
              <a:t>not</a:t>
            </a:r>
            <a:r>
              <a:rPr lang="de-DE" dirty="0" smtClean="0">
                <a:latin typeface="Times" pitchFamily="-107" charset="0"/>
                <a:ea typeface="ＭＳ Ｐゴシック" pitchFamily="-107" charset="-128"/>
                <a:cs typeface="ＭＳ Ｐゴシック" pitchFamily="-107" charset="-128"/>
              </a:rPr>
              <a:t> as simple as </a:t>
            </a:r>
            <a:r>
              <a:rPr lang="de-DE" dirty="0" err="1" smtClean="0">
                <a:latin typeface="Times" pitchFamily="-107" charset="0"/>
                <a:ea typeface="ＭＳ Ｐゴシック" pitchFamily="-107" charset="-128"/>
                <a:cs typeface="ＭＳ Ｐゴシック" pitchFamily="-107" charset="-128"/>
              </a:rPr>
              <a:t>this</a:t>
            </a:r>
            <a:r>
              <a:rPr lang="de-DE" dirty="0" smtClean="0">
                <a:latin typeface="Times" pitchFamily="-107" charset="0"/>
                <a:ea typeface="ＭＳ Ｐゴシック" pitchFamily="-107" charset="-128"/>
                <a:cs typeface="ＭＳ Ｐゴシック" pitchFamily="-107" charset="-128"/>
              </a:rPr>
              <a:t> </a:t>
            </a:r>
            <a:r>
              <a:rPr lang="de-DE" dirty="0" err="1" smtClean="0">
                <a:latin typeface="Times" pitchFamily="-107" charset="0"/>
                <a:ea typeface="ＭＳ Ｐゴシック" pitchFamily="-107" charset="-128"/>
                <a:cs typeface="ＭＳ Ｐゴシック" pitchFamily="-107" charset="-128"/>
              </a:rPr>
              <a:t>picture</a:t>
            </a:r>
            <a:r>
              <a:rPr lang="de-DE" dirty="0" smtClean="0">
                <a:latin typeface="Times" pitchFamily="-107" charset="0"/>
                <a:ea typeface="ＭＳ Ｐゴシック" pitchFamily="-107" charset="-128"/>
                <a:cs typeface="ＭＳ Ｐゴシック" pitchFamily="-107" charset="-128"/>
              </a:rPr>
              <a:t> </a:t>
            </a:r>
            <a:r>
              <a:rPr lang="de-DE" dirty="0" err="1" smtClean="0">
                <a:latin typeface="Times" pitchFamily="-107" charset="0"/>
                <a:ea typeface="ＭＳ Ｐゴシック" pitchFamily="-107" charset="-128"/>
                <a:cs typeface="ＭＳ Ｐゴシック" pitchFamily="-107" charset="-128"/>
              </a:rPr>
              <a:t>shows</a:t>
            </a:r>
            <a:r>
              <a:rPr lang="de-DE" baseline="0" dirty="0" smtClean="0">
                <a:latin typeface="Times" pitchFamily="-107" charset="0"/>
                <a:ea typeface="ＭＳ Ｐゴシック" pitchFamily="-107" charset="-128"/>
                <a:cs typeface="ＭＳ Ｐゴシック" pitchFamily="-107" charset="-128"/>
              </a:rPr>
              <a:t> – </a:t>
            </a:r>
            <a:r>
              <a:rPr lang="de-DE" baseline="0" dirty="0" err="1" smtClean="0">
                <a:latin typeface="Times" pitchFamily="-107" charset="0"/>
                <a:ea typeface="ＭＳ Ｐゴシック" pitchFamily="-107" charset="-128"/>
                <a:cs typeface="ＭＳ Ｐゴシック" pitchFamily="-107" charset="-128"/>
              </a:rPr>
              <a:t>each</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technique</a:t>
            </a:r>
            <a:r>
              <a:rPr lang="de-DE" baseline="0" dirty="0" smtClean="0">
                <a:latin typeface="Times" pitchFamily="-107" charset="0"/>
                <a:ea typeface="ＭＳ Ｐゴシック" pitchFamily="-107" charset="-128"/>
                <a:cs typeface="ＭＳ Ｐゴシック" pitchFamily="-107" charset="-128"/>
              </a:rPr>
              <a:t> has </a:t>
            </a:r>
            <a:r>
              <a:rPr lang="de-DE" baseline="0" dirty="0" err="1" smtClean="0">
                <a:latin typeface="Times" pitchFamily="-107" charset="0"/>
                <a:ea typeface="ＭＳ Ｐゴシック" pitchFamily="-107" charset="-128"/>
                <a:cs typeface="ＭＳ Ｐゴシック" pitchFamily="-107" charset="-128"/>
              </a:rPr>
              <a:t>vertical</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information</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but</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with</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very</a:t>
            </a:r>
            <a:r>
              <a:rPr lang="de-DE" baseline="0" dirty="0" smtClean="0">
                <a:latin typeface="Times" pitchFamily="-107" charset="0"/>
                <a:ea typeface="ＭＳ Ｐゴシック" pitchFamily="-107" charset="-128"/>
                <a:cs typeface="ＭＳ Ｐゴシック" pitchFamily="-107" charset="-128"/>
              </a:rPr>
              <a:t> different </a:t>
            </a:r>
            <a:r>
              <a:rPr lang="de-DE" baseline="0" dirty="0" err="1" smtClean="0">
                <a:latin typeface="Times" pitchFamily="-107" charset="0"/>
                <a:ea typeface="ＭＳ Ｐゴシック" pitchFamily="-107" charset="-128"/>
                <a:cs typeface="ＭＳ Ｐゴシック" pitchFamily="-107" charset="-128"/>
              </a:rPr>
              <a:t>characteristics</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This</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is</a:t>
            </a:r>
            <a:r>
              <a:rPr lang="de-DE" baseline="0" dirty="0" smtClean="0">
                <a:latin typeface="Times" pitchFamily="-107" charset="0"/>
                <a:ea typeface="ＭＳ Ｐゴシック" pitchFamily="-107" charset="-128"/>
                <a:cs typeface="ＭＳ Ｐゴシック" pitchFamily="-107" charset="-128"/>
              </a:rPr>
              <a:t> just </a:t>
            </a:r>
            <a:r>
              <a:rPr lang="de-DE" baseline="0" dirty="0" err="1" smtClean="0">
                <a:latin typeface="Times" pitchFamily="-107" charset="0"/>
                <a:ea typeface="ＭＳ Ｐゴシック" pitchFamily="-107" charset="-128"/>
                <a:cs typeface="ＭＳ Ｐゴシック" pitchFamily="-107" charset="-128"/>
              </a:rPr>
              <a:t>meant</a:t>
            </a:r>
            <a:r>
              <a:rPr lang="de-DE" baseline="0" dirty="0" smtClean="0">
                <a:latin typeface="Times" pitchFamily="-107" charset="0"/>
                <a:ea typeface="ＭＳ Ｐゴシック" pitchFamily="-107" charset="-128"/>
                <a:cs typeface="ＭＳ Ｐゴシック" pitchFamily="-107" charset="-128"/>
              </a:rPr>
              <a:t> to </a:t>
            </a:r>
            <a:r>
              <a:rPr lang="de-DE" baseline="0" dirty="0" err="1" smtClean="0">
                <a:latin typeface="Times" pitchFamily="-107" charset="0"/>
                <a:ea typeface="ＭＳ Ｐゴシック" pitchFamily="-107" charset="-128"/>
                <a:cs typeface="ＭＳ Ｐゴシック" pitchFamily="-107" charset="-128"/>
              </a:rPr>
              <a:t>remind</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ourselves</a:t>
            </a:r>
            <a:r>
              <a:rPr lang="de-DE" baseline="0" dirty="0" smtClean="0">
                <a:latin typeface="Times" pitchFamily="-107" charset="0"/>
                <a:ea typeface="ＭＳ Ｐゴシック" pitchFamily="-107" charset="-128"/>
                <a:cs typeface="ＭＳ Ｐゴシック" pitchFamily="-107" charset="-128"/>
              </a:rPr>
              <a:t> of </a:t>
            </a:r>
            <a:r>
              <a:rPr lang="de-DE" baseline="0" dirty="0" err="1" smtClean="0">
                <a:latin typeface="Times" pitchFamily="-107" charset="0"/>
                <a:ea typeface="ＭＳ Ｐゴシック" pitchFamily="-107" charset="-128"/>
                <a:cs typeface="ＭＳ Ｐゴシック" pitchFamily="-107" charset="-128"/>
              </a:rPr>
              <a:t>the</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variety</a:t>
            </a:r>
            <a:r>
              <a:rPr lang="de-DE" baseline="0" dirty="0" smtClean="0">
                <a:latin typeface="Times" pitchFamily="-107" charset="0"/>
                <a:ea typeface="ＭＳ Ｐゴシック" pitchFamily="-107" charset="-128"/>
                <a:cs typeface="ＭＳ Ｐゴシック" pitchFamily="-107" charset="-128"/>
              </a:rPr>
              <a:t> of </a:t>
            </a:r>
            <a:r>
              <a:rPr lang="de-DE" baseline="0" dirty="0" err="1" smtClean="0">
                <a:latin typeface="Times" pitchFamily="-107" charset="0"/>
                <a:ea typeface="ＭＳ Ｐゴシック" pitchFamily="-107" charset="-128"/>
                <a:cs typeface="ＭＳ Ｐゴシック" pitchFamily="-107" charset="-128"/>
              </a:rPr>
              <a:t>approaches</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that</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can</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be</a:t>
            </a:r>
            <a:r>
              <a:rPr lang="de-DE" baseline="0" dirty="0" smtClean="0">
                <a:latin typeface="Times" pitchFamily="-107" charset="0"/>
                <a:ea typeface="ＭＳ Ｐゴシック" pitchFamily="-107" charset="-128"/>
                <a:cs typeface="ＭＳ Ｐゴシック" pitchFamily="-107" charset="-128"/>
              </a:rPr>
              <a:t> </a:t>
            </a:r>
            <a:r>
              <a:rPr lang="de-DE" baseline="0" dirty="0" err="1" smtClean="0">
                <a:latin typeface="Times" pitchFamily="-107" charset="0"/>
                <a:ea typeface="ＭＳ Ｐゴシック" pitchFamily="-107" charset="-128"/>
                <a:cs typeface="ＭＳ Ｐゴシック" pitchFamily="-107" charset="-128"/>
              </a:rPr>
              <a:t>considered</a:t>
            </a:r>
            <a:endParaRPr lang="de-DE" dirty="0">
              <a:latin typeface="Times" pitchFamily="-107" charset="0"/>
              <a:ea typeface="ＭＳ Ｐゴシック" pitchFamily="-107" charset="-128"/>
              <a:cs typeface="ＭＳ Ｐゴシック" pitchFamily="-107" charset="-128"/>
            </a:endParaRPr>
          </a:p>
        </p:txBody>
      </p:sp>
      <p:sp>
        <p:nvSpPr>
          <p:cNvPr id="34821" name="Date Placeholder 3"/>
          <p:cNvSpPr txBox="1">
            <a:spLocks noGrp="1"/>
          </p:cNvSpPr>
          <p:nvPr/>
        </p:nvSpPr>
        <p:spPr bwMode="auto">
          <a:xfrm>
            <a:off x="5181600" y="0"/>
            <a:ext cx="3962400" cy="342900"/>
          </a:xfrm>
          <a:prstGeom prst="rect">
            <a:avLst/>
          </a:prstGeom>
          <a:noFill/>
          <a:ln w="9525">
            <a:noFill/>
            <a:miter lim="800000"/>
            <a:headEnd/>
            <a:tailEnd/>
          </a:ln>
        </p:spPr>
        <p:txBody>
          <a:bodyPr lIns="92824" tIns="46411" rIns="92824" bIns="46411">
            <a:prstTxWarp prst="textNoShape">
              <a:avLst/>
            </a:prstTxWarp>
          </a:bodyPr>
          <a:lstStyle/>
          <a:p>
            <a:pPr algn="r" defTabSz="927100"/>
            <a:fld id="{73CAE25B-E66B-9542-96F5-DE006B5C7CF9}" type="datetime1">
              <a:rPr lang="en-GB" sz="1200">
                <a:latin typeface="Times New Roman" pitchFamily="-107" charset="0"/>
              </a:rPr>
              <a:pPr algn="r" defTabSz="927100"/>
              <a:t>6/24/11</a:t>
            </a:fld>
            <a:endParaRPr lang="en-GB" sz="1200">
              <a:latin typeface="Times New Roman" pitchFamily="-107" charset="0"/>
            </a:endParaRPr>
          </a:p>
        </p:txBody>
      </p:sp>
      <p:sp>
        <p:nvSpPr>
          <p:cNvPr id="34822" name="Slide Number Placeholder 4"/>
          <p:cNvSpPr txBox="1">
            <a:spLocks noGrp="1"/>
          </p:cNvSpPr>
          <p:nvPr/>
        </p:nvSpPr>
        <p:spPr bwMode="auto">
          <a:xfrm>
            <a:off x="5181600" y="6515100"/>
            <a:ext cx="3962400" cy="342900"/>
          </a:xfrm>
          <a:prstGeom prst="rect">
            <a:avLst/>
          </a:prstGeom>
          <a:noFill/>
          <a:ln w="9525">
            <a:noFill/>
            <a:miter lim="800000"/>
            <a:headEnd/>
            <a:tailEnd/>
          </a:ln>
        </p:spPr>
        <p:txBody>
          <a:bodyPr lIns="92824" tIns="46411" rIns="92824" bIns="46411" anchor="b">
            <a:prstTxWarp prst="textNoShape">
              <a:avLst/>
            </a:prstTxWarp>
          </a:bodyPr>
          <a:lstStyle/>
          <a:p>
            <a:pPr algn="r" defTabSz="927100"/>
            <a:fld id="{FB377A43-41ED-BD46-95E9-67951BE0DF92}" type="slidenum">
              <a:rPr lang="en-GB" sz="1200">
                <a:latin typeface="Times New Roman" pitchFamily="-107" charset="0"/>
              </a:rPr>
              <a:pPr algn="r" defTabSz="927100"/>
              <a:t>7</a:t>
            </a:fld>
            <a:endParaRPr lang="en-GB" sz="1200">
              <a:latin typeface="Times New Roman" pitchFamily="-107" charset="0"/>
            </a:endParaRPr>
          </a:p>
        </p:txBody>
      </p:sp>
      <p:sp>
        <p:nvSpPr>
          <p:cNvPr id="7" name="Footer Placeholder 6"/>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107" charset="-128"/>
                <a:cs typeface="ＭＳ Ｐゴシック" pitchFamily="-107" charset="-128"/>
              </a:rPr>
              <a:t>Ozone – wide</a:t>
            </a:r>
            <a:r>
              <a:rPr lang="en-US" baseline="0" dirty="0" smtClean="0">
                <a:ea typeface="ＭＳ Ｐゴシック" pitchFamily="-107" charset="-128"/>
                <a:cs typeface="ＭＳ Ｐゴシック" pitchFamily="-107" charset="-128"/>
              </a:rPr>
              <a:t> range of LMT ozone concentrations, polluted to clean.</a:t>
            </a:r>
            <a:endParaRPr lang="en-US" dirty="0" smtClean="0">
              <a:ea typeface="ＭＳ Ｐゴシック" pitchFamily="-107" charset="-128"/>
              <a:cs typeface="ＭＳ Ｐゴシック" pitchFamily="-107"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107" charset="-128"/>
                <a:cs typeface="ＭＳ Ｐゴシック" pitchFamily="-107" charset="-128"/>
              </a:rPr>
              <a:t>Water and temperature – none of the profiles are particularly dry, there is a pretty good range of surface temperatures.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DBC770-9553-B54A-8005-609E175712CA}" type="slidenum">
              <a:rPr lang="en-US" smtClean="0">
                <a:latin typeface="Arial" pitchFamily="-107" charset="0"/>
                <a:ea typeface="ＭＳ Ｐゴシック" pitchFamily="-107" charset="-128"/>
                <a:cs typeface="ＭＳ Ｐゴシック" pitchFamily="-107" charset="-128"/>
              </a:rPr>
              <a:pPr/>
              <a:t>8</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We can show that same information graphically, and that highlights the grouping of performance. The left hand data are single spectral regions, the center are UV plus another region, and the rightmost are UV + thermal plus something else. </a:t>
            </a:r>
          </a:p>
          <a:p>
            <a:pPr eaLnBrk="1" hangingPunct="1">
              <a:spcBef>
                <a:spcPct val="0"/>
              </a:spcBef>
            </a:pPr>
            <a:r>
              <a:rPr lang="en-US" dirty="0" smtClean="0">
                <a:ea typeface="ＭＳ Ｐゴシック" pitchFamily="-107" charset="-128"/>
                <a:cs typeface="ＭＳ Ｐゴシック" pitchFamily="-107" charset="-128"/>
              </a:rPr>
              <a:t>There are a group that perform substantially better in the &gt;800 region, with a wide range of performance over the 16 cases. </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3576B-DFC6-1B4C-9041-44A422F503C4}" type="slidenum">
              <a:rPr lang="en-US" smtClean="0">
                <a:latin typeface="Arial" pitchFamily="-107" charset="0"/>
                <a:ea typeface="ＭＳ Ｐゴシック" pitchFamily="-107" charset="-128"/>
                <a:cs typeface="ＭＳ Ｐゴシック" pitchFamily="-107" charset="-128"/>
              </a:rPr>
              <a:pPr/>
              <a:t>9</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Now we will look at sets of averaging kernels for the case with the highest DFS in the &gt;800 and &gt;900 layers, and then the lowest DFS case.</a:t>
            </a:r>
          </a:p>
          <a:p>
            <a:pPr eaLnBrk="1" hangingPunct="1">
              <a:spcBef>
                <a:spcPct val="0"/>
              </a:spcBef>
            </a:pPr>
            <a:r>
              <a:rPr lang="en-US" dirty="0" smtClean="0">
                <a:ea typeface="ＭＳ Ｐゴシック" pitchFamily="-107" charset="-128"/>
                <a:cs typeface="ＭＳ Ｐゴシック" pitchFamily="-107" charset="-128"/>
              </a:rPr>
              <a:t>Here are plots for single spectral regions. We see the high sensitivity of VIS near the surface, but the overall higher sensitivity of TIR and UV. The MIR has low sensitivity throughout.</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B1454F-4261-CE40-AD7F-DEAA21544734}" type="slidenum">
              <a:rPr lang="en-US" smtClean="0">
                <a:latin typeface="Arial" pitchFamily="-107" charset="0"/>
                <a:ea typeface="ＭＳ Ｐゴシック" pitchFamily="-107" charset="-128"/>
                <a:cs typeface="ＭＳ Ｐゴシック" pitchFamily="-107" charset="-128"/>
              </a:rPr>
              <a:pPr/>
              <a:t>10</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dirty="0"/>
          </a:p>
        </p:txBody>
      </p:sp>
      <p:sp>
        <p:nvSpPr>
          <p:cNvPr id="16" name="Footer Placeholder 16"/>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1DBA2F9-E029-664E-BC24-97AF6D1A1E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5E6FA71-8E69-8A41-917D-8F8AB2DD2C2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A588E0C8-7E38-1140-9957-5774C9B311E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r>
              <a:rPr lang="en-US" smtClean="0"/>
              <a:t>© 2011.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30068A3-3324-3744-BC01-8736F407B0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smtClean="0"/>
              <a:t>© 2011. All rights reserved.</a:t>
            </a: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7AE7ACA-8D5E-EE42-8903-485D59DD7D3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8" name="Slide Number Placeholder 6"/>
          <p:cNvSpPr>
            <a:spLocks noGrp="1"/>
          </p:cNvSpPr>
          <p:nvPr>
            <p:ph type="sldNum" sz="quarter" idx="12"/>
          </p:nvPr>
        </p:nvSpPr>
        <p:spPr/>
        <p:txBody>
          <a:bodyPr/>
          <a:lstStyle>
            <a:lvl1pPr>
              <a:defRPr/>
            </a:lvl1pPr>
          </a:lstStyle>
          <a:p>
            <a:pPr>
              <a:defRPr/>
            </a:pPr>
            <a:fld id="{FDF79D58-8160-BA4B-AD7C-17F7FAE0CD6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smtClean="0"/>
              <a:t>© 2011. All rights reserved.</a:t>
            </a: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131BFC95-C135-6142-AC17-377C1B5C252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683A18C-83D6-5546-B247-02B7C9BCC6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D76BD39E-72D4-444A-A3FA-A02A5A2786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C0B863F-2149-1B42-9BB9-6AC6862AB230}"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smtClean="0"/>
              <a:t>© 2011.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E1A029F-AF2A-2A41-9744-9BF746D9A6D2}"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smtClean="0"/>
              <a:t>© 2011.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cs typeface="+mn-cs"/>
              </a:defRPr>
            </a:lvl1pPr>
          </a:lstStyle>
          <a:p>
            <a:pPr>
              <a:defRPr/>
            </a:pPr>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r>
              <a:rPr lang="en-US" smtClean="0"/>
              <a:t>© 2011. All rights reserved.</a:t>
            </a: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ea typeface="+mn-ea"/>
                <a:cs typeface="+mn-cs"/>
              </a:defRPr>
            </a:lvl1pPr>
          </a:lstStyle>
          <a:p>
            <a:pPr>
              <a:defRPr/>
            </a:pPr>
            <a:fld id="{E9BFD10D-9F49-404F-AD5A-2830AA863910}"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descr="nasa_logo(80x66).jpg"/>
          <p:cNvPicPr>
            <a:picLocks noChangeAspect="1"/>
          </p:cNvPicPr>
          <p:nvPr userDrawn="1"/>
        </p:nvPicPr>
        <p:blipFill>
          <a:blip r:embed="rId13"/>
          <a:stretch>
            <a:fillRect/>
          </a:stretch>
        </p:blipFill>
        <p:spPr>
          <a:xfrm>
            <a:off x="304800" y="187325"/>
            <a:ext cx="1028700" cy="863600"/>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5pPr>
      <a:lvl6pPr marL="4572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6pPr>
      <a:lvl7pPr marL="9144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7pPr>
      <a:lvl8pPr marL="13716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8pPr>
      <a:lvl9pPr marL="18288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107" charset="2"/>
        <a:buChar char=""/>
        <a:defRPr sz="2700" kern="1200">
          <a:solidFill>
            <a:schemeClr val="tx1"/>
          </a:solidFill>
          <a:latin typeface="+mn-lt"/>
          <a:ea typeface="ＭＳ Ｐゴシック" pitchFamily="-108" charset="-128"/>
          <a:cs typeface="ＭＳ Ｐゴシック" pitchFamily="-108" charset="-128"/>
        </a:defRPr>
      </a:lvl1pPr>
      <a:lvl2pPr marL="547688" indent="-273050" algn="l" rtl="0" eaLnBrk="0" fontAlgn="base" hangingPunct="0">
        <a:spcBef>
          <a:spcPct val="20000"/>
        </a:spcBef>
        <a:spcAft>
          <a:spcPct val="0"/>
        </a:spcAft>
        <a:buClr>
          <a:schemeClr val="accent2"/>
        </a:buClr>
        <a:buSzPct val="70000"/>
        <a:buFont typeface="Wingdings" pitchFamily="-107" charset="2"/>
        <a:buChar char=""/>
        <a:defRPr sz="2200" kern="1200">
          <a:solidFill>
            <a:schemeClr val="tx2"/>
          </a:solidFill>
          <a:latin typeface="+mn-lt"/>
          <a:ea typeface="ＭＳ Ｐゴシック" pitchFamily="-108" charset="-128"/>
          <a:cs typeface="+mn-cs"/>
        </a:defRPr>
      </a:lvl2pPr>
      <a:lvl3pPr marL="822325" indent="-228600" algn="l" rtl="0" eaLnBrk="0" fontAlgn="base" hangingPunct="0">
        <a:spcBef>
          <a:spcPct val="20000"/>
        </a:spcBef>
        <a:spcAft>
          <a:spcPct val="0"/>
        </a:spcAft>
        <a:buClr>
          <a:srgbClr val="8CADAE"/>
        </a:buClr>
        <a:buSzPct val="75000"/>
        <a:buFont typeface="Wingdings 2" pitchFamily="-107" charset="2"/>
        <a:buChar char=""/>
        <a:defRPr sz="2000" kern="1200">
          <a:solidFill>
            <a:schemeClr val="tx1"/>
          </a:solidFill>
          <a:latin typeface="+mn-lt"/>
          <a:ea typeface="ＭＳ Ｐゴシック" pitchFamily="-108" charset="-128"/>
          <a:cs typeface="+mn-cs"/>
        </a:defRPr>
      </a:lvl3pPr>
      <a:lvl4pPr marL="1096963" indent="-228600" algn="l" rtl="0" eaLnBrk="0" fontAlgn="base" hangingPunct="0">
        <a:spcBef>
          <a:spcPct val="20000"/>
        </a:spcBef>
        <a:spcAft>
          <a:spcPct val="0"/>
        </a:spcAft>
        <a:buClr>
          <a:srgbClr val="8C7B70"/>
        </a:buClr>
        <a:buSzPct val="70000"/>
        <a:buFont typeface="Wingdings" pitchFamily="-107" charset="2"/>
        <a:buChar char=""/>
        <a:defRPr sz="2000" kern="1200">
          <a:solidFill>
            <a:schemeClr val="tx2"/>
          </a:solidFill>
          <a:latin typeface="+mn-lt"/>
          <a:ea typeface="ＭＳ Ｐゴシック" pitchFamily="-108"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itchFamily="-108"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24.pdf"/><Relationship Id="rId6"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1.docx"/><Relationship Id="rId5" Type="http://schemas.openxmlformats.org/officeDocument/2006/relationships/oleObject" Target="Eldering%20HD:Users:eldering:Documents:Eldering_files:Eldering%20research%20newer:GEOCAPE_SWG_2008:subgroup:SpectralSpecification_Table%5B1%5D.doc!OLE_LINK1" TargetMode="External"/><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image" Target="../media/image11.jpe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77067"/>
            <a:ext cx="6400800" cy="2599267"/>
          </a:xfrm>
        </p:spPr>
        <p:txBody>
          <a:bodyPr>
            <a:normAutofit/>
          </a:bodyPr>
          <a:lstStyle/>
          <a:p>
            <a:pPr eaLnBrk="1" fontAlgn="auto" hangingPunct="1">
              <a:spcAft>
                <a:spcPts val="0"/>
              </a:spcAft>
              <a:buFont typeface="Wingdings 2"/>
              <a:buNone/>
              <a:defRPr/>
            </a:pPr>
            <a:r>
              <a:rPr lang="en-US" dirty="0" smtClean="0">
                <a:solidFill>
                  <a:srgbClr val="434343"/>
                </a:solidFill>
                <a:ea typeface="+mn-ea"/>
                <a:cs typeface="+mn-cs"/>
              </a:rPr>
              <a:t>Geo-cape COMMUNITY WORKSHOP</a:t>
            </a:r>
          </a:p>
          <a:p>
            <a:pPr eaLnBrk="1" fontAlgn="auto" hangingPunct="1">
              <a:spcAft>
                <a:spcPts val="0"/>
              </a:spcAft>
              <a:buFont typeface="Wingdings 2"/>
              <a:buNone/>
              <a:defRPr/>
            </a:pPr>
            <a:r>
              <a:rPr lang="en-US" dirty="0" smtClean="0">
                <a:solidFill>
                  <a:srgbClr val="434343"/>
                </a:solidFill>
                <a:ea typeface="+mn-ea"/>
                <a:cs typeface="+mn-cs"/>
              </a:rPr>
              <a:t>MAY 12 2011</a:t>
            </a:r>
          </a:p>
          <a:p>
            <a:pPr eaLnBrk="1" fontAlgn="auto" hangingPunct="1">
              <a:spcAft>
                <a:spcPts val="0"/>
              </a:spcAft>
              <a:buFont typeface="Wingdings 2"/>
              <a:buNone/>
              <a:defRPr/>
            </a:pPr>
            <a:endParaRPr lang="en-US" dirty="0" smtClean="0">
              <a:solidFill>
                <a:srgbClr val="434343"/>
              </a:solidFill>
              <a:ea typeface="+mn-ea"/>
              <a:cs typeface="+mn-cs"/>
            </a:endParaRPr>
          </a:p>
          <a:p>
            <a:pPr eaLnBrk="1" fontAlgn="auto" hangingPunct="1">
              <a:spcAft>
                <a:spcPts val="0"/>
              </a:spcAft>
              <a:defRPr/>
            </a:pPr>
            <a:r>
              <a:rPr lang="en-US" cap="none" dirty="0" smtClean="0">
                <a:solidFill>
                  <a:srgbClr val="434343"/>
                </a:solidFill>
                <a:ea typeface="+mn-ea"/>
                <a:cs typeface="+mn-cs"/>
              </a:rPr>
              <a:t>Vijay Natraj</a:t>
            </a:r>
            <a:r>
              <a:rPr lang="en-US" cap="none" baseline="30000" dirty="0" smtClean="0">
                <a:solidFill>
                  <a:srgbClr val="434343"/>
                </a:solidFill>
                <a:ea typeface="+mn-ea"/>
                <a:cs typeface="+mn-cs"/>
              </a:rPr>
              <a:t>1</a:t>
            </a:r>
            <a:r>
              <a:rPr lang="en-US" cap="none" dirty="0" smtClean="0">
                <a:solidFill>
                  <a:srgbClr val="434343"/>
                </a:solidFill>
                <a:ea typeface="+mn-ea"/>
                <a:cs typeface="+mn-cs"/>
              </a:rPr>
              <a:t>, </a:t>
            </a:r>
            <a:r>
              <a:rPr lang="en-US" cap="none" dirty="0" err="1" smtClean="0">
                <a:solidFill>
                  <a:srgbClr val="434343"/>
                </a:solidFill>
                <a:ea typeface="+mn-ea"/>
                <a:cs typeface="+mn-cs"/>
              </a:rPr>
              <a:t>Xiong</a:t>
            </a:r>
            <a:r>
              <a:rPr lang="en-US" cap="none" dirty="0" smtClean="0">
                <a:solidFill>
                  <a:srgbClr val="434343"/>
                </a:solidFill>
                <a:ea typeface="+mn-ea"/>
                <a:cs typeface="+mn-cs"/>
              </a:rPr>
              <a:t> Liu</a:t>
            </a:r>
            <a:r>
              <a:rPr lang="en-US" cap="none" baseline="30000" dirty="0" smtClean="0">
                <a:solidFill>
                  <a:srgbClr val="434343"/>
                </a:solidFill>
                <a:ea typeface="+mn-ea"/>
                <a:cs typeface="+mn-cs"/>
              </a:rPr>
              <a:t>2</a:t>
            </a:r>
            <a:r>
              <a:rPr lang="en-US" cap="none" dirty="0" smtClean="0">
                <a:solidFill>
                  <a:srgbClr val="434343"/>
                </a:solidFill>
                <a:ea typeface="+mn-ea"/>
                <a:cs typeface="+mn-cs"/>
              </a:rPr>
              <a:t>, Susan Kulawik</a:t>
            </a:r>
            <a:r>
              <a:rPr lang="en-US" cap="none" baseline="30000" dirty="0" smtClean="0">
                <a:solidFill>
                  <a:srgbClr val="434343"/>
                </a:solidFill>
                <a:ea typeface="+mn-ea"/>
                <a:cs typeface="+mn-cs"/>
              </a:rPr>
              <a:t>1</a:t>
            </a:r>
            <a:r>
              <a:rPr lang="en-US" cap="none" dirty="0" smtClean="0">
                <a:solidFill>
                  <a:srgbClr val="434343"/>
                </a:solidFill>
                <a:ea typeface="+mn-ea"/>
                <a:cs typeface="+mn-cs"/>
              </a:rPr>
              <a:t>, Kelly Chance</a:t>
            </a:r>
            <a:r>
              <a:rPr lang="en-US" cap="none" baseline="30000" dirty="0" smtClean="0">
                <a:solidFill>
                  <a:srgbClr val="434343"/>
                </a:solidFill>
                <a:ea typeface="+mn-ea"/>
                <a:cs typeface="+mn-cs"/>
              </a:rPr>
              <a:t>2</a:t>
            </a:r>
            <a:r>
              <a:rPr lang="en-US" cap="none" dirty="0" smtClean="0">
                <a:solidFill>
                  <a:srgbClr val="434343"/>
                </a:solidFill>
                <a:ea typeface="+mn-ea"/>
                <a:cs typeface="+mn-cs"/>
              </a:rPr>
              <a:t>, Robert Chatfield</a:t>
            </a:r>
            <a:r>
              <a:rPr lang="en-US" cap="none" baseline="30000" dirty="0" smtClean="0">
                <a:solidFill>
                  <a:srgbClr val="434343"/>
                </a:solidFill>
                <a:ea typeface="+mn-ea"/>
                <a:cs typeface="+mn-cs"/>
              </a:rPr>
              <a:t>3</a:t>
            </a:r>
            <a:r>
              <a:rPr lang="en-US" cap="none" dirty="0" smtClean="0">
                <a:solidFill>
                  <a:srgbClr val="434343"/>
                </a:solidFill>
                <a:ea typeface="+mn-ea"/>
                <a:cs typeface="+mn-cs"/>
              </a:rPr>
              <a:t>, David P. Edwards</a:t>
            </a:r>
            <a:r>
              <a:rPr lang="en-US" cap="none" baseline="30000" dirty="0" smtClean="0">
                <a:solidFill>
                  <a:srgbClr val="434343"/>
                </a:solidFill>
                <a:ea typeface="+mn-ea"/>
                <a:cs typeface="+mn-cs"/>
              </a:rPr>
              <a:t>4</a:t>
            </a:r>
            <a:r>
              <a:rPr lang="en-US" cap="none" dirty="0" smtClean="0">
                <a:solidFill>
                  <a:srgbClr val="434343"/>
                </a:solidFill>
                <a:ea typeface="+mn-ea"/>
                <a:cs typeface="+mn-cs"/>
              </a:rPr>
              <a:t>, Annmarie Eldering</a:t>
            </a:r>
            <a:r>
              <a:rPr lang="en-US" cap="none" baseline="30000" dirty="0" smtClean="0">
                <a:solidFill>
                  <a:srgbClr val="434343"/>
                </a:solidFill>
                <a:ea typeface="+mn-ea"/>
                <a:cs typeface="+mn-cs"/>
              </a:rPr>
              <a:t>1</a:t>
            </a:r>
            <a:r>
              <a:rPr lang="en-US" cap="none" dirty="0" smtClean="0">
                <a:solidFill>
                  <a:srgbClr val="434343"/>
                </a:solidFill>
                <a:ea typeface="+mn-ea"/>
                <a:cs typeface="+mn-cs"/>
              </a:rPr>
              <a:t>, Gene Francis</a:t>
            </a:r>
            <a:r>
              <a:rPr lang="en-US" cap="none" baseline="30000" dirty="0" smtClean="0">
                <a:solidFill>
                  <a:srgbClr val="434343"/>
                </a:solidFill>
                <a:ea typeface="+mn-ea"/>
                <a:cs typeface="+mn-cs"/>
              </a:rPr>
              <a:t>4</a:t>
            </a:r>
            <a:r>
              <a:rPr lang="en-US" cap="none" dirty="0" smtClean="0">
                <a:solidFill>
                  <a:srgbClr val="434343"/>
                </a:solidFill>
                <a:ea typeface="+mn-ea"/>
                <a:cs typeface="+mn-cs"/>
              </a:rPr>
              <a:t>, Thomas Kurosu</a:t>
            </a:r>
            <a:r>
              <a:rPr lang="en-US" cap="none" baseline="30000" dirty="0" smtClean="0">
                <a:solidFill>
                  <a:srgbClr val="434343"/>
                </a:solidFill>
                <a:ea typeface="+mn-ea"/>
                <a:cs typeface="+mn-cs"/>
              </a:rPr>
              <a:t>2</a:t>
            </a:r>
            <a:r>
              <a:rPr lang="en-US" cap="none" dirty="0" smtClean="0">
                <a:solidFill>
                  <a:srgbClr val="434343"/>
                </a:solidFill>
                <a:ea typeface="+mn-ea"/>
                <a:cs typeface="+mn-cs"/>
              </a:rPr>
              <a:t>, Kenneth Pickering</a:t>
            </a:r>
            <a:r>
              <a:rPr lang="en-US" cap="none" baseline="30000" dirty="0" smtClean="0">
                <a:solidFill>
                  <a:srgbClr val="434343"/>
                </a:solidFill>
                <a:ea typeface="+mn-ea"/>
                <a:cs typeface="+mn-cs"/>
              </a:rPr>
              <a:t>5</a:t>
            </a:r>
            <a:r>
              <a:rPr lang="en-US" cap="none" dirty="0" smtClean="0">
                <a:solidFill>
                  <a:srgbClr val="434343"/>
                </a:solidFill>
                <a:ea typeface="+mn-ea"/>
                <a:cs typeface="+mn-cs"/>
              </a:rPr>
              <a:t>, Robert Spurr</a:t>
            </a:r>
            <a:r>
              <a:rPr lang="en-US" cap="none" baseline="30000" dirty="0" smtClean="0">
                <a:solidFill>
                  <a:srgbClr val="434343"/>
                </a:solidFill>
                <a:ea typeface="+mn-ea"/>
                <a:cs typeface="+mn-cs"/>
              </a:rPr>
              <a:t>6</a:t>
            </a:r>
            <a:r>
              <a:rPr lang="en-US" cap="none" dirty="0" smtClean="0">
                <a:solidFill>
                  <a:srgbClr val="434343"/>
                </a:solidFill>
                <a:ea typeface="+mn-ea"/>
                <a:cs typeface="+mn-cs"/>
              </a:rPr>
              <a:t>, Helen Worden</a:t>
            </a:r>
            <a:r>
              <a:rPr lang="en-US" cap="none" baseline="30000" dirty="0" smtClean="0">
                <a:solidFill>
                  <a:srgbClr val="434343"/>
                </a:solidFill>
                <a:ea typeface="+mn-ea"/>
                <a:cs typeface="+mn-cs"/>
              </a:rPr>
              <a:t>4</a:t>
            </a:r>
            <a:r>
              <a:rPr lang="en-US" cap="none" dirty="0" smtClean="0">
                <a:solidFill>
                  <a:srgbClr val="434343"/>
                </a:solidFill>
                <a:ea typeface="+mn-ea"/>
                <a:cs typeface="+mn-cs"/>
              </a:rPr>
              <a:t>, Omar Torres</a:t>
            </a:r>
            <a:r>
              <a:rPr lang="en-US" cap="none" baseline="30000" dirty="0" smtClean="0">
                <a:solidFill>
                  <a:srgbClr val="434343"/>
                </a:solidFill>
                <a:ea typeface="+mn-ea"/>
                <a:cs typeface="+mn-cs"/>
              </a:rPr>
              <a:t>5</a:t>
            </a:r>
          </a:p>
          <a:p>
            <a:pPr algn="l" eaLnBrk="1" fontAlgn="auto" hangingPunct="1">
              <a:spcAft>
                <a:spcPts val="0"/>
              </a:spcAft>
              <a:defRPr/>
            </a:pPr>
            <a:endParaRPr lang="en-US" dirty="0">
              <a:ea typeface="+mn-ea"/>
              <a:cs typeface="+mn-cs"/>
            </a:endParaRPr>
          </a:p>
        </p:txBody>
      </p:sp>
      <p:sp>
        <p:nvSpPr>
          <p:cNvPr id="15363" name="Title 1"/>
          <p:cNvSpPr>
            <a:spLocks noGrp="1"/>
          </p:cNvSpPr>
          <p:nvPr>
            <p:ph type="ctrTitle"/>
          </p:nvPr>
        </p:nvSpPr>
        <p:spPr/>
        <p:txBody>
          <a:bodyPr/>
          <a:lstStyle/>
          <a:p>
            <a:pPr eaLnBrk="1" hangingPunct="1"/>
            <a:r>
              <a:rPr lang="en-US" sz="3600" dirty="0" err="1" smtClean="0">
                <a:ea typeface="ＭＳ Ｐゴシック" pitchFamily="-107" charset="-128"/>
                <a:cs typeface="ＭＳ Ｐゴシック" pitchFamily="-107" charset="-128"/>
              </a:rPr>
              <a:t>Tropospheric</a:t>
            </a:r>
            <a:r>
              <a:rPr lang="en-US" sz="3600" dirty="0" smtClean="0">
                <a:ea typeface="ＭＳ Ｐゴシック" pitchFamily="-107" charset="-128"/>
                <a:cs typeface="ＭＳ Ｐゴシック" pitchFamily="-107" charset="-128"/>
              </a:rPr>
              <a:t> Ozone Profiling Using Simulated GEO-CAPE Measurements</a:t>
            </a:r>
          </a:p>
        </p:txBody>
      </p:sp>
      <p:sp>
        <p:nvSpPr>
          <p:cNvPr id="4" name="Slide Number Placeholder 3"/>
          <p:cNvSpPr>
            <a:spLocks noGrp="1"/>
          </p:cNvSpPr>
          <p:nvPr>
            <p:ph type="sldNum" sz="quarter" idx="12"/>
          </p:nvPr>
        </p:nvSpPr>
        <p:spPr/>
        <p:txBody>
          <a:bodyPr/>
          <a:lstStyle/>
          <a:p>
            <a:pPr>
              <a:defRPr/>
            </a:pPr>
            <a:fld id="{74FE05DC-EDD4-FB47-817C-D43AFCDB7491}" type="slidenum">
              <a:rPr lang="en-US" smtClean="0"/>
              <a:pPr>
                <a:defRPr/>
              </a:pPr>
              <a:t>1</a:t>
            </a:fld>
            <a:endParaRPr lang="en-US" dirty="0"/>
          </a:p>
        </p:txBody>
      </p:sp>
      <p:sp>
        <p:nvSpPr>
          <p:cNvPr id="2" name="TextBox 1"/>
          <p:cNvSpPr txBox="1"/>
          <p:nvPr/>
        </p:nvSpPr>
        <p:spPr>
          <a:xfrm>
            <a:off x="550333" y="4992513"/>
            <a:ext cx="8226778" cy="1200329"/>
          </a:xfrm>
          <a:prstGeom prst="rect">
            <a:avLst/>
          </a:prstGeom>
          <a:noFill/>
        </p:spPr>
        <p:txBody>
          <a:bodyPr wrap="square" rtlCol="0">
            <a:spAutoFit/>
          </a:bodyPr>
          <a:lstStyle/>
          <a:p>
            <a:r>
              <a:rPr lang="en-US" sz="1200" dirty="0" smtClean="0">
                <a:solidFill>
                  <a:schemeClr val="tx2">
                    <a:lumMod val="75000"/>
                  </a:schemeClr>
                </a:solidFill>
              </a:rPr>
              <a:t>1- </a:t>
            </a:r>
            <a:r>
              <a:rPr lang="en-US" sz="1200" dirty="0">
                <a:solidFill>
                  <a:schemeClr val="tx2">
                    <a:lumMod val="75000"/>
                  </a:schemeClr>
                </a:solidFill>
              </a:rPr>
              <a:t>Jet Propulsion Laboratory, California Institute of Technology, 4800 Oak Grove Drive, Pasadena, CA 91109, USA</a:t>
            </a:r>
          </a:p>
          <a:p>
            <a:r>
              <a:rPr lang="en-US" sz="1200" dirty="0" smtClean="0">
                <a:solidFill>
                  <a:schemeClr val="tx2">
                    <a:lumMod val="75000"/>
                  </a:schemeClr>
                </a:solidFill>
              </a:rPr>
              <a:t>2- </a:t>
            </a:r>
            <a:r>
              <a:rPr lang="en-US" sz="1200" dirty="0">
                <a:solidFill>
                  <a:schemeClr val="tx2">
                    <a:lumMod val="75000"/>
                  </a:schemeClr>
                </a:solidFill>
              </a:rPr>
              <a:t>Harvard-Smithsonian Center for Astrophysics, 60 Garden Street, Cambridge, MA 02138, USA</a:t>
            </a:r>
          </a:p>
          <a:p>
            <a:r>
              <a:rPr lang="en-US" sz="1200" dirty="0" smtClean="0">
                <a:solidFill>
                  <a:schemeClr val="tx2">
                    <a:lumMod val="75000"/>
                  </a:schemeClr>
                </a:solidFill>
              </a:rPr>
              <a:t>3- NASA </a:t>
            </a:r>
            <a:r>
              <a:rPr lang="en-US" sz="1200" dirty="0">
                <a:solidFill>
                  <a:schemeClr val="tx2">
                    <a:lumMod val="75000"/>
                  </a:schemeClr>
                </a:solidFill>
              </a:rPr>
              <a:t>Ames Research Center, Moffett Field, CA 94035, USA</a:t>
            </a:r>
          </a:p>
          <a:p>
            <a:r>
              <a:rPr lang="en-US" sz="1200" dirty="0" smtClean="0">
                <a:solidFill>
                  <a:schemeClr val="tx2">
                    <a:lumMod val="75000"/>
                  </a:schemeClr>
                </a:solidFill>
              </a:rPr>
              <a:t>4- National </a:t>
            </a:r>
            <a:r>
              <a:rPr lang="en-US" sz="1200" dirty="0">
                <a:solidFill>
                  <a:schemeClr val="tx2">
                    <a:lumMod val="75000"/>
                  </a:schemeClr>
                </a:solidFill>
              </a:rPr>
              <a:t>Center for Atmospheric Research, PO Box 3000, Boulder, CO 80307, USA</a:t>
            </a:r>
          </a:p>
          <a:p>
            <a:r>
              <a:rPr lang="en-US" sz="1200" dirty="0" smtClean="0">
                <a:solidFill>
                  <a:schemeClr val="tx2">
                    <a:lumMod val="75000"/>
                  </a:schemeClr>
                </a:solidFill>
              </a:rPr>
              <a:t>5- </a:t>
            </a:r>
            <a:r>
              <a:rPr lang="en-US" sz="1200" dirty="0">
                <a:solidFill>
                  <a:schemeClr val="tx2">
                    <a:lumMod val="75000"/>
                  </a:schemeClr>
                </a:solidFill>
              </a:rPr>
              <a:t>NASA Goddard Space Flight Center, Greenbelt, MD 20771, USA</a:t>
            </a:r>
          </a:p>
          <a:p>
            <a:r>
              <a:rPr lang="en-US" sz="1200" dirty="0" smtClean="0">
                <a:solidFill>
                  <a:schemeClr val="tx2">
                    <a:lumMod val="75000"/>
                  </a:schemeClr>
                </a:solidFill>
              </a:rPr>
              <a:t>6- </a:t>
            </a:r>
            <a:r>
              <a:rPr lang="en-US" sz="1200" dirty="0">
                <a:solidFill>
                  <a:schemeClr val="tx2">
                    <a:lumMod val="75000"/>
                  </a:schemeClr>
                </a:solidFill>
              </a:rPr>
              <a:t>RT Solutions, Inc., 9 Channing Street, Cambridge, MA 02138, USA</a:t>
            </a:r>
          </a:p>
        </p:txBody>
      </p:sp>
      <p:sp>
        <p:nvSpPr>
          <p:cNvPr id="7" name="Footer Placeholder 6"/>
          <p:cNvSpPr>
            <a:spLocks noGrp="1"/>
          </p:cNvSpPr>
          <p:nvPr>
            <p:ph type="ftr" sz="quarter" idx="11"/>
          </p:nvPr>
        </p:nvSpPr>
        <p:spPr/>
        <p:txBody>
          <a:bodyPr/>
          <a:lstStyle/>
          <a:p>
            <a:pPr>
              <a:defRPr/>
            </a:pPr>
            <a:r>
              <a:rPr lang="en-US" smtClean="0"/>
              <a:t>© 2011. All rights reserved.</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just" eaLnBrk="1" hangingPunct="1"/>
            <a:r>
              <a:rPr lang="en-US" dirty="0" smtClean="0">
                <a:ea typeface="ＭＳ Ｐゴシック" pitchFamily="-107" charset="-128"/>
                <a:cs typeface="ＭＳ Ｐゴシック" pitchFamily="-107" charset="-128"/>
              </a:rPr>
              <a:t>Polluted atmosphere, single band</a:t>
            </a:r>
          </a:p>
        </p:txBody>
      </p:sp>
      <p:sp>
        <p:nvSpPr>
          <p:cNvPr id="56323" name="Text Placeholder 2"/>
          <p:cNvSpPr>
            <a:spLocks noGrp="1"/>
          </p:cNvSpPr>
          <p:nvPr>
            <p:ph type="body" idx="2"/>
          </p:nvPr>
        </p:nvSpPr>
        <p:spPr/>
        <p:txBody>
          <a:bodyPr/>
          <a:lstStyle/>
          <a:p>
            <a:pPr algn="just" eaLnBrk="1" hangingPunct="1"/>
            <a:r>
              <a:rPr lang="en-US" dirty="0" smtClean="0">
                <a:ea typeface="ＭＳ Ｐゴシック" pitchFamily="-107" charset="-128"/>
                <a:cs typeface="ＭＳ Ｐゴシック" pitchFamily="-107" charset="-128"/>
              </a:rPr>
              <a:t>This profile showed strong sensitivity, it is a polluted atmosphere with </a:t>
            </a:r>
            <a:r>
              <a:rPr lang="en-US" dirty="0" smtClean="0"/>
              <a:t>an enhanced ozone layer of 80-100 </a:t>
            </a:r>
            <a:r>
              <a:rPr lang="en-US" dirty="0" err="1" smtClean="0"/>
              <a:t>ppbv</a:t>
            </a:r>
            <a:r>
              <a:rPr lang="en-US" dirty="0" smtClean="0"/>
              <a:t> below 900 </a:t>
            </a:r>
            <a:r>
              <a:rPr lang="en-US" dirty="0" err="1" smtClean="0"/>
              <a:t>hPa</a:t>
            </a:r>
            <a:r>
              <a:rPr lang="en-US" dirty="0" smtClean="0"/>
              <a:t> </a:t>
            </a:r>
            <a:endParaRPr lang="en-US" dirty="0">
              <a:ea typeface="ＭＳ Ｐゴシック" pitchFamily="-107" charset="-128"/>
              <a:cs typeface="ＭＳ Ｐゴシック" pitchFamily="-107" charset="-128"/>
            </a:endParaRPr>
          </a:p>
        </p:txBody>
      </p:sp>
      <p:pic>
        <p:nvPicPr>
          <p:cNvPr id="56324" name="Content Placeholder 5" descr="Picture 38.png"/>
          <p:cNvPicPr>
            <a:picLocks noGrp="1" noChangeAspect="1"/>
          </p:cNvPicPr>
          <p:nvPr>
            <p:ph sz="quarter" idx="1"/>
          </p:nvPr>
        </p:nvPicPr>
        <p:blipFill>
          <a:blip r:embed="rId3"/>
          <a:srcRect l="-13818" r="-13818"/>
          <a:stretch>
            <a:fillRect/>
          </a:stretch>
        </p:blipFill>
        <p:spPr/>
      </p:pic>
      <p:sp>
        <p:nvSpPr>
          <p:cNvPr id="5" name="Slide Number Placeholder 4"/>
          <p:cNvSpPr>
            <a:spLocks noGrp="1"/>
          </p:cNvSpPr>
          <p:nvPr>
            <p:ph type="sldNum" sz="quarter" idx="10"/>
          </p:nvPr>
        </p:nvSpPr>
        <p:spPr/>
        <p:txBody>
          <a:bodyPr/>
          <a:lstStyle/>
          <a:p>
            <a:pPr>
              <a:defRPr/>
            </a:pPr>
            <a:fld id="{5C9EFA13-C19E-5440-9F3F-30BD49A3107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just" eaLnBrk="1" hangingPunct="1"/>
            <a:r>
              <a:rPr lang="en-US" dirty="0" smtClean="0">
                <a:ea typeface="ＭＳ Ｐゴシック" pitchFamily="-107" charset="-128"/>
                <a:cs typeface="ＭＳ Ｐゴシック" pitchFamily="-107" charset="-128"/>
              </a:rPr>
              <a:t>Polluted atmosphere, joint bands</a:t>
            </a:r>
          </a:p>
        </p:txBody>
      </p:sp>
      <p:sp>
        <p:nvSpPr>
          <p:cNvPr id="58371" name="Text Placeholder 2"/>
          <p:cNvSpPr>
            <a:spLocks noGrp="1"/>
          </p:cNvSpPr>
          <p:nvPr>
            <p:ph type="body" idx="2"/>
          </p:nvPr>
        </p:nvSpPr>
        <p:spPr/>
        <p:txBody>
          <a:bodyPr/>
          <a:lstStyle/>
          <a:p>
            <a:pPr algn="just" eaLnBrk="1" hangingPunct="1"/>
            <a:r>
              <a:rPr lang="en-US" dirty="0" smtClean="0">
                <a:ea typeface="ＭＳ Ｐゴシック" pitchFamily="-107" charset="-128"/>
                <a:cs typeface="ＭＳ Ｐゴシック" pitchFamily="-107" charset="-128"/>
              </a:rPr>
              <a:t>Use of TIR really lets you separate lower layers above and beyond UV+VIS</a:t>
            </a:r>
          </a:p>
        </p:txBody>
      </p:sp>
      <p:pic>
        <p:nvPicPr>
          <p:cNvPr id="58372" name="Content Placeholder 5" descr="Picture 39.png"/>
          <p:cNvPicPr>
            <a:picLocks noGrp="1" noChangeAspect="1"/>
          </p:cNvPicPr>
          <p:nvPr>
            <p:ph sz="quarter" idx="1"/>
          </p:nvPr>
        </p:nvPicPr>
        <p:blipFill>
          <a:blip r:embed="rId3"/>
          <a:srcRect l="-11522" r="-11522"/>
          <a:stretch>
            <a:fillRect/>
          </a:stretch>
        </p:blipFill>
        <p:spPr/>
      </p:pic>
      <p:sp>
        <p:nvSpPr>
          <p:cNvPr id="5" name="Slide Number Placeholder 4"/>
          <p:cNvSpPr>
            <a:spLocks noGrp="1"/>
          </p:cNvSpPr>
          <p:nvPr>
            <p:ph type="sldNum" sz="quarter" idx="10"/>
          </p:nvPr>
        </p:nvSpPr>
        <p:spPr/>
        <p:txBody>
          <a:bodyPr/>
          <a:lstStyle/>
          <a:p>
            <a:pPr>
              <a:defRPr/>
            </a:pPr>
            <a:fld id="{45BA7AAA-0BAF-4743-A3E4-07EC29DC8EC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ea typeface="ＭＳ Ｐゴシック" pitchFamily="-107" charset="-128"/>
                <a:cs typeface="ＭＳ Ｐゴシック" pitchFamily="-107" charset="-128"/>
              </a:rPr>
              <a:t>Nominal atmosphere, single bands</a:t>
            </a:r>
          </a:p>
        </p:txBody>
      </p:sp>
      <p:sp>
        <p:nvSpPr>
          <p:cNvPr id="60419" name="Text Placeholder 2"/>
          <p:cNvSpPr>
            <a:spLocks noGrp="1"/>
          </p:cNvSpPr>
          <p:nvPr>
            <p:ph type="body" idx="2"/>
          </p:nvPr>
        </p:nvSpPr>
        <p:spPr/>
        <p:txBody>
          <a:bodyPr/>
          <a:lstStyle/>
          <a:p>
            <a:pPr eaLnBrk="1" hangingPunct="1"/>
            <a:r>
              <a:rPr lang="en-US" dirty="0" smtClean="0"/>
              <a:t>This atmosphere features high </a:t>
            </a:r>
            <a:r>
              <a:rPr lang="en-US" dirty="0" err="1" smtClean="0"/>
              <a:t>sza</a:t>
            </a:r>
            <a:r>
              <a:rPr lang="en-US" dirty="0" smtClean="0"/>
              <a:t>, low temperature and thermal contrast, small a priori variability (clean). </a:t>
            </a:r>
            <a:endParaRPr lang="en-US" dirty="0">
              <a:ea typeface="ＭＳ Ｐゴシック" pitchFamily="-107" charset="-128"/>
              <a:cs typeface="ＭＳ Ｐゴシック" pitchFamily="-107" charset="-128"/>
            </a:endParaRPr>
          </a:p>
        </p:txBody>
      </p:sp>
      <p:pic>
        <p:nvPicPr>
          <p:cNvPr id="60420" name="Content Placeholder 5" descr="Picture 40.png"/>
          <p:cNvPicPr>
            <a:picLocks noGrp="1" noChangeAspect="1"/>
          </p:cNvPicPr>
          <p:nvPr>
            <p:ph sz="quarter" idx="1"/>
          </p:nvPr>
        </p:nvPicPr>
        <p:blipFill>
          <a:blip r:embed="rId3"/>
          <a:srcRect l="-13374" r="-13374"/>
          <a:stretch>
            <a:fillRect/>
          </a:stretch>
        </p:blipFill>
        <p:spPr/>
      </p:pic>
      <p:sp>
        <p:nvSpPr>
          <p:cNvPr id="5" name="Slide Number Placeholder 4"/>
          <p:cNvSpPr>
            <a:spLocks noGrp="1"/>
          </p:cNvSpPr>
          <p:nvPr>
            <p:ph type="sldNum" sz="quarter" idx="10"/>
          </p:nvPr>
        </p:nvSpPr>
        <p:spPr/>
        <p:txBody>
          <a:bodyPr/>
          <a:lstStyle/>
          <a:p>
            <a:pPr>
              <a:defRPr/>
            </a:pPr>
            <a:fld id="{517CB72D-4C3A-2348-94E2-49D79D35025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just" eaLnBrk="1" hangingPunct="1"/>
            <a:r>
              <a:rPr lang="en-US" dirty="0" smtClean="0">
                <a:ea typeface="ＭＳ Ｐゴシック" pitchFamily="-107" charset="-128"/>
                <a:cs typeface="ＭＳ Ｐゴシック" pitchFamily="-107" charset="-128"/>
              </a:rPr>
              <a:t>Nominal atmosphere, joint bands</a:t>
            </a:r>
          </a:p>
        </p:txBody>
      </p:sp>
      <p:sp>
        <p:nvSpPr>
          <p:cNvPr id="62467" name="Text Placeholder 2"/>
          <p:cNvSpPr>
            <a:spLocks noGrp="1"/>
          </p:cNvSpPr>
          <p:nvPr>
            <p:ph type="body" idx="2"/>
          </p:nvPr>
        </p:nvSpPr>
        <p:spPr/>
        <p:txBody>
          <a:bodyPr/>
          <a:lstStyle/>
          <a:p>
            <a:pPr algn="just" eaLnBrk="1" hangingPunct="1"/>
            <a:r>
              <a:rPr lang="en-US" dirty="0" smtClean="0">
                <a:ea typeface="ＭＳ Ｐゴシック" pitchFamily="-107" charset="-128"/>
                <a:cs typeface="ＭＳ Ｐゴシック" pitchFamily="-107" charset="-128"/>
              </a:rPr>
              <a:t>Less dramatic change, but there is increased sensitivity in lower layers</a:t>
            </a:r>
          </a:p>
        </p:txBody>
      </p:sp>
      <p:pic>
        <p:nvPicPr>
          <p:cNvPr id="62468" name="Content Placeholder 5" descr="Picture 41.png"/>
          <p:cNvPicPr>
            <a:picLocks noGrp="1" noChangeAspect="1"/>
          </p:cNvPicPr>
          <p:nvPr>
            <p:ph sz="quarter" idx="1"/>
          </p:nvPr>
        </p:nvPicPr>
        <p:blipFill>
          <a:blip r:embed="rId3"/>
          <a:srcRect l="-14392" r="-14392"/>
          <a:stretch>
            <a:fillRect/>
          </a:stretch>
        </p:blipFill>
        <p:spPr/>
      </p:pic>
      <p:sp>
        <p:nvSpPr>
          <p:cNvPr id="5" name="Slide Number Placeholder 4"/>
          <p:cNvSpPr>
            <a:spLocks noGrp="1"/>
          </p:cNvSpPr>
          <p:nvPr>
            <p:ph type="sldNum" sz="quarter" idx="10"/>
          </p:nvPr>
        </p:nvSpPr>
        <p:spPr/>
        <p:txBody>
          <a:bodyPr/>
          <a:lstStyle/>
          <a:p>
            <a:pPr>
              <a:defRPr/>
            </a:pPr>
            <a:fld id="{DD192CB3-8B28-584D-89C3-A93400B6669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just" eaLnBrk="1" hangingPunct="1"/>
            <a:r>
              <a:rPr lang="en-US" dirty="0" smtClean="0">
                <a:ea typeface="ＭＳ Ｐゴシック" pitchFamily="-107" charset="-128"/>
                <a:cs typeface="ＭＳ Ｐゴシック" pitchFamily="-107" charset="-128"/>
              </a:rPr>
              <a:t>Reduction in Errors</a:t>
            </a:r>
          </a:p>
        </p:txBody>
      </p:sp>
      <p:pic>
        <p:nvPicPr>
          <p:cNvPr id="64516" name="Content Placeholder 5" descr="Picture 47.png"/>
          <p:cNvPicPr>
            <a:picLocks noGrp="1" noChangeAspect="1"/>
          </p:cNvPicPr>
          <p:nvPr>
            <p:ph sz="quarter" idx="1"/>
          </p:nvPr>
        </p:nvPicPr>
        <p:blipFill>
          <a:blip r:embed="rId3"/>
          <a:srcRect l="-12119" r="-12119"/>
          <a:stretch>
            <a:fillRect/>
          </a:stretch>
        </p:blipFill>
        <p:spPr/>
      </p:pic>
      <p:sp>
        <p:nvSpPr>
          <p:cNvPr id="5" name="Slide Number Placeholder 4"/>
          <p:cNvSpPr>
            <a:spLocks noGrp="1"/>
          </p:cNvSpPr>
          <p:nvPr>
            <p:ph type="sldNum" sz="quarter" idx="10"/>
          </p:nvPr>
        </p:nvSpPr>
        <p:spPr/>
        <p:txBody>
          <a:bodyPr/>
          <a:lstStyle/>
          <a:p>
            <a:pPr>
              <a:defRPr/>
            </a:pPr>
            <a:fld id="{BD974851-DAEB-A14A-B7E9-B719207E1938}" type="slidenum">
              <a:rPr lang="en-US" smtClean="0"/>
              <a:pPr>
                <a:defRPr/>
              </a:pPr>
              <a:t>14</a:t>
            </a:fld>
            <a:endParaRPr lang="en-US"/>
          </a:p>
        </p:txBody>
      </p:sp>
      <p:sp>
        <p:nvSpPr>
          <p:cNvPr id="64518" name="TextBox 5"/>
          <p:cNvSpPr txBox="1">
            <a:spLocks noChangeArrowheads="1"/>
          </p:cNvSpPr>
          <p:nvPr/>
        </p:nvSpPr>
        <p:spPr bwMode="auto">
          <a:xfrm>
            <a:off x="7318375" y="2516188"/>
            <a:ext cx="1444625" cy="460375"/>
          </a:xfrm>
          <a:prstGeom prst="rect">
            <a:avLst/>
          </a:prstGeom>
          <a:solidFill>
            <a:schemeClr val="bg1"/>
          </a:solidFill>
          <a:ln w="9525">
            <a:noFill/>
            <a:miter lim="800000"/>
            <a:headEnd/>
            <a:tailEnd/>
          </a:ln>
        </p:spPr>
        <p:txBody>
          <a:bodyPr>
            <a:prstTxWarp prst="textNoShape">
              <a:avLst/>
            </a:prstTxWarp>
            <a:spAutoFit/>
          </a:bodyPr>
          <a:lstStyle/>
          <a:p>
            <a:r>
              <a:rPr lang="en-US"/>
              <a:t>polluted</a:t>
            </a:r>
          </a:p>
        </p:txBody>
      </p:sp>
      <p:sp>
        <p:nvSpPr>
          <p:cNvPr id="64519" name="TextBox 6"/>
          <p:cNvSpPr txBox="1">
            <a:spLocks noChangeArrowheads="1"/>
          </p:cNvSpPr>
          <p:nvPr/>
        </p:nvSpPr>
        <p:spPr bwMode="auto">
          <a:xfrm>
            <a:off x="6667500" y="5286375"/>
            <a:ext cx="2555875" cy="400050"/>
          </a:xfrm>
          <a:prstGeom prst="rect">
            <a:avLst/>
          </a:prstGeom>
          <a:solidFill>
            <a:schemeClr val="bg1"/>
          </a:solidFill>
          <a:ln w="9525">
            <a:noFill/>
            <a:miter lim="800000"/>
            <a:headEnd/>
            <a:tailEnd/>
          </a:ln>
        </p:spPr>
        <p:txBody>
          <a:bodyPr>
            <a:prstTxWarp prst="textNoShape">
              <a:avLst/>
            </a:prstTxWarp>
            <a:spAutoFit/>
          </a:bodyPr>
          <a:lstStyle/>
          <a:p>
            <a:r>
              <a:rPr lang="en-US" sz="2000"/>
              <a:t>Clean background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Another Perspective</a:t>
            </a:r>
            <a:endParaRPr lang="en-US" dirty="0"/>
          </a:p>
        </p:txBody>
      </p:sp>
      <p:sp>
        <p:nvSpPr>
          <p:cNvPr id="4" name="Content Placeholder 3"/>
          <p:cNvSpPr>
            <a:spLocks noGrp="1"/>
          </p:cNvSpPr>
          <p:nvPr>
            <p:ph sz="quarter"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1C0B863F-2149-1B42-9BB9-6AC6862AB230}" type="slidenum">
              <a:rPr lang="en-US" smtClean="0"/>
              <a:pPr>
                <a:defRPr/>
              </a:pPr>
              <a:t>15</a:t>
            </a:fld>
            <a:endParaRPr lang="en-US"/>
          </a:p>
        </p:txBody>
      </p:sp>
      <p:pic>
        <p:nvPicPr>
          <p:cNvPr id="6" name="Picture 5"/>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47533" y="754063"/>
            <a:ext cx="4890911" cy="596993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4613666"/>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1900"/>
            <a:ext cx="2362200" cy="990600"/>
          </a:xfrm>
        </p:spPr>
        <p:txBody>
          <a:bodyPr/>
          <a:lstStyle/>
          <a:p>
            <a:pPr algn="just"/>
            <a:r>
              <a:rPr lang="en-US" dirty="0" smtClean="0"/>
              <a:t>Aerosols: Profiles and Properties</a:t>
            </a:r>
            <a:endParaRPr lang="en-US" dirty="0"/>
          </a:p>
        </p:txBody>
      </p:sp>
      <p:sp>
        <p:nvSpPr>
          <p:cNvPr id="4" name="Content Placeholder 3"/>
          <p:cNvSpPr>
            <a:spLocks noGrp="1"/>
          </p:cNvSpPr>
          <p:nvPr>
            <p:ph sz="quarter" idx="1"/>
          </p:nvPr>
        </p:nvSpPr>
        <p:spPr/>
        <p:txBody>
          <a:bodyPr/>
          <a:lstStyle/>
          <a:p>
            <a:pPr algn="just"/>
            <a:r>
              <a:rPr lang="en-US" sz="2400" dirty="0" smtClean="0"/>
              <a:t>5 aerosol types: black carbon, organic carbon, coarse </a:t>
            </a:r>
            <a:r>
              <a:rPr lang="en-US" sz="2400" dirty="0" err="1" smtClean="0"/>
              <a:t>seasalt</a:t>
            </a:r>
            <a:r>
              <a:rPr lang="en-US" sz="2400" dirty="0" smtClean="0"/>
              <a:t>, fine </a:t>
            </a:r>
            <a:r>
              <a:rPr lang="en-US" sz="2400" dirty="0" err="1" smtClean="0"/>
              <a:t>seasalt</a:t>
            </a:r>
            <a:r>
              <a:rPr lang="en-US" sz="2400" dirty="0" smtClean="0"/>
              <a:t>, sulfate</a:t>
            </a:r>
          </a:p>
          <a:p>
            <a:pPr algn="just"/>
            <a:r>
              <a:rPr lang="en-US" sz="2400" dirty="0" smtClean="0"/>
              <a:t>AOD profiles at 300 nm, 400nm, 600 nm and 999 nm (Courtesy: Ken Pickering)</a:t>
            </a:r>
          </a:p>
          <a:p>
            <a:pPr algn="just"/>
            <a:r>
              <a:rPr lang="en-US" sz="2400" dirty="0" smtClean="0"/>
              <a:t>MODIS total column AOD at 550 nm (Courtesy: Omar Torres)</a:t>
            </a:r>
          </a:p>
          <a:p>
            <a:pPr algn="just"/>
            <a:r>
              <a:rPr lang="en-US" sz="2400" dirty="0" smtClean="0"/>
              <a:t>RH profiles (Courtesy: Melanie </a:t>
            </a:r>
            <a:r>
              <a:rPr lang="en-US" sz="2400" dirty="0" err="1" smtClean="0"/>
              <a:t>Follette</a:t>
            </a:r>
            <a:r>
              <a:rPr lang="en-US" sz="2400" dirty="0" smtClean="0"/>
              <a:t>-Cook)</a:t>
            </a:r>
          </a:p>
          <a:p>
            <a:pPr algn="just"/>
            <a:r>
              <a:rPr lang="en-US" sz="2400" dirty="0" smtClean="0"/>
              <a:t>Only lowest 26 layers have aerosols =&gt; no stratospheric aerosols</a:t>
            </a:r>
          </a:p>
          <a:p>
            <a:pPr algn="just"/>
            <a:r>
              <a:rPr lang="en-US" sz="2400" dirty="0" smtClean="0"/>
              <a:t>Single scattering properties</a:t>
            </a:r>
          </a:p>
          <a:p>
            <a:endParaRPr lang="en-US" sz="2400" dirty="0"/>
          </a:p>
        </p:txBody>
      </p:sp>
      <p:sp>
        <p:nvSpPr>
          <p:cNvPr id="5" name="Slide Number Placeholder 4"/>
          <p:cNvSpPr>
            <a:spLocks noGrp="1"/>
          </p:cNvSpPr>
          <p:nvPr>
            <p:ph type="sldNum" sz="quarter" idx="10"/>
          </p:nvPr>
        </p:nvSpPr>
        <p:spPr/>
        <p:txBody>
          <a:bodyPr/>
          <a:lstStyle/>
          <a:p>
            <a:pPr>
              <a:defRPr/>
            </a:pPr>
            <a:fld id="{1C0B863F-2149-1B42-9BB9-6AC6862AB230}"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301625" y="1522546"/>
            <a:ext cx="4040188" cy="732974"/>
          </a:xfrm>
        </p:spPr>
        <p:txBody>
          <a:bodyPr/>
          <a:lstStyle/>
          <a:p>
            <a:pPr algn="ctr"/>
            <a:r>
              <a:rPr lang="en-US" dirty="0" smtClean="0"/>
              <a:t>Clear Sky</a:t>
            </a:r>
            <a:endParaRPr lang="en-US" dirty="0"/>
          </a:p>
        </p:txBody>
      </p:sp>
      <p:sp>
        <p:nvSpPr>
          <p:cNvPr id="13" name="Text Placeholder 12"/>
          <p:cNvSpPr>
            <a:spLocks noGrp="1"/>
          </p:cNvSpPr>
          <p:nvPr>
            <p:ph type="body" sz="half" idx="3"/>
          </p:nvPr>
        </p:nvSpPr>
        <p:spPr/>
        <p:txBody>
          <a:bodyPr/>
          <a:lstStyle/>
          <a:p>
            <a:pPr algn="ctr"/>
            <a:r>
              <a:rPr lang="en-US" dirty="0" smtClean="0"/>
              <a:t>Aerosols</a:t>
            </a:r>
            <a:endParaRPr lang="en-US" dirty="0"/>
          </a:p>
        </p:txBody>
      </p:sp>
      <p:sp>
        <p:nvSpPr>
          <p:cNvPr id="2" name="Title 1"/>
          <p:cNvSpPr>
            <a:spLocks noGrp="1"/>
          </p:cNvSpPr>
          <p:nvPr>
            <p:ph type="title"/>
          </p:nvPr>
        </p:nvSpPr>
        <p:spPr/>
        <p:txBody>
          <a:bodyPr/>
          <a:lstStyle/>
          <a:p>
            <a:r>
              <a:rPr lang="en-US" dirty="0" smtClean="0"/>
              <a:t>Aerosols: First Results</a:t>
            </a:r>
            <a:endParaRPr lang="en-US" dirty="0"/>
          </a:p>
        </p:txBody>
      </p:sp>
      <p:sp>
        <p:nvSpPr>
          <p:cNvPr id="5" name="Slide Number Placeholder 4"/>
          <p:cNvSpPr>
            <a:spLocks noGrp="1"/>
          </p:cNvSpPr>
          <p:nvPr>
            <p:ph type="sldNum" sz="quarter" idx="12"/>
          </p:nvPr>
        </p:nvSpPr>
        <p:spPr/>
        <p:txBody>
          <a:bodyPr/>
          <a:lstStyle/>
          <a:p>
            <a:pPr>
              <a:defRPr/>
            </a:pPr>
            <a:fld id="{1C0B863F-2149-1B42-9BB9-6AC6862AB230}" type="slidenum">
              <a:rPr lang="en-US" smtClean="0"/>
              <a:pPr>
                <a:defRPr/>
              </a:pPr>
              <a:t>17</a:t>
            </a:fld>
            <a:endParaRPr lang="en-US"/>
          </a:p>
        </p:txBody>
      </p:sp>
      <p:pic>
        <p:nvPicPr>
          <p:cNvPr id="15" name="Picture 14" descr="Summary-sum-900hPa.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63856" y="2319989"/>
            <a:ext cx="5189856" cy="6559670"/>
          </a:xfrm>
          <a:prstGeom prst="rect">
            <a:avLst/>
          </a:prstGeom>
        </p:spPr>
      </p:pic>
      <p:pic>
        <p:nvPicPr>
          <p:cNvPr id="16" name="Picture 15" descr="Summary-sum-900hPa-aerosol.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124512" y="2351527"/>
            <a:ext cx="5114993" cy="6465047"/>
          </a:xfrm>
          <a:prstGeom prst="rect">
            <a:avLst/>
          </a:prstGeom>
        </p:spPr>
      </p:pic>
      <p:sp>
        <p:nvSpPr>
          <p:cNvPr id="17" name="Oval 16"/>
          <p:cNvSpPr/>
          <p:nvPr/>
        </p:nvSpPr>
        <p:spPr>
          <a:xfrm>
            <a:off x="1107440" y="3505200"/>
            <a:ext cx="213360" cy="701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608320" y="3505200"/>
            <a:ext cx="142240" cy="3149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just" eaLnBrk="1" hangingPunct="1"/>
            <a:r>
              <a:rPr lang="en-US" dirty="0" smtClean="0">
                <a:ea typeface="ＭＳ Ｐゴシック" pitchFamily="-107" charset="-128"/>
                <a:cs typeface="ＭＳ Ｐゴシック" pitchFamily="-107" charset="-128"/>
              </a:rPr>
              <a:t>Conclusions</a:t>
            </a:r>
          </a:p>
        </p:txBody>
      </p:sp>
      <p:sp>
        <p:nvSpPr>
          <p:cNvPr id="68612" name="Content Placeholder 3"/>
          <p:cNvSpPr>
            <a:spLocks noGrp="1"/>
          </p:cNvSpPr>
          <p:nvPr>
            <p:ph sz="quarter" idx="1"/>
          </p:nvPr>
        </p:nvSpPr>
        <p:spPr/>
        <p:txBody>
          <a:bodyPr/>
          <a:lstStyle/>
          <a:p>
            <a:pPr algn="just" eaLnBrk="1" hangingPunct="1">
              <a:buFont typeface="Arial" charset="0"/>
              <a:buChar char="•"/>
            </a:pPr>
            <a:r>
              <a:rPr lang="en-US" sz="2000" dirty="0" smtClean="0"/>
              <a:t>Multi</a:t>
            </a:r>
            <a:r>
              <a:rPr lang="en-US" sz="2000" dirty="0"/>
              <a:t>-spectral retrievals (UV+VIS, UV+TIR, UV+VIS+TIR) improve sensitivity to the variability in near-surface O</a:t>
            </a:r>
            <a:r>
              <a:rPr lang="en-US" sz="2000" baseline="-25000" dirty="0"/>
              <a:t>3</a:t>
            </a:r>
            <a:r>
              <a:rPr lang="en-US" sz="2000" dirty="0"/>
              <a:t> by a factor of 2-2.7 over those from UV or TIR alone.</a:t>
            </a:r>
          </a:p>
          <a:p>
            <a:pPr algn="just" eaLnBrk="1" hangingPunct="1">
              <a:buFont typeface="Arial" charset="0"/>
              <a:buChar char="•"/>
            </a:pPr>
            <a:endParaRPr lang="en-US" sz="2000" dirty="0" smtClean="0"/>
          </a:p>
          <a:p>
            <a:pPr algn="just" eaLnBrk="1" hangingPunct="1">
              <a:buFont typeface="Arial" charset="0"/>
              <a:buChar char="•"/>
            </a:pPr>
            <a:r>
              <a:rPr lang="en-US" sz="2000" dirty="0" smtClean="0"/>
              <a:t>Multi</a:t>
            </a:r>
            <a:r>
              <a:rPr lang="en-US" sz="2000" dirty="0"/>
              <a:t>-spectral retrievals provide the largest benefit when there is enhanced O</a:t>
            </a:r>
            <a:r>
              <a:rPr lang="en-US" sz="2000" baseline="-25000" dirty="0"/>
              <a:t>3</a:t>
            </a:r>
            <a:r>
              <a:rPr lang="en-US" sz="2000" dirty="0"/>
              <a:t> near the surface.</a:t>
            </a:r>
          </a:p>
          <a:p>
            <a:pPr algn="just" eaLnBrk="1" hangingPunct="1">
              <a:buFont typeface="Arial" charset="0"/>
              <a:buChar char="•"/>
            </a:pPr>
            <a:endParaRPr lang="en-US" sz="2000" dirty="0" smtClean="0"/>
          </a:p>
          <a:p>
            <a:pPr algn="just" eaLnBrk="1" hangingPunct="1">
              <a:buFont typeface="Arial" charset="0"/>
              <a:buChar char="•"/>
            </a:pPr>
            <a:r>
              <a:rPr lang="en-US" sz="2000" dirty="0" smtClean="0"/>
              <a:t>Combining </a:t>
            </a:r>
            <a:r>
              <a:rPr lang="en-US" sz="2000" dirty="0"/>
              <a:t>all 3 wavelengths (UV+VIS+TIR) provides the greatest sensitivity below 850 </a:t>
            </a:r>
            <a:r>
              <a:rPr lang="en-US" sz="2000" dirty="0" err="1"/>
              <a:t>hPa</a:t>
            </a:r>
            <a:r>
              <a:rPr lang="en-US" sz="2000" dirty="0"/>
              <a:t>, with a 36% improvement over UV+VIS and a 17% improvement over UV+TIR.</a:t>
            </a:r>
          </a:p>
          <a:p>
            <a:pPr algn="just" eaLnBrk="1" hangingPunct="1">
              <a:buFont typeface="Arial" charset="0"/>
              <a:buChar char="•"/>
            </a:pPr>
            <a:endParaRPr lang="en-US" sz="2000" dirty="0" smtClean="0"/>
          </a:p>
          <a:p>
            <a:pPr algn="just" eaLnBrk="1" hangingPunct="1">
              <a:buFont typeface="Arial" charset="0"/>
              <a:buChar char="•"/>
            </a:pPr>
            <a:r>
              <a:rPr lang="en-US" sz="2000" dirty="0" smtClean="0"/>
              <a:t>The </a:t>
            </a:r>
            <a:r>
              <a:rPr lang="en-US" sz="2000" dirty="0"/>
              <a:t>impacts of clouds and aerosols are being assessed.</a:t>
            </a:r>
            <a:r>
              <a:rPr lang="en-US" sz="2000" dirty="0" smtClean="0">
                <a:ea typeface="ＭＳ Ｐゴシック" pitchFamily="-107" charset="-128"/>
                <a:cs typeface="ＭＳ Ｐゴシック" pitchFamily="-107" charset="-128"/>
              </a:rPr>
              <a:t/>
            </a:r>
            <a:br>
              <a:rPr lang="en-US" sz="2000" dirty="0" smtClean="0">
                <a:ea typeface="ＭＳ Ｐゴシック" pitchFamily="-107" charset="-128"/>
                <a:cs typeface="ＭＳ Ｐゴシック" pitchFamily="-107" charset="-128"/>
              </a:rPr>
            </a:br>
            <a:r>
              <a:rPr lang="en-US" sz="2000" dirty="0" smtClean="0">
                <a:ea typeface="ＭＳ Ｐゴシック" pitchFamily="-107" charset="-128"/>
                <a:cs typeface="ＭＳ Ｐゴシック" pitchFamily="-107" charset="-128"/>
              </a:rPr>
              <a:t>  </a:t>
            </a:r>
          </a:p>
          <a:p>
            <a:pPr eaLnBrk="1" hangingPunct="1">
              <a:buFont typeface="Wingdings 2" pitchFamily="-107" charset="2"/>
              <a:buNone/>
            </a:pPr>
            <a:endParaRPr lang="en-US" sz="2000" dirty="0" smtClean="0">
              <a:ea typeface="ＭＳ Ｐゴシック" pitchFamily="-107" charset="-128"/>
              <a:cs typeface="ＭＳ Ｐゴシック" pitchFamily="-107" charset="-128"/>
            </a:endParaRPr>
          </a:p>
        </p:txBody>
      </p:sp>
      <p:sp>
        <p:nvSpPr>
          <p:cNvPr id="5" name="Slide Number Placeholder 4"/>
          <p:cNvSpPr>
            <a:spLocks noGrp="1"/>
          </p:cNvSpPr>
          <p:nvPr>
            <p:ph type="sldNum" sz="quarter" idx="10"/>
          </p:nvPr>
        </p:nvSpPr>
        <p:spPr/>
        <p:txBody>
          <a:bodyPr/>
          <a:lstStyle/>
          <a:p>
            <a:pPr>
              <a:defRPr/>
            </a:pPr>
            <a:fld id="{17929DED-011B-9949-887F-6C41A6DFAEC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just"/>
            <a:r>
              <a:rPr lang="en-US" dirty="0" smtClean="0">
                <a:ea typeface="ＭＳ Ｐゴシック" pitchFamily="-107" charset="-128"/>
                <a:cs typeface="ＭＳ Ｐゴシック" pitchFamily="-107" charset="-128"/>
              </a:rPr>
              <a:t>Conclusions</a:t>
            </a:r>
          </a:p>
        </p:txBody>
      </p:sp>
      <p:sp>
        <p:nvSpPr>
          <p:cNvPr id="69636" name="Content Placeholder 3"/>
          <p:cNvSpPr>
            <a:spLocks noGrp="1"/>
          </p:cNvSpPr>
          <p:nvPr>
            <p:ph sz="quarter" idx="1"/>
          </p:nvPr>
        </p:nvSpPr>
        <p:spPr/>
        <p:txBody>
          <a:bodyPr/>
          <a:lstStyle/>
          <a:p>
            <a:pPr algn="just" eaLnBrk="1" hangingPunct="1"/>
            <a:r>
              <a:rPr lang="en-US" dirty="0" smtClean="0">
                <a:ea typeface="ＭＳ Ｐゴシック" pitchFamily="-107" charset="-128"/>
                <a:cs typeface="ＭＳ Ｐゴシック" pitchFamily="-107" charset="-128"/>
              </a:rPr>
              <a:t>To link our results to the STM, </a:t>
            </a:r>
            <a:r>
              <a:rPr lang="en-US" dirty="0" err="1" smtClean="0">
                <a:ea typeface="ＭＳ Ｐゴシック" pitchFamily="-107" charset="-128"/>
                <a:cs typeface="ＭＳ Ｐゴシック" pitchFamily="-107" charset="-128"/>
              </a:rPr>
              <a:t>OSSEs</a:t>
            </a:r>
            <a:r>
              <a:rPr lang="en-US" dirty="0" smtClean="0">
                <a:ea typeface="ＭＳ Ｐゴシック" pitchFamily="-107" charset="-128"/>
                <a:cs typeface="ＭＳ Ｐゴシック" pitchFamily="-107" charset="-128"/>
              </a:rPr>
              <a:t> needed to quantify impact of different observation scenarios</a:t>
            </a:r>
          </a:p>
          <a:p>
            <a:pPr algn="just" eaLnBrk="1" hangingPunct="1"/>
            <a:r>
              <a:rPr lang="en-US" dirty="0" smtClean="0">
                <a:ea typeface="ＭＳ Ｐゴシック" pitchFamily="-107" charset="-128"/>
                <a:cs typeface="ＭＳ Ｐゴシック" pitchFamily="-107" charset="-128"/>
              </a:rPr>
              <a:t>We will characterize sensitivity and errors as a function of thermal contrast, SZA, VZA, ozone concentrations,  surface characteristics, aerosol amounts, etc.</a:t>
            </a:r>
          </a:p>
          <a:p>
            <a:pPr algn="just" eaLnBrk="1" hangingPunct="1"/>
            <a:r>
              <a:rPr lang="en-US" dirty="0" smtClean="0">
                <a:ea typeface="ＭＳ Ｐゴシック" pitchFamily="-107" charset="-128"/>
                <a:cs typeface="ＭＳ Ｐゴシック" pitchFamily="-107" charset="-128"/>
              </a:rPr>
              <a:t>This tool will allow our work to be directly used for OSSE studies.</a:t>
            </a:r>
          </a:p>
        </p:txBody>
      </p:sp>
      <p:sp>
        <p:nvSpPr>
          <p:cNvPr id="5" name="Slide Number Placeholder 4"/>
          <p:cNvSpPr>
            <a:spLocks noGrp="1"/>
          </p:cNvSpPr>
          <p:nvPr>
            <p:ph type="sldNum" sz="quarter" idx="10"/>
          </p:nvPr>
        </p:nvSpPr>
        <p:spPr/>
        <p:txBody>
          <a:bodyPr/>
          <a:lstStyle/>
          <a:p>
            <a:pPr>
              <a:defRPr/>
            </a:pPr>
            <a:fld id="{B4E476DF-32CB-BA43-ABD6-4A16EB2C03B4}"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7B9899"/>
                </a:solidFill>
                <a:ea typeface="ＭＳ Ｐゴシック" pitchFamily="-107" charset="-128"/>
                <a:cs typeface="ＭＳ Ｐゴシック" pitchFamily="-107" charset="-128"/>
              </a:rPr>
              <a:t>Goals</a:t>
            </a:r>
          </a:p>
        </p:txBody>
      </p:sp>
      <p:sp>
        <p:nvSpPr>
          <p:cNvPr id="16387" name="Content Placeholder 2"/>
          <p:cNvSpPr>
            <a:spLocks noGrp="1"/>
          </p:cNvSpPr>
          <p:nvPr>
            <p:ph sz="quarter" idx="1"/>
          </p:nvPr>
        </p:nvSpPr>
        <p:spPr>
          <a:xfrm>
            <a:off x="301625" y="1527175"/>
            <a:ext cx="8504238" cy="4572000"/>
          </a:xfrm>
        </p:spPr>
        <p:txBody>
          <a:bodyPr/>
          <a:lstStyle/>
          <a:p>
            <a:pPr algn="just" eaLnBrk="1" hangingPunct="1"/>
            <a:r>
              <a:rPr lang="en-US" dirty="0" smtClean="0">
                <a:ea typeface="ＭＳ Ｐゴシック" pitchFamily="-107" charset="-128"/>
                <a:cs typeface="ＭＳ Ｐゴシック" pitchFamily="-107" charset="-128"/>
              </a:rPr>
              <a:t>Rationale: Measurement requirements in GEO-CAPE STM go beyond current demonstrated capability</a:t>
            </a:r>
          </a:p>
          <a:p>
            <a:pPr algn="just" eaLnBrk="1" hangingPunct="1"/>
            <a:r>
              <a:rPr lang="en-US" dirty="0" smtClean="0">
                <a:ea typeface="ＭＳ Ｐゴシック" pitchFamily="-107" charset="-128"/>
                <a:cs typeface="ＭＳ Ｐゴシック" pitchFamily="-107" charset="-128"/>
              </a:rPr>
              <a:t>Focus: Assess sensitivity (to amounts and vertical distribution) of trace gas retrievals to wavelength set used</a:t>
            </a:r>
          </a:p>
          <a:p>
            <a:pPr lvl="1" algn="just" eaLnBrk="1" hangingPunct="1"/>
            <a:r>
              <a:rPr lang="en-US" sz="2400" dirty="0" smtClean="0"/>
              <a:t>Can needed vertical sensitivity be achieved with new combinations of wavelengths?</a:t>
            </a:r>
          </a:p>
          <a:p>
            <a:pPr marL="273050" lvl="1" algn="just" eaLnBrk="1" hangingPunct="1">
              <a:buClr>
                <a:schemeClr val="accent1"/>
              </a:buClr>
              <a:buSzPct val="85000"/>
              <a:buFont typeface="Wingdings 2" pitchFamily="-107" charset="2"/>
              <a:buChar char=""/>
            </a:pPr>
            <a:r>
              <a:rPr lang="en-US" sz="2700" dirty="0" smtClean="0">
                <a:solidFill>
                  <a:schemeClr val="tx1"/>
                </a:solidFill>
                <a:ea typeface="ＭＳ Ｐゴシック" pitchFamily="-107" charset="-128"/>
                <a:cs typeface="ＭＳ Ｐゴシック" pitchFamily="-107" charset="-128"/>
              </a:rPr>
              <a:t>Method: </a:t>
            </a:r>
            <a:r>
              <a:rPr lang="en-US" sz="2700" dirty="0" err="1" smtClean="0">
                <a:solidFill>
                  <a:schemeClr val="tx1"/>
                </a:solidFill>
                <a:ea typeface="ＭＳ Ｐゴシック" pitchFamily="-107" charset="-128"/>
                <a:cs typeface="ＭＳ Ｐゴシック" pitchFamily="-107" charset="-128"/>
              </a:rPr>
              <a:t>Radiative</a:t>
            </a:r>
            <a:r>
              <a:rPr lang="en-US" sz="2700" dirty="0" smtClean="0">
                <a:solidFill>
                  <a:schemeClr val="tx1"/>
                </a:solidFill>
                <a:ea typeface="ＭＳ Ｐゴシック" pitchFamily="-107" charset="-128"/>
                <a:cs typeface="ＭＳ Ｐゴシック" pitchFamily="-107" charset="-128"/>
              </a:rPr>
              <a:t> transfer simulations and </a:t>
            </a:r>
            <a:r>
              <a:rPr lang="en-US" sz="2700" dirty="0" err="1" smtClean="0">
                <a:solidFill>
                  <a:schemeClr val="tx1"/>
                </a:solidFill>
                <a:ea typeface="ＭＳ Ｐゴシック" pitchFamily="-107" charset="-128"/>
                <a:cs typeface="ＭＳ Ｐゴシック" pitchFamily="-107" charset="-128"/>
              </a:rPr>
              <a:t>Jacobian</a:t>
            </a:r>
            <a:r>
              <a:rPr lang="en-US" sz="2700" dirty="0" smtClean="0">
                <a:solidFill>
                  <a:schemeClr val="tx1"/>
                </a:solidFill>
                <a:ea typeface="ＭＳ Ｐゴシック" pitchFamily="-107" charset="-128"/>
                <a:cs typeface="ＭＳ Ｐゴシック" pitchFamily="-107" charset="-128"/>
              </a:rPr>
              <a:t> analysis (focus on ozone)</a:t>
            </a:r>
          </a:p>
          <a:p>
            <a:pPr lvl="1" algn="just"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C15865D9-5E17-1E4A-8278-90E08B0DD5F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Backup Slides</a:t>
            </a:r>
            <a:endParaRPr lang="en-US" dirty="0"/>
          </a:p>
        </p:txBody>
      </p:sp>
      <p:sp>
        <p:nvSpPr>
          <p:cNvPr id="5" name="Slide Number Placeholder 4"/>
          <p:cNvSpPr>
            <a:spLocks noGrp="1"/>
          </p:cNvSpPr>
          <p:nvPr>
            <p:ph type="sldNum" sz="quarter" idx="12"/>
          </p:nvPr>
        </p:nvSpPr>
        <p:spPr/>
        <p:txBody>
          <a:bodyPr/>
          <a:lstStyle/>
          <a:p>
            <a:pPr>
              <a:defRPr/>
            </a:pPr>
            <a:fld id="{1C0B863F-2149-1B42-9BB9-6AC6862AB23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pPr eaLnBrk="1" hangingPunct="1"/>
            <a:r>
              <a:rPr lang="en-US" smtClean="0">
                <a:ea typeface="ＭＳ Ｐゴシック" pitchFamily="-107" charset="-128"/>
                <a:cs typeface="ＭＳ Ｐゴシック" pitchFamily="-107" charset="-128"/>
              </a:rPr>
              <a:t>Key Characteristics</a:t>
            </a:r>
          </a:p>
        </p:txBody>
      </p:sp>
      <p:sp>
        <p:nvSpPr>
          <p:cNvPr id="4" name="Slide Number Placeholder 3"/>
          <p:cNvSpPr>
            <a:spLocks noGrp="1"/>
          </p:cNvSpPr>
          <p:nvPr>
            <p:ph type="sldNum" sz="quarter" idx="12"/>
          </p:nvPr>
        </p:nvSpPr>
        <p:spPr/>
        <p:txBody>
          <a:bodyPr/>
          <a:lstStyle/>
          <a:p>
            <a:pPr>
              <a:defRPr/>
            </a:pPr>
            <a:fld id="{28851290-39F4-F04F-AEB1-3A3A95C24E03}" type="slidenum">
              <a:rPr lang="en-US" smtClean="0"/>
              <a:pPr>
                <a:defRPr/>
              </a:pPr>
              <a:t>21</a:t>
            </a:fld>
            <a:endParaRPr lang="en-US"/>
          </a:p>
        </p:txBody>
      </p:sp>
      <p:pic>
        <p:nvPicPr>
          <p:cNvPr id="2" name="Picture 1" descr="Picture 3.png"/>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a:xfrm>
            <a:off x="0" y="1481138"/>
            <a:ext cx="9144000" cy="5257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ea typeface="ＭＳ Ｐゴシック" pitchFamily="-107" charset="-128"/>
                <a:cs typeface="ＭＳ Ｐゴシック" pitchFamily="-107" charset="-128"/>
              </a:rPr>
              <a:t>Other inputs</a:t>
            </a:r>
          </a:p>
        </p:txBody>
      </p:sp>
      <p:sp>
        <p:nvSpPr>
          <p:cNvPr id="41987" name="Text Placeholder 2"/>
          <p:cNvSpPr>
            <a:spLocks noGrp="1"/>
          </p:cNvSpPr>
          <p:nvPr>
            <p:ph type="body" idx="2"/>
          </p:nvPr>
        </p:nvSpPr>
        <p:spPr/>
        <p:txBody>
          <a:bodyPr/>
          <a:lstStyle/>
          <a:p>
            <a:pPr eaLnBrk="1" hangingPunct="1"/>
            <a:endParaRPr lang="en-US">
              <a:ea typeface="ＭＳ Ｐゴシック" pitchFamily="-107" charset="-128"/>
              <a:cs typeface="ＭＳ Ｐゴシック" pitchFamily="-107" charset="-128"/>
            </a:endParaRPr>
          </a:p>
        </p:txBody>
      </p:sp>
      <p:sp>
        <p:nvSpPr>
          <p:cNvPr id="41988" name="Content Placeholder 3"/>
          <p:cNvSpPr>
            <a:spLocks noGrp="1"/>
          </p:cNvSpPr>
          <p:nvPr>
            <p:ph sz="quarter" idx="1"/>
          </p:nvPr>
        </p:nvSpPr>
        <p:spPr/>
        <p:txBody>
          <a:bodyPr/>
          <a:lstStyle/>
          <a:p>
            <a:pPr eaLnBrk="1" hangingPunct="1"/>
            <a:r>
              <a:rPr lang="en-US" sz="2400" smtClean="0">
                <a:ea typeface="ＭＳ Ｐゴシック" pitchFamily="-107" charset="-128"/>
                <a:cs typeface="ＭＳ Ｐゴシック" pitchFamily="-107" charset="-128"/>
              </a:rPr>
              <a:t>A priori error: McPeters climatology [McPeters et al., 2007]</a:t>
            </a:r>
          </a:p>
          <a:p>
            <a:pPr eaLnBrk="1" hangingPunct="1"/>
            <a:r>
              <a:rPr lang="en-US" sz="2400" smtClean="0">
                <a:ea typeface="ＭＳ Ｐゴシック" pitchFamily="-107" charset="-128"/>
                <a:cs typeface="ＭＳ Ｐゴシック" pitchFamily="-107" charset="-128"/>
              </a:rPr>
              <a:t>A priori covariance Matrix: correlation length of 6 km</a:t>
            </a:r>
          </a:p>
          <a:p>
            <a:pPr eaLnBrk="1" hangingPunct="1"/>
            <a:r>
              <a:rPr lang="en-US" sz="2400" smtClean="0">
                <a:ea typeface="ＭＳ Ｐゴシック" pitchFamily="-107" charset="-128"/>
                <a:cs typeface="ＭＳ Ｐゴシック" pitchFamily="-107" charset="-128"/>
              </a:rPr>
              <a:t>State vector: ozone at each layer, water vapor at each layer (except for UV), 1 surface albedo/emissivity for each spectral region.</a:t>
            </a:r>
          </a:p>
          <a:p>
            <a:pPr eaLnBrk="1" hangingPunct="1"/>
            <a:r>
              <a:rPr lang="en-US" sz="2400" smtClean="0">
                <a:ea typeface="ＭＳ Ｐゴシック" pitchFamily="-107" charset="-128"/>
                <a:cs typeface="ＭＳ Ｐゴシック" pitchFamily="-107" charset="-128"/>
              </a:rPr>
              <a:t>A priori error for H2O: 20% at each layer</a:t>
            </a:r>
          </a:p>
          <a:p>
            <a:pPr eaLnBrk="1" hangingPunct="1"/>
            <a:r>
              <a:rPr lang="en-US" sz="2400" smtClean="0">
                <a:ea typeface="ＭＳ Ｐゴシック" pitchFamily="-107" charset="-128"/>
                <a:cs typeface="ＭＳ Ｐゴシック" pitchFamily="-107" charset="-128"/>
              </a:rPr>
              <a:t>A priori error for surface albedo/emissivity: 0.05 </a:t>
            </a:r>
          </a:p>
        </p:txBody>
      </p:sp>
      <p:sp>
        <p:nvSpPr>
          <p:cNvPr id="5" name="Slide Number Placeholder 4"/>
          <p:cNvSpPr>
            <a:spLocks noGrp="1"/>
          </p:cNvSpPr>
          <p:nvPr>
            <p:ph type="sldNum" sz="quarter" idx="10"/>
          </p:nvPr>
        </p:nvSpPr>
        <p:spPr/>
        <p:txBody>
          <a:bodyPr/>
          <a:lstStyle/>
          <a:p>
            <a:pPr>
              <a:defRPr/>
            </a:pPr>
            <a:fld id="{F104045F-320F-B441-885D-FFDAD523D4A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5"/>
          <p:cNvSpPr>
            <a:spLocks noGrp="1"/>
          </p:cNvSpPr>
          <p:nvPr>
            <p:ph type="title"/>
          </p:nvPr>
        </p:nvSpPr>
        <p:spPr/>
        <p:txBody>
          <a:bodyPr/>
          <a:lstStyle/>
          <a:p>
            <a:pPr eaLnBrk="1" hangingPunct="1"/>
            <a:r>
              <a:rPr lang="en-US" dirty="0" smtClean="0">
                <a:ea typeface="ＭＳ Ｐゴシック" pitchFamily="-107" charset="-128"/>
                <a:cs typeface="ＭＳ Ｐゴシック" pitchFamily="-107" charset="-128"/>
              </a:rPr>
              <a:t>Example Analysis</a:t>
            </a:r>
          </a:p>
        </p:txBody>
      </p:sp>
      <p:sp>
        <p:nvSpPr>
          <p:cNvPr id="5" name="Slide Number Placeholder 4"/>
          <p:cNvSpPr>
            <a:spLocks noGrp="1"/>
          </p:cNvSpPr>
          <p:nvPr>
            <p:ph type="sldNum" sz="quarter" idx="12"/>
          </p:nvPr>
        </p:nvSpPr>
        <p:spPr/>
        <p:txBody>
          <a:bodyPr/>
          <a:lstStyle/>
          <a:p>
            <a:pPr>
              <a:defRPr/>
            </a:pPr>
            <a:fld id="{72395789-6198-0147-B308-A71CE07A7A6E}" type="slidenum">
              <a:rPr lang="en-US" smtClean="0"/>
              <a:pPr>
                <a:defRPr/>
              </a:pPr>
              <a:t>23</a:t>
            </a:fld>
            <a:endParaRPr lang="en-US"/>
          </a:p>
        </p:txBody>
      </p:sp>
      <p:pic>
        <p:nvPicPr>
          <p:cNvPr id="44036" name="Picture 6" descr="Picture 23.png"/>
          <p:cNvPicPr>
            <a:picLocks noChangeAspect="1"/>
          </p:cNvPicPr>
          <p:nvPr/>
        </p:nvPicPr>
        <p:blipFill>
          <a:blip r:embed="rId3"/>
          <a:srcRect/>
          <a:stretch>
            <a:fillRect/>
          </a:stretch>
        </p:blipFill>
        <p:spPr bwMode="auto">
          <a:xfrm>
            <a:off x="690563" y="2393950"/>
            <a:ext cx="2895600" cy="3225800"/>
          </a:xfrm>
          <a:prstGeom prst="rect">
            <a:avLst/>
          </a:prstGeom>
          <a:noFill/>
          <a:ln w="9525">
            <a:noFill/>
            <a:miter lim="800000"/>
            <a:headEnd/>
            <a:tailEnd/>
          </a:ln>
        </p:spPr>
      </p:pic>
      <p:pic>
        <p:nvPicPr>
          <p:cNvPr id="44037" name="Picture 7" descr="Picture 24.png"/>
          <p:cNvPicPr>
            <a:picLocks noChangeAspect="1"/>
          </p:cNvPicPr>
          <p:nvPr/>
        </p:nvPicPr>
        <p:blipFill>
          <a:blip r:embed="rId4"/>
          <a:srcRect/>
          <a:stretch>
            <a:fillRect/>
          </a:stretch>
        </p:blipFill>
        <p:spPr bwMode="auto">
          <a:xfrm>
            <a:off x="4343400" y="2124075"/>
            <a:ext cx="3033712" cy="3587750"/>
          </a:xfrm>
          <a:prstGeom prst="rect">
            <a:avLst/>
          </a:prstGeom>
          <a:noFill/>
          <a:ln w="9525">
            <a:noFill/>
            <a:miter lim="800000"/>
            <a:headEnd/>
            <a:tailEnd/>
          </a:ln>
        </p:spPr>
      </p:pic>
      <p:sp>
        <p:nvSpPr>
          <p:cNvPr id="44039" name="TextBox 9"/>
          <p:cNvSpPr txBox="1">
            <a:spLocks noChangeArrowheads="1"/>
          </p:cNvSpPr>
          <p:nvPr/>
        </p:nvSpPr>
        <p:spPr bwMode="auto">
          <a:xfrm>
            <a:off x="301625" y="1477963"/>
            <a:ext cx="7812088" cy="646112"/>
          </a:xfrm>
          <a:prstGeom prst="rect">
            <a:avLst/>
          </a:prstGeom>
          <a:noFill/>
          <a:ln w="9525">
            <a:noFill/>
            <a:miter lim="800000"/>
            <a:headEnd/>
            <a:tailEnd/>
          </a:ln>
        </p:spPr>
        <p:txBody>
          <a:bodyPr>
            <a:prstTxWarp prst="textNoShape">
              <a:avLst/>
            </a:prstTxWarp>
            <a:spAutoFit/>
          </a:bodyPr>
          <a:lstStyle/>
          <a:p>
            <a:pPr algn="just"/>
            <a:r>
              <a:rPr lang="en-US" sz="1800" dirty="0" smtClean="0"/>
              <a:t>Detailed </a:t>
            </a:r>
            <a:r>
              <a:rPr lang="en-US" sz="1800" dirty="0"/>
              <a:t>analysis performed for each of the 16 profiles. We began by looking at every possible combination of the wavelength regions.</a:t>
            </a:r>
          </a:p>
        </p:txBody>
      </p:sp>
      <p:sp>
        <p:nvSpPr>
          <p:cNvPr id="44040" name="TextBox 9"/>
          <p:cNvSpPr txBox="1">
            <a:spLocks noChangeArrowheads="1"/>
          </p:cNvSpPr>
          <p:nvPr/>
        </p:nvSpPr>
        <p:spPr bwMode="auto">
          <a:xfrm>
            <a:off x="454025" y="5892800"/>
            <a:ext cx="7812088" cy="646113"/>
          </a:xfrm>
          <a:prstGeom prst="rect">
            <a:avLst/>
          </a:prstGeom>
          <a:solidFill>
            <a:schemeClr val="bg1"/>
          </a:solidFill>
          <a:ln w="9525">
            <a:noFill/>
            <a:miter lim="800000"/>
            <a:headEnd/>
            <a:tailEnd/>
          </a:ln>
        </p:spPr>
        <p:txBody>
          <a:bodyPr>
            <a:prstTxWarp prst="textNoShape">
              <a:avLst/>
            </a:prstTxWarp>
            <a:spAutoFit/>
          </a:bodyPr>
          <a:lstStyle/>
          <a:p>
            <a:pPr algn="just"/>
            <a:r>
              <a:rPr lang="en-US" sz="1800" dirty="0" smtClean="0"/>
              <a:t>DFS </a:t>
            </a:r>
            <a:r>
              <a:rPr lang="en-US" sz="1800" dirty="0"/>
              <a:t>– degrees of freedom</a:t>
            </a:r>
            <a:r>
              <a:rPr lang="en-US" sz="1800" dirty="0" smtClean="0"/>
              <a:t> for </a:t>
            </a:r>
            <a:r>
              <a:rPr lang="en-US" sz="1800" dirty="0"/>
              <a:t>signal – how much information comes from the measurement (as opposed to the </a:t>
            </a:r>
            <a:r>
              <a:rPr lang="en-US" sz="1800" i="1" dirty="0"/>
              <a:t>a priori</a:t>
            </a:r>
            <a:r>
              <a:rPr lang="en-US" sz="1800"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2800" dirty="0" smtClean="0">
                <a:ea typeface="ＭＳ Ｐゴシック" pitchFamily="-107" charset="-128"/>
                <a:cs typeface="ＭＳ Ｐゴシック" pitchFamily="-107" charset="-128"/>
              </a:rPr>
              <a:t>A summary of  the DFS for ozone:</a:t>
            </a:r>
            <a:br>
              <a:rPr lang="en-US" sz="2800" dirty="0" smtClean="0">
                <a:ea typeface="ＭＳ Ｐゴシック" pitchFamily="-107" charset="-128"/>
                <a:cs typeface="ＭＳ Ｐゴシック" pitchFamily="-107" charset="-128"/>
              </a:rPr>
            </a:br>
            <a:r>
              <a:rPr lang="en-US" sz="2800" dirty="0" smtClean="0">
                <a:ea typeface="ＭＳ Ｐゴシック" pitchFamily="-107" charset="-128"/>
                <a:cs typeface="ＭＳ Ｐゴシック" pitchFamily="-107" charset="-128"/>
              </a:rPr>
              <a:t>all possible combos</a:t>
            </a:r>
          </a:p>
        </p:txBody>
      </p:sp>
      <p:sp>
        <p:nvSpPr>
          <p:cNvPr id="3" name="Slide Number Placeholder 2"/>
          <p:cNvSpPr>
            <a:spLocks noGrp="1"/>
          </p:cNvSpPr>
          <p:nvPr>
            <p:ph type="sldNum" sz="quarter" idx="12"/>
          </p:nvPr>
        </p:nvSpPr>
        <p:spPr/>
        <p:txBody>
          <a:bodyPr/>
          <a:lstStyle/>
          <a:p>
            <a:pPr>
              <a:defRPr/>
            </a:pPr>
            <a:fld id="{32D85951-2A13-1040-9625-73FA9E4AA9A1}" type="slidenum">
              <a:rPr lang="en-US" smtClean="0"/>
              <a:pPr>
                <a:defRPr/>
              </a:pPr>
              <a:t>24</a:t>
            </a:fld>
            <a:endParaRPr lang="en-US"/>
          </a:p>
        </p:txBody>
      </p:sp>
      <p:pic>
        <p:nvPicPr>
          <p:cNvPr id="2" name="Picture 1" descr="Picture 4.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477963"/>
            <a:ext cx="9144000" cy="51304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3"/>
          <p:cNvSpPr>
            <a:spLocks noGrp="1"/>
          </p:cNvSpPr>
          <p:nvPr>
            <p:ph type="title"/>
          </p:nvPr>
        </p:nvSpPr>
        <p:spPr>
          <a:xfrm>
            <a:off x="301625" y="228600"/>
            <a:ext cx="3051175" cy="808038"/>
          </a:xfrm>
        </p:spPr>
        <p:txBody>
          <a:bodyPr/>
          <a:lstStyle/>
          <a:p>
            <a:pPr eaLnBrk="1" hangingPunct="1"/>
            <a:r>
              <a:rPr lang="en-US" dirty="0" smtClean="0">
                <a:ea typeface="ＭＳ Ｐゴシック" pitchFamily="-107" charset="-128"/>
                <a:cs typeface="ＭＳ Ｐゴシック" pitchFamily="-107" charset="-128"/>
              </a:rPr>
              <a:t>Single</a:t>
            </a:r>
          </a:p>
        </p:txBody>
      </p:sp>
      <p:sp>
        <p:nvSpPr>
          <p:cNvPr id="3" name="Slide Number Placeholder 2"/>
          <p:cNvSpPr>
            <a:spLocks noGrp="1"/>
          </p:cNvSpPr>
          <p:nvPr>
            <p:ph type="sldNum" sz="quarter" idx="12"/>
          </p:nvPr>
        </p:nvSpPr>
        <p:spPr/>
        <p:txBody>
          <a:bodyPr/>
          <a:lstStyle/>
          <a:p>
            <a:pPr>
              <a:defRPr/>
            </a:pPr>
            <a:fld id="{0E1B0DE6-6938-C94E-8E78-27349A241C18}" type="slidenum">
              <a:rPr lang="en-US" smtClean="0"/>
              <a:pPr>
                <a:defRPr/>
              </a:pPr>
              <a:t>25</a:t>
            </a:fld>
            <a:endParaRPr lang="en-US"/>
          </a:p>
        </p:txBody>
      </p:sp>
      <p:sp>
        <p:nvSpPr>
          <p:cNvPr id="50181" name="TextBox 8"/>
          <p:cNvSpPr txBox="1">
            <a:spLocks noChangeArrowheads="1"/>
          </p:cNvSpPr>
          <p:nvPr/>
        </p:nvSpPr>
        <p:spPr bwMode="auto">
          <a:xfrm>
            <a:off x="260350" y="3048000"/>
            <a:ext cx="2876550" cy="646331"/>
          </a:xfrm>
          <a:prstGeom prst="rect">
            <a:avLst/>
          </a:prstGeom>
          <a:noFill/>
          <a:ln w="9525">
            <a:noFill/>
            <a:miter lim="800000"/>
            <a:headEnd/>
            <a:tailEnd/>
          </a:ln>
        </p:spPr>
        <p:txBody>
          <a:bodyPr>
            <a:prstTxWarp prst="textNoShape">
              <a:avLst/>
            </a:prstTxWarp>
            <a:spAutoFit/>
          </a:bodyPr>
          <a:lstStyle/>
          <a:p>
            <a:pPr algn="just"/>
            <a:r>
              <a:rPr lang="en-US" sz="1800" dirty="0" smtClean="0"/>
              <a:t>Limited DFS </a:t>
            </a:r>
            <a:r>
              <a:rPr lang="en-US" sz="1800" dirty="0"/>
              <a:t>in lower layers</a:t>
            </a:r>
          </a:p>
        </p:txBody>
      </p:sp>
      <p:pic>
        <p:nvPicPr>
          <p:cNvPr id="6" name="Picture 5" descr="Picture 8.png"/>
          <p:cNvPicPr>
            <a:picLocks noChangeAspect="1"/>
          </p:cNvPicPr>
          <p:nvPr/>
        </p:nvPicPr>
        <p:blipFill>
          <a:blip r:embed="rId3"/>
          <a:stretch>
            <a:fillRect/>
          </a:stretch>
        </p:blipFill>
        <p:spPr>
          <a:xfrm>
            <a:off x="3352800" y="-1"/>
            <a:ext cx="5791200" cy="688083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1625" y="228600"/>
            <a:ext cx="3048000" cy="758825"/>
          </a:xfrm>
        </p:spPr>
        <p:txBody>
          <a:bodyPr/>
          <a:lstStyle/>
          <a:p>
            <a:pPr eaLnBrk="1" hangingPunct="1"/>
            <a:r>
              <a:rPr lang="en-US" dirty="0" smtClean="0">
                <a:ea typeface="ＭＳ Ｐゴシック" pitchFamily="-107" charset="-128"/>
                <a:cs typeface="ＭＳ Ｐゴシック" pitchFamily="-107" charset="-128"/>
              </a:rPr>
              <a:t>Combined</a:t>
            </a:r>
          </a:p>
        </p:txBody>
      </p:sp>
      <p:sp>
        <p:nvSpPr>
          <p:cNvPr id="3" name="Slide Number Placeholder 2"/>
          <p:cNvSpPr>
            <a:spLocks noGrp="1"/>
          </p:cNvSpPr>
          <p:nvPr>
            <p:ph type="sldNum" sz="quarter" idx="12"/>
          </p:nvPr>
        </p:nvSpPr>
        <p:spPr/>
        <p:txBody>
          <a:bodyPr/>
          <a:lstStyle/>
          <a:p>
            <a:pPr>
              <a:defRPr/>
            </a:pPr>
            <a:fld id="{CE321C62-DD37-7745-A989-7587BC0EAD69}" type="slidenum">
              <a:rPr lang="en-US" smtClean="0"/>
              <a:pPr>
                <a:defRPr/>
              </a:pPr>
              <a:t>26</a:t>
            </a:fld>
            <a:endParaRPr lang="en-US"/>
          </a:p>
        </p:txBody>
      </p:sp>
      <p:sp>
        <p:nvSpPr>
          <p:cNvPr id="52229" name="TextBox 4"/>
          <p:cNvSpPr txBox="1">
            <a:spLocks noChangeArrowheads="1"/>
          </p:cNvSpPr>
          <p:nvPr/>
        </p:nvSpPr>
        <p:spPr bwMode="auto">
          <a:xfrm>
            <a:off x="301625" y="3060700"/>
            <a:ext cx="2981178" cy="646331"/>
          </a:xfrm>
          <a:prstGeom prst="rect">
            <a:avLst/>
          </a:prstGeom>
          <a:noFill/>
          <a:ln w="9525">
            <a:noFill/>
            <a:miter lim="800000"/>
            <a:headEnd/>
            <a:tailEnd/>
          </a:ln>
        </p:spPr>
        <p:txBody>
          <a:bodyPr wrap="square">
            <a:prstTxWarp prst="textNoShape">
              <a:avLst/>
            </a:prstTxWarp>
            <a:spAutoFit/>
          </a:bodyPr>
          <a:lstStyle/>
          <a:p>
            <a:pPr algn="just"/>
            <a:r>
              <a:rPr lang="en-US" sz="1800" dirty="0" smtClean="0"/>
              <a:t>Significant increase in </a:t>
            </a:r>
            <a:r>
              <a:rPr lang="en-US" sz="1800" dirty="0"/>
              <a:t>sensitivity in lowest </a:t>
            </a:r>
            <a:r>
              <a:rPr lang="en-US" sz="1800" dirty="0" smtClean="0"/>
              <a:t>layers</a:t>
            </a:r>
          </a:p>
        </p:txBody>
      </p:sp>
      <p:pic>
        <p:nvPicPr>
          <p:cNvPr id="6" name="Picture 5" descr="Picture 9.png"/>
          <p:cNvPicPr>
            <a:picLocks noChangeAspect="1"/>
          </p:cNvPicPr>
          <p:nvPr/>
        </p:nvPicPr>
        <p:blipFill>
          <a:blip r:embed="rId3"/>
          <a:stretch>
            <a:fillRect/>
          </a:stretch>
        </p:blipFill>
        <p:spPr>
          <a:xfrm>
            <a:off x="3282803" y="0"/>
            <a:ext cx="5861197"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5"/>
          <p:cNvSpPr>
            <a:spLocks noGrp="1"/>
          </p:cNvSpPr>
          <p:nvPr>
            <p:ph type="title"/>
          </p:nvPr>
        </p:nvSpPr>
        <p:spPr>
          <a:xfrm>
            <a:off x="215900" y="914400"/>
            <a:ext cx="2527300" cy="990600"/>
          </a:xfrm>
        </p:spPr>
        <p:txBody>
          <a:bodyPr/>
          <a:lstStyle/>
          <a:p>
            <a:pPr algn="just" eaLnBrk="1" hangingPunct="1"/>
            <a:r>
              <a:rPr lang="en-US" dirty="0" smtClean="0">
                <a:ea typeface="ＭＳ Ｐゴシック" pitchFamily="-107" charset="-128"/>
                <a:cs typeface="ＭＳ Ｐゴシック" pitchFamily="-107" charset="-128"/>
              </a:rPr>
              <a:t>Vertical Details</a:t>
            </a:r>
          </a:p>
        </p:txBody>
      </p:sp>
      <p:pic>
        <p:nvPicPr>
          <p:cNvPr id="54276" name="Content Placeholder 8" descr="Picture 37.png"/>
          <p:cNvPicPr>
            <a:picLocks noGrp="1" noChangeAspect="1"/>
          </p:cNvPicPr>
          <p:nvPr>
            <p:ph sz="quarter" idx="1"/>
          </p:nvPr>
        </p:nvPicPr>
        <p:blipFill>
          <a:blip r:embed="rId3"/>
          <a:srcRect t="-28473" b="-28473"/>
          <a:stretch>
            <a:fillRect/>
          </a:stretch>
        </p:blipFill>
        <p:spPr/>
      </p:pic>
      <p:sp>
        <p:nvSpPr>
          <p:cNvPr id="3" name="Slide Number Placeholder 2"/>
          <p:cNvSpPr>
            <a:spLocks noGrp="1"/>
          </p:cNvSpPr>
          <p:nvPr>
            <p:ph type="sldNum" sz="quarter" idx="10"/>
          </p:nvPr>
        </p:nvSpPr>
        <p:spPr/>
        <p:txBody>
          <a:bodyPr/>
          <a:lstStyle/>
          <a:p>
            <a:pPr>
              <a:defRPr/>
            </a:pPr>
            <a:fld id="{AC6966A4-E510-7C4C-94EF-E770F7D36859}"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ea typeface="ＭＳ Ｐゴシック" pitchFamily="-107" charset="-128"/>
                <a:cs typeface="ＭＳ Ｐゴシック" pitchFamily="-107" charset="-128"/>
              </a:rPr>
              <a:t>Increase noise by factor of 3</a:t>
            </a:r>
          </a:p>
        </p:txBody>
      </p:sp>
      <p:sp>
        <p:nvSpPr>
          <p:cNvPr id="74755" name="Text Placeholder 2"/>
          <p:cNvSpPr>
            <a:spLocks noGrp="1"/>
          </p:cNvSpPr>
          <p:nvPr>
            <p:ph type="body" idx="2"/>
          </p:nvPr>
        </p:nvSpPr>
        <p:spPr/>
        <p:txBody>
          <a:bodyPr/>
          <a:lstStyle/>
          <a:p>
            <a:endParaRPr lang="en-US">
              <a:ea typeface="ＭＳ Ｐゴシック" pitchFamily="-107" charset="-128"/>
              <a:cs typeface="ＭＳ Ｐゴシック" pitchFamily="-107" charset="-128"/>
            </a:endParaRPr>
          </a:p>
        </p:txBody>
      </p:sp>
      <p:pic>
        <p:nvPicPr>
          <p:cNvPr id="74756" name="Content Placeholder 5" descr="Summary-sum-0-3x.pdf"/>
          <p:cNvPicPr>
            <a:picLocks noGrp="1" noChangeAspect="1"/>
          </p:cNvPicPr>
          <p:nvPr>
            <p:ph sz="quarter" idx="1"/>
          </p:nvPr>
        </p:nvPicPr>
        <p:blipFill>
          <a:blip r:embed="rId2"/>
          <a:srcRect l="-15868" r="-15868"/>
          <a:stretch>
            <a:fillRect/>
          </a:stretch>
        </p:blipFill>
        <p:spPr/>
      </p:pic>
      <p:sp>
        <p:nvSpPr>
          <p:cNvPr id="5" name="Slide Number Placeholder 4"/>
          <p:cNvSpPr>
            <a:spLocks noGrp="1"/>
          </p:cNvSpPr>
          <p:nvPr>
            <p:ph type="sldNum" sz="quarter" idx="10"/>
          </p:nvPr>
        </p:nvSpPr>
        <p:spPr/>
        <p:txBody>
          <a:bodyPr/>
          <a:lstStyle/>
          <a:p>
            <a:pPr>
              <a:defRPr/>
            </a:pPr>
            <a:fld id="{1D1A54BB-D6C7-834F-93AB-0034E149143D}" type="slidenum">
              <a:rPr lang="en-US" smtClean="0"/>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eaLnBrk="1" hangingPunct="1"/>
            <a:r>
              <a:rPr lang="en-US" dirty="0" smtClean="0">
                <a:solidFill>
                  <a:srgbClr val="7B9899"/>
                </a:solidFill>
                <a:ea typeface="ＭＳ Ｐゴシック" pitchFamily="-107" charset="-128"/>
                <a:cs typeface="ＭＳ Ｐゴシック" pitchFamily="-107" charset="-128"/>
              </a:rPr>
              <a:t>VLIDORT – Part 1</a:t>
            </a:r>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A44B7B2-B27F-0E4B-A39F-A8AEE9A385D0}"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solidFill>
                  <a:srgbClr val="7B9899"/>
                </a:solidFill>
                <a:ea typeface="ＭＳ Ｐゴシック" pitchFamily="-107" charset="-128"/>
                <a:cs typeface="ＭＳ Ｐゴシック" pitchFamily="-107" charset="-128"/>
              </a:rPr>
              <a:t>VLIDORT – Part 2</a:t>
            </a: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19E1D435-034A-224D-B67E-B78F3BC8405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1800" dirty="0" smtClean="0">
                <a:ea typeface="ＭＳ Ｐゴシック" pitchFamily="-107" charset="-128"/>
                <a:cs typeface="ＭＳ Ｐゴシック" pitchFamily="-107" charset="-128"/>
              </a:rPr>
              <a:t>Outline of Results</a:t>
            </a:r>
          </a:p>
        </p:txBody>
      </p:sp>
      <p:sp>
        <p:nvSpPr>
          <p:cNvPr id="30724" name="Content Placeholder 4"/>
          <p:cNvSpPr>
            <a:spLocks noGrp="1"/>
          </p:cNvSpPr>
          <p:nvPr>
            <p:ph sz="quarter" idx="1"/>
          </p:nvPr>
        </p:nvSpPr>
        <p:spPr/>
        <p:txBody>
          <a:bodyPr/>
          <a:lstStyle/>
          <a:p>
            <a:pPr algn="just" eaLnBrk="1" hangingPunct="1"/>
            <a:r>
              <a:rPr lang="en-US" sz="2400" dirty="0" smtClean="0">
                <a:ea typeface="ＭＳ Ｐゴシック" pitchFamily="-107" charset="-128"/>
                <a:cs typeface="ＭＳ Ｐゴシック" pitchFamily="-107" charset="-128"/>
              </a:rPr>
              <a:t>Spectral regions used</a:t>
            </a:r>
          </a:p>
          <a:p>
            <a:pPr algn="just" eaLnBrk="1" hangingPunct="1"/>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O</a:t>
            </a:r>
            <a:r>
              <a:rPr lang="en-US" sz="2400" baseline="-25000" dirty="0" smtClean="0">
                <a:ea typeface="ＭＳ Ｐゴシック" pitchFamily="-107" charset="-128"/>
                <a:cs typeface="ＭＳ Ｐゴシック" pitchFamily="-107" charset="-128"/>
              </a:rPr>
              <a:t>3</a:t>
            </a:r>
            <a:r>
              <a:rPr lang="en-US" sz="2400" dirty="0" smtClean="0">
                <a:ea typeface="ＭＳ Ｐゴシック" pitchFamily="-107" charset="-128"/>
                <a:cs typeface="ＭＳ Ｐゴシック" pitchFamily="-107" charset="-128"/>
              </a:rPr>
              <a:t>, T, H</a:t>
            </a:r>
            <a:r>
              <a:rPr lang="en-US" sz="2400" baseline="-25000" dirty="0" smtClean="0">
                <a:ea typeface="ＭＳ Ｐゴシック" pitchFamily="-107" charset="-128"/>
                <a:cs typeface="ＭＳ Ｐゴシック" pitchFamily="-107" charset="-128"/>
              </a:rPr>
              <a:t>2</a:t>
            </a:r>
            <a:r>
              <a:rPr lang="en-US" sz="2400" dirty="0" smtClean="0">
                <a:ea typeface="ＭＳ Ｐゴシック" pitchFamily="-107" charset="-128"/>
                <a:cs typeface="ＭＳ Ｐゴシック" pitchFamily="-107" charset="-128"/>
              </a:rPr>
              <a:t>O profiles</a:t>
            </a:r>
          </a:p>
          <a:p>
            <a:pPr algn="just" eaLnBrk="1" hangingPunct="1"/>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DFS summary</a:t>
            </a:r>
          </a:p>
          <a:p>
            <a:pPr algn="just" eaLnBrk="1" hangingPunct="1"/>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Details for high and low sensitivity cases</a:t>
            </a:r>
          </a:p>
          <a:p>
            <a:pPr algn="just" eaLnBrk="1" hangingPunct="1"/>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First look at results with aerosols</a:t>
            </a:r>
          </a:p>
          <a:p>
            <a:pPr algn="just" eaLnBrk="1" hangingPunct="1"/>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Conclusions</a:t>
            </a:r>
          </a:p>
        </p:txBody>
      </p:sp>
      <p:sp>
        <p:nvSpPr>
          <p:cNvPr id="4" name="Slide Number Placeholder 3"/>
          <p:cNvSpPr>
            <a:spLocks noGrp="1"/>
          </p:cNvSpPr>
          <p:nvPr>
            <p:ph type="sldNum" sz="quarter" idx="10"/>
          </p:nvPr>
        </p:nvSpPr>
        <p:spPr/>
        <p:txBody>
          <a:bodyPr/>
          <a:lstStyle/>
          <a:p>
            <a:pPr>
              <a:defRPr/>
            </a:pPr>
            <a:fld id="{C23F6B3E-1CDE-524A-AD5D-31DD3E2142B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8" name="Title 1"/>
          <p:cNvSpPr>
            <a:spLocks noGrp="1"/>
          </p:cNvSpPr>
          <p:nvPr>
            <p:ph type="title"/>
          </p:nvPr>
        </p:nvSpPr>
        <p:spPr/>
        <p:txBody>
          <a:bodyPr/>
          <a:lstStyle/>
          <a:p>
            <a:pPr algn="just" eaLnBrk="1" hangingPunct="1"/>
            <a:r>
              <a:rPr lang="en-US" sz="1800" dirty="0" smtClean="0">
                <a:ea typeface="ＭＳ Ｐゴシック" pitchFamily="-107" charset="-128"/>
                <a:cs typeface="ＭＳ Ｐゴシック" pitchFamily="-107" charset="-128"/>
              </a:rPr>
              <a:t>Spectral Regions</a:t>
            </a:r>
          </a:p>
        </p:txBody>
      </p:sp>
      <p:sp>
        <p:nvSpPr>
          <p:cNvPr id="5" name="Slide Number Placeholder 4"/>
          <p:cNvSpPr>
            <a:spLocks noGrp="1"/>
          </p:cNvSpPr>
          <p:nvPr>
            <p:ph type="sldNum" sz="quarter" idx="10"/>
          </p:nvPr>
        </p:nvSpPr>
        <p:spPr/>
        <p:txBody>
          <a:bodyPr/>
          <a:lstStyle/>
          <a:p>
            <a:pPr>
              <a:defRPr/>
            </a:pPr>
            <a:fld id="{DB720ECF-8E0B-A54E-A1CA-CB0A16826E9A}" type="slidenum">
              <a:rPr lang="en-US" smtClean="0"/>
              <a:pPr>
                <a:defRPr/>
              </a:pPr>
              <a:t>6</a:t>
            </a:fld>
            <a:endParaRPr lang="en-US"/>
          </a:p>
        </p:txBody>
      </p:sp>
      <p:graphicFrame>
        <p:nvGraphicFramePr>
          <p:cNvPr id="31746" name="Content Placeholder 5"/>
          <p:cNvGraphicFramePr>
            <a:graphicFrameLocks noGrp="1" noChangeAspect="1"/>
          </p:cNvGraphicFramePr>
          <p:nvPr>
            <p:ph sz="quarter" idx="1"/>
          </p:nvPr>
        </p:nvGraphicFramePr>
        <p:xfrm>
          <a:off x="3124200" y="3265488"/>
          <a:ext cx="5638800" cy="250825"/>
        </p:xfrm>
        <a:graphic>
          <a:graphicData uri="http://schemas.openxmlformats.org/presentationml/2006/ole">
            <p:oleObj spid="_x0000_s31772" name="Document" r:id="rId4" imgW="27428571" imgH="1219048" progId="Word.Document.12">
              <p:embed/>
            </p:oleObj>
          </a:graphicData>
        </a:graphic>
      </p:graphicFrame>
      <p:graphicFrame>
        <p:nvGraphicFramePr>
          <p:cNvPr id="31747" name="Object 3"/>
          <p:cNvGraphicFramePr>
            <a:graphicFrameLocks noChangeAspect="1"/>
          </p:cNvGraphicFramePr>
          <p:nvPr/>
        </p:nvGraphicFramePr>
        <p:xfrm>
          <a:off x="2900363" y="1641475"/>
          <a:ext cx="6027737" cy="2828925"/>
        </p:xfrm>
        <a:graphic>
          <a:graphicData uri="http://schemas.openxmlformats.org/presentationml/2006/ole">
            <p:oleObj spid="_x0000_s31773" name="Document" r:id="rId5" imgW="34844444" imgH="16355556" progId="Word.Document.8">
              <p:link updateAutomatic="1"/>
            </p:oleObj>
          </a:graphicData>
        </a:graphic>
      </p:graphicFrame>
      <p:sp>
        <p:nvSpPr>
          <p:cNvPr id="31751" name="TextBox 6"/>
          <p:cNvSpPr txBox="1">
            <a:spLocks noChangeArrowheads="1"/>
          </p:cNvSpPr>
          <p:nvPr/>
        </p:nvSpPr>
        <p:spPr bwMode="auto">
          <a:xfrm>
            <a:off x="3967480" y="4813300"/>
            <a:ext cx="4076700" cy="646331"/>
          </a:xfrm>
          <a:prstGeom prst="rect">
            <a:avLst/>
          </a:prstGeom>
          <a:noFill/>
          <a:ln w="9525">
            <a:noFill/>
            <a:miter lim="800000"/>
            <a:headEnd/>
            <a:tailEnd/>
          </a:ln>
        </p:spPr>
        <p:txBody>
          <a:bodyPr wrap="square">
            <a:prstTxWarp prst="textNoShape">
              <a:avLst/>
            </a:prstTxWarp>
            <a:spAutoFit/>
          </a:bodyPr>
          <a:lstStyle/>
          <a:p>
            <a:r>
              <a:rPr lang="en-US" sz="1800" dirty="0">
                <a:solidFill>
                  <a:srgbClr val="FF0000"/>
                </a:solidFill>
              </a:rPr>
              <a:t>UVQ denotes polarized radiation</a:t>
            </a:r>
            <a:endParaRPr lang="en-US" sz="1800" dirty="0" smtClean="0">
              <a:solidFill>
                <a:srgbClr val="FF0000"/>
              </a:solidFill>
            </a:endParaRPr>
          </a:p>
          <a:p>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3797" name="Group 19"/>
          <p:cNvGrpSpPr>
            <a:grpSpLocks/>
          </p:cNvGrpSpPr>
          <p:nvPr/>
        </p:nvGrpSpPr>
        <p:grpSpPr bwMode="auto">
          <a:xfrm>
            <a:off x="-19050" y="0"/>
            <a:ext cx="9163050" cy="6858000"/>
            <a:chOff x="-19610" y="0"/>
            <a:chExt cx="9163610" cy="6858000"/>
          </a:xfrm>
        </p:grpSpPr>
        <p:sp>
          <p:nvSpPr>
            <p:cNvPr id="4" name="Rectangle 3"/>
            <p:cNvSpPr>
              <a:spLocks noChangeArrowheads="1"/>
            </p:cNvSpPr>
            <p:nvPr/>
          </p:nvSpPr>
          <p:spPr bwMode="auto">
            <a:xfrm>
              <a:off x="242344" y="6057900"/>
              <a:ext cx="4151566" cy="584200"/>
            </a:xfrm>
            <a:prstGeom prst="rect">
              <a:avLst/>
            </a:prstGeom>
            <a:solidFill>
              <a:schemeClr val="accent2"/>
            </a:solidFill>
            <a:ln w="9525">
              <a:noFill/>
              <a:miter lim="800000"/>
              <a:headEnd/>
              <a:tailEnd/>
            </a:ln>
          </p:spPr>
          <p:txBody>
            <a:bodyPr>
              <a:prstTxWarp prst="textNoShape">
                <a:avLst/>
              </a:prstTxWarp>
              <a:spAutoFit/>
            </a:bodyPr>
            <a:lstStyle/>
            <a:p>
              <a:pPr>
                <a:defRPr/>
              </a:pPr>
              <a:r>
                <a:rPr lang="en-US" sz="3200" b="1">
                  <a:solidFill>
                    <a:schemeClr val="bg1"/>
                  </a:solidFill>
                  <a:effectLst>
                    <a:outerShdw blurRad="38100" dist="38100" dir="2700000" algn="tl">
                      <a:srgbClr val="000000"/>
                    </a:outerShdw>
                  </a:effectLst>
                  <a:latin typeface="Arial" pitchFamily="-106" charset="0"/>
                  <a:ea typeface="ＭＳ Ｐゴシック" pitchFamily="37" charset="-128"/>
                  <a:cs typeface="ＭＳ Ｐゴシック" pitchFamily="37" charset="-128"/>
                </a:rPr>
                <a:t>DOAS UV Retrieval</a:t>
              </a:r>
            </a:p>
          </p:txBody>
        </p:sp>
        <p:pic>
          <p:nvPicPr>
            <p:cNvPr id="33840" name="Picture 7" descr="prinzip_scia"/>
            <p:cNvPicPr>
              <a:picLocks noChangeAspect="1" noChangeArrowheads="1"/>
            </p:cNvPicPr>
            <p:nvPr/>
          </p:nvPicPr>
          <p:blipFill>
            <a:blip r:embed="rId4"/>
            <a:srcRect/>
            <a:stretch>
              <a:fillRect/>
            </a:stretch>
          </p:blipFill>
          <p:spPr bwMode="auto">
            <a:xfrm>
              <a:off x="-19610" y="0"/>
              <a:ext cx="9163610" cy="6858000"/>
            </a:xfrm>
            <a:prstGeom prst="rect">
              <a:avLst/>
            </a:prstGeom>
            <a:noFill/>
            <a:ln w="9525">
              <a:noFill/>
              <a:miter lim="800000"/>
              <a:headEnd/>
              <a:tailEnd/>
            </a:ln>
          </p:spPr>
        </p:pic>
        <p:sp>
          <p:nvSpPr>
            <p:cNvPr id="33841" name="Rectangle 7"/>
            <p:cNvSpPr>
              <a:spLocks noChangeArrowheads="1"/>
            </p:cNvSpPr>
            <p:nvPr/>
          </p:nvSpPr>
          <p:spPr bwMode="auto">
            <a:xfrm>
              <a:off x="0" y="0"/>
              <a:ext cx="9144000" cy="5372100"/>
            </a:xfrm>
            <a:prstGeom prst="rect">
              <a:avLst/>
            </a:prstGeom>
            <a:solidFill>
              <a:schemeClr val="tx1"/>
            </a:solidFill>
            <a:ln w="88900">
              <a:noFill/>
              <a:round/>
              <a:headEnd type="triangle" w="med" len="med"/>
              <a:tailEnd/>
            </a:ln>
          </p:spPr>
          <p:txBody>
            <a:bodyPr>
              <a:prstTxWarp prst="textNoShape">
                <a:avLst/>
              </a:prstTxWarp>
            </a:bodyPr>
            <a:lstStyle/>
            <a:p>
              <a:endParaRPr lang="en-US"/>
            </a:p>
          </p:txBody>
        </p:sp>
        <p:sp>
          <p:nvSpPr>
            <p:cNvPr id="33842" name="Right Triangle 11"/>
            <p:cNvSpPr>
              <a:spLocks noChangeArrowheads="1"/>
            </p:cNvSpPr>
            <p:nvPr/>
          </p:nvSpPr>
          <p:spPr bwMode="auto">
            <a:xfrm rot="-10121160">
              <a:off x="1066208" y="5316650"/>
              <a:ext cx="534583" cy="491898"/>
            </a:xfrm>
            <a:prstGeom prst="rtTriangle">
              <a:avLst/>
            </a:prstGeom>
            <a:solidFill>
              <a:schemeClr val="tx1"/>
            </a:solidFill>
            <a:ln w="88900">
              <a:noFill/>
              <a:round/>
              <a:headEnd type="triangle" w="med" len="med"/>
              <a:tailEnd/>
            </a:ln>
          </p:spPr>
          <p:txBody>
            <a:bodyPr>
              <a:prstTxWarp prst="textNoShape">
                <a:avLst/>
              </a:prstTxWarp>
            </a:bodyPr>
            <a:lstStyle/>
            <a:p>
              <a:endParaRPr lang="en-US"/>
            </a:p>
          </p:txBody>
        </p:sp>
        <p:sp>
          <p:nvSpPr>
            <p:cNvPr id="33843" name="Rectangle 12"/>
            <p:cNvSpPr>
              <a:spLocks noChangeArrowheads="1"/>
            </p:cNvSpPr>
            <p:nvPr/>
          </p:nvSpPr>
          <p:spPr bwMode="auto">
            <a:xfrm>
              <a:off x="2146300" y="5372100"/>
              <a:ext cx="241300" cy="304800"/>
            </a:xfrm>
            <a:prstGeom prst="rect">
              <a:avLst/>
            </a:prstGeom>
            <a:solidFill>
              <a:schemeClr val="tx1"/>
            </a:solidFill>
            <a:ln w="88900">
              <a:noFill/>
              <a:round/>
              <a:headEnd type="triangle" w="med" len="med"/>
              <a:tailEnd/>
            </a:ln>
          </p:spPr>
          <p:txBody>
            <a:bodyPr>
              <a:prstTxWarp prst="textNoShape">
                <a:avLst/>
              </a:prstTxWarp>
            </a:bodyPr>
            <a:lstStyle/>
            <a:p>
              <a:endParaRPr lang="en-US"/>
            </a:p>
          </p:txBody>
        </p:sp>
        <p:pic>
          <p:nvPicPr>
            <p:cNvPr id="33844" name="Picture 7" descr="prinzip_scia"/>
            <p:cNvPicPr>
              <a:picLocks noChangeAspect="1" noChangeArrowheads="1"/>
            </p:cNvPicPr>
            <p:nvPr/>
          </p:nvPicPr>
          <p:blipFill>
            <a:blip r:embed="rId4"/>
            <a:srcRect l="48305" t="79814" r="49478" b="19519"/>
            <a:stretch>
              <a:fillRect/>
            </a:stretch>
          </p:blipFill>
          <p:spPr bwMode="auto">
            <a:xfrm rot="-602206">
              <a:off x="2143722" y="5611101"/>
              <a:ext cx="302658" cy="101307"/>
            </a:xfrm>
            <a:prstGeom prst="rect">
              <a:avLst/>
            </a:prstGeom>
            <a:noFill/>
            <a:ln w="9525">
              <a:noFill/>
              <a:miter lim="800000"/>
              <a:headEnd/>
              <a:tailEnd/>
            </a:ln>
          </p:spPr>
        </p:pic>
        <p:pic>
          <p:nvPicPr>
            <p:cNvPr id="33845" name="Picture 7" descr="prinzip_scia"/>
            <p:cNvPicPr>
              <a:picLocks noChangeAspect="1" noChangeArrowheads="1"/>
            </p:cNvPicPr>
            <p:nvPr/>
          </p:nvPicPr>
          <p:blipFill>
            <a:blip r:embed="rId4"/>
            <a:srcRect l="48305" t="79814" r="49478" b="19519"/>
            <a:stretch>
              <a:fillRect/>
            </a:stretch>
          </p:blipFill>
          <p:spPr bwMode="auto">
            <a:xfrm rot="-602206">
              <a:off x="1445222" y="5738101"/>
              <a:ext cx="302658" cy="101307"/>
            </a:xfrm>
            <a:prstGeom prst="rect">
              <a:avLst/>
            </a:prstGeom>
            <a:noFill/>
            <a:ln w="9525">
              <a:noFill/>
              <a:miter lim="800000"/>
              <a:headEnd/>
              <a:tailEnd/>
            </a:ln>
          </p:spPr>
        </p:pic>
      </p:grpSp>
      <p:pic>
        <p:nvPicPr>
          <p:cNvPr id="33798" name="Picture 6" descr="Poster_B copy 1"/>
          <p:cNvPicPr>
            <a:picLocks noChangeAspect="1" noChangeArrowheads="1"/>
          </p:cNvPicPr>
          <p:nvPr/>
        </p:nvPicPr>
        <p:blipFill>
          <a:blip r:embed="rId5"/>
          <a:srcRect l="8279" t="6480" r="55981" b="57037"/>
          <a:stretch>
            <a:fillRect/>
          </a:stretch>
        </p:blipFill>
        <p:spPr bwMode="auto">
          <a:xfrm>
            <a:off x="3921125" y="0"/>
            <a:ext cx="1412875" cy="1008063"/>
          </a:xfrm>
          <a:prstGeom prst="rect">
            <a:avLst/>
          </a:prstGeom>
          <a:noFill/>
          <a:ln w="9525">
            <a:noFill/>
            <a:miter lim="800000"/>
            <a:headEnd/>
            <a:tailEnd/>
          </a:ln>
        </p:spPr>
      </p:pic>
      <p:grpSp>
        <p:nvGrpSpPr>
          <p:cNvPr id="33799" name="Group 10"/>
          <p:cNvGrpSpPr>
            <a:grpSpLocks/>
          </p:cNvGrpSpPr>
          <p:nvPr/>
        </p:nvGrpSpPr>
        <p:grpSpPr bwMode="auto">
          <a:xfrm>
            <a:off x="269875" y="293688"/>
            <a:ext cx="1674813" cy="1287462"/>
            <a:chOff x="192" y="96"/>
            <a:chExt cx="816" cy="672"/>
          </a:xfrm>
        </p:grpSpPr>
        <p:sp>
          <p:nvSpPr>
            <p:cNvPr id="33830" name="Oval 11"/>
            <p:cNvSpPr>
              <a:spLocks noChangeArrowheads="1"/>
            </p:cNvSpPr>
            <p:nvPr/>
          </p:nvSpPr>
          <p:spPr bwMode="auto">
            <a:xfrm>
              <a:off x="489" y="320"/>
              <a:ext cx="222" cy="192"/>
            </a:xfrm>
            <a:prstGeom prst="ellipse">
              <a:avLst/>
            </a:prstGeom>
            <a:solidFill>
              <a:srgbClr val="FFFF00"/>
            </a:solidFill>
            <a:ln w="28575">
              <a:solidFill>
                <a:srgbClr val="FFFF00"/>
              </a:solidFill>
              <a:round/>
              <a:headEnd/>
              <a:tailEnd/>
            </a:ln>
          </p:spPr>
          <p:txBody>
            <a:bodyPr wrap="none" anchor="ctr">
              <a:prstTxWarp prst="textNoShape">
                <a:avLst/>
              </a:prstTxWarp>
            </a:bodyPr>
            <a:lstStyle/>
            <a:p>
              <a:endParaRPr lang="en-US"/>
            </a:p>
          </p:txBody>
        </p:sp>
        <p:sp>
          <p:nvSpPr>
            <p:cNvPr id="33831" name="Line 12"/>
            <p:cNvSpPr>
              <a:spLocks noChangeShapeType="1"/>
            </p:cNvSpPr>
            <p:nvPr/>
          </p:nvSpPr>
          <p:spPr bwMode="auto">
            <a:xfrm>
              <a:off x="192" y="416"/>
              <a:ext cx="260" cy="0"/>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2" name="Line 13"/>
            <p:cNvSpPr>
              <a:spLocks noChangeShapeType="1"/>
            </p:cNvSpPr>
            <p:nvPr/>
          </p:nvSpPr>
          <p:spPr bwMode="auto">
            <a:xfrm>
              <a:off x="303" y="224"/>
              <a:ext cx="186" cy="96"/>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3" name="Line 14"/>
            <p:cNvSpPr>
              <a:spLocks noChangeShapeType="1"/>
            </p:cNvSpPr>
            <p:nvPr/>
          </p:nvSpPr>
          <p:spPr bwMode="auto">
            <a:xfrm flipV="1">
              <a:off x="303" y="512"/>
              <a:ext cx="186" cy="128"/>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4" name="Line 15"/>
            <p:cNvSpPr>
              <a:spLocks noChangeShapeType="1"/>
            </p:cNvSpPr>
            <p:nvPr/>
          </p:nvSpPr>
          <p:spPr bwMode="auto">
            <a:xfrm flipV="1">
              <a:off x="600" y="544"/>
              <a:ext cx="0" cy="224"/>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5" name="Line 16"/>
            <p:cNvSpPr>
              <a:spLocks noChangeShapeType="1"/>
            </p:cNvSpPr>
            <p:nvPr/>
          </p:nvSpPr>
          <p:spPr bwMode="auto">
            <a:xfrm flipV="1">
              <a:off x="600" y="96"/>
              <a:ext cx="0" cy="192"/>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6" name="Line 17"/>
            <p:cNvSpPr>
              <a:spLocks noChangeShapeType="1"/>
            </p:cNvSpPr>
            <p:nvPr/>
          </p:nvSpPr>
          <p:spPr bwMode="auto">
            <a:xfrm>
              <a:off x="748" y="416"/>
              <a:ext cx="260" cy="0"/>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7" name="Line 18"/>
            <p:cNvSpPr>
              <a:spLocks noChangeShapeType="1"/>
            </p:cNvSpPr>
            <p:nvPr/>
          </p:nvSpPr>
          <p:spPr bwMode="auto">
            <a:xfrm>
              <a:off x="711" y="512"/>
              <a:ext cx="223" cy="128"/>
            </a:xfrm>
            <a:prstGeom prst="line">
              <a:avLst/>
            </a:prstGeom>
            <a:noFill/>
            <a:ln w="28575">
              <a:solidFill>
                <a:srgbClr val="FFFF00"/>
              </a:solidFill>
              <a:round/>
              <a:headEnd/>
              <a:tailEnd/>
            </a:ln>
          </p:spPr>
          <p:txBody>
            <a:bodyPr>
              <a:prstTxWarp prst="textNoShape">
                <a:avLst/>
              </a:prstTxWarp>
            </a:bodyPr>
            <a:lstStyle/>
            <a:p>
              <a:endParaRPr lang="en-US"/>
            </a:p>
          </p:txBody>
        </p:sp>
        <p:sp>
          <p:nvSpPr>
            <p:cNvPr id="33838" name="Line 19"/>
            <p:cNvSpPr>
              <a:spLocks noChangeShapeType="1"/>
            </p:cNvSpPr>
            <p:nvPr/>
          </p:nvSpPr>
          <p:spPr bwMode="auto">
            <a:xfrm flipV="1">
              <a:off x="711" y="192"/>
              <a:ext cx="186" cy="128"/>
            </a:xfrm>
            <a:prstGeom prst="line">
              <a:avLst/>
            </a:prstGeom>
            <a:noFill/>
            <a:ln w="28575">
              <a:solidFill>
                <a:srgbClr val="FFFF00"/>
              </a:solidFill>
              <a:round/>
              <a:headEnd/>
              <a:tailEnd/>
            </a:ln>
          </p:spPr>
          <p:txBody>
            <a:bodyPr>
              <a:prstTxWarp prst="textNoShape">
                <a:avLst/>
              </a:prstTxWarp>
            </a:bodyPr>
            <a:lstStyle/>
            <a:p>
              <a:endParaRPr lang="en-US"/>
            </a:p>
          </p:txBody>
        </p:sp>
      </p:grpSp>
      <p:sp>
        <p:nvSpPr>
          <p:cNvPr id="33800" name="Line 20"/>
          <p:cNvSpPr>
            <a:spLocks noChangeShapeType="1"/>
          </p:cNvSpPr>
          <p:nvPr/>
        </p:nvSpPr>
        <p:spPr bwMode="auto">
          <a:xfrm>
            <a:off x="1498600" y="1384300"/>
            <a:ext cx="1701800" cy="4140200"/>
          </a:xfrm>
          <a:prstGeom prst="line">
            <a:avLst/>
          </a:prstGeom>
          <a:noFill/>
          <a:ln w="127000">
            <a:solidFill>
              <a:srgbClr val="FFCC00"/>
            </a:solidFill>
            <a:round/>
            <a:headEnd/>
            <a:tailEnd type="triangle" w="med" len="med"/>
          </a:ln>
        </p:spPr>
        <p:txBody>
          <a:bodyPr>
            <a:prstTxWarp prst="textNoShape">
              <a:avLst/>
            </a:prstTxWarp>
          </a:bodyPr>
          <a:lstStyle/>
          <a:p>
            <a:endParaRPr lang="en-US"/>
          </a:p>
        </p:txBody>
      </p:sp>
      <p:sp>
        <p:nvSpPr>
          <p:cNvPr id="33801" name="Line 20"/>
          <p:cNvSpPr>
            <a:spLocks noChangeShapeType="1"/>
          </p:cNvSpPr>
          <p:nvPr/>
        </p:nvSpPr>
        <p:spPr bwMode="auto">
          <a:xfrm flipH="1" flipV="1">
            <a:off x="3048000" y="1092200"/>
            <a:ext cx="88900" cy="4152900"/>
          </a:xfrm>
          <a:prstGeom prst="line">
            <a:avLst/>
          </a:prstGeom>
          <a:noFill/>
          <a:ln w="76200">
            <a:solidFill>
              <a:srgbClr val="FFCC00"/>
            </a:solidFill>
            <a:round/>
            <a:headEnd/>
            <a:tailEnd type="triangle" w="med" len="med"/>
          </a:ln>
        </p:spPr>
        <p:txBody>
          <a:bodyPr>
            <a:prstTxWarp prst="textNoShape">
              <a:avLst/>
            </a:prstTxWarp>
          </a:bodyPr>
          <a:lstStyle/>
          <a:p>
            <a:endParaRPr lang="en-US"/>
          </a:p>
        </p:txBody>
      </p:sp>
      <p:grpSp>
        <p:nvGrpSpPr>
          <p:cNvPr id="33802" name="Group 43"/>
          <p:cNvGrpSpPr>
            <a:grpSpLocks/>
          </p:cNvGrpSpPr>
          <p:nvPr/>
        </p:nvGrpSpPr>
        <p:grpSpPr bwMode="auto">
          <a:xfrm>
            <a:off x="6122988" y="1447800"/>
            <a:ext cx="3300412" cy="4260850"/>
            <a:chOff x="6122988" y="1574800"/>
            <a:chExt cx="3300412" cy="4260850"/>
          </a:xfrm>
        </p:grpSpPr>
        <p:pic>
          <p:nvPicPr>
            <p:cNvPr id="33822" name="Picture 7" descr="prinzip_scia"/>
            <p:cNvPicPr>
              <a:picLocks noChangeAspect="1" noChangeArrowheads="1"/>
            </p:cNvPicPr>
            <p:nvPr/>
          </p:nvPicPr>
          <p:blipFill>
            <a:blip r:embed="rId4"/>
            <a:srcRect l="48305" t="79814" r="49478" b="19519"/>
            <a:stretch>
              <a:fillRect/>
            </a:stretch>
          </p:blipFill>
          <p:spPr bwMode="auto">
            <a:xfrm>
              <a:off x="6400800" y="4521200"/>
              <a:ext cx="2336800" cy="889000"/>
            </a:xfrm>
            <a:prstGeom prst="rect">
              <a:avLst/>
            </a:prstGeom>
            <a:noFill/>
            <a:ln w="9525">
              <a:noFill/>
              <a:miter lim="800000"/>
              <a:headEnd/>
              <a:tailEnd/>
            </a:ln>
          </p:spPr>
        </p:pic>
        <p:grpSp>
          <p:nvGrpSpPr>
            <p:cNvPr id="33823" name="Group 42"/>
            <p:cNvGrpSpPr>
              <a:grpSpLocks/>
            </p:cNvGrpSpPr>
            <p:nvPr/>
          </p:nvGrpSpPr>
          <p:grpSpPr bwMode="auto">
            <a:xfrm>
              <a:off x="6122988" y="1574800"/>
              <a:ext cx="3300412" cy="4260850"/>
              <a:chOff x="3646488" y="1295400"/>
              <a:chExt cx="3300412" cy="4260850"/>
            </a:xfrm>
          </p:grpSpPr>
          <p:sp>
            <p:nvSpPr>
              <p:cNvPr id="25" name="Rectangle 24"/>
              <p:cNvSpPr>
                <a:spLocks noChangeArrowheads="1"/>
              </p:cNvSpPr>
              <p:nvPr/>
            </p:nvSpPr>
            <p:spPr bwMode="auto">
              <a:xfrm>
                <a:off x="3798888" y="5156200"/>
                <a:ext cx="3148012" cy="400050"/>
              </a:xfrm>
              <a:prstGeom prst="rect">
                <a:avLst/>
              </a:prstGeom>
              <a:noFill/>
              <a:ln w="9525">
                <a:noFill/>
                <a:miter lim="800000"/>
                <a:headEnd/>
                <a:tailEnd/>
              </a:ln>
            </p:spPr>
            <p:txBody>
              <a:bodyPr>
                <a:prstTxWarp prst="textNoShape">
                  <a:avLst/>
                </a:prstTxWarp>
                <a:spAutoFit/>
              </a:bodyPr>
              <a:lstStyle/>
              <a:p>
                <a:pPr>
                  <a:defRPr/>
                </a:pPr>
                <a:r>
                  <a:rPr lang="en-US" sz="2000" b="1">
                    <a:solidFill>
                      <a:srgbClr val="FF0000"/>
                    </a:solidFill>
                    <a:effectLst>
                      <a:outerShdw blurRad="38100" dist="38100" dir="2700000" algn="tl">
                        <a:srgbClr val="DDDDDD"/>
                      </a:outerShdw>
                    </a:effectLst>
                    <a:latin typeface="Arial" pitchFamily="37" charset="0"/>
                    <a:ea typeface="ＭＳ Ｐゴシック" pitchFamily="37" charset="-128"/>
                    <a:cs typeface="ＭＳ Ｐゴシック" pitchFamily="37" charset="-128"/>
                  </a:rPr>
                  <a:t>surface emission</a:t>
                </a:r>
              </a:p>
            </p:txBody>
          </p:sp>
          <p:sp>
            <p:nvSpPr>
              <p:cNvPr id="26" name="Rectangle 25"/>
              <p:cNvSpPr>
                <a:spLocks noChangeArrowheads="1"/>
              </p:cNvSpPr>
              <p:nvPr/>
            </p:nvSpPr>
            <p:spPr bwMode="auto">
              <a:xfrm>
                <a:off x="3646488" y="4305300"/>
                <a:ext cx="2462212" cy="708025"/>
              </a:xfrm>
              <a:prstGeom prst="rect">
                <a:avLst/>
              </a:prstGeom>
              <a:noFill/>
              <a:ln w="9525">
                <a:noFill/>
                <a:miter lim="800000"/>
                <a:headEnd/>
                <a:tailEnd/>
              </a:ln>
            </p:spPr>
            <p:txBody>
              <a:bodyPr>
                <a:prstTxWarp prst="textNoShape">
                  <a:avLst/>
                </a:prstTxWarp>
                <a:spAutoFit/>
              </a:bodyPr>
              <a:lstStyle/>
              <a:p>
                <a:pPr algn="r">
                  <a:defRPr/>
                </a:pPr>
                <a:r>
                  <a:rPr lang="en-US" sz="2000" b="1">
                    <a:solidFill>
                      <a:srgbClr val="FFA69D"/>
                    </a:solidFill>
                    <a:effectLst>
                      <a:outerShdw blurRad="38100" dist="38100" dir="2700000" algn="tl">
                        <a:srgbClr val="DDDDDD"/>
                      </a:outerShdw>
                    </a:effectLst>
                    <a:latin typeface="Arial" pitchFamily="37" charset="0"/>
                    <a:ea typeface="ＭＳ Ｐゴシック" pitchFamily="37" charset="-128"/>
                    <a:cs typeface="ＭＳ Ｐゴシック" pitchFamily="37" charset="-128"/>
                  </a:rPr>
                  <a:t>atmospheric emission</a:t>
                </a:r>
              </a:p>
            </p:txBody>
          </p:sp>
          <p:sp>
            <p:nvSpPr>
              <p:cNvPr id="33826" name="Line 21"/>
              <p:cNvSpPr>
                <a:spLocks noChangeShapeType="1"/>
              </p:cNvSpPr>
              <p:nvPr/>
            </p:nvSpPr>
            <p:spPr bwMode="auto">
              <a:xfrm flipH="1" flipV="1">
                <a:off x="3662363" y="1295400"/>
                <a:ext cx="46037" cy="420370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33" name="Line 21"/>
              <p:cNvSpPr>
                <a:spLocks noChangeShapeType="1"/>
              </p:cNvSpPr>
              <p:nvPr/>
            </p:nvSpPr>
            <p:spPr bwMode="auto">
              <a:xfrm flipH="1" flipV="1">
                <a:off x="4161008" y="1701800"/>
                <a:ext cx="29991" cy="2997200"/>
              </a:xfrm>
              <a:prstGeom prst="line">
                <a:avLst/>
              </a:prstGeom>
              <a:noFill/>
              <a:ln w="76200" cap="flat" cmpd="sng" algn="ctr">
                <a:gradFill flip="none" rotWithShape="1">
                  <a:gsLst>
                    <a:gs pos="24000">
                      <a:srgbClr val="FF0000"/>
                    </a:gs>
                    <a:gs pos="100000">
                      <a:srgbClr val="FFFFFF"/>
                    </a:gs>
                  </a:gsLst>
                  <a:lin ang="0" scaled="1"/>
                  <a:tileRect/>
                </a:gradFill>
                <a:prstDash val="solid"/>
                <a:round/>
                <a:headEnd type="none" w="med" len="med"/>
                <a:tailEnd type="triangle" w="med" len="med"/>
              </a:ln>
              <a:effectLst/>
            </p:spPr>
            <p:txBody>
              <a:bodyPr>
                <a:prstTxWarp prst="textNoShape">
                  <a:avLst/>
                </a:prstTxWarp>
              </a:bodyPr>
              <a:lstStyle/>
              <a:p>
                <a:pPr>
                  <a:defRPr/>
                </a:pPr>
                <a:endParaRPr lang="en-US">
                  <a:latin typeface="Verdana" pitchFamily="-106" charset="0"/>
                  <a:ea typeface="ＭＳ Ｐゴシック" pitchFamily="37" charset="-128"/>
                  <a:cs typeface="ＭＳ Ｐゴシック" pitchFamily="37" charset="-128"/>
                </a:endParaRPr>
              </a:p>
            </p:txBody>
          </p:sp>
        </p:grpSp>
      </p:grpSp>
      <p:sp>
        <p:nvSpPr>
          <p:cNvPr id="52" name="Rectangle 51"/>
          <p:cNvSpPr>
            <a:spLocks noChangeArrowheads="1"/>
          </p:cNvSpPr>
          <p:nvPr/>
        </p:nvSpPr>
        <p:spPr bwMode="auto">
          <a:xfrm>
            <a:off x="547688" y="6032500"/>
            <a:ext cx="7783512" cy="584200"/>
          </a:xfrm>
          <a:prstGeom prst="rect">
            <a:avLst/>
          </a:prstGeom>
          <a:solidFill>
            <a:schemeClr val="accent6"/>
          </a:solidFill>
          <a:ln w="9525">
            <a:noFill/>
            <a:miter lim="800000"/>
            <a:headEnd/>
            <a:tailEnd/>
          </a:ln>
          <a:effectLst>
            <a:outerShdw blurRad="50800" dist="127000" dir="2700000">
              <a:srgbClr val="000000">
                <a:alpha val="43000"/>
              </a:srgbClr>
            </a:outerShdw>
          </a:effectLst>
        </p:spPr>
        <p:txBody>
          <a:bodyPr>
            <a:prstTxWarp prst="textNoShape">
              <a:avLst/>
            </a:prstTxWarp>
            <a:spAutoFit/>
          </a:bodyPr>
          <a:lstStyle/>
          <a:p>
            <a:pPr>
              <a:defRPr/>
            </a:pPr>
            <a:r>
              <a:rPr lang="en-US" sz="3200" b="1">
                <a:solidFill>
                  <a:srgbClr val="FFFFFF"/>
                </a:solidFill>
                <a:effectLst>
                  <a:outerShdw blurRad="38100" dist="38100" dir="2700000" algn="tl">
                    <a:srgbClr val="000000"/>
                  </a:outerShdw>
                </a:effectLst>
                <a:latin typeface="Arial" pitchFamily="37" charset="0"/>
                <a:ea typeface="ＭＳ Ｐゴシック" pitchFamily="37" charset="-128"/>
                <a:cs typeface="ＭＳ Ｐゴシック" pitchFamily="37" charset="-128"/>
              </a:rPr>
              <a:t>O</a:t>
            </a:r>
            <a:r>
              <a:rPr lang="en-US" sz="3200" b="1" baseline="-25000">
                <a:solidFill>
                  <a:srgbClr val="FFFFFF"/>
                </a:solidFill>
                <a:effectLst>
                  <a:outerShdw blurRad="38100" dist="38100" dir="2700000" algn="tl">
                    <a:srgbClr val="000000"/>
                  </a:outerShdw>
                </a:effectLst>
                <a:latin typeface="Arial" pitchFamily="37" charset="0"/>
                <a:ea typeface="ＭＳ Ｐゴシック" pitchFamily="37" charset="-128"/>
                <a:cs typeface="ＭＳ Ｐゴシック" pitchFamily="37" charset="-128"/>
              </a:rPr>
              <a:t>3</a:t>
            </a:r>
            <a:r>
              <a:rPr lang="en-US" sz="3200" b="1">
                <a:solidFill>
                  <a:srgbClr val="FFFFFF"/>
                </a:solidFill>
                <a:effectLst>
                  <a:outerShdw blurRad="38100" dist="38100" dir="2700000" algn="tl">
                    <a:srgbClr val="000000"/>
                  </a:outerShdw>
                </a:effectLst>
                <a:latin typeface="Arial" pitchFamily="37" charset="0"/>
                <a:ea typeface="ＭＳ Ｐゴシック" pitchFamily="37" charset="-128"/>
                <a:cs typeface="ＭＳ Ｐゴシック" pitchFamily="37" charset="-128"/>
              </a:rPr>
              <a:t> Multi-Spectral Remote Sensing</a:t>
            </a:r>
          </a:p>
        </p:txBody>
      </p:sp>
      <p:grpSp>
        <p:nvGrpSpPr>
          <p:cNvPr id="7" name="Group 57"/>
          <p:cNvGrpSpPr>
            <a:grpSpLocks/>
          </p:cNvGrpSpPr>
          <p:nvPr/>
        </p:nvGrpSpPr>
        <p:grpSpPr bwMode="auto">
          <a:xfrm>
            <a:off x="3098800" y="2082800"/>
            <a:ext cx="2197100" cy="2782888"/>
            <a:chOff x="-381000" y="2273300"/>
            <a:chExt cx="2197100" cy="2782888"/>
          </a:xfrm>
        </p:grpSpPr>
        <p:cxnSp>
          <p:nvCxnSpPr>
            <p:cNvPr id="33818" name="Straight Connector 40"/>
            <p:cNvCxnSpPr>
              <a:cxnSpLocks noChangeShapeType="1"/>
            </p:cNvCxnSpPr>
            <p:nvPr/>
          </p:nvCxnSpPr>
          <p:spPr bwMode="auto">
            <a:xfrm rot="10800000" flipV="1">
              <a:off x="817562" y="5054600"/>
              <a:ext cx="998538" cy="1588"/>
            </a:xfrm>
            <a:prstGeom prst="line">
              <a:avLst/>
            </a:prstGeom>
            <a:noFill/>
            <a:ln w="63500">
              <a:solidFill>
                <a:srgbClr val="339966"/>
              </a:solidFill>
              <a:round/>
              <a:headEnd/>
              <a:tailEnd type="stealth" w="med" len="med"/>
            </a:ln>
          </p:spPr>
        </p:cxnSp>
        <p:cxnSp>
          <p:nvCxnSpPr>
            <p:cNvPr id="33819" name="Straight Connector 39"/>
            <p:cNvCxnSpPr>
              <a:cxnSpLocks noChangeShapeType="1"/>
            </p:cNvCxnSpPr>
            <p:nvPr/>
          </p:nvCxnSpPr>
          <p:spPr bwMode="auto">
            <a:xfrm rot="5400000">
              <a:off x="799306" y="4044950"/>
              <a:ext cx="1993106" cy="794"/>
            </a:xfrm>
            <a:prstGeom prst="line">
              <a:avLst/>
            </a:prstGeom>
            <a:noFill/>
            <a:ln w="63500">
              <a:solidFill>
                <a:srgbClr val="339966"/>
              </a:solidFill>
              <a:round/>
              <a:headEnd type="stealth" w="med" len="med"/>
              <a:tailEnd type="none" w="sm" len="lg"/>
            </a:ln>
          </p:spPr>
        </p:cxnSp>
        <p:sp>
          <p:nvSpPr>
            <p:cNvPr id="33820" name="Freeform 41"/>
            <p:cNvSpPr>
              <a:spLocks noChangeArrowheads="1"/>
            </p:cNvSpPr>
            <p:nvPr/>
          </p:nvSpPr>
          <p:spPr bwMode="auto">
            <a:xfrm>
              <a:off x="1320798" y="3263900"/>
              <a:ext cx="45719" cy="1752600"/>
            </a:xfrm>
            <a:custGeom>
              <a:avLst/>
              <a:gdLst>
                <a:gd name="T0" fmla="*/ 0 w 1322917"/>
                <a:gd name="T1" fmla="*/ 0 h 2768600"/>
                <a:gd name="T2" fmla="*/ 0 w 1322917"/>
                <a:gd name="T3" fmla="*/ 1 h 2768600"/>
                <a:gd name="T4" fmla="*/ 0 w 1322917"/>
                <a:gd name="T5" fmla="*/ 1 h 2768600"/>
                <a:gd name="T6" fmla="*/ 0 w 1322917"/>
                <a:gd name="T7" fmla="*/ 1 h 2768600"/>
                <a:gd name="T8" fmla="*/ 0 w 1322917"/>
                <a:gd name="T9" fmla="*/ 1 h 2768600"/>
                <a:gd name="T10" fmla="*/ 0 w 1322917"/>
                <a:gd name="T11" fmla="*/ 1 h 2768600"/>
                <a:gd name="T12" fmla="*/ 0 w 1322917"/>
                <a:gd name="T13" fmla="*/ 1 h 2768600"/>
                <a:gd name="T14" fmla="*/ 0 w 1322917"/>
                <a:gd name="T15" fmla="*/ 1 h 2768600"/>
                <a:gd name="T16" fmla="*/ 0 w 1322917"/>
                <a:gd name="T17" fmla="*/ 1 h 2768600"/>
                <a:gd name="T18" fmla="*/ 0 w 1322917"/>
                <a:gd name="T19" fmla="*/ 1 h 2768600"/>
                <a:gd name="T20" fmla="*/ 0 w 1322917"/>
                <a:gd name="T21" fmla="*/ 1 h 2768600"/>
                <a:gd name="T22" fmla="*/ 0 w 1322917"/>
                <a:gd name="T23" fmla="*/ 1 h 2768600"/>
                <a:gd name="T24" fmla="*/ 0 w 1322917"/>
                <a:gd name="T25" fmla="*/ 1 h 2768600"/>
                <a:gd name="T26" fmla="*/ 0 w 1322917"/>
                <a:gd name="T27" fmla="*/ 1 h 2768600"/>
                <a:gd name="T28" fmla="*/ 0 w 1322917"/>
                <a:gd name="T29" fmla="*/ 1 h 2768600"/>
                <a:gd name="T30" fmla="*/ 0 w 1322917"/>
                <a:gd name="T31" fmla="*/ 1 h 2768600"/>
                <a:gd name="T32" fmla="*/ 0 w 1322917"/>
                <a:gd name="T33" fmla="*/ 1 h 2768600"/>
                <a:gd name="T34" fmla="*/ 0 w 1322917"/>
                <a:gd name="T35" fmla="*/ 1 h 2768600"/>
                <a:gd name="T36" fmla="*/ 0 w 1322917"/>
                <a:gd name="T37" fmla="*/ 1 h 2768600"/>
                <a:gd name="T38" fmla="*/ 0 w 1322917"/>
                <a:gd name="T39" fmla="*/ 1 h 2768600"/>
                <a:gd name="T40" fmla="*/ 0 w 1322917"/>
                <a:gd name="T41" fmla="*/ 1 h 2768600"/>
                <a:gd name="T42" fmla="*/ 0 w 1322917"/>
                <a:gd name="T43" fmla="*/ 1 h 2768600"/>
                <a:gd name="T44" fmla="*/ 0 w 1322917"/>
                <a:gd name="T45" fmla="*/ 1 h 2768600"/>
                <a:gd name="T46" fmla="*/ 0 w 1322917"/>
                <a:gd name="T47" fmla="*/ 1 h 2768600"/>
                <a:gd name="T48" fmla="*/ 0 w 1322917"/>
                <a:gd name="T49" fmla="*/ 1 h 2768600"/>
                <a:gd name="T50" fmla="*/ 0 w 1322917"/>
                <a:gd name="T51" fmla="*/ 1 h 2768600"/>
                <a:gd name="T52" fmla="*/ 0 w 1322917"/>
                <a:gd name="T53" fmla="*/ 1 h 2768600"/>
                <a:gd name="T54" fmla="*/ 0 w 1322917"/>
                <a:gd name="T55" fmla="*/ 1 h 2768600"/>
                <a:gd name="T56" fmla="*/ 0 w 1322917"/>
                <a:gd name="T57" fmla="*/ 1 h 2768600"/>
                <a:gd name="T58" fmla="*/ 0 w 1322917"/>
                <a:gd name="T59" fmla="*/ 1 h 2768600"/>
                <a:gd name="T60" fmla="*/ 0 w 1322917"/>
                <a:gd name="T61" fmla="*/ 1 h 2768600"/>
                <a:gd name="T62" fmla="*/ 0 w 1322917"/>
                <a:gd name="T63" fmla="*/ 1 h 2768600"/>
                <a:gd name="T64" fmla="*/ 0 w 1322917"/>
                <a:gd name="T65" fmla="*/ 1 h 2768600"/>
                <a:gd name="T66" fmla="*/ 0 w 1322917"/>
                <a:gd name="T67" fmla="*/ 1 h 2768600"/>
                <a:gd name="T68" fmla="*/ 0 w 1322917"/>
                <a:gd name="T69" fmla="*/ 1 h 2768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22917"/>
                <a:gd name="T106" fmla="*/ 0 h 2768600"/>
                <a:gd name="T107" fmla="*/ 1322917 w 1322917"/>
                <a:gd name="T108" fmla="*/ 2768600 h 2768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22917" h="2768600">
                  <a:moveTo>
                    <a:pt x="88900" y="0"/>
                  </a:moveTo>
                  <a:cubicBezTo>
                    <a:pt x="97366" y="24341"/>
                    <a:pt x="105833" y="48683"/>
                    <a:pt x="114300" y="63500"/>
                  </a:cubicBezTo>
                  <a:cubicBezTo>
                    <a:pt x="122767" y="78317"/>
                    <a:pt x="131233" y="78317"/>
                    <a:pt x="139700" y="88900"/>
                  </a:cubicBezTo>
                  <a:cubicBezTo>
                    <a:pt x="148167" y="99483"/>
                    <a:pt x="158750" y="118533"/>
                    <a:pt x="165100" y="127000"/>
                  </a:cubicBezTo>
                  <a:cubicBezTo>
                    <a:pt x="171450" y="135467"/>
                    <a:pt x="173567" y="133350"/>
                    <a:pt x="177800" y="139700"/>
                  </a:cubicBezTo>
                  <a:cubicBezTo>
                    <a:pt x="182033" y="146050"/>
                    <a:pt x="179917" y="148167"/>
                    <a:pt x="190500" y="165100"/>
                  </a:cubicBezTo>
                  <a:cubicBezTo>
                    <a:pt x="201083" y="182033"/>
                    <a:pt x="230717" y="222250"/>
                    <a:pt x="241300" y="241300"/>
                  </a:cubicBezTo>
                  <a:cubicBezTo>
                    <a:pt x="251883" y="260350"/>
                    <a:pt x="239183" y="258233"/>
                    <a:pt x="254000" y="279400"/>
                  </a:cubicBezTo>
                  <a:cubicBezTo>
                    <a:pt x="268817" y="300567"/>
                    <a:pt x="315383" y="349250"/>
                    <a:pt x="330200" y="368300"/>
                  </a:cubicBezTo>
                  <a:cubicBezTo>
                    <a:pt x="345017" y="387350"/>
                    <a:pt x="334433" y="383117"/>
                    <a:pt x="342900" y="393700"/>
                  </a:cubicBezTo>
                  <a:cubicBezTo>
                    <a:pt x="351367" y="404283"/>
                    <a:pt x="349250" y="393700"/>
                    <a:pt x="381000" y="431800"/>
                  </a:cubicBezTo>
                  <a:cubicBezTo>
                    <a:pt x="412750" y="469900"/>
                    <a:pt x="493183" y="579967"/>
                    <a:pt x="533400" y="622300"/>
                  </a:cubicBezTo>
                  <a:cubicBezTo>
                    <a:pt x="573617" y="664633"/>
                    <a:pt x="590550" y="660400"/>
                    <a:pt x="622300" y="685800"/>
                  </a:cubicBezTo>
                  <a:cubicBezTo>
                    <a:pt x="654050" y="711200"/>
                    <a:pt x="683683" y="738717"/>
                    <a:pt x="723900" y="774700"/>
                  </a:cubicBezTo>
                  <a:cubicBezTo>
                    <a:pt x="764117" y="810683"/>
                    <a:pt x="833967" y="876300"/>
                    <a:pt x="863600" y="901700"/>
                  </a:cubicBezTo>
                  <a:cubicBezTo>
                    <a:pt x="893233" y="927100"/>
                    <a:pt x="889000" y="916517"/>
                    <a:pt x="901700" y="927100"/>
                  </a:cubicBezTo>
                  <a:cubicBezTo>
                    <a:pt x="914400" y="937683"/>
                    <a:pt x="912283" y="935567"/>
                    <a:pt x="939800" y="965200"/>
                  </a:cubicBezTo>
                  <a:cubicBezTo>
                    <a:pt x="967317" y="994833"/>
                    <a:pt x="1037167" y="1071033"/>
                    <a:pt x="1066800" y="1104900"/>
                  </a:cubicBezTo>
                  <a:cubicBezTo>
                    <a:pt x="1096433" y="1138767"/>
                    <a:pt x="1092200" y="1134533"/>
                    <a:pt x="1117600" y="1168400"/>
                  </a:cubicBezTo>
                  <a:cubicBezTo>
                    <a:pt x="1143000" y="1202267"/>
                    <a:pt x="1189567" y="1263650"/>
                    <a:pt x="1219200" y="1308100"/>
                  </a:cubicBezTo>
                  <a:cubicBezTo>
                    <a:pt x="1248833" y="1352550"/>
                    <a:pt x="1278467" y="1373717"/>
                    <a:pt x="1295400" y="1435100"/>
                  </a:cubicBezTo>
                  <a:cubicBezTo>
                    <a:pt x="1312333" y="1496483"/>
                    <a:pt x="1318683" y="1621367"/>
                    <a:pt x="1320800" y="1676400"/>
                  </a:cubicBezTo>
                  <a:cubicBezTo>
                    <a:pt x="1322917" y="1731433"/>
                    <a:pt x="1316567" y="1737783"/>
                    <a:pt x="1308100" y="1765300"/>
                  </a:cubicBezTo>
                  <a:cubicBezTo>
                    <a:pt x="1299633" y="1792817"/>
                    <a:pt x="1282700" y="1811867"/>
                    <a:pt x="1270000" y="1841500"/>
                  </a:cubicBezTo>
                  <a:cubicBezTo>
                    <a:pt x="1257300" y="1871133"/>
                    <a:pt x="1255183" y="1909233"/>
                    <a:pt x="1231900" y="1943100"/>
                  </a:cubicBezTo>
                  <a:cubicBezTo>
                    <a:pt x="1208617" y="1976967"/>
                    <a:pt x="1159933" y="2008717"/>
                    <a:pt x="1130300" y="2044700"/>
                  </a:cubicBezTo>
                  <a:cubicBezTo>
                    <a:pt x="1100667" y="2080683"/>
                    <a:pt x="1077383" y="2127250"/>
                    <a:pt x="1054100" y="2159000"/>
                  </a:cubicBezTo>
                  <a:cubicBezTo>
                    <a:pt x="1030817" y="2190750"/>
                    <a:pt x="1016000" y="2211917"/>
                    <a:pt x="990600" y="2235200"/>
                  </a:cubicBezTo>
                  <a:cubicBezTo>
                    <a:pt x="965200" y="2258483"/>
                    <a:pt x="944033" y="2271183"/>
                    <a:pt x="901700" y="2298700"/>
                  </a:cubicBezTo>
                  <a:cubicBezTo>
                    <a:pt x="859367" y="2326217"/>
                    <a:pt x="774700" y="2377017"/>
                    <a:pt x="736600" y="2400300"/>
                  </a:cubicBezTo>
                  <a:cubicBezTo>
                    <a:pt x="698500" y="2423583"/>
                    <a:pt x="728133" y="2410883"/>
                    <a:pt x="673100" y="2438400"/>
                  </a:cubicBezTo>
                  <a:cubicBezTo>
                    <a:pt x="618067" y="2465917"/>
                    <a:pt x="472017" y="2535767"/>
                    <a:pt x="406400" y="2565400"/>
                  </a:cubicBezTo>
                  <a:cubicBezTo>
                    <a:pt x="340783" y="2595033"/>
                    <a:pt x="347133" y="2582333"/>
                    <a:pt x="279400" y="2616200"/>
                  </a:cubicBezTo>
                  <a:cubicBezTo>
                    <a:pt x="211667" y="2650067"/>
                    <a:pt x="0" y="2768600"/>
                    <a:pt x="0" y="2768600"/>
                  </a:cubicBezTo>
                </a:path>
              </a:pathLst>
            </a:custGeom>
            <a:noFill/>
            <a:ln w="88900">
              <a:solidFill>
                <a:schemeClr val="bg1"/>
              </a:solidFill>
              <a:round/>
              <a:headEnd/>
              <a:tailEnd/>
            </a:ln>
          </p:spPr>
          <p:txBody>
            <a:bodyPr>
              <a:prstTxWarp prst="textNoShape">
                <a:avLst/>
              </a:prstTxWarp>
            </a:bodyPr>
            <a:lstStyle/>
            <a:p>
              <a:endParaRPr lang="en-US"/>
            </a:p>
          </p:txBody>
        </p:sp>
        <p:graphicFrame>
          <p:nvGraphicFramePr>
            <p:cNvPr id="33796" name="Object 4"/>
            <p:cNvGraphicFramePr>
              <a:graphicFrameLocks noChangeAspect="1"/>
            </p:cNvGraphicFramePr>
            <p:nvPr/>
          </p:nvGraphicFramePr>
          <p:xfrm>
            <a:off x="242888" y="3884613"/>
            <a:ext cx="950912" cy="1044575"/>
          </p:xfrm>
          <a:graphic>
            <a:graphicData uri="http://schemas.openxmlformats.org/presentationml/2006/ole">
              <p:oleObj spid="_x0000_s33832" name="Equation" r:id="rId6" imgW="393700" imgH="431800" progId="">
                <p:embed/>
              </p:oleObj>
            </a:graphicData>
          </a:graphic>
        </p:graphicFrame>
        <p:sp>
          <p:nvSpPr>
            <p:cNvPr id="51" name="Rectangle 50"/>
            <p:cNvSpPr>
              <a:spLocks noChangeArrowheads="1"/>
            </p:cNvSpPr>
            <p:nvPr/>
          </p:nvSpPr>
          <p:spPr bwMode="auto">
            <a:xfrm>
              <a:off x="-381000" y="2273300"/>
              <a:ext cx="2070100" cy="1016000"/>
            </a:xfrm>
            <a:prstGeom prst="rect">
              <a:avLst/>
            </a:prstGeom>
            <a:noFill/>
            <a:ln w="9525">
              <a:noFill/>
              <a:miter lim="800000"/>
              <a:headEnd/>
              <a:tailEnd/>
            </a:ln>
          </p:spPr>
          <p:txBody>
            <a:bodyPr>
              <a:prstTxWarp prst="textNoShape">
                <a:avLst/>
              </a:prstTxWarp>
              <a:spAutoFit/>
            </a:bodyPr>
            <a:lstStyle/>
            <a:p>
              <a:pPr algn="r">
                <a:defRPr/>
              </a:pPr>
              <a:r>
                <a:rPr lang="en-US" sz="2000" b="1">
                  <a:solidFill>
                    <a:srgbClr val="FFEC1C"/>
                  </a:solidFill>
                  <a:effectLst>
                    <a:outerShdw blurRad="38100" dist="38100" dir="2700000" algn="tl">
                      <a:srgbClr val="DDDDDD"/>
                    </a:outerShdw>
                  </a:effectLst>
                  <a:latin typeface="Arial" pitchFamily="37" charset="0"/>
                  <a:ea typeface="ＭＳ Ｐゴシック" pitchFamily="37" charset="-128"/>
                  <a:cs typeface="ＭＳ Ｐゴシック" pitchFamily="37" charset="-128"/>
                </a:rPr>
                <a:t>VIS: Provides column information</a:t>
              </a:r>
            </a:p>
          </p:txBody>
        </p:sp>
      </p:grpSp>
      <p:grpSp>
        <p:nvGrpSpPr>
          <p:cNvPr id="8" name="Group 58"/>
          <p:cNvGrpSpPr>
            <a:grpSpLocks/>
          </p:cNvGrpSpPr>
          <p:nvPr/>
        </p:nvGrpSpPr>
        <p:grpSpPr bwMode="auto">
          <a:xfrm>
            <a:off x="5513388" y="-44268"/>
            <a:ext cx="3249612" cy="2877993"/>
            <a:chOff x="5487988" y="2533532"/>
            <a:chExt cx="3249612" cy="2878256"/>
          </a:xfrm>
        </p:grpSpPr>
        <p:cxnSp>
          <p:nvCxnSpPr>
            <p:cNvPr id="33814" name="Straight Connector 30"/>
            <p:cNvCxnSpPr>
              <a:cxnSpLocks noChangeShapeType="1"/>
            </p:cNvCxnSpPr>
            <p:nvPr/>
          </p:nvCxnSpPr>
          <p:spPr bwMode="auto">
            <a:xfrm rot="5400000">
              <a:off x="7716044" y="4400550"/>
              <a:ext cx="1993106" cy="794"/>
            </a:xfrm>
            <a:prstGeom prst="line">
              <a:avLst/>
            </a:prstGeom>
            <a:noFill/>
            <a:ln w="63500">
              <a:solidFill>
                <a:srgbClr val="339966"/>
              </a:solidFill>
              <a:round/>
              <a:headEnd type="stealth" w="med" len="med"/>
              <a:tailEnd type="none" w="sm" len="lg"/>
            </a:ln>
          </p:spPr>
        </p:cxnSp>
        <p:cxnSp>
          <p:nvCxnSpPr>
            <p:cNvPr id="33815" name="Straight Connector 31"/>
            <p:cNvCxnSpPr>
              <a:cxnSpLocks noChangeShapeType="1"/>
            </p:cNvCxnSpPr>
            <p:nvPr/>
          </p:nvCxnSpPr>
          <p:spPr bwMode="auto">
            <a:xfrm flipH="1">
              <a:off x="7442200" y="5384800"/>
              <a:ext cx="1295400" cy="26988"/>
            </a:xfrm>
            <a:prstGeom prst="line">
              <a:avLst/>
            </a:prstGeom>
            <a:noFill/>
            <a:ln w="63500">
              <a:solidFill>
                <a:srgbClr val="339966"/>
              </a:solidFill>
              <a:round/>
              <a:headEnd/>
              <a:tailEnd type="stealth" w="med" len="med"/>
            </a:ln>
          </p:spPr>
        </p:cxnSp>
        <p:sp>
          <p:nvSpPr>
            <p:cNvPr id="33816" name="Freeform 33"/>
            <p:cNvSpPr>
              <a:spLocks noChangeArrowheads="1"/>
            </p:cNvSpPr>
            <p:nvPr/>
          </p:nvSpPr>
          <p:spPr bwMode="auto">
            <a:xfrm flipH="1">
              <a:off x="7683501" y="3454400"/>
              <a:ext cx="939800" cy="1828800"/>
            </a:xfrm>
            <a:custGeom>
              <a:avLst/>
              <a:gdLst>
                <a:gd name="T0" fmla="*/ 1 w 1322917"/>
                <a:gd name="T1" fmla="*/ 0 h 2768600"/>
                <a:gd name="T2" fmla="*/ 1 w 1322917"/>
                <a:gd name="T3" fmla="*/ 1 h 2768600"/>
                <a:gd name="T4" fmla="*/ 1 w 1322917"/>
                <a:gd name="T5" fmla="*/ 1 h 2768600"/>
                <a:gd name="T6" fmla="*/ 1 w 1322917"/>
                <a:gd name="T7" fmla="*/ 1 h 2768600"/>
                <a:gd name="T8" fmla="*/ 1 w 1322917"/>
                <a:gd name="T9" fmla="*/ 1 h 2768600"/>
                <a:gd name="T10" fmla="*/ 1 w 1322917"/>
                <a:gd name="T11" fmla="*/ 1 h 2768600"/>
                <a:gd name="T12" fmla="*/ 1 w 1322917"/>
                <a:gd name="T13" fmla="*/ 1 h 2768600"/>
                <a:gd name="T14" fmla="*/ 1 w 1322917"/>
                <a:gd name="T15" fmla="*/ 1 h 2768600"/>
                <a:gd name="T16" fmla="*/ 1 w 1322917"/>
                <a:gd name="T17" fmla="*/ 1 h 2768600"/>
                <a:gd name="T18" fmla="*/ 1 w 1322917"/>
                <a:gd name="T19" fmla="*/ 1 h 2768600"/>
                <a:gd name="T20" fmla="*/ 1 w 1322917"/>
                <a:gd name="T21" fmla="*/ 1 h 2768600"/>
                <a:gd name="T22" fmla="*/ 1 w 1322917"/>
                <a:gd name="T23" fmla="*/ 1 h 2768600"/>
                <a:gd name="T24" fmla="*/ 1 w 1322917"/>
                <a:gd name="T25" fmla="*/ 1 h 2768600"/>
                <a:gd name="T26" fmla="*/ 1 w 1322917"/>
                <a:gd name="T27" fmla="*/ 1 h 2768600"/>
                <a:gd name="T28" fmla="*/ 1 w 1322917"/>
                <a:gd name="T29" fmla="*/ 1 h 2768600"/>
                <a:gd name="T30" fmla="*/ 1 w 1322917"/>
                <a:gd name="T31" fmla="*/ 1 h 2768600"/>
                <a:gd name="T32" fmla="*/ 1 w 1322917"/>
                <a:gd name="T33" fmla="*/ 1 h 2768600"/>
                <a:gd name="T34" fmla="*/ 1 w 1322917"/>
                <a:gd name="T35" fmla="*/ 1 h 2768600"/>
                <a:gd name="T36" fmla="*/ 1 w 1322917"/>
                <a:gd name="T37" fmla="*/ 1 h 2768600"/>
                <a:gd name="T38" fmla="*/ 1 w 1322917"/>
                <a:gd name="T39" fmla="*/ 1 h 2768600"/>
                <a:gd name="T40" fmla="*/ 1 w 1322917"/>
                <a:gd name="T41" fmla="*/ 1 h 2768600"/>
                <a:gd name="T42" fmla="*/ 1 w 1322917"/>
                <a:gd name="T43" fmla="*/ 1 h 2768600"/>
                <a:gd name="T44" fmla="*/ 1 w 1322917"/>
                <a:gd name="T45" fmla="*/ 1 h 2768600"/>
                <a:gd name="T46" fmla="*/ 1 w 1322917"/>
                <a:gd name="T47" fmla="*/ 1 h 2768600"/>
                <a:gd name="T48" fmla="*/ 1 w 1322917"/>
                <a:gd name="T49" fmla="*/ 1 h 2768600"/>
                <a:gd name="T50" fmla="*/ 1 w 1322917"/>
                <a:gd name="T51" fmla="*/ 1 h 2768600"/>
                <a:gd name="T52" fmla="*/ 1 w 1322917"/>
                <a:gd name="T53" fmla="*/ 1 h 2768600"/>
                <a:gd name="T54" fmla="*/ 1 w 1322917"/>
                <a:gd name="T55" fmla="*/ 1 h 2768600"/>
                <a:gd name="T56" fmla="*/ 1 w 1322917"/>
                <a:gd name="T57" fmla="*/ 1 h 2768600"/>
                <a:gd name="T58" fmla="*/ 1 w 1322917"/>
                <a:gd name="T59" fmla="*/ 1 h 2768600"/>
                <a:gd name="T60" fmla="*/ 1 w 1322917"/>
                <a:gd name="T61" fmla="*/ 1 h 2768600"/>
                <a:gd name="T62" fmla="*/ 1 w 1322917"/>
                <a:gd name="T63" fmla="*/ 1 h 2768600"/>
                <a:gd name="T64" fmla="*/ 1 w 1322917"/>
                <a:gd name="T65" fmla="*/ 1 h 2768600"/>
                <a:gd name="T66" fmla="*/ 0 w 1322917"/>
                <a:gd name="T67" fmla="*/ 1 h 2768600"/>
                <a:gd name="T68" fmla="*/ 0 w 1322917"/>
                <a:gd name="T69" fmla="*/ 1 h 2768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22917"/>
                <a:gd name="T106" fmla="*/ 0 h 2768600"/>
                <a:gd name="T107" fmla="*/ 1322917 w 1322917"/>
                <a:gd name="T108" fmla="*/ 2768600 h 2768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22917" h="2768600">
                  <a:moveTo>
                    <a:pt x="88900" y="0"/>
                  </a:moveTo>
                  <a:cubicBezTo>
                    <a:pt x="97366" y="24341"/>
                    <a:pt x="105833" y="48683"/>
                    <a:pt x="114300" y="63500"/>
                  </a:cubicBezTo>
                  <a:cubicBezTo>
                    <a:pt x="122767" y="78317"/>
                    <a:pt x="131233" y="78317"/>
                    <a:pt x="139700" y="88900"/>
                  </a:cubicBezTo>
                  <a:cubicBezTo>
                    <a:pt x="148167" y="99483"/>
                    <a:pt x="158750" y="118533"/>
                    <a:pt x="165100" y="127000"/>
                  </a:cubicBezTo>
                  <a:cubicBezTo>
                    <a:pt x="171450" y="135467"/>
                    <a:pt x="173567" y="133350"/>
                    <a:pt x="177800" y="139700"/>
                  </a:cubicBezTo>
                  <a:cubicBezTo>
                    <a:pt x="182033" y="146050"/>
                    <a:pt x="179917" y="148167"/>
                    <a:pt x="190500" y="165100"/>
                  </a:cubicBezTo>
                  <a:cubicBezTo>
                    <a:pt x="201083" y="182033"/>
                    <a:pt x="230717" y="222250"/>
                    <a:pt x="241300" y="241300"/>
                  </a:cubicBezTo>
                  <a:cubicBezTo>
                    <a:pt x="251883" y="260350"/>
                    <a:pt x="239183" y="258233"/>
                    <a:pt x="254000" y="279400"/>
                  </a:cubicBezTo>
                  <a:cubicBezTo>
                    <a:pt x="268817" y="300567"/>
                    <a:pt x="315383" y="349250"/>
                    <a:pt x="330200" y="368300"/>
                  </a:cubicBezTo>
                  <a:cubicBezTo>
                    <a:pt x="345017" y="387350"/>
                    <a:pt x="334433" y="383117"/>
                    <a:pt x="342900" y="393700"/>
                  </a:cubicBezTo>
                  <a:cubicBezTo>
                    <a:pt x="351367" y="404283"/>
                    <a:pt x="349250" y="393700"/>
                    <a:pt x="381000" y="431800"/>
                  </a:cubicBezTo>
                  <a:cubicBezTo>
                    <a:pt x="412750" y="469900"/>
                    <a:pt x="493183" y="579967"/>
                    <a:pt x="533400" y="622300"/>
                  </a:cubicBezTo>
                  <a:cubicBezTo>
                    <a:pt x="573617" y="664633"/>
                    <a:pt x="590550" y="660400"/>
                    <a:pt x="622300" y="685800"/>
                  </a:cubicBezTo>
                  <a:cubicBezTo>
                    <a:pt x="654050" y="711200"/>
                    <a:pt x="683683" y="738717"/>
                    <a:pt x="723900" y="774700"/>
                  </a:cubicBezTo>
                  <a:cubicBezTo>
                    <a:pt x="764117" y="810683"/>
                    <a:pt x="833967" y="876300"/>
                    <a:pt x="863600" y="901700"/>
                  </a:cubicBezTo>
                  <a:cubicBezTo>
                    <a:pt x="893233" y="927100"/>
                    <a:pt x="889000" y="916517"/>
                    <a:pt x="901700" y="927100"/>
                  </a:cubicBezTo>
                  <a:cubicBezTo>
                    <a:pt x="914400" y="937683"/>
                    <a:pt x="912283" y="935567"/>
                    <a:pt x="939800" y="965200"/>
                  </a:cubicBezTo>
                  <a:cubicBezTo>
                    <a:pt x="967317" y="994833"/>
                    <a:pt x="1037167" y="1071033"/>
                    <a:pt x="1066800" y="1104900"/>
                  </a:cubicBezTo>
                  <a:cubicBezTo>
                    <a:pt x="1096433" y="1138767"/>
                    <a:pt x="1092200" y="1134533"/>
                    <a:pt x="1117600" y="1168400"/>
                  </a:cubicBezTo>
                  <a:cubicBezTo>
                    <a:pt x="1143000" y="1202267"/>
                    <a:pt x="1189567" y="1263650"/>
                    <a:pt x="1219200" y="1308100"/>
                  </a:cubicBezTo>
                  <a:cubicBezTo>
                    <a:pt x="1248833" y="1352550"/>
                    <a:pt x="1278467" y="1373717"/>
                    <a:pt x="1295400" y="1435100"/>
                  </a:cubicBezTo>
                  <a:cubicBezTo>
                    <a:pt x="1312333" y="1496483"/>
                    <a:pt x="1318683" y="1621367"/>
                    <a:pt x="1320800" y="1676400"/>
                  </a:cubicBezTo>
                  <a:cubicBezTo>
                    <a:pt x="1322917" y="1731433"/>
                    <a:pt x="1316567" y="1737783"/>
                    <a:pt x="1308100" y="1765300"/>
                  </a:cubicBezTo>
                  <a:cubicBezTo>
                    <a:pt x="1299633" y="1792817"/>
                    <a:pt x="1282700" y="1811867"/>
                    <a:pt x="1270000" y="1841500"/>
                  </a:cubicBezTo>
                  <a:cubicBezTo>
                    <a:pt x="1257300" y="1871133"/>
                    <a:pt x="1255183" y="1909233"/>
                    <a:pt x="1231900" y="1943100"/>
                  </a:cubicBezTo>
                  <a:cubicBezTo>
                    <a:pt x="1208617" y="1976967"/>
                    <a:pt x="1159933" y="2008717"/>
                    <a:pt x="1130300" y="2044700"/>
                  </a:cubicBezTo>
                  <a:cubicBezTo>
                    <a:pt x="1100667" y="2080683"/>
                    <a:pt x="1077383" y="2127250"/>
                    <a:pt x="1054100" y="2159000"/>
                  </a:cubicBezTo>
                  <a:cubicBezTo>
                    <a:pt x="1030817" y="2190750"/>
                    <a:pt x="1016000" y="2211917"/>
                    <a:pt x="990600" y="2235200"/>
                  </a:cubicBezTo>
                  <a:cubicBezTo>
                    <a:pt x="965200" y="2258483"/>
                    <a:pt x="944033" y="2271183"/>
                    <a:pt x="901700" y="2298700"/>
                  </a:cubicBezTo>
                  <a:cubicBezTo>
                    <a:pt x="859367" y="2326217"/>
                    <a:pt x="774700" y="2377017"/>
                    <a:pt x="736600" y="2400300"/>
                  </a:cubicBezTo>
                  <a:cubicBezTo>
                    <a:pt x="698500" y="2423583"/>
                    <a:pt x="728133" y="2410883"/>
                    <a:pt x="673100" y="2438400"/>
                  </a:cubicBezTo>
                  <a:cubicBezTo>
                    <a:pt x="618067" y="2465917"/>
                    <a:pt x="472017" y="2535767"/>
                    <a:pt x="406400" y="2565400"/>
                  </a:cubicBezTo>
                  <a:cubicBezTo>
                    <a:pt x="340783" y="2595033"/>
                    <a:pt x="347133" y="2582333"/>
                    <a:pt x="279400" y="2616200"/>
                  </a:cubicBezTo>
                  <a:cubicBezTo>
                    <a:pt x="211667" y="2650067"/>
                    <a:pt x="0" y="2768600"/>
                    <a:pt x="0" y="2768600"/>
                  </a:cubicBezTo>
                </a:path>
              </a:pathLst>
            </a:custGeom>
            <a:noFill/>
            <a:ln w="88900">
              <a:solidFill>
                <a:schemeClr val="bg1"/>
              </a:solidFill>
              <a:round/>
              <a:headEnd/>
              <a:tailEnd/>
            </a:ln>
          </p:spPr>
          <p:txBody>
            <a:bodyPr>
              <a:prstTxWarp prst="textNoShape">
                <a:avLst/>
              </a:prstTxWarp>
            </a:bodyPr>
            <a:lstStyle/>
            <a:p>
              <a:endParaRPr lang="en-US"/>
            </a:p>
          </p:txBody>
        </p:sp>
        <p:graphicFrame>
          <p:nvGraphicFramePr>
            <p:cNvPr id="33795" name="Object 3"/>
            <p:cNvGraphicFramePr>
              <a:graphicFrameLocks noChangeAspect="1"/>
            </p:cNvGraphicFramePr>
            <p:nvPr/>
          </p:nvGraphicFramePr>
          <p:xfrm>
            <a:off x="6716713" y="4075113"/>
            <a:ext cx="949325" cy="1044575"/>
          </p:xfrm>
          <a:graphic>
            <a:graphicData uri="http://schemas.openxmlformats.org/presentationml/2006/ole">
              <p:oleObj spid="_x0000_s33833" name="Equation" r:id="rId7" imgW="393700" imgH="431800" progId="">
                <p:embed/>
              </p:oleObj>
            </a:graphicData>
          </a:graphic>
        </p:graphicFrame>
        <p:sp>
          <p:nvSpPr>
            <p:cNvPr id="57" name="Rectangle 56"/>
            <p:cNvSpPr>
              <a:spLocks noChangeArrowheads="1"/>
            </p:cNvSpPr>
            <p:nvPr/>
          </p:nvSpPr>
          <p:spPr bwMode="auto">
            <a:xfrm>
              <a:off x="5487988" y="2533532"/>
              <a:ext cx="2462212" cy="1016093"/>
            </a:xfrm>
            <a:prstGeom prst="rect">
              <a:avLst/>
            </a:prstGeom>
            <a:noFill/>
            <a:ln w="9525">
              <a:noFill/>
              <a:miter lim="800000"/>
              <a:headEnd/>
              <a:tailEnd/>
            </a:ln>
          </p:spPr>
          <p:txBody>
            <a:bodyPr>
              <a:prstTxWarp prst="textNoShape">
                <a:avLst/>
              </a:prstTxWarp>
              <a:spAutoFit/>
            </a:bodyPr>
            <a:lstStyle/>
            <a:p>
              <a:pPr algn="r"/>
              <a:r>
                <a:rPr lang="en-US" sz="2000" b="1" dirty="0">
                  <a:solidFill>
                    <a:srgbClr val="FF0000"/>
                  </a:solidFill>
                  <a:effectLst>
                    <a:outerShdw blurRad="38100" dist="38100" dir="2700000" algn="tl">
                      <a:srgbClr val="DDDDDD"/>
                    </a:outerShdw>
                  </a:effectLst>
                </a:rPr>
                <a:t>TIR: Provides Free Troposphere profile information</a:t>
              </a:r>
            </a:p>
          </p:txBody>
        </p:sp>
      </p:grpSp>
      <p:sp>
        <p:nvSpPr>
          <p:cNvPr id="45" name="Rectangle 44"/>
          <p:cNvSpPr>
            <a:spLocks noChangeArrowheads="1"/>
          </p:cNvSpPr>
          <p:nvPr/>
        </p:nvSpPr>
        <p:spPr bwMode="auto">
          <a:xfrm>
            <a:off x="2705100" y="5156200"/>
            <a:ext cx="2819400" cy="400050"/>
          </a:xfrm>
          <a:prstGeom prst="rect">
            <a:avLst/>
          </a:prstGeom>
          <a:noFill/>
          <a:ln w="9525">
            <a:noFill/>
            <a:miter lim="800000"/>
            <a:headEnd/>
            <a:tailEnd/>
          </a:ln>
        </p:spPr>
        <p:txBody>
          <a:bodyPr>
            <a:prstTxWarp prst="textNoShape">
              <a:avLst/>
            </a:prstTxWarp>
            <a:spAutoFit/>
          </a:bodyPr>
          <a:lstStyle/>
          <a:p>
            <a:pPr algn="r">
              <a:defRPr/>
            </a:pPr>
            <a:r>
              <a:rPr lang="en-US" sz="2000" b="1" dirty="0">
                <a:solidFill>
                  <a:srgbClr val="FFEC1C"/>
                </a:solidFill>
                <a:effectLst>
                  <a:outerShdw blurRad="38100" dist="38100" dir="2700000" algn="tl">
                    <a:srgbClr val="DDDDDD"/>
                  </a:outerShdw>
                </a:effectLst>
                <a:latin typeface="Arial" pitchFamily="-106" charset="0"/>
                <a:ea typeface="ＭＳ Ｐゴシック" pitchFamily="37" charset="-128"/>
                <a:cs typeface="ＭＳ Ｐゴシック" pitchFamily="37" charset="-128"/>
              </a:rPr>
              <a:t>solar backscatter</a:t>
            </a:r>
          </a:p>
        </p:txBody>
      </p:sp>
      <p:grpSp>
        <p:nvGrpSpPr>
          <p:cNvPr id="33807" name="Group 58"/>
          <p:cNvGrpSpPr>
            <a:grpSpLocks/>
          </p:cNvGrpSpPr>
          <p:nvPr/>
        </p:nvGrpSpPr>
        <p:grpSpPr bwMode="auto">
          <a:xfrm>
            <a:off x="282575" y="3468688"/>
            <a:ext cx="1812925" cy="2006600"/>
            <a:chOff x="384175" y="2997994"/>
            <a:chExt cx="1812925" cy="2007394"/>
          </a:xfrm>
        </p:grpSpPr>
        <p:cxnSp>
          <p:nvCxnSpPr>
            <p:cNvPr id="33811" name="Straight Connector 40"/>
            <p:cNvCxnSpPr>
              <a:cxnSpLocks noChangeShapeType="1"/>
            </p:cNvCxnSpPr>
            <p:nvPr/>
          </p:nvCxnSpPr>
          <p:spPr bwMode="auto">
            <a:xfrm rot="10800000" flipV="1">
              <a:off x="1198562" y="5003800"/>
              <a:ext cx="998538" cy="1588"/>
            </a:xfrm>
            <a:prstGeom prst="line">
              <a:avLst/>
            </a:prstGeom>
            <a:noFill/>
            <a:ln w="63500">
              <a:solidFill>
                <a:srgbClr val="339966"/>
              </a:solidFill>
              <a:round/>
              <a:headEnd/>
              <a:tailEnd type="stealth" w="med" len="med"/>
            </a:ln>
          </p:spPr>
        </p:cxnSp>
        <p:cxnSp>
          <p:nvCxnSpPr>
            <p:cNvPr id="33812" name="Straight Connector 39"/>
            <p:cNvCxnSpPr>
              <a:cxnSpLocks noChangeShapeType="1"/>
            </p:cNvCxnSpPr>
            <p:nvPr/>
          </p:nvCxnSpPr>
          <p:spPr bwMode="auto">
            <a:xfrm rot="5400000">
              <a:off x="1180306" y="3994150"/>
              <a:ext cx="1993106" cy="794"/>
            </a:xfrm>
            <a:prstGeom prst="line">
              <a:avLst/>
            </a:prstGeom>
            <a:noFill/>
            <a:ln w="63500">
              <a:solidFill>
                <a:srgbClr val="339966"/>
              </a:solidFill>
              <a:round/>
              <a:headEnd type="stealth" w="med" len="med"/>
              <a:tailEnd type="none" w="sm" len="lg"/>
            </a:ln>
          </p:spPr>
        </p:cxnSp>
        <p:sp>
          <p:nvSpPr>
            <p:cNvPr id="33813" name="Freeform 41"/>
            <p:cNvSpPr>
              <a:spLocks noChangeArrowheads="1"/>
            </p:cNvSpPr>
            <p:nvPr/>
          </p:nvSpPr>
          <p:spPr bwMode="auto">
            <a:xfrm flipH="1">
              <a:off x="1402076" y="3225800"/>
              <a:ext cx="579123" cy="1739900"/>
            </a:xfrm>
            <a:custGeom>
              <a:avLst/>
              <a:gdLst>
                <a:gd name="T0" fmla="*/ 0 w 1322917"/>
                <a:gd name="T1" fmla="*/ 0 h 2768600"/>
                <a:gd name="T2" fmla="*/ 0 w 1322917"/>
                <a:gd name="T3" fmla="*/ 1 h 2768600"/>
                <a:gd name="T4" fmla="*/ 0 w 1322917"/>
                <a:gd name="T5" fmla="*/ 1 h 2768600"/>
                <a:gd name="T6" fmla="*/ 0 w 1322917"/>
                <a:gd name="T7" fmla="*/ 1 h 2768600"/>
                <a:gd name="T8" fmla="*/ 0 w 1322917"/>
                <a:gd name="T9" fmla="*/ 1 h 2768600"/>
                <a:gd name="T10" fmla="*/ 0 w 1322917"/>
                <a:gd name="T11" fmla="*/ 1 h 2768600"/>
                <a:gd name="T12" fmla="*/ 0 w 1322917"/>
                <a:gd name="T13" fmla="*/ 1 h 2768600"/>
                <a:gd name="T14" fmla="*/ 0 w 1322917"/>
                <a:gd name="T15" fmla="*/ 1 h 2768600"/>
                <a:gd name="T16" fmla="*/ 0 w 1322917"/>
                <a:gd name="T17" fmla="*/ 1 h 2768600"/>
                <a:gd name="T18" fmla="*/ 0 w 1322917"/>
                <a:gd name="T19" fmla="*/ 1 h 2768600"/>
                <a:gd name="T20" fmla="*/ 0 w 1322917"/>
                <a:gd name="T21" fmla="*/ 1 h 2768600"/>
                <a:gd name="T22" fmla="*/ 0 w 1322917"/>
                <a:gd name="T23" fmla="*/ 1 h 2768600"/>
                <a:gd name="T24" fmla="*/ 0 w 1322917"/>
                <a:gd name="T25" fmla="*/ 1 h 2768600"/>
                <a:gd name="T26" fmla="*/ 0 w 1322917"/>
                <a:gd name="T27" fmla="*/ 1 h 2768600"/>
                <a:gd name="T28" fmla="*/ 0 w 1322917"/>
                <a:gd name="T29" fmla="*/ 1 h 2768600"/>
                <a:gd name="T30" fmla="*/ 0 w 1322917"/>
                <a:gd name="T31" fmla="*/ 1 h 2768600"/>
                <a:gd name="T32" fmla="*/ 0 w 1322917"/>
                <a:gd name="T33" fmla="*/ 1 h 2768600"/>
                <a:gd name="T34" fmla="*/ 0 w 1322917"/>
                <a:gd name="T35" fmla="*/ 1 h 2768600"/>
                <a:gd name="T36" fmla="*/ 0 w 1322917"/>
                <a:gd name="T37" fmla="*/ 1 h 2768600"/>
                <a:gd name="T38" fmla="*/ 0 w 1322917"/>
                <a:gd name="T39" fmla="*/ 1 h 2768600"/>
                <a:gd name="T40" fmla="*/ 0 w 1322917"/>
                <a:gd name="T41" fmla="*/ 1 h 2768600"/>
                <a:gd name="T42" fmla="*/ 0 w 1322917"/>
                <a:gd name="T43" fmla="*/ 1 h 2768600"/>
                <a:gd name="T44" fmla="*/ 0 w 1322917"/>
                <a:gd name="T45" fmla="*/ 1 h 2768600"/>
                <a:gd name="T46" fmla="*/ 0 w 1322917"/>
                <a:gd name="T47" fmla="*/ 1 h 2768600"/>
                <a:gd name="T48" fmla="*/ 0 w 1322917"/>
                <a:gd name="T49" fmla="*/ 1 h 2768600"/>
                <a:gd name="T50" fmla="*/ 0 w 1322917"/>
                <a:gd name="T51" fmla="*/ 1 h 2768600"/>
                <a:gd name="T52" fmla="*/ 0 w 1322917"/>
                <a:gd name="T53" fmla="*/ 1 h 2768600"/>
                <a:gd name="T54" fmla="*/ 0 w 1322917"/>
                <a:gd name="T55" fmla="*/ 1 h 2768600"/>
                <a:gd name="T56" fmla="*/ 0 w 1322917"/>
                <a:gd name="T57" fmla="*/ 1 h 2768600"/>
                <a:gd name="T58" fmla="*/ 0 w 1322917"/>
                <a:gd name="T59" fmla="*/ 1 h 2768600"/>
                <a:gd name="T60" fmla="*/ 0 w 1322917"/>
                <a:gd name="T61" fmla="*/ 1 h 2768600"/>
                <a:gd name="T62" fmla="*/ 0 w 1322917"/>
                <a:gd name="T63" fmla="*/ 1 h 2768600"/>
                <a:gd name="T64" fmla="*/ 0 w 1322917"/>
                <a:gd name="T65" fmla="*/ 1 h 2768600"/>
                <a:gd name="T66" fmla="*/ 0 w 1322917"/>
                <a:gd name="T67" fmla="*/ 1 h 2768600"/>
                <a:gd name="T68" fmla="*/ 0 w 1322917"/>
                <a:gd name="T69" fmla="*/ 1 h 2768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22917"/>
                <a:gd name="T106" fmla="*/ 0 h 2768600"/>
                <a:gd name="T107" fmla="*/ 1322917 w 1322917"/>
                <a:gd name="T108" fmla="*/ 2768600 h 2768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22917" h="2768600">
                  <a:moveTo>
                    <a:pt x="88900" y="0"/>
                  </a:moveTo>
                  <a:cubicBezTo>
                    <a:pt x="97366" y="24341"/>
                    <a:pt x="105833" y="48683"/>
                    <a:pt x="114300" y="63500"/>
                  </a:cubicBezTo>
                  <a:cubicBezTo>
                    <a:pt x="122767" y="78317"/>
                    <a:pt x="131233" y="78317"/>
                    <a:pt x="139700" y="88900"/>
                  </a:cubicBezTo>
                  <a:cubicBezTo>
                    <a:pt x="148167" y="99483"/>
                    <a:pt x="158750" y="118533"/>
                    <a:pt x="165100" y="127000"/>
                  </a:cubicBezTo>
                  <a:cubicBezTo>
                    <a:pt x="171450" y="135467"/>
                    <a:pt x="173567" y="133350"/>
                    <a:pt x="177800" y="139700"/>
                  </a:cubicBezTo>
                  <a:cubicBezTo>
                    <a:pt x="182033" y="146050"/>
                    <a:pt x="179917" y="148167"/>
                    <a:pt x="190500" y="165100"/>
                  </a:cubicBezTo>
                  <a:cubicBezTo>
                    <a:pt x="201083" y="182033"/>
                    <a:pt x="230717" y="222250"/>
                    <a:pt x="241300" y="241300"/>
                  </a:cubicBezTo>
                  <a:cubicBezTo>
                    <a:pt x="251883" y="260350"/>
                    <a:pt x="239183" y="258233"/>
                    <a:pt x="254000" y="279400"/>
                  </a:cubicBezTo>
                  <a:cubicBezTo>
                    <a:pt x="268817" y="300567"/>
                    <a:pt x="315383" y="349250"/>
                    <a:pt x="330200" y="368300"/>
                  </a:cubicBezTo>
                  <a:cubicBezTo>
                    <a:pt x="345017" y="387350"/>
                    <a:pt x="334433" y="383117"/>
                    <a:pt x="342900" y="393700"/>
                  </a:cubicBezTo>
                  <a:cubicBezTo>
                    <a:pt x="351367" y="404283"/>
                    <a:pt x="349250" y="393700"/>
                    <a:pt x="381000" y="431800"/>
                  </a:cubicBezTo>
                  <a:cubicBezTo>
                    <a:pt x="412750" y="469900"/>
                    <a:pt x="493183" y="579967"/>
                    <a:pt x="533400" y="622300"/>
                  </a:cubicBezTo>
                  <a:cubicBezTo>
                    <a:pt x="573617" y="664633"/>
                    <a:pt x="590550" y="660400"/>
                    <a:pt x="622300" y="685800"/>
                  </a:cubicBezTo>
                  <a:cubicBezTo>
                    <a:pt x="654050" y="711200"/>
                    <a:pt x="683683" y="738717"/>
                    <a:pt x="723900" y="774700"/>
                  </a:cubicBezTo>
                  <a:cubicBezTo>
                    <a:pt x="764117" y="810683"/>
                    <a:pt x="833967" y="876300"/>
                    <a:pt x="863600" y="901700"/>
                  </a:cubicBezTo>
                  <a:cubicBezTo>
                    <a:pt x="893233" y="927100"/>
                    <a:pt x="889000" y="916517"/>
                    <a:pt x="901700" y="927100"/>
                  </a:cubicBezTo>
                  <a:cubicBezTo>
                    <a:pt x="914400" y="937683"/>
                    <a:pt x="912283" y="935567"/>
                    <a:pt x="939800" y="965200"/>
                  </a:cubicBezTo>
                  <a:cubicBezTo>
                    <a:pt x="967317" y="994833"/>
                    <a:pt x="1037167" y="1071033"/>
                    <a:pt x="1066800" y="1104900"/>
                  </a:cubicBezTo>
                  <a:cubicBezTo>
                    <a:pt x="1096433" y="1138767"/>
                    <a:pt x="1092200" y="1134533"/>
                    <a:pt x="1117600" y="1168400"/>
                  </a:cubicBezTo>
                  <a:cubicBezTo>
                    <a:pt x="1143000" y="1202267"/>
                    <a:pt x="1189567" y="1263650"/>
                    <a:pt x="1219200" y="1308100"/>
                  </a:cubicBezTo>
                  <a:cubicBezTo>
                    <a:pt x="1248833" y="1352550"/>
                    <a:pt x="1278467" y="1373717"/>
                    <a:pt x="1295400" y="1435100"/>
                  </a:cubicBezTo>
                  <a:cubicBezTo>
                    <a:pt x="1312333" y="1496483"/>
                    <a:pt x="1318683" y="1621367"/>
                    <a:pt x="1320800" y="1676400"/>
                  </a:cubicBezTo>
                  <a:cubicBezTo>
                    <a:pt x="1322917" y="1731433"/>
                    <a:pt x="1316567" y="1737783"/>
                    <a:pt x="1308100" y="1765300"/>
                  </a:cubicBezTo>
                  <a:cubicBezTo>
                    <a:pt x="1299633" y="1792817"/>
                    <a:pt x="1282700" y="1811867"/>
                    <a:pt x="1270000" y="1841500"/>
                  </a:cubicBezTo>
                  <a:cubicBezTo>
                    <a:pt x="1257300" y="1871133"/>
                    <a:pt x="1255183" y="1909233"/>
                    <a:pt x="1231900" y="1943100"/>
                  </a:cubicBezTo>
                  <a:cubicBezTo>
                    <a:pt x="1208617" y="1976967"/>
                    <a:pt x="1159933" y="2008717"/>
                    <a:pt x="1130300" y="2044700"/>
                  </a:cubicBezTo>
                  <a:cubicBezTo>
                    <a:pt x="1100667" y="2080683"/>
                    <a:pt x="1077383" y="2127250"/>
                    <a:pt x="1054100" y="2159000"/>
                  </a:cubicBezTo>
                  <a:cubicBezTo>
                    <a:pt x="1030817" y="2190750"/>
                    <a:pt x="1016000" y="2211917"/>
                    <a:pt x="990600" y="2235200"/>
                  </a:cubicBezTo>
                  <a:cubicBezTo>
                    <a:pt x="965200" y="2258483"/>
                    <a:pt x="944033" y="2271183"/>
                    <a:pt x="901700" y="2298700"/>
                  </a:cubicBezTo>
                  <a:cubicBezTo>
                    <a:pt x="859367" y="2326217"/>
                    <a:pt x="774700" y="2377017"/>
                    <a:pt x="736600" y="2400300"/>
                  </a:cubicBezTo>
                  <a:cubicBezTo>
                    <a:pt x="698500" y="2423583"/>
                    <a:pt x="728133" y="2410883"/>
                    <a:pt x="673100" y="2438400"/>
                  </a:cubicBezTo>
                  <a:cubicBezTo>
                    <a:pt x="618067" y="2465917"/>
                    <a:pt x="472017" y="2535767"/>
                    <a:pt x="406400" y="2565400"/>
                  </a:cubicBezTo>
                  <a:cubicBezTo>
                    <a:pt x="340783" y="2595033"/>
                    <a:pt x="347133" y="2582333"/>
                    <a:pt x="279400" y="2616200"/>
                  </a:cubicBezTo>
                  <a:cubicBezTo>
                    <a:pt x="211667" y="2650067"/>
                    <a:pt x="0" y="2768600"/>
                    <a:pt x="0" y="2768600"/>
                  </a:cubicBezTo>
                </a:path>
              </a:pathLst>
            </a:custGeom>
            <a:noFill/>
            <a:ln w="88900">
              <a:solidFill>
                <a:schemeClr val="bg1"/>
              </a:solidFill>
              <a:round/>
              <a:headEnd/>
              <a:tailEnd/>
            </a:ln>
          </p:spPr>
          <p:txBody>
            <a:bodyPr>
              <a:prstTxWarp prst="textNoShape">
                <a:avLst/>
              </a:prstTxWarp>
            </a:bodyPr>
            <a:lstStyle/>
            <a:p>
              <a:endParaRPr lang="en-US"/>
            </a:p>
          </p:txBody>
        </p:sp>
        <p:graphicFrame>
          <p:nvGraphicFramePr>
            <p:cNvPr id="33794" name="Object 2"/>
            <p:cNvGraphicFramePr>
              <a:graphicFrameLocks noChangeAspect="1"/>
            </p:cNvGraphicFramePr>
            <p:nvPr/>
          </p:nvGraphicFramePr>
          <p:xfrm>
            <a:off x="384175" y="3770313"/>
            <a:ext cx="949325" cy="1044575"/>
          </p:xfrm>
          <a:graphic>
            <a:graphicData uri="http://schemas.openxmlformats.org/presentationml/2006/ole">
              <p:oleObj spid="_x0000_s33834" name="Equation" r:id="rId8" imgW="393700" imgH="431800" progId="">
                <p:embed/>
              </p:oleObj>
            </a:graphicData>
          </a:graphic>
        </p:graphicFrame>
      </p:grpSp>
      <p:sp>
        <p:nvSpPr>
          <p:cNvPr id="54" name="Rectangle 53"/>
          <p:cNvSpPr>
            <a:spLocks noChangeArrowheads="1"/>
          </p:cNvSpPr>
          <p:nvPr/>
        </p:nvSpPr>
        <p:spPr bwMode="auto">
          <a:xfrm>
            <a:off x="0" y="2235200"/>
            <a:ext cx="1892300" cy="1323975"/>
          </a:xfrm>
          <a:prstGeom prst="rect">
            <a:avLst/>
          </a:prstGeom>
          <a:noFill/>
          <a:ln w="9525">
            <a:noFill/>
            <a:miter lim="800000"/>
            <a:headEnd/>
            <a:tailEnd/>
          </a:ln>
        </p:spPr>
        <p:txBody>
          <a:bodyPr>
            <a:prstTxWarp prst="textNoShape">
              <a:avLst/>
            </a:prstTxWarp>
            <a:spAutoFit/>
          </a:bodyPr>
          <a:lstStyle/>
          <a:p>
            <a:pPr algn="r">
              <a:defRPr/>
            </a:pPr>
            <a:r>
              <a:rPr lang="en-US" sz="2000" b="1">
                <a:solidFill>
                  <a:srgbClr val="FFEC1C"/>
                </a:solidFill>
                <a:effectLst>
                  <a:outerShdw blurRad="38100" dist="38100" dir="2700000" algn="tl">
                    <a:srgbClr val="DDDDDD"/>
                  </a:outerShdw>
                </a:effectLst>
                <a:latin typeface="Arial" pitchFamily="37" charset="0"/>
                <a:ea typeface="ＭＳ Ｐゴシック" pitchFamily="37" charset="-128"/>
                <a:cs typeface="ＭＳ Ｐゴシック" pitchFamily="37" charset="-128"/>
              </a:rPr>
              <a:t>UV: Provides partial column information</a:t>
            </a:r>
          </a:p>
        </p:txBody>
      </p:sp>
      <p:pic>
        <p:nvPicPr>
          <p:cNvPr id="33809" name="Picture 54" descr="DI63G2.jpg"/>
          <p:cNvPicPr>
            <a:picLocks noChangeAspect="1"/>
          </p:cNvPicPr>
          <p:nvPr/>
        </p:nvPicPr>
        <p:blipFill>
          <a:blip r:embed="rId9"/>
          <a:srcRect t="9846" b="31975"/>
          <a:stretch>
            <a:fillRect/>
          </a:stretch>
        </p:blipFill>
        <p:spPr bwMode="auto">
          <a:xfrm>
            <a:off x="3454400" y="0"/>
            <a:ext cx="2108200" cy="1651000"/>
          </a:xfrm>
          <a:prstGeom prst="rect">
            <a:avLst/>
          </a:prstGeom>
          <a:noFill/>
          <a:ln w="9525">
            <a:noFill/>
            <a:miter lim="800000"/>
            <a:headEnd/>
            <a:tailEnd/>
          </a:ln>
        </p:spPr>
      </p:pic>
      <p:pic>
        <p:nvPicPr>
          <p:cNvPr id="33810" name="Picture 55" descr="DI63G2.jpg"/>
          <p:cNvPicPr>
            <a:picLocks noChangeAspect="1"/>
          </p:cNvPicPr>
          <p:nvPr/>
        </p:nvPicPr>
        <p:blipFill>
          <a:blip r:embed="rId9"/>
          <a:srcRect l="63295" t="4398" r="5717" b="79884"/>
          <a:stretch>
            <a:fillRect/>
          </a:stretch>
        </p:blipFill>
        <p:spPr bwMode="auto">
          <a:xfrm>
            <a:off x="3735388" y="1403350"/>
            <a:ext cx="798512" cy="412750"/>
          </a:xfrm>
          <a:prstGeom prst="rect">
            <a:avLst/>
          </a:prstGeom>
          <a:noFill/>
          <a:ln w="9525">
            <a:noFill/>
            <a:miter lim="800000"/>
            <a:headEnd/>
            <a:tailEnd/>
          </a:ln>
        </p:spPr>
      </p:pic>
      <p:sp>
        <p:nvSpPr>
          <p:cNvPr id="53" name="Slide Number Placeholder 52"/>
          <p:cNvSpPr>
            <a:spLocks noGrp="1"/>
          </p:cNvSpPr>
          <p:nvPr>
            <p:ph type="sldNum" sz="quarter" idx="12"/>
          </p:nvPr>
        </p:nvSpPr>
        <p:spPr/>
        <p:txBody>
          <a:bodyPr/>
          <a:lstStyle/>
          <a:p>
            <a:pPr>
              <a:defRPr/>
            </a:pPr>
            <a:fld id="{D76BD39E-72D4-444A-A3FA-A02A5A27866B}"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1625" y="228600"/>
            <a:ext cx="8534400" cy="608013"/>
          </a:xfrm>
        </p:spPr>
        <p:txBody>
          <a:bodyPr/>
          <a:lstStyle/>
          <a:p>
            <a:pPr eaLnBrk="1" hangingPunct="1"/>
            <a:r>
              <a:rPr lang="en-US" dirty="0" smtClean="0">
                <a:ea typeface="ＭＳ Ｐゴシック" pitchFamily="-107" charset="-128"/>
                <a:cs typeface="ＭＳ Ｐゴシック" pitchFamily="-107" charset="-128"/>
              </a:rPr>
              <a:t>Profile Characteristics</a:t>
            </a:r>
          </a:p>
        </p:txBody>
      </p:sp>
      <p:sp>
        <p:nvSpPr>
          <p:cNvPr id="5" name="Slide Number Placeholder 4"/>
          <p:cNvSpPr>
            <a:spLocks noGrp="1"/>
          </p:cNvSpPr>
          <p:nvPr>
            <p:ph type="sldNum" sz="quarter" idx="12"/>
          </p:nvPr>
        </p:nvSpPr>
        <p:spPr>
          <a:xfrm>
            <a:off x="4343400" y="1038225"/>
            <a:ext cx="457200" cy="441325"/>
          </a:xfrm>
        </p:spPr>
        <p:txBody>
          <a:bodyPr/>
          <a:lstStyle/>
          <a:p>
            <a:pPr>
              <a:defRPr/>
            </a:pPr>
            <a:fld id="{88AA2B51-A9CD-0C4B-82A1-E6224C9210E8}" type="slidenum">
              <a:rPr lang="en-US" smtClean="0"/>
              <a:pPr>
                <a:defRPr/>
              </a:pPr>
              <a:t>8</a:t>
            </a:fld>
            <a:endParaRPr lang="en-US"/>
          </a:p>
        </p:txBody>
      </p:sp>
      <p:pic>
        <p:nvPicPr>
          <p:cNvPr id="35844" name="Picture 7" descr="profiles-O3.pdf"/>
          <p:cNvPicPr>
            <a:picLocks noChangeAspect="1"/>
          </p:cNvPicPr>
          <p:nvPr/>
        </p:nvPicPr>
        <p:blipFill>
          <a:blip r:embed="rId3"/>
          <a:srcRect/>
          <a:stretch>
            <a:fillRect/>
          </a:stretch>
        </p:blipFill>
        <p:spPr bwMode="auto">
          <a:xfrm>
            <a:off x="-3175" y="1354138"/>
            <a:ext cx="3025775" cy="5492750"/>
          </a:xfrm>
          <a:prstGeom prst="rect">
            <a:avLst/>
          </a:prstGeom>
          <a:solidFill>
            <a:schemeClr val="bg1"/>
          </a:solidFill>
          <a:ln w="9525">
            <a:noFill/>
            <a:miter lim="800000"/>
            <a:headEnd/>
            <a:tailEnd/>
          </a:ln>
        </p:spPr>
      </p:pic>
      <p:sp>
        <p:nvSpPr>
          <p:cNvPr id="35846" name="TextBox 11"/>
          <p:cNvSpPr txBox="1">
            <a:spLocks noChangeArrowheads="1"/>
          </p:cNvSpPr>
          <p:nvPr/>
        </p:nvSpPr>
        <p:spPr bwMode="auto">
          <a:xfrm>
            <a:off x="1195388" y="1789113"/>
            <a:ext cx="1014412" cy="369332"/>
          </a:xfrm>
          <a:prstGeom prst="rect">
            <a:avLst/>
          </a:prstGeom>
          <a:noFill/>
          <a:ln w="9525">
            <a:noFill/>
            <a:miter lim="800000"/>
            <a:headEnd/>
            <a:tailEnd/>
          </a:ln>
        </p:spPr>
        <p:txBody>
          <a:bodyPr wrap="square">
            <a:prstTxWarp prst="textNoShape">
              <a:avLst/>
            </a:prstTxWarp>
            <a:spAutoFit/>
          </a:bodyPr>
          <a:lstStyle/>
          <a:p>
            <a:r>
              <a:rPr lang="en-US" sz="1800" dirty="0"/>
              <a:t>Ozone</a:t>
            </a:r>
          </a:p>
        </p:txBody>
      </p:sp>
      <p:pic>
        <p:nvPicPr>
          <p:cNvPr id="7" name="Picture 7" descr="profiles-TATM-2.pdf"/>
          <p:cNvPicPr>
            <a:picLocks noChangeAspect="1"/>
          </p:cNvPicPr>
          <p:nvPr/>
        </p:nvPicPr>
        <p:blipFill>
          <a:blip r:embed="rId4"/>
          <a:srcRect/>
          <a:stretch>
            <a:fillRect/>
          </a:stretch>
        </p:blipFill>
        <p:spPr bwMode="auto">
          <a:xfrm>
            <a:off x="2832100" y="1341438"/>
            <a:ext cx="3130550" cy="5505450"/>
          </a:xfrm>
          <a:prstGeom prst="rect">
            <a:avLst/>
          </a:prstGeom>
          <a:solidFill>
            <a:schemeClr val="bg1"/>
          </a:solidFill>
          <a:ln w="9525">
            <a:noFill/>
            <a:miter lim="800000"/>
            <a:headEnd/>
            <a:tailEnd/>
          </a:ln>
        </p:spPr>
      </p:pic>
      <p:pic>
        <p:nvPicPr>
          <p:cNvPr id="8" name="Picture 5" descr="profiles-H2O.pdf"/>
          <p:cNvPicPr>
            <a:picLocks noChangeAspect="1"/>
          </p:cNvPicPr>
          <p:nvPr/>
        </p:nvPicPr>
        <p:blipFill>
          <a:blip r:embed="rId5"/>
          <a:srcRect/>
          <a:stretch>
            <a:fillRect/>
          </a:stretch>
        </p:blipFill>
        <p:spPr bwMode="auto">
          <a:xfrm>
            <a:off x="5956300" y="1354138"/>
            <a:ext cx="3187700" cy="5499100"/>
          </a:xfrm>
          <a:prstGeom prst="rect">
            <a:avLst/>
          </a:prstGeom>
          <a:solidFill>
            <a:schemeClr val="bg1"/>
          </a:solidFill>
          <a:ln w="9525">
            <a:noFill/>
            <a:miter lim="800000"/>
            <a:headEnd/>
            <a:tailEnd/>
          </a:ln>
        </p:spPr>
      </p:pic>
      <p:sp>
        <p:nvSpPr>
          <p:cNvPr id="9" name="TextBox 6"/>
          <p:cNvSpPr txBox="1">
            <a:spLocks noChangeArrowheads="1"/>
          </p:cNvSpPr>
          <p:nvPr/>
        </p:nvSpPr>
        <p:spPr bwMode="auto">
          <a:xfrm>
            <a:off x="4316413" y="1803400"/>
            <a:ext cx="1639887" cy="369332"/>
          </a:xfrm>
          <a:prstGeom prst="rect">
            <a:avLst/>
          </a:prstGeom>
          <a:noFill/>
          <a:ln w="9525">
            <a:noFill/>
            <a:miter lim="800000"/>
            <a:headEnd/>
            <a:tailEnd/>
          </a:ln>
        </p:spPr>
        <p:txBody>
          <a:bodyPr wrap="square">
            <a:prstTxWarp prst="textNoShape">
              <a:avLst/>
            </a:prstTxWarp>
            <a:spAutoFit/>
          </a:bodyPr>
          <a:lstStyle/>
          <a:p>
            <a:r>
              <a:rPr lang="en-US" sz="1800" dirty="0"/>
              <a:t>Temperature</a:t>
            </a:r>
          </a:p>
        </p:txBody>
      </p:sp>
      <p:sp>
        <p:nvSpPr>
          <p:cNvPr id="10" name="TextBox 7"/>
          <p:cNvSpPr txBox="1">
            <a:spLocks noChangeArrowheads="1"/>
          </p:cNvSpPr>
          <p:nvPr/>
        </p:nvSpPr>
        <p:spPr bwMode="auto">
          <a:xfrm>
            <a:off x="7791451" y="1816101"/>
            <a:ext cx="781049" cy="369887"/>
          </a:xfrm>
          <a:prstGeom prst="rect">
            <a:avLst/>
          </a:prstGeom>
          <a:noFill/>
          <a:ln w="9525">
            <a:noFill/>
            <a:miter lim="800000"/>
            <a:headEnd/>
            <a:tailEnd/>
          </a:ln>
        </p:spPr>
        <p:txBody>
          <a:bodyPr wrap="square">
            <a:prstTxWarp prst="textNoShape">
              <a:avLst/>
            </a:prstTxWarp>
            <a:spAutoFit/>
          </a:bodyPr>
          <a:lstStyle/>
          <a:p>
            <a:r>
              <a:rPr lang="en-US" sz="1800" dirty="0"/>
              <a:t>Water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5"/>
          <p:cNvSpPr>
            <a:spLocks noGrp="1"/>
          </p:cNvSpPr>
          <p:nvPr>
            <p:ph type="title"/>
          </p:nvPr>
        </p:nvSpPr>
        <p:spPr>
          <a:xfrm>
            <a:off x="301624" y="228600"/>
            <a:ext cx="8537575" cy="977900"/>
          </a:xfrm>
        </p:spPr>
        <p:txBody>
          <a:bodyPr/>
          <a:lstStyle/>
          <a:p>
            <a:pPr eaLnBrk="1" hangingPunct="1"/>
            <a:r>
              <a:rPr lang="en-US" dirty="0" smtClean="0">
                <a:ea typeface="ＭＳ Ｐゴシック" pitchFamily="-107" charset="-128"/>
                <a:cs typeface="ＭＳ Ｐゴシック" pitchFamily="-107" charset="-128"/>
              </a:rPr>
              <a:t>DFS</a:t>
            </a:r>
          </a:p>
        </p:txBody>
      </p:sp>
      <p:sp>
        <p:nvSpPr>
          <p:cNvPr id="5" name="Slide Number Placeholder 4"/>
          <p:cNvSpPr>
            <a:spLocks noGrp="1"/>
          </p:cNvSpPr>
          <p:nvPr>
            <p:ph type="sldNum" sz="quarter" idx="12"/>
          </p:nvPr>
        </p:nvSpPr>
        <p:spPr/>
        <p:txBody>
          <a:bodyPr/>
          <a:lstStyle/>
          <a:p>
            <a:pPr>
              <a:defRPr/>
            </a:pPr>
            <a:fld id="{308726D6-A6D9-6346-8AD2-59DA340DFDBC}" type="slidenum">
              <a:rPr lang="en-US" smtClean="0"/>
              <a:pPr>
                <a:defRPr/>
              </a:pPr>
              <a:t>9</a:t>
            </a:fld>
            <a:endParaRPr lang="en-US"/>
          </a:p>
        </p:txBody>
      </p:sp>
      <p:sp>
        <p:nvSpPr>
          <p:cNvPr id="48132" name="TextBox 9"/>
          <p:cNvSpPr txBox="1">
            <a:spLocks noChangeArrowheads="1"/>
          </p:cNvSpPr>
          <p:nvPr/>
        </p:nvSpPr>
        <p:spPr bwMode="auto">
          <a:xfrm>
            <a:off x="301625" y="2413000"/>
            <a:ext cx="3095625" cy="2585323"/>
          </a:xfrm>
          <a:prstGeom prst="rect">
            <a:avLst/>
          </a:prstGeom>
          <a:noFill/>
          <a:ln w="9525">
            <a:noFill/>
            <a:miter lim="800000"/>
            <a:headEnd/>
            <a:tailEnd/>
          </a:ln>
        </p:spPr>
        <p:txBody>
          <a:bodyPr>
            <a:prstTxWarp prst="textNoShape">
              <a:avLst/>
            </a:prstTxWarp>
            <a:spAutoFit/>
          </a:bodyPr>
          <a:lstStyle/>
          <a:p>
            <a:pPr algn="just"/>
            <a:r>
              <a:rPr lang="en-US" sz="1800" dirty="0" smtClean="0"/>
              <a:t>Clearly, there </a:t>
            </a:r>
            <a:r>
              <a:rPr lang="en-US" sz="1800" dirty="0"/>
              <a:t>is a group that</a:t>
            </a:r>
            <a:r>
              <a:rPr lang="en-US" sz="1800" dirty="0" smtClean="0"/>
              <a:t> provides an </a:t>
            </a:r>
            <a:r>
              <a:rPr lang="en-US" sz="1800" dirty="0"/>
              <a:t>improvement of sensitivity in the lowest </a:t>
            </a:r>
            <a:r>
              <a:rPr lang="en-US" sz="1800" dirty="0" smtClean="0"/>
              <a:t>layers</a:t>
            </a:r>
          </a:p>
          <a:p>
            <a:pPr algn="just"/>
            <a:endParaRPr lang="en-US" sz="1800" dirty="0"/>
          </a:p>
          <a:p>
            <a:pPr algn="just"/>
            <a:r>
              <a:rPr lang="en-US" sz="1800" dirty="0"/>
              <a:t>Note: use of </a:t>
            </a:r>
            <a:r>
              <a:rPr lang="en-US" sz="1800" dirty="0" err="1"/>
              <a:t>Lambertian</a:t>
            </a:r>
            <a:r>
              <a:rPr lang="en-US" sz="1800" dirty="0"/>
              <a:t> surface may underestimate power of polarized measurements.</a:t>
            </a:r>
          </a:p>
        </p:txBody>
      </p:sp>
      <p:pic>
        <p:nvPicPr>
          <p:cNvPr id="2" name="Picture 1" descr="Picture 5.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44711" y="1848556"/>
            <a:ext cx="5604211" cy="3631389"/>
          </a:xfrm>
          <a:prstGeom prst="rect">
            <a:avLst/>
          </a:prstGeom>
        </p:spPr>
      </p:pic>
      <p:sp>
        <p:nvSpPr>
          <p:cNvPr id="8" name="Oval 7"/>
          <p:cNvSpPr/>
          <p:nvPr/>
        </p:nvSpPr>
        <p:spPr>
          <a:xfrm>
            <a:off x="6130925" y="2818694"/>
            <a:ext cx="3013075" cy="1090084"/>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10736</TotalTime>
  <Words>1961</Words>
  <Application>Microsoft Macintosh PowerPoint</Application>
  <PresentationFormat>On-screen Show (4:3)</PresentationFormat>
  <Paragraphs>216</Paragraphs>
  <Slides>28</Slides>
  <Notes>22</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2</vt:i4>
      </vt:variant>
      <vt:variant>
        <vt:lpstr>Slide Titles</vt:lpstr>
      </vt:variant>
      <vt:variant>
        <vt:i4>28</vt:i4>
      </vt:variant>
    </vt:vector>
  </HeadingPairs>
  <TitlesOfParts>
    <vt:vector size="32" baseType="lpstr">
      <vt:lpstr>Civic</vt:lpstr>
      <vt:lpstr>Eldering HD:Users:eldering:Documents:Eldering_files:Eldering research newer:GEOCAPE_SWG_2008:subgroup:SpectralSpecification_Table[1].doc!OLE_LINK1</vt:lpstr>
      <vt:lpstr>Document</vt:lpstr>
      <vt:lpstr>Equation</vt:lpstr>
      <vt:lpstr>Tropospheric Ozone Profiling Using Simulated GEO-CAPE Measurements</vt:lpstr>
      <vt:lpstr>Goals</vt:lpstr>
      <vt:lpstr>VLIDORT – Part 1</vt:lpstr>
      <vt:lpstr>VLIDORT – Part 2</vt:lpstr>
      <vt:lpstr>Outline of Results</vt:lpstr>
      <vt:lpstr>Spectral Regions</vt:lpstr>
      <vt:lpstr>Slide 7</vt:lpstr>
      <vt:lpstr>Profile Characteristics</vt:lpstr>
      <vt:lpstr>DFS</vt:lpstr>
      <vt:lpstr>Polluted atmosphere, single band</vt:lpstr>
      <vt:lpstr>Polluted atmosphere, joint bands</vt:lpstr>
      <vt:lpstr>Nominal atmosphere, single bands</vt:lpstr>
      <vt:lpstr>Nominal atmosphere, joint bands</vt:lpstr>
      <vt:lpstr>Reduction in Errors</vt:lpstr>
      <vt:lpstr>Another Perspective</vt:lpstr>
      <vt:lpstr>Aerosols: Profiles and Properties</vt:lpstr>
      <vt:lpstr>Aerosols: First Results</vt:lpstr>
      <vt:lpstr>Conclusions</vt:lpstr>
      <vt:lpstr>Conclusions</vt:lpstr>
      <vt:lpstr>Backup Slides</vt:lpstr>
      <vt:lpstr>Key Characteristics</vt:lpstr>
      <vt:lpstr>Other inputs</vt:lpstr>
      <vt:lpstr>Example Analysis</vt:lpstr>
      <vt:lpstr>A summary of  the DFS for ozone: all possible combos</vt:lpstr>
      <vt:lpstr>Single</vt:lpstr>
      <vt:lpstr>Combined</vt:lpstr>
      <vt:lpstr>Vertical Details</vt:lpstr>
      <vt:lpstr>Increase noise by factor of 3</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GEO-CAPE  retrieval simulation subgroup</dc:title>
  <dc:creator>Annmarie Eldering</dc:creator>
  <cp:keywords/>
  <cp:lastModifiedBy>Vijay</cp:lastModifiedBy>
  <cp:revision>175</cp:revision>
  <cp:lastPrinted>2009-09-09T15:27:33Z</cp:lastPrinted>
  <dcterms:created xsi:type="dcterms:W3CDTF">2011-06-24T21:21:28Z</dcterms:created>
  <dcterms:modified xsi:type="dcterms:W3CDTF">2011-06-24T21:25:12Z</dcterms:modified>
</cp:coreProperties>
</file>