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512" y="-9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6A67-4606-6A45-8017-693E2BE0280C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4A29B-A605-1E46-ACD7-B5A9DB7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850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4A29B-A605-1E46-ACD7-B5A9DB749A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now, we</a:t>
            </a:r>
            <a:r>
              <a:rPr lang="en-US" baseline="0" dirty="0" smtClean="0"/>
              <a:t> </a:t>
            </a:r>
            <a:r>
              <a:rPr lang="en-US" dirty="0" smtClean="0"/>
              <a:t>use surface measurements to demonstrate improvement.</a:t>
            </a:r>
            <a:r>
              <a:rPr lang="en-US" baseline="0" dirty="0" smtClean="0"/>
              <a:t> </a:t>
            </a:r>
            <a:r>
              <a:rPr lang="en-US" dirty="0" smtClean="0"/>
              <a:t>We could potentially include surface measurements; but no one has operationally done that yet. We would also need to adapt the analysis system. Also, how do we assess improvements then?</a:t>
            </a:r>
          </a:p>
          <a:p>
            <a:endParaRPr lang="en-US" dirty="0" smtClean="0"/>
          </a:p>
          <a:p>
            <a:r>
              <a:rPr lang="en-US" dirty="0" smtClean="0"/>
              <a:t>We would need to develop a new nature run to conduct a regional/urban CH4 OSSE.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4A29B-A605-1E46-ACD7-B5A9DB749A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8724-9F6F-AF40-BE91-9AE1A7675AD9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6F4BC-BCD7-EF4A-8A7A-9D28200DC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Regional/Urban OSSE Working Group Breakout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17524" cy="1752600"/>
          </a:xfrm>
        </p:spPr>
        <p:txBody>
          <a:bodyPr/>
          <a:lstStyle/>
          <a:p>
            <a:r>
              <a:rPr lang="en-US" dirty="0" smtClean="0"/>
              <a:t>Vijay, Brad, Ron, Helen, Ken, Patricia, Si-Wan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Need few sentences about the AK regression and assimilation work for O</a:t>
            </a:r>
            <a:r>
              <a:rPr lang="en-US" baseline="-25000" dirty="0" smtClean="0"/>
              <a:t>3</a:t>
            </a:r>
          </a:p>
          <a:p>
            <a:pPr algn="just"/>
            <a:endParaRPr lang="en-US" baseline="-25000" dirty="0" smtClean="0"/>
          </a:p>
          <a:p>
            <a:pPr algn="just"/>
            <a:r>
              <a:rPr lang="en-US" dirty="0" smtClean="0"/>
              <a:t>Remove figure on </a:t>
            </a:r>
            <a:r>
              <a:rPr lang="en-US" dirty="0" err="1" smtClean="0"/>
              <a:t>DOFs</a:t>
            </a:r>
            <a:r>
              <a:rPr lang="en-US" dirty="0" smtClean="0"/>
              <a:t> and replace with OSSE flow chart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Update section on ongoing and future work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Vijay and Brad will send revised version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FY15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algn="just"/>
            <a:r>
              <a:rPr lang="en-US" sz="7200" dirty="0" smtClean="0"/>
              <a:t>Assimilation for three diff spectral combos (UV, UV-VIS, UV-VIS-TIR) for regional and nested OSSE; no forecast impact assessment yet except possibly for specific episodes, e.g. one day in Jul</a:t>
            </a:r>
          </a:p>
          <a:p>
            <a:pPr algn="just"/>
            <a:endParaRPr lang="en-US" sz="7200" dirty="0" smtClean="0"/>
          </a:p>
          <a:p>
            <a:pPr algn="just"/>
            <a:r>
              <a:rPr lang="en-US" sz="7200" dirty="0" smtClean="0"/>
              <a:t>Assimilate synthetic OMI measurements (nature run column with OMI efficiency factors and a priori) to show improvement over OMI (still comparing with surface measurements since they are current metrics for operational AQ forecasts)</a:t>
            </a:r>
          </a:p>
          <a:p>
            <a:pPr algn="just"/>
            <a:endParaRPr lang="en-US" sz="7200" dirty="0" smtClean="0"/>
          </a:p>
          <a:p>
            <a:pPr algn="just"/>
            <a:r>
              <a:rPr lang="en-US" sz="7200" dirty="0" smtClean="0"/>
              <a:t>Re-run control and assimilation experiments with higher vertical resolution at model top to avoid stratospheric adjustment issues</a:t>
            </a:r>
          </a:p>
          <a:p>
            <a:pPr algn="just"/>
            <a:endParaRPr lang="en-US" sz="7200" dirty="0" smtClean="0"/>
          </a:p>
          <a:p>
            <a:pPr algn="just"/>
            <a:r>
              <a:rPr lang="en-US" sz="7200" dirty="0" smtClean="0"/>
              <a:t>Use the full training set for O</a:t>
            </a:r>
            <a:r>
              <a:rPr lang="en-US" sz="7200" baseline="-25000" dirty="0" smtClean="0"/>
              <a:t>3</a:t>
            </a:r>
            <a:r>
              <a:rPr lang="en-US" sz="7200" dirty="0" smtClean="0"/>
              <a:t> AK regression (using only half right now); compare diurnally resolved correlations/biases/</a:t>
            </a:r>
            <a:r>
              <a:rPr lang="en-US" sz="7200" dirty="0" err="1" smtClean="0"/>
              <a:t>rms</a:t>
            </a:r>
            <a:r>
              <a:rPr lang="en-US" sz="7200" dirty="0" smtClean="0"/>
              <a:t> errors with respect to the nature run using average and regressed </a:t>
            </a:r>
            <a:r>
              <a:rPr lang="en-US" sz="7200" dirty="0" err="1" smtClean="0"/>
              <a:t>AKs</a:t>
            </a:r>
            <a:r>
              <a:rPr lang="en-US" sz="7200" dirty="0" smtClean="0"/>
              <a:t> </a:t>
            </a:r>
            <a:r>
              <a:rPr lang="en-US" sz="7200" dirty="0" smtClean="0"/>
              <a:t>and see the improvement</a:t>
            </a:r>
          </a:p>
          <a:p>
            <a:pPr algn="just"/>
            <a:endParaRPr lang="en-US" sz="7200" dirty="0" smtClean="0"/>
          </a:p>
          <a:p>
            <a:pPr algn="just"/>
            <a:r>
              <a:rPr lang="en-US" sz="7200" dirty="0" smtClean="0"/>
              <a:t>Paper on O</a:t>
            </a:r>
            <a:r>
              <a:rPr lang="en-US" sz="7200" baseline="-25000" dirty="0" smtClean="0"/>
              <a:t>3</a:t>
            </a:r>
            <a:r>
              <a:rPr lang="en-US" sz="7200" dirty="0" smtClean="0"/>
              <a:t> retrieval and assimilation; include comparisons with OMI for the three combos (regional OSSE)</a:t>
            </a:r>
          </a:p>
          <a:p>
            <a:endParaRPr lang="en-US" sz="384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FY16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en-US" sz="4308" dirty="0" smtClean="0"/>
              <a:t>Include both OMI and surface O</a:t>
            </a:r>
            <a:r>
              <a:rPr lang="en-US" sz="4308" baseline="-25000" dirty="0" smtClean="0"/>
              <a:t>3</a:t>
            </a:r>
            <a:r>
              <a:rPr lang="en-US" sz="4308" dirty="0" smtClean="0"/>
              <a:t> assimilation in baseline experiment and conduct forecast impact assessments [Assimilate today’s surface ozone and use next day surface O</a:t>
            </a:r>
            <a:r>
              <a:rPr lang="en-US" sz="4308" baseline="-25000" dirty="0" smtClean="0"/>
              <a:t>3</a:t>
            </a:r>
            <a:r>
              <a:rPr lang="en-US" sz="4308" dirty="0" smtClean="0"/>
              <a:t> for validation</a:t>
            </a:r>
            <a:r>
              <a:rPr lang="en-US" sz="4308" dirty="0" smtClean="0"/>
              <a:t> of </a:t>
            </a:r>
            <a:r>
              <a:rPr lang="en-US" sz="4308" dirty="0" smtClean="0"/>
              <a:t>tomorrow’s forecast]</a:t>
            </a:r>
          </a:p>
          <a:p>
            <a:pPr algn="just"/>
            <a:endParaRPr lang="en-US" sz="4308" dirty="0" smtClean="0"/>
          </a:p>
          <a:p>
            <a:pPr algn="just"/>
            <a:r>
              <a:rPr lang="en-US" sz="4308" dirty="0" smtClean="0"/>
              <a:t>NO</a:t>
            </a:r>
            <a:r>
              <a:rPr lang="en-US" sz="4308" baseline="-25000" dirty="0" smtClean="0"/>
              <a:t>2</a:t>
            </a:r>
            <a:r>
              <a:rPr lang="en-US" sz="4308" dirty="0" smtClean="0"/>
              <a:t> OSSE: forward modeling and data assimilation (regional and urban)</a:t>
            </a:r>
          </a:p>
          <a:p>
            <a:pPr algn="just"/>
            <a:endParaRPr lang="en-US" sz="4308" dirty="0" smtClean="0"/>
          </a:p>
          <a:p>
            <a:pPr algn="just"/>
            <a:r>
              <a:rPr lang="en-US" sz="4308" dirty="0" smtClean="0"/>
              <a:t>Compare OMI and GEO NO</a:t>
            </a:r>
            <a:r>
              <a:rPr lang="en-US" sz="4308" baseline="-25000" dirty="0" smtClean="0"/>
              <a:t>2</a:t>
            </a:r>
            <a:r>
              <a:rPr lang="en-US" sz="4308" dirty="0" smtClean="0"/>
              <a:t> assimilations</a:t>
            </a:r>
          </a:p>
          <a:p>
            <a:pPr algn="just"/>
            <a:endParaRPr lang="en-US" sz="4308" dirty="0" smtClean="0"/>
          </a:p>
          <a:p>
            <a:pPr algn="just"/>
            <a:r>
              <a:rPr lang="en-US" sz="4308" dirty="0" smtClean="0"/>
              <a:t>Assess impact on ozone</a:t>
            </a:r>
          </a:p>
          <a:p>
            <a:pPr algn="just"/>
            <a:endParaRPr lang="en-US" sz="4308" dirty="0" smtClean="0"/>
          </a:p>
          <a:p>
            <a:pPr algn="just"/>
            <a:r>
              <a:rPr lang="en-US" sz="4308" dirty="0" smtClean="0"/>
              <a:t>CH</a:t>
            </a:r>
            <a:r>
              <a:rPr lang="en-US" sz="4308" baseline="-25000" dirty="0" smtClean="0"/>
              <a:t>4</a:t>
            </a:r>
            <a:r>
              <a:rPr lang="en-US" sz="4308" dirty="0"/>
              <a:t> </a:t>
            </a:r>
            <a:r>
              <a:rPr lang="en-US" sz="4308" dirty="0" smtClean="0"/>
              <a:t>vs HCHO as next target species: Current regional model </a:t>
            </a:r>
            <a:r>
              <a:rPr lang="en-US" sz="4308" dirty="0" smtClean="0"/>
              <a:t>CH</a:t>
            </a:r>
            <a:r>
              <a:rPr lang="en-US" sz="4308" baseline="-25000" dirty="0" smtClean="0"/>
              <a:t>4</a:t>
            </a:r>
            <a:r>
              <a:rPr lang="en-US" sz="4308" dirty="0" smtClean="0"/>
              <a:t> </a:t>
            </a:r>
            <a:r>
              <a:rPr lang="en-US" sz="4308" dirty="0" smtClean="0"/>
              <a:t>emissions (NEI 2011) result in poor CH</a:t>
            </a:r>
            <a:r>
              <a:rPr lang="en-US" sz="4308" baseline="-25000" dirty="0" smtClean="0"/>
              <a:t>4</a:t>
            </a:r>
            <a:r>
              <a:rPr lang="en-US" sz="4308" dirty="0" smtClean="0"/>
              <a:t> prediction. CH</a:t>
            </a:r>
            <a:r>
              <a:rPr lang="en-US" sz="4308" baseline="-25000" dirty="0" smtClean="0"/>
              <a:t>4</a:t>
            </a:r>
            <a:r>
              <a:rPr lang="en-US" sz="4308" dirty="0" smtClean="0"/>
              <a:t> group is doing that work anyway; is there anything we can/should do in addition? CH</a:t>
            </a:r>
            <a:r>
              <a:rPr lang="en-US" sz="4308" baseline="-25000" dirty="0" smtClean="0"/>
              <a:t>4</a:t>
            </a:r>
            <a:r>
              <a:rPr lang="en-US" sz="4308" dirty="0" smtClean="0"/>
              <a:t> is not included in our current [CMAQ] nature atmosphere.</a:t>
            </a:r>
          </a:p>
          <a:p>
            <a:pPr algn="just"/>
            <a:endParaRPr lang="en-US" sz="4308" dirty="0" smtClean="0"/>
          </a:p>
          <a:p>
            <a:pPr algn="just"/>
            <a:r>
              <a:rPr lang="en-US" sz="4308" dirty="0" smtClean="0"/>
              <a:t>HCHO has an important role in air toxics. Also, we have HCHO in our current nature atmosphere. </a:t>
            </a:r>
            <a:br>
              <a:rPr lang="en-US" sz="4308" dirty="0" smtClean="0"/>
            </a:br>
            <a:endParaRPr lang="en-US" sz="4308" dirty="0" smtClean="0"/>
          </a:p>
          <a:p>
            <a:pPr algn="just"/>
            <a:r>
              <a:rPr lang="en-US" sz="4308" dirty="0" smtClean="0"/>
              <a:t>HCHO retrieval development</a:t>
            </a:r>
          </a:p>
          <a:p>
            <a:pPr algn="just">
              <a:buNone/>
            </a:pPr>
            <a:endParaRPr lang="en-US" sz="4308" dirty="0" smtClean="0"/>
          </a:p>
          <a:p>
            <a:pPr algn="just"/>
            <a:r>
              <a:rPr lang="en-US" sz="4308" dirty="0" smtClean="0"/>
              <a:t>Paper on O</a:t>
            </a:r>
            <a:r>
              <a:rPr lang="en-US" sz="4308" baseline="-25000" dirty="0" smtClean="0"/>
              <a:t>3</a:t>
            </a:r>
            <a:r>
              <a:rPr lang="en-US" sz="4308" dirty="0" smtClean="0"/>
              <a:t> assimilation (urban OSSE)</a:t>
            </a:r>
          </a:p>
          <a:p>
            <a:pPr algn="just"/>
            <a:endParaRPr lang="en-US" sz="4308" dirty="0" smtClean="0"/>
          </a:p>
          <a:p>
            <a:pPr algn="just"/>
            <a:r>
              <a:rPr lang="en-US" sz="4308" dirty="0" smtClean="0"/>
              <a:t>Paper on NO</a:t>
            </a:r>
            <a:r>
              <a:rPr lang="en-US" sz="4308" baseline="-25000" dirty="0" smtClean="0"/>
              <a:t>2</a:t>
            </a:r>
            <a:r>
              <a:rPr lang="en-US" sz="4308" dirty="0" smtClean="0"/>
              <a:t> retrieval and assimilation (regional and urban OSSEs) and impact on </a:t>
            </a:r>
            <a:r>
              <a:rPr lang="en-US" sz="4308" dirty="0" smtClean="0"/>
              <a:t>O</a:t>
            </a:r>
            <a:r>
              <a:rPr lang="en-US" sz="4308" baseline="-25000" dirty="0" smtClean="0"/>
              <a:t>3</a:t>
            </a:r>
            <a:r>
              <a:rPr lang="en-US" sz="4308" dirty="0" smtClean="0"/>
              <a:t> </a:t>
            </a:r>
            <a:r>
              <a:rPr lang="en-US" sz="4308" dirty="0" smtClean="0"/>
              <a:t>prediction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162" dirty="0" smtClean="0"/>
              <a:t>HCHO OSSE: assimilation (regional and urban)</a:t>
            </a:r>
          </a:p>
          <a:p>
            <a:pPr algn="just"/>
            <a:endParaRPr lang="en-US" sz="2162" dirty="0" smtClean="0"/>
          </a:p>
          <a:p>
            <a:pPr algn="just"/>
            <a:r>
              <a:rPr lang="en-US" sz="2162" dirty="0" smtClean="0"/>
              <a:t>Tie up whole science story using precursors for ozone; paint a full picture of what TEMPO can provide in terms of ozone constraints including </a:t>
            </a:r>
            <a:r>
              <a:rPr lang="en-US" sz="2162" dirty="0" err="1" smtClean="0"/>
              <a:t>NOx</a:t>
            </a:r>
            <a:r>
              <a:rPr lang="en-US" sz="2162" dirty="0" smtClean="0"/>
              <a:t>/VOC constraints</a:t>
            </a:r>
          </a:p>
          <a:p>
            <a:pPr algn="just">
              <a:buNone/>
            </a:pPr>
            <a:endParaRPr lang="en-US" sz="2162" dirty="0" smtClean="0"/>
          </a:p>
          <a:p>
            <a:pPr algn="just"/>
            <a:r>
              <a:rPr lang="en-US" sz="2162" dirty="0" smtClean="0"/>
              <a:t>Paper on joint O</a:t>
            </a:r>
            <a:r>
              <a:rPr lang="en-US" sz="2162" baseline="-25000" dirty="0" smtClean="0"/>
              <a:t>3</a:t>
            </a:r>
            <a:r>
              <a:rPr lang="en-US" sz="2162" dirty="0" smtClean="0"/>
              <a:t>, NO</a:t>
            </a:r>
            <a:r>
              <a:rPr lang="en-US" sz="2162" baseline="-25000" dirty="0" smtClean="0"/>
              <a:t>2</a:t>
            </a:r>
            <a:r>
              <a:rPr lang="en-US" sz="2162" dirty="0" smtClean="0"/>
              <a:t>, HCHO retrieval and assimilation (regional and urban); also look at the relative benefits of assimilating some or all of the three species</a:t>
            </a:r>
          </a:p>
          <a:p>
            <a:pPr algn="just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Air Quality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July 2011 baseline simulations currently being used by LADCO/Wisconsin DNR to understand impact of Chicago NOx emissions on lake Michigan ozone production/lake breeze circulations (link established through AQAST)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Having improved urban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HCHO chemical constraints and lake breeze meteorological constraints are what they need to improve SIP modeling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Can do the same with MDE under Baltimore/Washington urban OSSE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593</Words>
  <Application>Microsoft Macintosh PowerPoint</Application>
  <PresentationFormat>On-screen Show (4:3)</PresentationFormat>
  <Paragraphs>57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Regional/Urban OSSE Working Group Breakout Summary</vt:lpstr>
      <vt:lpstr>White Paper</vt:lpstr>
      <vt:lpstr>FY15 Work</vt:lpstr>
      <vt:lpstr>FY16 Work</vt:lpstr>
      <vt:lpstr>FY17 Work</vt:lpstr>
      <vt:lpstr>Supporting Air Quality Management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Regional/Urban OSSE Working Group Breakout Summary</dc:title>
  <dc:creator>Vijay Natraj</dc:creator>
  <cp:lastModifiedBy>Vijay Natraj</cp:lastModifiedBy>
  <cp:revision>7</cp:revision>
  <dcterms:created xsi:type="dcterms:W3CDTF">2015-09-02T04:57:04Z</dcterms:created>
  <dcterms:modified xsi:type="dcterms:W3CDTF">2015-09-02T12:15:03Z</dcterms:modified>
</cp:coreProperties>
</file>