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0" r:id="rId2"/>
    <p:sldId id="296" r:id="rId3"/>
    <p:sldId id="297" r:id="rId4"/>
    <p:sldId id="298" r:id="rId5"/>
    <p:sldId id="299" r:id="rId6"/>
    <p:sldId id="30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6833" autoAdjust="0"/>
  </p:normalViewPr>
  <p:slideViewPr>
    <p:cSldViewPr>
      <p:cViewPr varScale="1">
        <p:scale>
          <a:sx n="124" d="100"/>
          <a:sy n="124" d="100"/>
        </p:scale>
        <p:origin x="-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9A901-1456-4E56-81CA-A1DFCFDF8F5B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9C3C6-0C0F-478F-AF57-6101BC4D1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94C31-17A4-443D-8203-96A64636AFA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B49E4-142D-4EB1-B11E-32621356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49E4-142D-4EB1-B11E-3262135695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49E4-142D-4EB1-B11E-3262135695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49E4-142D-4EB1-B11E-3262135695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49E4-142D-4EB1-B11E-3262135695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49E4-142D-4EB1-B11E-3262135695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Smythe</a:t>
            </a:r>
            <a:r>
              <a:rPr lang="en-US" dirty="0" smtClean="0"/>
              <a:t>-Wright et al., Philos. Trans. R. Soc., Ser. A, 2005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DADF-1BE6-F444-BF1D-4AFE8CF1007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F97C-31AF-4FAD-B4D3-A4866F05A1B3}" type="datetimeFigureOut">
              <a:rPr lang="en-US" smtClean="0"/>
              <a:pPr/>
              <a:t>5/11/11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E0CA-B735-47D3-961C-C24B05DED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cjordan:Desktop:GEO-CAPE:Interdisciplinary%20Work:IS%20White%20Paper:Draft%20v3.docx!OLE_LINK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cjordan:Desktop:GEO-CAPE:Interdisciplinary%20Work:IS%20White%20Paper:Draft%20v3.docx!OLE_LINK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Macintosh%20HD:Users:cjordan:Desktop:GEO-CAPE:Interdisciplinary%20Work:IS%20White%20Paper:Draft%20v3.docx!OLE_LINK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Interdisciplinary Science: DISCOVER-AQ and</a:t>
            </a:r>
            <a:r>
              <a:rPr lang="en-US" dirty="0" smtClean="0"/>
              <a:t>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Maria </a:t>
            </a:r>
            <a:r>
              <a:rPr lang="en-US" dirty="0" err="1" smtClean="0"/>
              <a:t>Tzortziou</a:t>
            </a:r>
            <a:endParaRPr lang="en-US" dirty="0" smtClean="0"/>
          </a:p>
          <a:p>
            <a:r>
              <a:rPr lang="en-US" dirty="0" smtClean="0"/>
              <a:t>Carolyn Jordan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300" y="0"/>
            <a:ext cx="4381500" cy="681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0200" y="6457890"/>
            <a:ext cx="2540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Sinha</a:t>
            </a:r>
            <a:r>
              <a:rPr lang="en-US" sz="2000" dirty="0" smtClean="0"/>
              <a:t> et al., ACP, 2007.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2914590"/>
            <a:ext cx="3124200" cy="354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" y="42545"/>
            <a:ext cx="3521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Diurnal Variability </a:t>
            </a:r>
          </a:p>
          <a:p>
            <a:r>
              <a:rPr lang="en-US" sz="3600" dirty="0" smtClean="0"/>
              <a:t>in Seawater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0200" y="1242874"/>
            <a:ext cx="3998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are the controls?</a:t>
            </a:r>
          </a:p>
          <a:p>
            <a:r>
              <a:rPr lang="en-US" sz="2400" dirty="0" smtClean="0"/>
              <a:t>Biological: 	phytoplankton? </a:t>
            </a:r>
          </a:p>
          <a:p>
            <a:r>
              <a:rPr lang="en-US" sz="2400" dirty="0" smtClean="0"/>
              <a:t>		bacteria?</a:t>
            </a:r>
          </a:p>
          <a:p>
            <a:r>
              <a:rPr lang="en-US" sz="2400" dirty="0" err="1" smtClean="0"/>
              <a:t>Abiotic</a:t>
            </a:r>
            <a:r>
              <a:rPr lang="en-US" sz="2400" dirty="0" smtClean="0"/>
              <a:t>: photolysis of CDOM?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572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Atmospheric Global Significance of Seawater…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733246"/>
            <a:ext cx="868485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Methanol</a:t>
            </a:r>
            <a:r>
              <a:rPr lang="en-US" sz="2800" dirty="0" smtClean="0"/>
              <a:t>: 		Globally </a:t>
            </a:r>
            <a:r>
              <a:rPr lang="en-US" sz="2800" dirty="0" err="1" smtClean="0"/>
              <a:t>undersaturated</a:t>
            </a:r>
            <a:r>
              <a:rPr lang="en-US" sz="2800" dirty="0" smtClean="0"/>
              <a:t> in oceans</a:t>
            </a:r>
          </a:p>
          <a:p>
            <a:r>
              <a:rPr lang="en-US" sz="2800" dirty="0" smtClean="0"/>
              <a:t>		  	Oceans provide 20% of the global sink</a:t>
            </a:r>
          </a:p>
          <a:p>
            <a:r>
              <a:rPr lang="en-US" sz="2800" dirty="0" smtClean="0"/>
              <a:t>		  	Loss processes in seawater? unknown</a:t>
            </a:r>
          </a:p>
          <a:p>
            <a:endParaRPr lang="en-US" sz="2800" dirty="0" smtClean="0"/>
          </a:p>
          <a:p>
            <a:r>
              <a:rPr lang="en-US" sz="2800" b="1" dirty="0" smtClean="0"/>
              <a:t>Acetone</a:t>
            </a:r>
            <a:r>
              <a:rPr lang="en-US" sz="2800" dirty="0" smtClean="0"/>
              <a:t>: 		Highly uncertain global budget </a:t>
            </a:r>
          </a:p>
          <a:p>
            <a:r>
              <a:rPr lang="en-US" sz="2800" dirty="0" smtClean="0"/>
              <a:t>                			33% of the global source, or</a:t>
            </a:r>
          </a:p>
          <a:p>
            <a:r>
              <a:rPr lang="en-US" sz="2800" dirty="0" smtClean="0"/>
              <a:t>				56% of the global sink, or </a:t>
            </a:r>
          </a:p>
          <a:p>
            <a:r>
              <a:rPr lang="en-US" sz="2800" dirty="0" smtClean="0"/>
              <a:t>				minor source</a:t>
            </a:r>
          </a:p>
          <a:p>
            <a:r>
              <a:rPr lang="en-US" sz="2800" dirty="0" smtClean="0"/>
              <a:t>	        		Produced by solar irradiation of CDOM</a:t>
            </a:r>
          </a:p>
          <a:p>
            <a:r>
              <a:rPr lang="en-US" sz="2800" dirty="0" smtClean="0"/>
              <a:t>	        	 		       by microbial metabolism</a:t>
            </a:r>
          </a:p>
          <a:p>
            <a:endParaRPr lang="en-US" sz="2800" dirty="0" smtClean="0"/>
          </a:p>
          <a:p>
            <a:r>
              <a:rPr lang="en-US" sz="2800" b="1" dirty="0" smtClean="0"/>
              <a:t>Acetaldehyde</a:t>
            </a:r>
            <a:r>
              <a:rPr lang="en-US" sz="2800" dirty="0" smtClean="0"/>
              <a:t>: 	</a:t>
            </a:r>
            <a:r>
              <a:rPr lang="en-US" sz="2800" dirty="0" smtClean="0"/>
              <a:t>P</a:t>
            </a:r>
            <a:r>
              <a:rPr lang="en-US" sz="2800" dirty="0" smtClean="0"/>
              <a:t>roduced by solar irradiation of CDOM</a:t>
            </a:r>
          </a:p>
          <a:p>
            <a:r>
              <a:rPr lang="en-US" sz="2800" dirty="0" smtClean="0"/>
              <a:t>			Oceans provide 27% of global source</a:t>
            </a:r>
          </a:p>
          <a:p>
            <a:r>
              <a:rPr lang="en-US" sz="2800" dirty="0" smtClean="0"/>
              <a:t>			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largest, after </a:t>
            </a:r>
            <a:r>
              <a:rPr lang="en-US" sz="2800" dirty="0" smtClean="0"/>
              <a:t>hydrocarbon oxidation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572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Atmospheric Global Significance of Seawater…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8910512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Acetaldehyde</a:t>
            </a:r>
            <a:r>
              <a:rPr lang="en-US" sz="2800" dirty="0" smtClean="0"/>
              <a:t>:   </a:t>
            </a:r>
            <a:r>
              <a:rPr lang="en-US" sz="2800" dirty="0" smtClean="0"/>
              <a:t>P</a:t>
            </a:r>
            <a:r>
              <a:rPr lang="en-US" sz="2800" dirty="0" smtClean="0"/>
              <a:t>roduced by solar irradiation of CDOM</a:t>
            </a:r>
          </a:p>
          <a:p>
            <a:r>
              <a:rPr lang="en-US" sz="2800" dirty="0" smtClean="0"/>
              <a:t>		       Millet et al., 2010 estimated global sources</a:t>
            </a:r>
          </a:p>
          <a:p>
            <a:r>
              <a:rPr lang="en-US" sz="2800" dirty="0" smtClean="0"/>
              <a:t>			128 </a:t>
            </a:r>
            <a:r>
              <a:rPr lang="en-US" sz="2800" dirty="0" err="1" smtClean="0"/>
              <a:t>Tg</a:t>
            </a:r>
            <a:r>
              <a:rPr lang="en-US" sz="2800" dirty="0" smtClean="0"/>
              <a:t> yr-1	oxidation of hydrocarbons</a:t>
            </a:r>
          </a:p>
          <a:p>
            <a:r>
              <a:rPr lang="en-US" sz="2800" dirty="0" smtClean="0"/>
              <a:t>			  57 </a:t>
            </a:r>
            <a:r>
              <a:rPr lang="en-US" sz="2800" dirty="0" err="1" smtClean="0"/>
              <a:t>Tg</a:t>
            </a:r>
            <a:r>
              <a:rPr lang="en-US" sz="2800" dirty="0" smtClean="0"/>
              <a:t> yr-1	ocean emissions</a:t>
            </a:r>
          </a:p>
          <a:p>
            <a:r>
              <a:rPr lang="en-US" sz="2800" dirty="0" smtClean="0"/>
              <a:t>			  23 </a:t>
            </a:r>
            <a:r>
              <a:rPr lang="en-US" sz="2800" dirty="0" err="1" smtClean="0"/>
              <a:t>Tg</a:t>
            </a:r>
            <a:r>
              <a:rPr lang="en-US" sz="2800" dirty="0" smtClean="0"/>
              <a:t> yr-1	terrestrial biosphere</a:t>
            </a:r>
          </a:p>
          <a:p>
            <a:r>
              <a:rPr lang="en-US" sz="2800" dirty="0" smtClean="0"/>
              <a:t>		        Estimated ocean emissions based on </a:t>
            </a:r>
          </a:p>
          <a:p>
            <a:r>
              <a:rPr lang="en-US" sz="2800" dirty="0" smtClean="0"/>
              <a:t>		          satellite maps of CDOM &amp; solar irradiation</a:t>
            </a:r>
          </a:p>
          <a:p>
            <a:r>
              <a:rPr lang="en-US" sz="2800" dirty="0" smtClean="0"/>
              <a:t>		        Biological marine source likely as well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Photoproduction</a:t>
            </a:r>
            <a:r>
              <a:rPr lang="en-US" sz="3600" dirty="0" smtClean="0"/>
              <a:t> of Acetaldehyde in </a:t>
            </a:r>
            <a:br>
              <a:rPr lang="en-US" sz="3600" dirty="0" smtClean="0"/>
            </a:br>
            <a:r>
              <a:rPr lang="en-US" sz="3600" dirty="0" smtClean="0"/>
              <a:t>Ocean Mixed Layer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172" y="1143000"/>
            <a:ext cx="7395528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4882" y="6488668"/>
            <a:ext cx="228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Millet et al., ACP, 2010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Seasonal Air/Sea Flux of Acetaldehyde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-14882" y="6488668"/>
            <a:ext cx="228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Millet et al., ACP, 2010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65200"/>
            <a:ext cx="7239000" cy="527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Diverse Sources/Sinks of Halogenated </a:t>
            </a:r>
            <a:r>
              <a:rPr lang="en-US" sz="3600" dirty="0" err="1" smtClean="0"/>
              <a:t>VOCs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7694071" cy="6524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CH</a:t>
            </a:r>
            <a:r>
              <a:rPr lang="en-US" sz="2200" b="1" baseline="-25000" dirty="0" smtClean="0"/>
              <a:t>3</a:t>
            </a:r>
            <a:r>
              <a:rPr lang="en-US" sz="2200" b="1" dirty="0" smtClean="0"/>
              <a:t>Cl</a:t>
            </a:r>
            <a:r>
              <a:rPr lang="en-US" sz="2200" dirty="0" smtClean="0"/>
              <a:t>:	Net global source ≤ 12%</a:t>
            </a:r>
          </a:p>
          <a:p>
            <a:r>
              <a:rPr lang="en-US" sz="2200" dirty="0" smtClean="0"/>
              <a:t>	Biological removal in seawater</a:t>
            </a:r>
          </a:p>
          <a:p>
            <a:r>
              <a:rPr lang="en-US" sz="2200" dirty="0" smtClean="0"/>
              <a:t>	Seasonally variable sink (0% winter, 30% summer)</a:t>
            </a:r>
          </a:p>
          <a:p>
            <a:r>
              <a:rPr lang="en-US" sz="2200" b="1" dirty="0" smtClean="0"/>
              <a:t>CH</a:t>
            </a:r>
            <a:r>
              <a:rPr lang="en-US" sz="2200" b="1" baseline="-25000" dirty="0" smtClean="0"/>
              <a:t>3</a:t>
            </a:r>
            <a:r>
              <a:rPr lang="en-US" sz="2200" b="1" dirty="0" smtClean="0"/>
              <a:t>Br</a:t>
            </a:r>
            <a:r>
              <a:rPr lang="en-US" sz="2200" dirty="0" smtClean="0"/>
              <a:t>: 	Net global sink</a:t>
            </a:r>
          </a:p>
          <a:p>
            <a:r>
              <a:rPr lang="en-US" sz="2200" dirty="0" smtClean="0"/>
              <a:t>	Chemical and biological removal in seawater</a:t>
            </a:r>
          </a:p>
          <a:p>
            <a:r>
              <a:rPr lang="en-US" sz="2200" dirty="0" smtClean="0"/>
              <a:t>	Diurnally varying biological sink, midday maximum</a:t>
            </a:r>
          </a:p>
          <a:p>
            <a:endParaRPr lang="en-US" sz="2200" dirty="0" smtClean="0"/>
          </a:p>
          <a:p>
            <a:r>
              <a:rPr lang="en-US" sz="2200" b="1" dirty="0" smtClean="0"/>
              <a:t>Both</a:t>
            </a:r>
            <a:r>
              <a:rPr lang="en-US" sz="2200" dirty="0" smtClean="0"/>
              <a:t>:	Source of halogen radicals to stratosphere</a:t>
            </a:r>
          </a:p>
          <a:p>
            <a:r>
              <a:rPr lang="en-US" sz="2200" dirty="0" smtClean="0"/>
              <a:t>	Large non-marine sources</a:t>
            </a:r>
          </a:p>
          <a:p>
            <a:r>
              <a:rPr lang="en-US" sz="2200" dirty="0" smtClean="0"/>
              <a:t>	Produced by algae &amp; phytoplankton</a:t>
            </a:r>
          </a:p>
          <a:p>
            <a:r>
              <a:rPr lang="en-US" sz="2200" dirty="0" smtClean="0"/>
              <a:t>	    with </a:t>
            </a:r>
            <a:r>
              <a:rPr lang="en-US" sz="2200" dirty="0" smtClean="0"/>
              <a:t>production rates variable throughout lifecycle</a:t>
            </a:r>
          </a:p>
          <a:p>
            <a:r>
              <a:rPr lang="en-US" sz="2200" dirty="0" smtClean="0"/>
              <a:t>	    factors controlling production not well known</a:t>
            </a:r>
          </a:p>
          <a:p>
            <a:r>
              <a:rPr lang="en-US" sz="2200" dirty="0" smtClean="0"/>
              <a:t>	Not well correlated with </a:t>
            </a:r>
            <a:r>
              <a:rPr lang="en-US" sz="2200" dirty="0" err="1" smtClean="0"/>
              <a:t>Chl</a:t>
            </a:r>
            <a:r>
              <a:rPr lang="en-US" sz="2200" dirty="0" smtClean="0"/>
              <a:t> </a:t>
            </a:r>
            <a:r>
              <a:rPr lang="en-US" sz="2200" i="1" dirty="0" smtClean="0"/>
              <a:t>a</a:t>
            </a:r>
            <a:endParaRPr lang="en-US" sz="2200" dirty="0" smtClean="0"/>
          </a:p>
          <a:p>
            <a:r>
              <a:rPr lang="en-US" sz="2200" dirty="0" smtClean="0"/>
              <a:t>	Peak in regions of </a:t>
            </a:r>
            <a:r>
              <a:rPr lang="en-US" sz="2200" dirty="0" err="1" smtClean="0"/>
              <a:t>picophytoplankton</a:t>
            </a:r>
            <a:endParaRPr lang="en-US" sz="2200" dirty="0" smtClean="0"/>
          </a:p>
          <a:p>
            <a:r>
              <a:rPr lang="en-US" sz="2200" dirty="0" smtClean="0"/>
              <a:t>	Spatial/temporal variability of degradation suggest</a:t>
            </a:r>
          </a:p>
          <a:p>
            <a:r>
              <a:rPr lang="en-US" sz="2200" dirty="0" smtClean="0"/>
              <a:t>	    different organisms are responsible, </a:t>
            </a:r>
          </a:p>
          <a:p>
            <a:r>
              <a:rPr lang="en-US" sz="2200" dirty="0" smtClean="0"/>
              <a:t>	    but details not well understood</a:t>
            </a:r>
          </a:p>
          <a:p>
            <a:r>
              <a:rPr lang="en-US" sz="2200" dirty="0" smtClean="0"/>
              <a:t>	Addition of toluene greatly inhibits biological degradation </a:t>
            </a:r>
          </a:p>
          <a:p>
            <a:r>
              <a:rPr lang="en-US" sz="2200" dirty="0" smtClean="0"/>
              <a:t>		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Diverse Sources/Sinks of Halogenated </a:t>
            </a:r>
            <a:r>
              <a:rPr lang="en-US" sz="3600" dirty="0" err="1" smtClean="0"/>
              <a:t>VOCs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825500"/>
            <a:ext cx="8432729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CH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Br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&amp; CHBr</a:t>
            </a:r>
            <a:r>
              <a:rPr lang="en-US" sz="2200" b="1" baseline="-25000" dirty="0" smtClean="0"/>
              <a:t>3</a:t>
            </a:r>
            <a:r>
              <a:rPr lang="en-US" sz="2200" dirty="0" smtClean="0"/>
              <a:t>:	</a:t>
            </a:r>
          </a:p>
          <a:p>
            <a:r>
              <a:rPr lang="en-US" sz="2200" dirty="0" smtClean="0"/>
              <a:t>	Oceans provide the largest source</a:t>
            </a:r>
          </a:p>
          <a:p>
            <a:r>
              <a:rPr lang="en-US" sz="2200" dirty="0" smtClean="0"/>
              <a:t>	Produced by </a:t>
            </a:r>
            <a:r>
              <a:rPr lang="en-US" sz="2200" dirty="0" err="1" smtClean="0"/>
              <a:t>macroalgae</a:t>
            </a:r>
            <a:r>
              <a:rPr lang="en-US" sz="2200" dirty="0" smtClean="0"/>
              <a:t> and microalgae</a:t>
            </a:r>
          </a:p>
          <a:p>
            <a:r>
              <a:rPr lang="en-US" sz="2200" dirty="0" smtClean="0"/>
              <a:t>	Largest sources in coastal waters</a:t>
            </a:r>
          </a:p>
          <a:p>
            <a:r>
              <a:rPr lang="en-US" sz="2200" dirty="0" smtClean="0"/>
              <a:t>	    contributing 70-90% to the total global emissions</a:t>
            </a:r>
          </a:p>
          <a:p>
            <a:r>
              <a:rPr lang="en-US" sz="2200" dirty="0" smtClean="0"/>
              <a:t>	Short-lived compounds		</a:t>
            </a:r>
          </a:p>
          <a:p>
            <a:r>
              <a:rPr lang="en-US" sz="2200" dirty="0" smtClean="0"/>
              <a:t>	Source of halogen radicals for tropospheric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depletion</a:t>
            </a:r>
          </a:p>
          <a:p>
            <a:r>
              <a:rPr lang="en-US" sz="2200" dirty="0" smtClean="0"/>
              <a:t>	Deep convection can transport to the stratosphere</a:t>
            </a:r>
          </a:p>
          <a:p>
            <a:r>
              <a:rPr lang="en-US" sz="2200" dirty="0" smtClean="0"/>
              <a:t>	Minimal degradation in seawater</a:t>
            </a:r>
          </a:p>
          <a:p>
            <a:r>
              <a:rPr lang="en-US" sz="2200" dirty="0" smtClean="0"/>
              <a:t>	</a:t>
            </a:r>
            <a:r>
              <a:rPr lang="en-US" sz="2200" dirty="0" err="1" smtClean="0"/>
              <a:t>Undersaturations</a:t>
            </a:r>
            <a:r>
              <a:rPr lang="en-US" sz="2200" dirty="0" smtClean="0"/>
              <a:t> due to vertical mixing in water column</a:t>
            </a:r>
          </a:p>
          <a:p>
            <a:r>
              <a:rPr lang="en-US" sz="2200" dirty="0" smtClean="0"/>
              <a:t>	    or to transport of air masses with elevated concentrations</a:t>
            </a:r>
          </a:p>
          <a:p>
            <a:r>
              <a:rPr lang="en-US" sz="2200" dirty="0" smtClean="0"/>
              <a:t>	Sufficient supply in tropical open oceans to account for 20-35%</a:t>
            </a:r>
          </a:p>
          <a:p>
            <a:r>
              <a:rPr lang="en-US" sz="2200" dirty="0" smtClean="0"/>
              <a:t>	    of excess Br in stratosphere not due to by CH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Br and halogens</a:t>
            </a:r>
          </a:p>
          <a:p>
            <a:r>
              <a:rPr lang="en-US" sz="2200" dirty="0" smtClean="0"/>
              <a:t>	</a:t>
            </a:r>
            <a:r>
              <a:rPr lang="en-US" sz="2200" i="1" dirty="0" smtClean="0"/>
              <a:t>But</a:t>
            </a:r>
            <a:r>
              <a:rPr lang="en-US" sz="2200" dirty="0" smtClean="0"/>
              <a:t>, it is not known how much of these gases are transported to</a:t>
            </a:r>
          </a:p>
          <a:p>
            <a:r>
              <a:rPr lang="en-US" sz="2200" dirty="0" smtClean="0"/>
              <a:t>	        stratosphere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0900"/>
            <a:ext cx="3848100" cy="58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9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Halogenated Compounds &amp; Pigments</a:t>
            </a:r>
            <a:endParaRPr lang="en-US" sz="36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850900"/>
            <a:ext cx="38735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6100" y="26543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Cl	with Chlorophyll </a:t>
            </a:r>
            <a:r>
              <a:rPr lang="en-US" sz="2800" i="1" dirty="0" smtClean="0"/>
              <a:t>a</a:t>
            </a:r>
          </a:p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Br</a:t>
            </a:r>
          </a:p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I</a:t>
            </a:r>
          </a:p>
          <a:p>
            <a:r>
              <a:rPr lang="en-US" sz="2800" dirty="0" smtClean="0"/>
              <a:t>DMS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48100" y="6488668"/>
            <a:ext cx="533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Smythe</a:t>
            </a:r>
            <a:r>
              <a:rPr lang="en-US" dirty="0" smtClean="0"/>
              <a:t>-Wright et al.,</a:t>
            </a:r>
            <a:r>
              <a:rPr lang="en-US" dirty="0"/>
              <a:t> Philos. Trans. R. Soc., Ser. </a:t>
            </a:r>
            <a:r>
              <a:rPr lang="en-US" dirty="0" smtClean="0"/>
              <a:t>A, 2005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0900"/>
            <a:ext cx="3848100" cy="58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3094"/>
            <a:ext cx="8229600" cy="8509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Halogenated Compounds &amp; Pigments</a:t>
            </a:r>
            <a:endParaRPr lang="en-US" sz="3600" dirty="0"/>
          </a:p>
        </p:txBody>
      </p: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850900"/>
            <a:ext cx="3497214" cy="58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494496" y="1217745"/>
            <a:ext cx="119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zeaxanthin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94496" y="2249475"/>
            <a:ext cx="134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divinyl</a:t>
            </a:r>
            <a:r>
              <a:rPr lang="en-US" dirty="0" smtClean="0"/>
              <a:t> </a:t>
            </a:r>
            <a:r>
              <a:rPr lang="en-US" dirty="0" err="1" smtClean="0"/>
              <a:t>chl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94496" y="3468569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peridinin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94496" y="4542280"/>
            <a:ext cx="12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fucoxanthin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94496" y="5499494"/>
            <a:ext cx="137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 </a:t>
            </a:r>
            <a:r>
              <a:rPr lang="en-US" dirty="0" err="1" smtClean="0"/>
              <a:t>hexanoyl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fucoxanthin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Pigments &amp; Taxonomy</a:t>
            </a:r>
            <a:endParaRPr lang="en-US" sz="36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881701" y="1584378"/>
          <a:ext cx="10076597" cy="3048000"/>
        </p:xfrm>
        <a:graphic>
          <a:graphicData uri="http://schemas.openxmlformats.org/presentationml/2006/ole">
            <p:oleObj spid="_x0000_s57346" name="Document" r:id="rId3" imgW="5626100" imgH="17018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O-CAPE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1" y="0"/>
            <a:ext cx="3200400" cy="6096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9225"/>
            <a:ext cx="579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a typeface="Times New Roman" pitchFamily="18" charset="0"/>
                <a:cs typeface="TimesNewRoman"/>
              </a:rPr>
              <a:t>Interdisciplinary Science from </a:t>
            </a:r>
            <a:r>
              <a:rPr lang="en-US" sz="1400" b="1" dirty="0" err="1" smtClean="0">
                <a:solidFill>
                  <a:schemeClr val="bg1"/>
                </a:solidFill>
                <a:ea typeface="Times New Roman" pitchFamily="18" charset="0"/>
                <a:cs typeface="TimesNewRoman"/>
              </a:rPr>
              <a:t>GeoCAPE</a:t>
            </a:r>
            <a:endParaRPr lang="en-US" sz="1400" b="1" dirty="0">
              <a:solidFill>
                <a:schemeClr val="bg1"/>
              </a:solidFill>
              <a:ea typeface="Times New Roman" pitchFamily="18" charset="0"/>
              <a:cs typeface="TimesNew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4284"/>
            <a:ext cx="9144000" cy="622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96900"/>
            <a:ext cx="9144000" cy="460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4419600"/>
            <a:ext cx="3581400" cy="2438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8435" y="4478121"/>
            <a:ext cx="35052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Detailed, integrated observations in the atmosphere-ocean system are critically needed for </a:t>
            </a:r>
            <a:r>
              <a:rPr lang="en-US" sz="1300" b="1" i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understanding processes, feedbacks, interactions between the atmosphere and ocean components of the Earth System. </a:t>
            </a:r>
            <a:endParaRPr lang="en-US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4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1300" dirty="0" smtClean="0"/>
              <a:t>The Discover-AQ detailed aircraft flights provide a great opportunity for integrated observations and coordinated measurements of air-quality/ atmospheric composition and ocean biological, biogeochemical and optical properties over the Chesapeake Bay estuary.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PHYSAT: Phytoplankton Identification</a:t>
            </a:r>
            <a:br>
              <a:rPr lang="en-US" dirty="0" smtClean="0"/>
            </a:br>
            <a:r>
              <a:rPr lang="en-US" dirty="0" smtClean="0"/>
              <a:t>using remotely sensed </a:t>
            </a:r>
            <a:r>
              <a:rPr lang="en-US" dirty="0" err="1" smtClean="0"/>
              <a:t>nLw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12900"/>
            <a:ext cx="868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88971" y="6489027"/>
            <a:ext cx="415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Alvain</a:t>
            </a:r>
            <a:r>
              <a:rPr lang="en-US" dirty="0" smtClean="0"/>
              <a:t> et al., Global </a:t>
            </a:r>
            <a:r>
              <a:rPr lang="en-US" dirty="0" err="1" smtClean="0"/>
              <a:t>Biogeochem</a:t>
            </a:r>
            <a:r>
              <a:rPr lang="en-US" dirty="0" smtClean="0"/>
              <a:t> </a:t>
            </a:r>
            <a:r>
              <a:rPr lang="en-US" dirty="0" err="1" smtClean="0"/>
              <a:t>Cyc</a:t>
            </a:r>
            <a:r>
              <a:rPr lang="en-US" dirty="0" smtClean="0"/>
              <a:t>, 2008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02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Mean </a:t>
            </a:r>
            <a:r>
              <a:rPr lang="en-US" sz="3600" dirty="0" err="1" smtClean="0"/>
              <a:t>nLw</a:t>
            </a:r>
            <a:r>
              <a:rPr lang="en-US" sz="3600" dirty="0" smtClean="0"/>
              <a:t>* Spectra for PHYSAT groups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830262"/>
            <a:ext cx="8432800" cy="505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8971" y="6489027"/>
            <a:ext cx="415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Alvain</a:t>
            </a:r>
            <a:r>
              <a:rPr lang="en-US" dirty="0" smtClean="0"/>
              <a:t> et al., Global </a:t>
            </a:r>
            <a:r>
              <a:rPr lang="en-US" dirty="0" err="1" smtClean="0"/>
              <a:t>Biogeochem</a:t>
            </a:r>
            <a:r>
              <a:rPr lang="en-US" dirty="0" smtClean="0"/>
              <a:t> </a:t>
            </a:r>
            <a:r>
              <a:rPr lang="en-US" dirty="0" err="1" smtClean="0"/>
              <a:t>Cyc</a:t>
            </a:r>
            <a:r>
              <a:rPr lang="en-US" dirty="0" smtClean="0"/>
              <a:t>, 2008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101"/>
            <a:ext cx="4368800" cy="638925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551" y="157152"/>
            <a:ext cx="2771498" cy="3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136435"/>
            <a:ext cx="4592774" cy="4647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PHYSAT</a:t>
            </a:r>
          </a:p>
          <a:p>
            <a:r>
              <a:rPr lang="en-US" sz="3600" dirty="0" smtClean="0"/>
              <a:t>Monthly Climatology</a:t>
            </a:r>
          </a:p>
          <a:p>
            <a:r>
              <a:rPr lang="en-US" sz="2800" dirty="0" smtClean="0"/>
              <a:t>-of the dominant </a:t>
            </a:r>
          </a:p>
          <a:p>
            <a:r>
              <a:rPr lang="en-US" sz="2800" dirty="0" smtClean="0"/>
              <a:t> phytoplankton group</a:t>
            </a:r>
          </a:p>
          <a:p>
            <a:r>
              <a:rPr lang="en-US" sz="2800" dirty="0" smtClean="0"/>
              <a:t>	</a:t>
            </a:r>
            <a:r>
              <a:rPr lang="en-US" sz="2800" dirty="0" err="1"/>
              <a:t>N</a:t>
            </a:r>
            <a:r>
              <a:rPr lang="en-US" sz="2800" dirty="0" err="1" smtClean="0"/>
              <a:t>anoeucaryotes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Prochlorococcus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Synechococcus</a:t>
            </a:r>
            <a:endParaRPr lang="en-US" sz="2800" dirty="0" smtClean="0"/>
          </a:p>
          <a:p>
            <a:r>
              <a:rPr lang="en-US" sz="2800" dirty="0" smtClean="0"/>
              <a:t>	Diatoms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Phaeocystis</a:t>
            </a:r>
            <a:r>
              <a:rPr lang="en-US" sz="2800" dirty="0" smtClean="0"/>
              <a:t>-like</a:t>
            </a:r>
          </a:p>
          <a:p>
            <a:r>
              <a:rPr lang="en-US" sz="2800" dirty="0" smtClean="0"/>
              <a:t>-based on 1998-2006 </a:t>
            </a:r>
            <a:r>
              <a:rPr lang="en-US" sz="2800" dirty="0" err="1" smtClean="0"/>
              <a:t>SeaWiFS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88971" y="6489027"/>
            <a:ext cx="415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Alvain</a:t>
            </a:r>
            <a:r>
              <a:rPr lang="en-US" dirty="0" smtClean="0"/>
              <a:t> et al., Global </a:t>
            </a:r>
            <a:r>
              <a:rPr lang="en-US" dirty="0" err="1" smtClean="0"/>
              <a:t>Biogeochem</a:t>
            </a:r>
            <a:r>
              <a:rPr lang="en-US" dirty="0" smtClean="0"/>
              <a:t> </a:t>
            </a:r>
            <a:r>
              <a:rPr lang="en-US" dirty="0" err="1" smtClean="0"/>
              <a:t>Cyc</a:t>
            </a:r>
            <a:r>
              <a:rPr lang="en-US" dirty="0" smtClean="0"/>
              <a:t>, 2008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Isoprene &amp; Clouds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17562"/>
            <a:ext cx="8348284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Meskhidze</a:t>
            </a:r>
            <a:r>
              <a:rPr lang="en-US" sz="2200" dirty="0" smtClean="0"/>
              <a:t> &amp; </a:t>
            </a:r>
            <a:r>
              <a:rPr lang="en-US" sz="2200" dirty="0" err="1" smtClean="0"/>
              <a:t>Nenes</a:t>
            </a:r>
            <a:r>
              <a:rPr lang="en-US" sz="2200" dirty="0" smtClean="0"/>
              <a:t> [2006] </a:t>
            </a:r>
          </a:p>
          <a:p>
            <a:r>
              <a:rPr lang="en-US" sz="2200" dirty="0" smtClean="0"/>
              <a:t>	Cloud droplet number concentration double</a:t>
            </a:r>
          </a:p>
          <a:p>
            <a:r>
              <a:rPr lang="en-US" sz="2200" dirty="0" smtClean="0"/>
              <a:t>	Cloud droplet effective radius (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eff</a:t>
            </a:r>
            <a:r>
              <a:rPr lang="en-US" sz="2200" dirty="0" smtClean="0"/>
              <a:t>) reduced 30%</a:t>
            </a:r>
          </a:p>
          <a:p>
            <a:r>
              <a:rPr lang="en-US" sz="2200" dirty="0" smtClean="0"/>
              <a:t>	Reduced short-wave radiation at TOA by 15 W m</a:t>
            </a:r>
            <a:r>
              <a:rPr lang="en-US" sz="2200" baseline="30000" dirty="0" smtClean="0"/>
              <a:t>-2</a:t>
            </a:r>
            <a:endParaRPr lang="en-US" sz="2200" dirty="0" smtClean="0"/>
          </a:p>
          <a:p>
            <a:r>
              <a:rPr lang="en-US" sz="2200" dirty="0" smtClean="0"/>
              <a:t>	</a:t>
            </a:r>
            <a:r>
              <a:rPr lang="en-US" sz="2200" dirty="0" err="1" smtClean="0"/>
              <a:t>Chl</a:t>
            </a:r>
            <a:r>
              <a:rPr lang="en-US" sz="2200" dirty="0" smtClean="0"/>
              <a:t> a had greatest influence on </a:t>
            </a:r>
            <a:r>
              <a:rPr lang="en-US" sz="2200" dirty="0" err="1" smtClean="0"/>
              <a:t>Reff</a:t>
            </a:r>
            <a:r>
              <a:rPr lang="en-US" sz="2200" dirty="0" smtClean="0"/>
              <a:t> of all parameters evaluated</a:t>
            </a:r>
          </a:p>
          <a:p>
            <a:r>
              <a:rPr lang="en-US" sz="2200" dirty="0" smtClean="0"/>
              <a:t>	Attributed cloud properties to phytoplankton bloom</a:t>
            </a:r>
          </a:p>
          <a:p>
            <a:r>
              <a:rPr lang="en-US" sz="2200" dirty="0" smtClean="0"/>
              <a:t>	Proposed marine biogenic isoprene as the source of SOA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09265"/>
            <a:ext cx="6754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Marine Isoprene Emissions: 		0.1 – 1.9 </a:t>
            </a:r>
            <a:r>
              <a:rPr lang="en-US" sz="2200" dirty="0" err="1" smtClean="0"/>
              <a:t>Tg</a:t>
            </a:r>
            <a:r>
              <a:rPr lang="en-US" sz="2200" dirty="0" smtClean="0"/>
              <a:t> C yr</a:t>
            </a:r>
            <a:r>
              <a:rPr lang="en-US" sz="2200" baseline="30000" dirty="0" smtClean="0"/>
              <a:t>-1</a:t>
            </a:r>
          </a:p>
          <a:p>
            <a:r>
              <a:rPr lang="en-US" sz="2200" dirty="0" smtClean="0"/>
              <a:t>Terrestrial Isoprene Emissions: 		400-750 </a:t>
            </a:r>
            <a:r>
              <a:rPr lang="en-US" sz="2200" dirty="0" err="1" smtClean="0"/>
              <a:t>Tg</a:t>
            </a:r>
            <a:r>
              <a:rPr lang="en-US" sz="2200" dirty="0" smtClean="0"/>
              <a:t> C yr</a:t>
            </a:r>
            <a:r>
              <a:rPr lang="en-US" sz="2200" baseline="30000" dirty="0" smtClean="0"/>
              <a:t>-1</a:t>
            </a:r>
            <a:endParaRPr lang="en-US" sz="2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405868"/>
            <a:ext cx="940321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Arnold et al. [2009]</a:t>
            </a:r>
          </a:p>
          <a:p>
            <a:r>
              <a:rPr lang="en-US" sz="2200" dirty="0" smtClean="0"/>
              <a:t>	Over remote oceans, terrestrial sources provide 0.1 </a:t>
            </a:r>
            <a:r>
              <a:rPr lang="en-US" sz="2200" dirty="0" err="1" smtClean="0"/>
              <a:t>pptv</a:t>
            </a:r>
            <a:r>
              <a:rPr lang="en-US" sz="2200" dirty="0" smtClean="0"/>
              <a:t> isoprene</a:t>
            </a:r>
          </a:p>
          <a:p>
            <a:r>
              <a:rPr lang="en-US" sz="2200" dirty="0" smtClean="0"/>
              <a:t>	Marine isoprene emissions can support tens of </a:t>
            </a:r>
            <a:r>
              <a:rPr lang="en-US" sz="2200" dirty="0" err="1" smtClean="0"/>
              <a:t>pptv</a:t>
            </a:r>
            <a:endParaRPr lang="en-US" sz="2200" dirty="0" smtClean="0"/>
          </a:p>
          <a:p>
            <a:r>
              <a:rPr lang="en-US" sz="2200" dirty="0" smtClean="0"/>
              <a:t>	Oxidation of marine isoprene in these regions provides source of radicals</a:t>
            </a:r>
          </a:p>
          <a:p>
            <a:r>
              <a:rPr lang="en-US" sz="2200" dirty="0" smtClean="0"/>
              <a:t>	</a:t>
            </a:r>
            <a:r>
              <a:rPr lang="en-US" sz="2200" i="1" dirty="0" smtClean="0"/>
              <a:t>B</a:t>
            </a:r>
            <a:r>
              <a:rPr lang="en-US" sz="2200" i="1" dirty="0" smtClean="0"/>
              <a:t>ut</a:t>
            </a:r>
            <a:r>
              <a:rPr lang="en-US" sz="2200" dirty="0" smtClean="0"/>
              <a:t>, contribution to marine OA &lt; 1%</a:t>
            </a:r>
            <a:endParaRPr 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1472" y="1143000"/>
            <a:ext cx="578262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Marine Isoprene SOA % Contribution to Total </a:t>
            </a:r>
            <a:r>
              <a:rPr lang="en-US" sz="3600" dirty="0" smtClean="0"/>
              <a:t>S</a:t>
            </a:r>
            <a:r>
              <a:rPr lang="en-US" sz="3600" dirty="0" smtClean="0"/>
              <a:t>ubmicron </a:t>
            </a:r>
            <a:r>
              <a:rPr lang="en-US" sz="3600" dirty="0" smtClean="0"/>
              <a:t>M</a:t>
            </a:r>
            <a:r>
              <a:rPr lang="en-US" sz="3600" dirty="0" smtClean="0"/>
              <a:t>arine </a:t>
            </a:r>
            <a:r>
              <a:rPr lang="en-US" sz="3600" dirty="0" smtClean="0"/>
              <a:t>A</a:t>
            </a:r>
            <a:r>
              <a:rPr lang="en-US" sz="3600" dirty="0" smtClean="0"/>
              <a:t>erosol: Jan/Jul 2001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482834"/>
            <a:ext cx="225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Gantt et al., ACP, 2009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Daily Max. Marine Isoprene SOA % Contribution to Total </a:t>
            </a:r>
            <a:r>
              <a:rPr lang="en-US" sz="3600" dirty="0" smtClean="0"/>
              <a:t>C</a:t>
            </a:r>
            <a:r>
              <a:rPr lang="en-US" sz="3600" dirty="0" smtClean="0"/>
              <a:t>orresponding </a:t>
            </a:r>
            <a:r>
              <a:rPr lang="en-US" sz="3600" dirty="0" smtClean="0"/>
              <a:t>S</a:t>
            </a:r>
            <a:r>
              <a:rPr lang="en-US" sz="3600" dirty="0" smtClean="0"/>
              <a:t>ubmicron </a:t>
            </a:r>
            <a:r>
              <a:rPr lang="en-US" sz="3600" dirty="0" smtClean="0"/>
              <a:t>M</a:t>
            </a:r>
            <a:r>
              <a:rPr lang="en-US" sz="3600" dirty="0" smtClean="0"/>
              <a:t>arine Aerosol: 1 Jan/ 1 Jul 2001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482834"/>
            <a:ext cx="225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Gantt et al., ACP, 2009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784" y="1652904"/>
            <a:ext cx="5301616" cy="482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88900"/>
            <a:ext cx="7772400" cy="5333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Helmig et al.   -  Variables Controlling Ozone Deposition to Ocean Water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3300"/>
            <a:ext cx="337855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3358" y="3594100"/>
            <a:ext cx="111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Ozone Deposition Results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683358" y="12319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Cruise Tracks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7633" y="6061797"/>
            <a:ext cx="80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Open Ocean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68409" y="6099175"/>
            <a:ext cx="80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Near Land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680138" y="6099175"/>
            <a:ext cx="80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Ship </a:t>
            </a:r>
          </a:p>
          <a:p>
            <a:r>
              <a:rPr lang="en-US" sz="1200" dirty="0" smtClean="0"/>
              <a:t>Channels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6148" y="850900"/>
            <a:ext cx="4281652" cy="57554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1/3 of Atmospheric Ozone lost to Ocean Surface.</a:t>
            </a:r>
          </a:p>
          <a:p>
            <a:endParaRPr lang="en-US" sz="800" dirty="0" smtClean="0"/>
          </a:p>
          <a:p>
            <a:endParaRPr lang="en-US" sz="1600" dirty="0" smtClean="0"/>
          </a:p>
          <a:p>
            <a:r>
              <a:rPr lang="en-US" sz="1600" dirty="0" smtClean="0"/>
              <a:t>Oceanic Ozone Deposition Fluxes show High Variability.</a:t>
            </a:r>
          </a:p>
          <a:p>
            <a:endParaRPr lang="en-US" sz="800" dirty="0" smtClean="0"/>
          </a:p>
          <a:p>
            <a:endParaRPr lang="en-US" sz="1600" dirty="0"/>
          </a:p>
          <a:p>
            <a:r>
              <a:rPr lang="en-US" sz="1600" dirty="0" smtClean="0"/>
              <a:t>Physical Variables determining Ozone Uptake include Winds, Wave Motion, Temperature.</a:t>
            </a:r>
          </a:p>
          <a:p>
            <a:endParaRPr lang="en-US" sz="800" dirty="0" smtClean="0"/>
          </a:p>
          <a:p>
            <a:endParaRPr lang="en-US" sz="1600" dirty="0"/>
          </a:p>
          <a:p>
            <a:r>
              <a:rPr lang="en-US" sz="1600" dirty="0" smtClean="0"/>
              <a:t>Physical Variables can only explain a Fraction of the Ozone Flux.</a:t>
            </a:r>
          </a:p>
          <a:p>
            <a:endParaRPr lang="en-US" sz="800" dirty="0" smtClean="0"/>
          </a:p>
          <a:p>
            <a:endParaRPr lang="en-US" sz="1600" dirty="0"/>
          </a:p>
          <a:p>
            <a:r>
              <a:rPr lang="en-US" sz="1600" dirty="0" smtClean="0"/>
              <a:t>Chemical Enhancement from Ozone Reaction with Chemical Species in Ocean </a:t>
            </a:r>
            <a:r>
              <a:rPr lang="en-US" sz="1600" dirty="0" err="1" smtClean="0"/>
              <a:t>Microlayer</a:t>
            </a:r>
            <a:endParaRPr lang="en-US" sz="1600" dirty="0" smtClean="0"/>
          </a:p>
          <a:p>
            <a:endParaRPr lang="en-US" sz="800" dirty="0" smtClean="0"/>
          </a:p>
          <a:p>
            <a:endParaRPr lang="en-US" sz="1600" dirty="0"/>
          </a:p>
          <a:p>
            <a:r>
              <a:rPr lang="en-US" sz="1600" dirty="0" smtClean="0"/>
              <a:t>Not 100% sure yet what Chemical Reactants are.  Candidates:   I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, Unsaturated Organics, Halogens?</a:t>
            </a:r>
          </a:p>
          <a:p>
            <a:endParaRPr lang="en-US" sz="800" dirty="0" smtClean="0"/>
          </a:p>
          <a:p>
            <a:endParaRPr lang="en-US" sz="1600" dirty="0"/>
          </a:p>
          <a:p>
            <a:r>
              <a:rPr lang="en-US" sz="1600" dirty="0" smtClean="0"/>
              <a:t>50% of Variability in Ozone Flux can be explained by in-situ Ocean Chlorophyll/ Satellite Ocean Color Observations.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705600" y="1231900"/>
            <a:ext cx="304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704286" y="1993900"/>
            <a:ext cx="304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704286" y="2984500"/>
            <a:ext cx="304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729248" y="3764865"/>
            <a:ext cx="304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729248" y="4737100"/>
            <a:ext cx="304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729248" y="5575300"/>
            <a:ext cx="304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http://instaar.colorado.edu/outreach/ozone-oceans/images/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33" y="936624"/>
            <a:ext cx="1423964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O-CAPE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1" y="0"/>
            <a:ext cx="3200400" cy="6096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9225"/>
            <a:ext cx="579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a typeface="Times New Roman" pitchFamily="18" charset="0"/>
                <a:cs typeface="TimesNewRoman"/>
              </a:rPr>
              <a:t>Interdisciplinary Science from </a:t>
            </a:r>
            <a:r>
              <a:rPr lang="en-US" sz="1400" b="1" dirty="0" err="1" smtClean="0">
                <a:solidFill>
                  <a:schemeClr val="bg1"/>
                </a:solidFill>
                <a:ea typeface="Times New Roman" pitchFamily="18" charset="0"/>
                <a:cs typeface="TimesNewRoman"/>
              </a:rPr>
              <a:t>GeoCAPE</a:t>
            </a:r>
            <a:endParaRPr lang="en-US" sz="1400" b="1" dirty="0">
              <a:solidFill>
                <a:schemeClr val="bg1"/>
              </a:solidFill>
              <a:ea typeface="Times New Roman" pitchFamily="18" charset="0"/>
              <a:cs typeface="TimesNew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96900"/>
            <a:ext cx="9144000" cy="460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6477000"/>
            <a:ext cx="6172200" cy="3048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NOAA Vessel </a:t>
            </a:r>
            <a:r>
              <a:rPr lang="en-US" sz="1400" dirty="0" err="1" smtClean="0">
                <a:solidFill>
                  <a:schemeClr val="bg1"/>
                </a:solidFill>
              </a:rPr>
              <a:t>SRVx</a:t>
            </a:r>
            <a:r>
              <a:rPr lang="en-US" sz="1400" dirty="0" smtClean="0">
                <a:solidFill>
                  <a:schemeClr val="bg1"/>
                </a:solidFill>
              </a:rPr>
              <a:t> - National </a:t>
            </a:r>
            <a:r>
              <a:rPr lang="en-US" sz="1400" dirty="0">
                <a:solidFill>
                  <a:schemeClr val="bg1"/>
                </a:solidFill>
              </a:rPr>
              <a:t>Marine Sanctuary Test and Evaluation Vessel R8501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709136"/>
            <a:ext cx="5601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1400" b="1" dirty="0" smtClean="0"/>
              <a:t>Ship-based measurements during July 2011</a:t>
            </a:r>
          </a:p>
          <a:p>
            <a:pPr>
              <a:buFont typeface="Wingdings"/>
              <a:buChar char="à"/>
            </a:pPr>
            <a:r>
              <a:rPr lang="en-US" sz="1400" b="1" dirty="0" smtClean="0"/>
              <a:t>More than 15 people participating with measurements on the ship</a:t>
            </a:r>
          </a:p>
          <a:p>
            <a:pPr>
              <a:buFont typeface="Wingdings"/>
              <a:buChar char="à"/>
            </a:pPr>
            <a:r>
              <a:rPr lang="en-US" sz="1400" b="1" dirty="0" smtClean="0"/>
              <a:t>Additional people involved in data processing, analysis, interpretation </a:t>
            </a:r>
            <a:endParaRPr lang="en-US" sz="1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93115"/>
            <a:ext cx="2514600" cy="198120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O-CAPE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1" y="0"/>
            <a:ext cx="3200400" cy="6096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9225"/>
            <a:ext cx="579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a typeface="Times New Roman" pitchFamily="18" charset="0"/>
                <a:cs typeface="TimesNewRoman"/>
              </a:rPr>
              <a:t>Interdisciplinary Science from </a:t>
            </a:r>
            <a:r>
              <a:rPr lang="en-US" sz="1400" b="1" dirty="0" err="1" smtClean="0">
                <a:solidFill>
                  <a:schemeClr val="bg1"/>
                </a:solidFill>
                <a:ea typeface="Times New Roman" pitchFamily="18" charset="0"/>
                <a:cs typeface="TimesNewRoman"/>
              </a:rPr>
              <a:t>GeoCAPE</a:t>
            </a:r>
            <a:endParaRPr lang="en-US" sz="1400" b="1" dirty="0">
              <a:solidFill>
                <a:schemeClr val="bg1"/>
              </a:solidFill>
              <a:ea typeface="Times New Roman" pitchFamily="18" charset="0"/>
              <a:cs typeface="TimesNew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6900"/>
            <a:ext cx="9144000" cy="460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838200"/>
            <a:ext cx="7543800" cy="5486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726788"/>
            <a:ext cx="69342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Objectives of oceanographic campaign: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Study small scale and short-term dynamics in biogeochemical variables </a:t>
            </a:r>
            <a:endParaRPr kumimoji="0" lang="en-US" sz="1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 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Focus on carbon sources and fluxes</a:t>
            </a:r>
            <a:endParaRPr kumimoji="0" lang="en-US" sz="1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● Primary productivity rates and stocks</a:t>
            </a:r>
            <a:endParaRPr kumimoji="0" lang="en-US" sz="1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● Land-ocean carbon dynamics (overlaps with previous objective)</a:t>
            </a:r>
            <a:endParaRPr kumimoji="0" lang="en-US" sz="1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 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Algorithm development for coastal ocean products</a:t>
            </a:r>
            <a:endParaRPr kumimoji="0" lang="en-US" sz="1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 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Emphasis</a:t>
            </a:r>
            <a:r>
              <a:rPr kumimoji="0" lang="en-US" sz="1400" b="0" i="0" strike="noStrike" cap="none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on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linkages with DISCOVER AQ measurements of </a:t>
            </a:r>
            <a:r>
              <a:rPr kumimoji="0" lang="en-US" sz="1400" b="0" i="0" strike="noStrike" cap="none" normalizeH="0" baseline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tropospheric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air quality and atmospheric composition 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         ● More accurate atmospheric corrections of water-leaving radiances </a:t>
            </a:r>
            <a:r>
              <a:rPr kumimoji="0" lang="pt-BR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           </a:t>
            </a:r>
            <a:r>
              <a:rPr kumimoji="0" lang="pt-BR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through imporved knowledge of  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spatial and diurnal atmospheric variability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          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(</a:t>
            </a:r>
            <a:r>
              <a:rPr kumimoji="0" lang="pt-BR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aerosols, NO2, Ozone, water vapor, etc)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         ● </a:t>
            </a:r>
            <a:r>
              <a:rPr kumimoji="0" lang="pt-BR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Applications of ACAM aircraft observations 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to ocean color studies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strike="noStrike" cap="none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             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- 500m spatial resolution &amp; 7km swat width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             - 2 spectrometers:  305-520 nm (0.8nm res) &amp; 480-900nm (1.6nm res)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         ● High Spectral Resolution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Lidar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(HSRL)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            - Validation of HSRL in-water beam </a:t>
            </a:r>
            <a:r>
              <a:rPr lang="en-US"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attenuation retrievals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ea typeface="Cambria" pitchFamily="18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            - Highly relevant for ACE ocean ecosystem mission component.          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ea typeface="Cambria" pitchFamily="18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          ● Optical closure analysis (in the ocean-atmosphere system) 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 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Air-sea exchange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● CO2 exchange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● Marine primary biogenic aerosols (intact algae)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  <a:sym typeface="Wingdings" pitchFamily="2" charset="2"/>
              </a:rPr>
              <a:t>● Measurements of trace gases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9475" y="1925485"/>
            <a:ext cx="1914525" cy="302751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800600"/>
            <a:ext cx="2895600" cy="197866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O-CAPE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1" y="0"/>
            <a:ext cx="3200400" cy="6096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9225"/>
            <a:ext cx="579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a typeface="Times New Roman" pitchFamily="18" charset="0"/>
                <a:cs typeface="TimesNewRoman"/>
              </a:rPr>
              <a:t>Interdisciplinary Science from </a:t>
            </a:r>
            <a:r>
              <a:rPr lang="en-US" sz="1400" b="1" dirty="0" err="1" smtClean="0">
                <a:solidFill>
                  <a:schemeClr val="bg1"/>
                </a:solidFill>
                <a:ea typeface="Times New Roman" pitchFamily="18" charset="0"/>
                <a:cs typeface="TimesNewRoman"/>
              </a:rPr>
              <a:t>GeoCAPE</a:t>
            </a:r>
            <a:endParaRPr lang="en-US" sz="1400" b="1" dirty="0">
              <a:solidFill>
                <a:schemeClr val="bg1"/>
              </a:solidFill>
              <a:ea typeface="Times New Roman" pitchFamily="18" charset="0"/>
              <a:cs typeface="TimesNew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6900"/>
            <a:ext cx="9144000" cy="460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7543800" cy="487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9475" y="1925485"/>
            <a:ext cx="1914525" cy="302751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1143000"/>
            <a:ext cx="59618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Cambria"/>
                <a:cs typeface="Cambria"/>
              </a:rPr>
              <a:t>Chesapeake Bay Campaign – July 2011 (12 flights over 1 month in July)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Arial"/>
                <a:ea typeface="Cambria"/>
                <a:cs typeface="Cambria"/>
              </a:rPr>
              <a:t>Sampling: </a:t>
            </a:r>
            <a:r>
              <a:rPr lang="en-US" sz="1200" b="1" dirty="0" smtClean="0">
                <a:latin typeface="Arial"/>
                <a:ea typeface="Cambria"/>
                <a:cs typeface="Cambria"/>
              </a:rPr>
              <a:t>9-10 cruises over a 12-day period (match with flights when possible)</a:t>
            </a:r>
            <a:endParaRPr lang="en-US" sz="1200" dirty="0">
              <a:latin typeface="Cambria"/>
              <a:ea typeface="Cambria"/>
              <a:cs typeface="Cambria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1925376"/>
          <a:ext cx="6096000" cy="3180024"/>
        </p:xfrm>
        <a:graphic>
          <a:graphicData uri="http://schemas.openxmlformats.org/drawingml/2006/table">
            <a:tbl>
              <a:tblPr/>
              <a:tblGrid>
                <a:gridCol w="1016000"/>
                <a:gridCol w="5080000"/>
              </a:tblGrid>
              <a:tr h="6351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u="none" dirty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Spatial:</a:t>
                      </a:r>
                      <a:endParaRPr lang="en-US" sz="1000" u="none" dirty="0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u="none" dirty="0" smtClean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3 </a:t>
                      </a:r>
                      <a:r>
                        <a:rPr lang="en-US" sz="1000" u="none" dirty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days: stationary - measurements at one location </a:t>
                      </a:r>
                      <a:endParaRPr lang="en-US" sz="1000" u="none" dirty="0" smtClean="0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  <a:p>
                      <a:pPr lvl="2"/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upper bay main stem (flight day)</a:t>
                      </a:r>
                    </a:p>
                    <a:p>
                      <a:pPr lvl="2"/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mid-bay main stem (non-flight day)</a:t>
                      </a:r>
                    </a:p>
                    <a:p>
                      <a:pPr lvl="2"/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lower bay main stem (non-flight day)</a:t>
                      </a:r>
                      <a:endParaRPr lang="en-US" sz="1000" u="none" dirty="0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u="none" dirty="0" smtClean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4 </a:t>
                      </a:r>
                      <a:r>
                        <a:rPr lang="en-US" sz="1000" u="none" dirty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days: follow water mass (drogue w/ GPS tracking</a:t>
                      </a:r>
                      <a:r>
                        <a:rPr lang="en-US" sz="1000" u="none" dirty="0" smtClean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)</a:t>
                      </a:r>
                    </a:p>
                    <a:p>
                      <a:pPr lvl="2"/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1000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upper bay main stem (flight day)</a:t>
                      </a:r>
                    </a:p>
                    <a:p>
                      <a:pPr lvl="2"/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Potomac River plume (non-flight day)</a:t>
                      </a:r>
                    </a:p>
                    <a:p>
                      <a:pPr lvl="2"/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Marsh ebb tide (flight day)</a:t>
                      </a:r>
                    </a:p>
                    <a:p>
                      <a:pPr lvl="2"/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Bloom or lower-bay main stem (flight/non-flight day)</a:t>
                      </a:r>
                      <a:endParaRPr lang="en-US" sz="1000" u="none" dirty="0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u="none" dirty="0" smtClean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3 </a:t>
                      </a:r>
                      <a:r>
                        <a:rPr lang="en-US" sz="1000" u="none" dirty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days: additional </a:t>
                      </a:r>
                      <a:r>
                        <a:rPr lang="en-US" sz="1000" u="none" dirty="0" smtClean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transects</a:t>
                      </a:r>
                    </a:p>
                    <a:p>
                      <a:pPr lvl="2"/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upper bay main stem cross-bay transect (flight day)</a:t>
                      </a:r>
                    </a:p>
                    <a:p>
                      <a:pPr lvl="2"/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upper bay near-shore to center bay transect (flight day)</a:t>
                      </a:r>
                    </a:p>
                    <a:p>
                      <a:pPr lvl="2"/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mid- to lower bay main stem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meridional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transect (non-flight day)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u="none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Temporal:</a:t>
                      </a:r>
                      <a:endParaRPr lang="en-US" sz="1000" u="none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u="none" dirty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6 to 10 discrete stations during each day 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u="none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Vertical:</a:t>
                      </a:r>
                      <a:endParaRPr lang="en-US" sz="1000" u="none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u="none" dirty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3 depths (surface, 10% and 1% light depth)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u="none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Total Samples:</a:t>
                      </a:r>
                      <a:endParaRPr lang="en-US" sz="1000" u="none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u="none" dirty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Maximum:  (3*10+4*6+3*6)*3=216 samples</a:t>
                      </a:r>
                      <a:endParaRPr lang="en-US" sz="1000" u="none" dirty="0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u="none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Total stations:</a:t>
                      </a:r>
                      <a:endParaRPr lang="en-US" sz="1000" u="none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u="none" dirty="0"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Maximum:  (3*10+4*6+3*6)=75 stations (unique station profiles)</a:t>
                      </a:r>
                      <a:endParaRPr lang="en-US" sz="1000" u="none" dirty="0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800600"/>
            <a:ext cx="2895600" cy="197866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O-CAPE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1" y="0"/>
            <a:ext cx="3200400" cy="6096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9225"/>
            <a:ext cx="579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a typeface="Times New Roman" pitchFamily="18" charset="0"/>
                <a:cs typeface="TimesNewRoman"/>
              </a:rPr>
              <a:t>Interdisciplinary Science from </a:t>
            </a:r>
            <a:r>
              <a:rPr lang="en-US" sz="1400" b="1" dirty="0" err="1" smtClean="0">
                <a:solidFill>
                  <a:schemeClr val="bg1"/>
                </a:solidFill>
                <a:ea typeface="Times New Roman" pitchFamily="18" charset="0"/>
                <a:cs typeface="TimesNewRoman"/>
              </a:rPr>
              <a:t>GeoCAPE</a:t>
            </a:r>
            <a:endParaRPr lang="en-US" sz="1400" b="1" dirty="0">
              <a:solidFill>
                <a:schemeClr val="bg1"/>
              </a:solidFill>
              <a:ea typeface="Times New Roman" pitchFamily="18" charset="0"/>
              <a:cs typeface="TimesNew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6900"/>
            <a:ext cx="9144000" cy="460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7543800" cy="5715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9475" y="1925485"/>
            <a:ext cx="1914525" cy="302751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67430" y="895464"/>
          <a:ext cx="6477000" cy="5352935"/>
        </p:xfrm>
        <a:graphic>
          <a:graphicData uri="http://schemas.openxmlformats.org/drawingml/2006/table">
            <a:tbl>
              <a:tblPr/>
              <a:tblGrid>
                <a:gridCol w="6477000"/>
              </a:tblGrid>
              <a:tr h="32373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  <a:ea typeface="Cambria"/>
                          <a:cs typeface="Cambria"/>
                        </a:rPr>
                        <a:t>Measured Parameters 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1564" marR="4156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923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mbria"/>
                          <a:cs typeface="Cambria"/>
                        </a:rPr>
                        <a:t>Water Inherent Optical Properties (IOPs):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Total in-water absorption, a, scattering, b, attenuation, c, backscattering, bb, (ac-9, ac-s, VSF3, ECO triplet, CTD) – surface measurements and in-water profiles 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mbria"/>
                          <a:cs typeface="Cambria"/>
                        </a:rPr>
                        <a:t>More Optical Parameters: </a:t>
                      </a:r>
                      <a:endParaRPr lang="en-US" sz="1100" b="0" dirty="0" smtClean="0"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TimesNewRomanPSMT"/>
                          <a:ea typeface="Calibri"/>
                          <a:cs typeface="TimesNewRomanPSMT"/>
                        </a:rPr>
                        <a:t>Fluorometric</a:t>
                      </a:r>
                      <a:r>
                        <a:rPr lang="en-US" sz="1100" dirty="0" smtClean="0"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en-US" sz="1100" dirty="0">
                          <a:latin typeface="TimesNewRomanPSMT"/>
                          <a:ea typeface="Calibri"/>
                          <a:cs typeface="TimesNewRomanPSMT"/>
                        </a:rPr>
                        <a:t>Chlorophyll-a </a:t>
                      </a:r>
                      <a:r>
                        <a:rPr lang="en-US" sz="1100" dirty="0" err="1">
                          <a:latin typeface="TimesNewRomanPSMT"/>
                          <a:ea typeface="Calibri"/>
                          <a:cs typeface="TimesNewRomanPSMT"/>
                        </a:rPr>
                        <a:t>Chl</a:t>
                      </a:r>
                      <a:r>
                        <a:rPr lang="en-US" sz="1100" dirty="0">
                          <a:latin typeface="TimesNewRomanPSMT"/>
                          <a:ea typeface="Calibri"/>
                          <a:cs typeface="TimesNewRomanPSMT"/>
                        </a:rPr>
                        <a:t>-a, phytoplankton absorption spectra, </a:t>
                      </a:r>
                      <a:r>
                        <a:rPr lang="en-US" sz="1100" dirty="0" err="1">
                          <a:latin typeface="TimesNewRomanPSMT"/>
                          <a:ea typeface="Calibri"/>
                          <a:cs typeface="TimesNewRomanPSMT"/>
                        </a:rPr>
                        <a:t>aph</a:t>
                      </a:r>
                      <a:r>
                        <a:rPr lang="en-US" sz="1100" dirty="0">
                          <a:latin typeface="TimesNewRomanPSMT"/>
                          <a:ea typeface="Calibri"/>
                          <a:cs typeface="TimesNewRomanPSMT"/>
                        </a:rPr>
                        <a:t>, non-algal particulate absorption spectra, ad, colored dissolved organic matter absorption spectra, </a:t>
                      </a:r>
                      <a:r>
                        <a:rPr lang="en-US" sz="1100" dirty="0" err="1">
                          <a:latin typeface="TimesNewRomanPSMT"/>
                          <a:ea typeface="Calibri"/>
                          <a:cs typeface="TimesNewRomanPSMT"/>
                        </a:rPr>
                        <a:t>aCDOM</a:t>
                      </a:r>
                      <a:r>
                        <a:rPr lang="en-US" sz="1100" dirty="0">
                          <a:latin typeface="TimesNewRomanPSMT"/>
                          <a:ea typeface="Calibri"/>
                          <a:cs typeface="TimesNewRomanPSMT"/>
                        </a:rPr>
                        <a:t>, CDOM fluorescence Excitation Emission Matrices, EEMs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1564" marR="4156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mbria"/>
                          <a:cs typeface="Cambria"/>
                        </a:rPr>
                        <a:t>Radiometry: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Surface </a:t>
                      </a:r>
                      <a:r>
                        <a:rPr lang="en-US" sz="1100" dirty="0" smtClean="0">
                          <a:latin typeface="Arial"/>
                          <a:ea typeface="Cambria"/>
                          <a:cs typeface="Cambria"/>
                        </a:rPr>
                        <a:t>Down-welling 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Irradiance, Es, Upwelling Radiance, Lu, Down-welling Irradiance, Ed, Water-leaving radiance,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Lw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Remote Sensing Reflectance,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Rrs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Normalized water leaving radiance, 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nLw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exact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nLw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Q,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Fo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%LL,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Photosynthetically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 active radiation, PAR, Diffuse attenuation coefficient,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Kd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KdPAR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KLu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Zeu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Kbio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OCnVn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etc. (C-Ops; 19-band UV-NIR sensor; 10nm FWHM) – profiles 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/>
                          <a:ea typeface="Cambria"/>
                          <a:cs typeface="Cambria"/>
                        </a:rPr>
                        <a:t>Ed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, Lu, Es - </a:t>
                      </a:r>
                      <a:r>
                        <a:rPr lang="en-US" sz="1100" dirty="0" err="1">
                          <a:latin typeface="Arial"/>
                          <a:ea typeface="Cambria"/>
                          <a:cs typeface="Cambria"/>
                        </a:rPr>
                        <a:t>HyperPro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 (UV-NIR; 3nm FWHM).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NIR </a:t>
                      </a:r>
                      <a:r>
                        <a:rPr lang="en-US" sz="1100" dirty="0">
                          <a:latin typeface="Arial"/>
                          <a:ea typeface="Times New Roman"/>
                          <a:cs typeface="Cambria"/>
                        </a:rPr>
                        <a:t>hand-held above-water radiometer/</a:t>
                      </a: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 350 to 880 nm 512 channels (15 days).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1564" marR="4156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Cambria"/>
                        </a:rPr>
                        <a:t>Biogeochemical variables:</a:t>
                      </a:r>
                      <a:endParaRPr lang="en-US" sz="1100"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Cambria"/>
                        </a:rPr>
                        <a:t>Particulate Organic carbon and nitrogen, POC/PN, Dissolved Organic Carbon DOC, Total Dissolved Nitrogen, TDN, Suspended Particulate Matter, SPM; HPLC pigments (no cost); Phytoplankton cell count sample collection;</a:t>
                      </a:r>
                      <a:endParaRPr lang="en-US" sz="11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1564" marR="4156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NewRomanPSMT"/>
                          <a:ea typeface="Calibri"/>
                          <a:cs typeface="TimesNewRomanPSMT"/>
                        </a:rPr>
                        <a:t>Primary Productivity incubations</a:t>
                      </a:r>
                      <a:endParaRPr lang="en-US" sz="11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1564" marR="4156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Cambria"/>
                        </a:rPr>
                        <a:t>Phytoplankton cell counts – non-acidified Lugol’s</a:t>
                      </a:r>
                      <a:endParaRPr lang="en-US" sz="11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1564" marR="4156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mbria"/>
                          <a:cs typeface="Cambria"/>
                        </a:rPr>
                        <a:t>O2 and partial pressure CO2 pCO2, Dissolved Inorganic Carbon DIC, Total Alkalinity TA, </a:t>
                      </a:r>
                      <a:r>
                        <a:rPr lang="en-US" sz="1100" dirty="0" smtClean="0">
                          <a:latin typeface="Arial"/>
                          <a:ea typeface="Cambria"/>
                          <a:cs typeface="Cambria"/>
                        </a:rPr>
                        <a:t>pH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1564" marR="4156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Cambria"/>
                        </a:rPr>
                        <a:t>Measurements of aerosols/trace gases: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Cambria"/>
                        </a:rPr>
                        <a:t>AOD – </a:t>
                      </a:r>
                      <a:r>
                        <a:rPr lang="en-US" sz="1100" dirty="0" err="1">
                          <a:latin typeface="Arial"/>
                          <a:ea typeface="Calibri"/>
                          <a:cs typeface="Cambria"/>
                        </a:rPr>
                        <a:t>Microtops</a:t>
                      </a:r>
                      <a:r>
                        <a:rPr lang="en-US" sz="1100" dirty="0">
                          <a:latin typeface="Arial"/>
                          <a:ea typeface="Calibri"/>
                          <a:cs typeface="Cambria"/>
                        </a:rPr>
                        <a:t> instruments</a:t>
                      </a:r>
                      <a:r>
                        <a:rPr lang="en-US" sz="1100" b="1" dirty="0">
                          <a:latin typeface="Arial"/>
                          <a:ea typeface="Calibri"/>
                          <a:cs typeface="Cambria"/>
                        </a:rPr>
                        <a:t> </a:t>
                      </a:r>
                      <a:r>
                        <a:rPr lang="en-US" sz="1100" b="0" dirty="0" smtClean="0">
                          <a:latin typeface="Arial"/>
                          <a:ea typeface="Calibri"/>
                          <a:cs typeface="Cambria"/>
                        </a:rPr>
                        <a:t> </a:t>
                      </a:r>
                      <a:endParaRPr lang="en-US" sz="1100" b="0" dirty="0"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Cambria"/>
                        </a:rPr>
                        <a:t>Total Column </a:t>
                      </a:r>
                      <a:r>
                        <a:rPr lang="en-US" sz="1100" b="1" dirty="0">
                          <a:latin typeface="Arial"/>
                          <a:ea typeface="Cambria"/>
                          <a:cs typeface="Cambria"/>
                        </a:rPr>
                        <a:t>NO</a:t>
                      </a:r>
                      <a:r>
                        <a:rPr lang="en-US" sz="1100" b="1" baseline="-25000" dirty="0">
                          <a:latin typeface="Arial"/>
                          <a:ea typeface="Cambria"/>
                          <a:cs typeface="Cambria"/>
                        </a:rPr>
                        <a:t>2</a:t>
                      </a:r>
                      <a:r>
                        <a:rPr lang="en-US" sz="1100" b="1" dirty="0">
                          <a:latin typeface="Arial"/>
                          <a:ea typeface="Cambria"/>
                          <a:cs typeface="Cambria"/>
                        </a:rPr>
                        <a:t>, O</a:t>
                      </a:r>
                      <a:r>
                        <a:rPr lang="en-US" sz="1100" b="1" baseline="-25000" dirty="0">
                          <a:latin typeface="Arial"/>
                          <a:ea typeface="Cambria"/>
                          <a:cs typeface="Cambria"/>
                        </a:rPr>
                        <a:t>3</a:t>
                      </a:r>
                      <a:r>
                        <a:rPr lang="en-US" sz="1100" b="1" dirty="0">
                          <a:latin typeface="Arial"/>
                          <a:ea typeface="Cambria"/>
                          <a:cs typeface="Cambria"/>
                        </a:rPr>
                        <a:t>, SO</a:t>
                      </a:r>
                      <a:r>
                        <a:rPr lang="en-US" sz="1100" b="1" baseline="-25000" dirty="0">
                          <a:latin typeface="Arial"/>
                          <a:ea typeface="Cambria"/>
                          <a:cs typeface="Cambria"/>
                        </a:rPr>
                        <a:t>2</a:t>
                      </a:r>
                      <a:r>
                        <a:rPr lang="en-US" sz="1100" b="1" dirty="0">
                          <a:latin typeface="Arial"/>
                          <a:ea typeface="Cambria"/>
                          <a:cs typeface="Cambria"/>
                        </a:rPr>
                        <a:t>, H</a:t>
                      </a:r>
                      <a:r>
                        <a:rPr lang="en-US" sz="1100" b="1" baseline="-25000" dirty="0">
                          <a:latin typeface="Arial"/>
                          <a:ea typeface="Cambria"/>
                          <a:cs typeface="Cambria"/>
                        </a:rPr>
                        <a:t>2</a:t>
                      </a:r>
                      <a:r>
                        <a:rPr lang="en-US" sz="1100" b="1" dirty="0">
                          <a:latin typeface="Arial"/>
                          <a:ea typeface="Cambria"/>
                          <a:cs typeface="Cambria"/>
                        </a:rPr>
                        <a:t>O, HCHO, </a:t>
                      </a:r>
                      <a:r>
                        <a:rPr lang="en-US" sz="1100" b="1" dirty="0" err="1">
                          <a:latin typeface="Arial"/>
                          <a:ea typeface="Cambria"/>
                          <a:cs typeface="Cambria"/>
                        </a:rPr>
                        <a:t>BrO</a:t>
                      </a:r>
                      <a:r>
                        <a:rPr lang="en-US" sz="1100" b="1" dirty="0">
                          <a:latin typeface="Arial"/>
                          <a:ea typeface="Calibri"/>
                          <a:cs typeface="Cambria"/>
                        </a:rPr>
                        <a:t> - </a:t>
                      </a:r>
                      <a:r>
                        <a:rPr lang="en-US" sz="1100" dirty="0">
                          <a:latin typeface="Arial"/>
                          <a:ea typeface="Calibri"/>
                          <a:cs typeface="Cambria"/>
                        </a:rPr>
                        <a:t>Pandora </a:t>
                      </a:r>
                      <a:r>
                        <a:rPr lang="en-US" sz="1100" dirty="0" smtClean="0">
                          <a:latin typeface="Arial"/>
                          <a:ea typeface="Calibri"/>
                          <a:cs typeface="Cambria"/>
                        </a:rPr>
                        <a:t>measurements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Surface O</a:t>
                      </a:r>
                      <a:r>
                        <a:rPr lang="en-US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CO, SO</a:t>
                      </a:r>
                      <a:r>
                        <a:rPr lang="en-US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NOx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HCHO– </a:t>
                      </a:r>
                      <a:r>
                        <a:rPr lang="en-US" sz="1100" dirty="0" smtClean="0">
                          <a:latin typeface="Arial"/>
                          <a:ea typeface="Calibri"/>
                          <a:cs typeface="Cambria"/>
                        </a:rPr>
                        <a:t>In-situ</a:t>
                      </a:r>
                      <a:r>
                        <a:rPr lang="en-US" sz="1100" baseline="0" dirty="0" smtClean="0">
                          <a:latin typeface="Arial"/>
                          <a:ea typeface="Calibri"/>
                          <a:cs typeface="Cambria"/>
                        </a:rPr>
                        <a:t> sensors on the ship</a:t>
                      </a:r>
                      <a:endParaRPr lang="en-US" sz="1100" b="1" dirty="0"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Cambria"/>
                        </a:rPr>
                        <a:t>Aerosols </a:t>
                      </a:r>
                      <a:r>
                        <a:rPr lang="en-US" sz="1100" dirty="0">
                          <a:latin typeface="Arial"/>
                          <a:ea typeface="Calibri"/>
                          <a:cs typeface="Cambria"/>
                        </a:rPr>
                        <a:t>- Targeting diurnal variability; Analysis for water-soluble inorganic ions; </a:t>
                      </a:r>
                      <a:endParaRPr lang="en-US" sz="1100" dirty="0" smtClean="0">
                        <a:latin typeface="Arial"/>
                        <a:ea typeface="Calibri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/>
                          <a:ea typeface="Calibri"/>
                          <a:cs typeface="Cambria"/>
                        </a:rPr>
                        <a:t> Organic analysis; Detailed </a:t>
                      </a:r>
                      <a:r>
                        <a:rPr lang="en-US" sz="1100" dirty="0">
                          <a:latin typeface="Arial"/>
                          <a:ea typeface="Calibri"/>
                          <a:cs typeface="Cambria"/>
                        </a:rPr>
                        <a:t>information on submicron size distributions.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Cambria"/>
                        </a:rPr>
                        <a:t>Trace Gases - </a:t>
                      </a:r>
                      <a:r>
                        <a:rPr lang="en-US" sz="1100" dirty="0">
                          <a:latin typeface="Arial"/>
                          <a:ea typeface="Calibri"/>
                          <a:cs typeface="Cambria"/>
                        </a:rPr>
                        <a:t>Samples of CH4, N2O, and CO2 in the atmosphere and in the surface water</a:t>
                      </a:r>
                      <a:r>
                        <a:rPr lang="en-US" sz="1100" dirty="0" smtClean="0">
                          <a:latin typeface="Arial"/>
                          <a:ea typeface="Calibri"/>
                          <a:cs typeface="Cambria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/>
                          <a:ea typeface="Calibri"/>
                          <a:cs typeface="Cambria"/>
                        </a:rPr>
                        <a:t> </a:t>
                      </a:r>
                      <a:r>
                        <a:rPr lang="en-US" sz="1100" dirty="0">
                          <a:latin typeface="Arial"/>
                          <a:ea typeface="Calibri"/>
                          <a:cs typeface="Cambria"/>
                        </a:rPr>
                        <a:t>Maybe also CO measurements; Calculation of fluxes to assess the role of the upper </a:t>
                      </a:r>
                      <a:endParaRPr lang="en-US" sz="1100" dirty="0" smtClean="0">
                        <a:latin typeface="Arial"/>
                        <a:ea typeface="Calibri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/>
                          <a:ea typeface="Calibri"/>
                          <a:cs typeface="Cambria"/>
                        </a:rPr>
                        <a:t>Chesapeake </a:t>
                      </a:r>
                      <a:r>
                        <a:rPr lang="en-US" sz="1100" dirty="0">
                          <a:latin typeface="Arial"/>
                          <a:ea typeface="Calibri"/>
                          <a:cs typeface="Cambria"/>
                        </a:rPr>
                        <a:t>as a net source/sink for these compounds as well as their diurnal variability.</a:t>
                      </a:r>
                      <a:endParaRPr lang="en-US" sz="11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1564" marR="4156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800600"/>
            <a:ext cx="2895600" cy="197866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6248400"/>
            <a:ext cx="6172200" cy="46166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Detailed, coupled observations of atmospheric and in-water parameters, resulting in a dataset that could allow us to start addressing some interdisciplinary questions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73100" y="914400"/>
          <a:ext cx="8013700" cy="5930442"/>
        </p:xfrm>
        <a:graphic>
          <a:graphicData uri="http://schemas.openxmlformats.org/presentationml/2006/ole">
            <p:oleObj spid="_x0000_s44034" name="Document" r:id="rId3" imgW="6692900" imgH="4953000" progId="Word.Document.12">
              <p:link updateAutomatic="1"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GEO-CAPE Atmospheric Measurements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6858000" cy="6858000"/>
        </p:xfrm>
        <a:graphic>
          <a:graphicData uri="http://schemas.openxmlformats.org/presentationml/2006/ole">
            <p:oleObj spid="_x0000_s45058" name="Document" r:id="rId3" imgW="5676900" imgH="56769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400" y="0"/>
            <a:ext cx="300988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GEO-CAPE</a:t>
            </a:r>
          </a:p>
          <a:p>
            <a:r>
              <a:rPr lang="en-US" sz="3600" dirty="0" smtClean="0"/>
              <a:t>Ocean</a:t>
            </a:r>
          </a:p>
          <a:p>
            <a:r>
              <a:rPr lang="en-US" sz="3600" dirty="0" smtClean="0"/>
              <a:t>Measurements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910978" y="2082800"/>
            <a:ext cx="29663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Chl</a:t>
            </a:r>
            <a:r>
              <a:rPr lang="en-US" sz="2800" dirty="0" smtClean="0"/>
              <a:t>-a</a:t>
            </a:r>
          </a:p>
          <a:p>
            <a:r>
              <a:rPr lang="en-US" sz="2800" dirty="0" smtClean="0"/>
              <a:t>CDOM</a:t>
            </a:r>
          </a:p>
          <a:p>
            <a:r>
              <a:rPr lang="en-US" sz="2800" dirty="0" smtClean="0"/>
              <a:t>Pigments</a:t>
            </a:r>
            <a:endParaRPr lang="en-US" sz="2800" dirty="0" smtClean="0"/>
          </a:p>
          <a:p>
            <a:r>
              <a:rPr lang="en-US" sz="2800" dirty="0" smtClean="0"/>
              <a:t>Functional Groups</a:t>
            </a:r>
            <a:endParaRPr lang="en-US" sz="2800" dirty="0" smtClean="0"/>
          </a:p>
          <a:p>
            <a:r>
              <a:rPr lang="en-US" sz="2800" dirty="0" err="1" smtClean="0"/>
              <a:t>Euphotic</a:t>
            </a:r>
            <a:r>
              <a:rPr lang="en-US" sz="2800" dirty="0" smtClean="0"/>
              <a:t> Depth</a:t>
            </a:r>
          </a:p>
          <a:p>
            <a:r>
              <a:rPr lang="en-US" sz="2800" dirty="0" smtClean="0"/>
              <a:t>PAR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95" y="222599"/>
            <a:ext cx="89206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One</a:t>
            </a:r>
            <a:r>
              <a:rPr lang="en-US" sz="3600" dirty="0" smtClean="0"/>
              <a:t> Goal </a:t>
            </a:r>
            <a:r>
              <a:rPr lang="en-US" sz="3600" dirty="0"/>
              <a:t>of GEO-</a:t>
            </a:r>
            <a:r>
              <a:rPr lang="en-US" sz="3600" dirty="0" smtClean="0"/>
              <a:t>CAPE:</a:t>
            </a:r>
          </a:p>
          <a:p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00FF"/>
                </a:solidFill>
              </a:rPr>
              <a:t>Provide </a:t>
            </a:r>
            <a:r>
              <a:rPr lang="en-US" sz="3200" dirty="0">
                <a:solidFill>
                  <a:srgbClr val="0000FF"/>
                </a:solidFill>
              </a:rPr>
              <a:t>information on natural and anthropogenic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    precursors </a:t>
            </a:r>
            <a:r>
              <a:rPr lang="en-US" sz="3200" dirty="0">
                <a:solidFill>
                  <a:srgbClr val="0000FF"/>
                </a:solidFill>
              </a:rPr>
              <a:t>of O</a:t>
            </a:r>
            <a:r>
              <a:rPr lang="en-US" sz="3200" baseline="-25000" dirty="0">
                <a:solidFill>
                  <a:srgbClr val="0000FF"/>
                </a:solidFill>
              </a:rPr>
              <a:t>3</a:t>
            </a:r>
            <a:r>
              <a:rPr lang="en-US" sz="3200" dirty="0">
                <a:solidFill>
                  <a:srgbClr val="0000FF"/>
                </a:solidFill>
              </a:rPr>
              <a:t> and aerosols [NRC, 2007]. 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5395" y="2212892"/>
            <a:ext cx="6579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Key Precursors of 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and aerosols:</a:t>
            </a:r>
          </a:p>
          <a:p>
            <a:r>
              <a:rPr lang="en-US" sz="3600" dirty="0" smtClean="0"/>
              <a:t>     </a:t>
            </a:r>
            <a:r>
              <a:rPr lang="en-US" sz="3200" dirty="0" err="1" smtClean="0">
                <a:solidFill>
                  <a:srgbClr val="0000FF"/>
                </a:solidFill>
              </a:rPr>
              <a:t>VOCs</a:t>
            </a:r>
            <a:r>
              <a:rPr lang="en-US" sz="3200" dirty="0" smtClean="0">
                <a:solidFill>
                  <a:srgbClr val="0000FF"/>
                </a:solidFill>
              </a:rPr>
              <a:t>  &amp;  </a:t>
            </a:r>
            <a:r>
              <a:rPr lang="en-US" sz="3200" dirty="0" err="1" smtClean="0">
                <a:solidFill>
                  <a:srgbClr val="0000FF"/>
                </a:solidFill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x</a:t>
            </a:r>
            <a:endParaRPr lang="en-US" sz="32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036" y="3653235"/>
            <a:ext cx="69974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VOCs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Oxygenated: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OH,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CHO, (CH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CHO</a:t>
            </a:r>
          </a:p>
          <a:p>
            <a:r>
              <a:rPr lang="en-US" sz="3200" dirty="0" smtClean="0"/>
              <a:t>Halogenated: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Br, CH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Br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CHBr</a:t>
            </a:r>
            <a:r>
              <a:rPr lang="en-US" sz="3200" baseline="-25000" dirty="0" smtClean="0"/>
              <a:t>3</a:t>
            </a:r>
            <a:endParaRPr lang="en-US" sz="3200" dirty="0" smtClean="0"/>
          </a:p>
          <a:p>
            <a:r>
              <a:rPr lang="en-US" sz="3200" dirty="0" smtClean="0"/>
              <a:t>Hydrocarbons: C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8</a:t>
            </a:r>
            <a:r>
              <a:rPr lang="en-US" sz="3200" dirty="0" smtClean="0"/>
              <a:t>, C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2147</Words>
  <Application>Microsoft Macintosh PowerPoint</Application>
  <PresentationFormat>On-screen Show (4:3)</PresentationFormat>
  <Paragraphs>256</Paragraphs>
  <Slides>26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Macintosh HD:Users:cjordan:Desktop:GEO-CAPE:Interdisciplinary Work:IS White Paper:Draft v3.docx!OLE_LINK1</vt:lpstr>
      <vt:lpstr>Macintosh HD:Users:cjordan:Desktop:GEO-CAPE:Interdisciplinary Work:IS White Paper:Draft v3.docx!OLE_LINK2</vt:lpstr>
      <vt:lpstr>Macintosh HD:Users:cjordan:Desktop:GEO-CAPE:Interdisciplinary Work:IS White Paper:Draft v3.docx!OLE_LINK3</vt:lpstr>
      <vt:lpstr>Interdisciplinary Science: DISCOVER-AQ and Beyond</vt:lpstr>
      <vt:lpstr>Slide 2</vt:lpstr>
      <vt:lpstr>Slide 3</vt:lpstr>
      <vt:lpstr>Slide 4</vt:lpstr>
      <vt:lpstr>Slide 5</vt:lpstr>
      <vt:lpstr>Slide 6</vt:lpstr>
      <vt:lpstr>GEO-CAPE Atmospheric Measurements</vt:lpstr>
      <vt:lpstr>Slide 8</vt:lpstr>
      <vt:lpstr>Slide 9</vt:lpstr>
      <vt:lpstr>Slide 10</vt:lpstr>
      <vt:lpstr>Atmospheric Global Significance of Seawater…</vt:lpstr>
      <vt:lpstr>Atmospheric Global Significance of Seawater…</vt:lpstr>
      <vt:lpstr>Photoproduction of Acetaldehyde in  Ocean Mixed Layer</vt:lpstr>
      <vt:lpstr>Seasonal Air/Sea Flux of Acetaldehyde</vt:lpstr>
      <vt:lpstr>Diverse Sources/Sinks of Halogenated VOCs</vt:lpstr>
      <vt:lpstr>Diverse Sources/Sinks of Halogenated VOCs</vt:lpstr>
      <vt:lpstr>Halogenated Compounds &amp; Pigments</vt:lpstr>
      <vt:lpstr>Halogenated Compounds &amp; Pigments</vt:lpstr>
      <vt:lpstr>Pigments &amp; Taxonomy</vt:lpstr>
      <vt:lpstr>PHYSAT: Phytoplankton Identification using remotely sensed nLw</vt:lpstr>
      <vt:lpstr>Mean nLw* Spectra for PHYSAT groups</vt:lpstr>
      <vt:lpstr>Slide 22</vt:lpstr>
      <vt:lpstr>Isoprene &amp; Clouds</vt:lpstr>
      <vt:lpstr>Marine Isoprene SOA % Contribution to Total Submicron Marine Aerosol: Jan/Jul 2001</vt:lpstr>
      <vt:lpstr>Daily Max. Marine Isoprene SOA % Contribution to Total Corresponding Submicron Marine Aerosol: 1 Jan/ 1 Jul 2001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martz</dc:creator>
  <cp:lastModifiedBy>Carolyn Jordan</cp:lastModifiedBy>
  <cp:revision>42</cp:revision>
  <dcterms:created xsi:type="dcterms:W3CDTF">2011-05-11T14:14:30Z</dcterms:created>
  <dcterms:modified xsi:type="dcterms:W3CDTF">2011-05-11T18:38:49Z</dcterms:modified>
</cp:coreProperties>
</file>