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91" r:id="rId4"/>
    <p:sldId id="290" r:id="rId5"/>
    <p:sldId id="259" r:id="rId6"/>
    <p:sldId id="258" r:id="rId7"/>
    <p:sldId id="275" r:id="rId8"/>
    <p:sldId id="282" r:id="rId9"/>
    <p:sldId id="278" r:id="rId1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66"/>
    <a:srgbClr val="FF19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 showGuides="1">
      <p:cViewPr varScale="1">
        <p:scale>
          <a:sx n="62" d="100"/>
          <a:sy n="62" d="100"/>
        </p:scale>
        <p:origin x="-9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4" d="100"/>
          <a:sy n="64" d="100"/>
        </p:scale>
        <p:origin x="-2796" y="-114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47462D3-EFDE-4629-9936-CE2F9DE684C8}" type="datetimeFigureOut">
              <a:rPr lang="en-US"/>
              <a:pPr/>
              <a:t>5/12/2011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5E52E0F-651A-4EEF-91BD-D947563819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3383A4-7697-45B3-B7B5-B68E2913746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6D04300-42F8-4690-8A4F-0AE711A9930B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E5E22-6034-420A-A4F6-91EBD8CF191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7DAB97-D3C5-493A-B9E4-0B5E8A2D5198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7D1AE1-5FA4-47A7-BA01-88D1C2781A1E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97A8B1-50BF-46B7-AC24-6D1B8D0CCA3B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902762-E885-48FB-9AB1-85AD2389C980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rgbClr val="000066"/>
                </a:solidFill>
              </a:rPr>
              <a:t>Colors indicated magnitude of AOD or AE. 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rgbClr val="000066"/>
                </a:solidFill>
              </a:rPr>
              <a:t>- Size of Triangle presents AOD or AE DVR. DVR is an index to present departure range (Max – Min departure).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- Direction of triangle is morning or afternoon when AOD/AE maximum appears.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FD1C5A-836E-42D0-B9A6-74145BF2A366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795DB6-94AB-489C-B754-5E02442F573B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0BD572-FE1C-45A1-82DF-AB4DFA62EF81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42B94-C257-4C80-AB05-1251FBC6B8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42E2E2-177E-4B2B-A770-A81615089D8C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A7B2D-53BC-491B-9EAE-649488AE87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935771-DA25-48A6-9139-1E0CD5D70BB6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C18EB-6328-4C90-863C-4B587E2F9B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38532-D22A-4DB3-90B2-D29E4658C1D4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C7327-7703-4EA5-956F-C1DA2E4008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893DC-63CA-4DD3-95A5-2D56C5C0B2BA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670B6-E972-4BCB-843B-807753652D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BC297-F426-452C-A65A-780B10E76A2B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C492A-FDA3-4E56-8159-30D2309989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82556D-7649-46D7-A3CC-551EE345AE3B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51407-75C5-4D9E-9037-BCF1BFB608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724248-ECD6-4EB0-B6E0-4E83E878AEB9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BA58F-C691-4C2A-989A-DC4F69490A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CA03C3-964E-48A0-A198-66BBD7D3EB43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0CA13-CA13-4109-8153-61DC727F41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1ADF59-A3B6-4898-94D6-A57F08B78286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A25C6-E15F-4C02-9F3A-25EBEB61C3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32FEAA-F020-4377-8F1B-B8D0C85702FF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8313B-997D-4493-A661-70D91AC61F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319088"/>
            <a:ext cx="822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229600" cy="196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E33A0655-11D1-440D-9F87-10ADBF808802}" type="datetime1">
              <a:rPr lang="en-US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F163DF6C-9CD7-4044-A034-34AEE3F6EBA8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effectLst>
            <a:outerShdw blurRad="38100" dist="38100" dir="2700000" algn="tl">
              <a:srgbClr val="1F497D"/>
            </a:outerShdw>
          </a:effectLst>
          <a:latin typeface="+mj-lt"/>
          <a:ea typeface="Geneva" charset="-128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1F497D"/>
            </a:outerShdw>
          </a:effectLst>
          <a:latin typeface="Calibri" pitchFamily="34" charset="0"/>
          <a:ea typeface="Geneva" charset="-128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1F497D"/>
            </a:outerShdw>
          </a:effectLst>
          <a:latin typeface="Calibri" pitchFamily="34" charset="0"/>
          <a:ea typeface="Geneva" charset="-128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1F497D"/>
            </a:outerShdw>
          </a:effectLst>
          <a:latin typeface="Calibri" pitchFamily="34" charset="0"/>
          <a:ea typeface="Geneva" charset="-128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1F497D"/>
            </a:outerShdw>
          </a:effectLst>
          <a:latin typeface="Calibri" pitchFamily="34" charset="0"/>
          <a:ea typeface="Genev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1F497D"/>
            </a:outerShdw>
          </a:effectLst>
          <a:latin typeface="Calibri" pitchFamily="34" charset="0"/>
          <a:ea typeface="Genev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1F497D"/>
            </a:outerShdw>
          </a:effectLst>
          <a:latin typeface="Calibri" pitchFamily="34" charset="0"/>
          <a:ea typeface="Genev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1F497D"/>
            </a:outerShdw>
          </a:effectLst>
          <a:latin typeface="Calibri" pitchFamily="34" charset="0"/>
          <a:ea typeface="Genev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1F497D"/>
            </a:outerShdw>
          </a:effectLst>
          <a:latin typeface="Calibri" pitchFamily="34" charset="0"/>
          <a:ea typeface="Geneva" charset="-128"/>
        </a:defRPr>
      </a:lvl9pPr>
    </p:titleStyle>
    <p:bodyStyle>
      <a:lvl1pPr marL="169863" indent="-169863" algn="l" rtl="0" fontAlgn="base">
        <a:spcBef>
          <a:spcPct val="7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Geneva" charset="-128"/>
          <a:cs typeface="+mn-cs"/>
        </a:defRPr>
      </a:lvl1pPr>
      <a:lvl2pPr marL="576263" indent="-228600" algn="l" rtl="0" fontAlgn="base">
        <a:spcBef>
          <a:spcPct val="35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4425"/>
            <a:ext cx="7772400" cy="1373188"/>
          </a:xfrm>
        </p:spPr>
        <p:txBody>
          <a:bodyPr>
            <a:noAutofit/>
          </a:bodyPr>
          <a:lstStyle/>
          <a:p>
            <a:r>
              <a:rPr lang="en-US" dirty="0" smtClean="0"/>
              <a:t>Aerosol Daytime Variations over North and South America as Derived from Multiyear AERONET Measurements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81400"/>
            <a:ext cx="6400800" cy="1600200"/>
          </a:xfrm>
        </p:spPr>
        <p:txBody>
          <a:bodyPr>
            <a:noAutofit/>
          </a:bodyPr>
          <a:lstStyle/>
          <a:p>
            <a:r>
              <a:rPr lang="en-US" sz="2100" dirty="0" smtClean="0">
                <a:solidFill>
                  <a:srgbClr val="FFFFFF"/>
                </a:solidFill>
              </a:rPr>
              <a:t>Yan </a:t>
            </a:r>
            <a:r>
              <a:rPr lang="en-US" sz="2100" dirty="0" smtClean="0">
                <a:solidFill>
                  <a:srgbClr val="FFFFFF"/>
                </a:solidFill>
              </a:rPr>
              <a:t>Zhang</a:t>
            </a:r>
            <a:r>
              <a:rPr lang="en-US" sz="1100" dirty="0" smtClean="0">
                <a:solidFill>
                  <a:srgbClr val="FFFFFF"/>
                </a:solidFill>
              </a:rPr>
              <a:t>1</a:t>
            </a:r>
            <a:r>
              <a:rPr lang="en-US" sz="2100" dirty="0" smtClean="0">
                <a:solidFill>
                  <a:srgbClr val="FFFFFF"/>
                </a:solidFill>
              </a:rPr>
              <a:t>, </a:t>
            </a:r>
            <a:r>
              <a:rPr lang="en-US" sz="2100" dirty="0" err="1" smtClean="0">
                <a:solidFill>
                  <a:srgbClr val="FFFFFF"/>
                </a:solidFill>
              </a:rPr>
              <a:t>Hongbin</a:t>
            </a:r>
            <a:r>
              <a:rPr lang="en-US" sz="2100" dirty="0" smtClean="0">
                <a:solidFill>
                  <a:srgbClr val="FFFFFF"/>
                </a:solidFill>
              </a:rPr>
              <a:t> </a:t>
            </a:r>
            <a:r>
              <a:rPr lang="en-US" sz="2100" dirty="0" smtClean="0">
                <a:solidFill>
                  <a:srgbClr val="FFFFFF"/>
                </a:solidFill>
              </a:rPr>
              <a:t>Yu</a:t>
            </a:r>
            <a:r>
              <a:rPr lang="en-US" sz="1100" dirty="0" smtClean="0">
                <a:solidFill>
                  <a:srgbClr val="FFFFFF"/>
                </a:solidFill>
              </a:rPr>
              <a:t>2</a:t>
            </a:r>
            <a:r>
              <a:rPr lang="en-US" sz="2100" dirty="0" smtClean="0">
                <a:solidFill>
                  <a:srgbClr val="FFFFFF"/>
                </a:solidFill>
              </a:rPr>
              <a:t>, </a:t>
            </a:r>
            <a:r>
              <a:rPr lang="en-US" sz="2100" dirty="0" smtClean="0">
                <a:solidFill>
                  <a:srgbClr val="FFFFFF"/>
                </a:solidFill>
              </a:rPr>
              <a:t>Alexander </a:t>
            </a:r>
            <a:r>
              <a:rPr lang="en-US" sz="2100" dirty="0" smtClean="0">
                <a:solidFill>
                  <a:srgbClr val="FFFFFF"/>
                </a:solidFill>
              </a:rPr>
              <a:t>Smirnov</a:t>
            </a:r>
            <a:r>
              <a:rPr lang="en-US" sz="1100" dirty="0" smtClean="0">
                <a:solidFill>
                  <a:srgbClr val="FFFFFF"/>
                </a:solidFill>
              </a:rPr>
              <a:t>1</a:t>
            </a:r>
            <a:r>
              <a:rPr lang="en-US" sz="2100" dirty="0" smtClean="0">
                <a:solidFill>
                  <a:srgbClr val="FFFFFF"/>
                </a:solidFill>
              </a:rPr>
              <a:t>, </a:t>
            </a:r>
            <a:r>
              <a:rPr lang="en-US" sz="2100" dirty="0" smtClean="0">
                <a:solidFill>
                  <a:srgbClr val="FFFFFF"/>
                </a:solidFill>
              </a:rPr>
              <a:t>Tom </a:t>
            </a:r>
            <a:r>
              <a:rPr lang="en-US" sz="2100" dirty="0" smtClean="0">
                <a:solidFill>
                  <a:srgbClr val="FFFFFF"/>
                </a:solidFill>
              </a:rPr>
              <a:t>Eck</a:t>
            </a:r>
            <a:r>
              <a:rPr lang="en-US" sz="1100" dirty="0" smtClean="0">
                <a:solidFill>
                  <a:srgbClr val="FFFFFF"/>
                </a:solidFill>
              </a:rPr>
              <a:t>1</a:t>
            </a:r>
            <a:r>
              <a:rPr lang="en-US" sz="2100" dirty="0" smtClean="0">
                <a:solidFill>
                  <a:srgbClr val="FFFFFF"/>
                </a:solidFill>
              </a:rPr>
              <a:t>, </a:t>
            </a:r>
            <a:r>
              <a:rPr lang="en-US" sz="2100" dirty="0" err="1" smtClean="0">
                <a:solidFill>
                  <a:srgbClr val="FFFFFF"/>
                </a:solidFill>
              </a:rPr>
              <a:t>Mian</a:t>
            </a:r>
            <a:r>
              <a:rPr lang="en-US" sz="2100" dirty="0" smtClean="0">
                <a:solidFill>
                  <a:srgbClr val="FFFFFF"/>
                </a:solidFill>
              </a:rPr>
              <a:t> </a:t>
            </a:r>
            <a:r>
              <a:rPr lang="en-US" sz="2100" dirty="0" smtClean="0">
                <a:solidFill>
                  <a:srgbClr val="FFFFFF"/>
                </a:solidFill>
              </a:rPr>
              <a:t>Chin</a:t>
            </a:r>
            <a:r>
              <a:rPr lang="en-US" sz="1100" dirty="0" smtClean="0">
                <a:solidFill>
                  <a:srgbClr val="FFFFFF"/>
                </a:solidFill>
              </a:rPr>
              <a:t>3</a:t>
            </a:r>
            <a:r>
              <a:rPr lang="en-US" sz="2100" dirty="0" smtClean="0">
                <a:solidFill>
                  <a:srgbClr val="FFFFFF"/>
                </a:solidFill>
              </a:rPr>
              <a:t>, </a:t>
            </a:r>
            <a:r>
              <a:rPr lang="en-US" sz="2100" dirty="0" smtClean="0">
                <a:solidFill>
                  <a:srgbClr val="FFFFFF"/>
                </a:solidFill>
              </a:rPr>
              <a:t>Lorraine </a:t>
            </a:r>
            <a:r>
              <a:rPr lang="en-US" sz="2100" dirty="0" smtClean="0">
                <a:solidFill>
                  <a:srgbClr val="FFFFFF"/>
                </a:solidFill>
              </a:rPr>
              <a:t>Remer</a:t>
            </a:r>
            <a:r>
              <a:rPr lang="en-US" sz="1100" dirty="0" smtClean="0">
                <a:solidFill>
                  <a:srgbClr val="FFFFFF"/>
                </a:solidFill>
              </a:rPr>
              <a:t>3</a:t>
            </a:r>
            <a:r>
              <a:rPr lang="en-US" sz="2100" dirty="0" smtClean="0">
                <a:solidFill>
                  <a:srgbClr val="FFFFFF"/>
                </a:solidFill>
              </a:rPr>
              <a:t>, </a:t>
            </a:r>
            <a:r>
              <a:rPr lang="en-US" sz="2100" dirty="0" err="1" smtClean="0">
                <a:solidFill>
                  <a:srgbClr val="FFFFFF"/>
                </a:solidFill>
              </a:rPr>
              <a:t>Qian</a:t>
            </a:r>
            <a:r>
              <a:rPr lang="en-US" sz="2100" dirty="0" smtClean="0">
                <a:solidFill>
                  <a:srgbClr val="FFFFFF"/>
                </a:solidFill>
              </a:rPr>
              <a:t> </a:t>
            </a:r>
            <a:r>
              <a:rPr lang="en-US" sz="2100" dirty="0" smtClean="0">
                <a:solidFill>
                  <a:srgbClr val="FFFFFF"/>
                </a:solidFill>
              </a:rPr>
              <a:t>Tan</a:t>
            </a:r>
            <a:r>
              <a:rPr lang="en-US" sz="1100" dirty="0" smtClean="0">
                <a:solidFill>
                  <a:srgbClr val="FFFFFF"/>
                </a:solidFill>
              </a:rPr>
              <a:t>1</a:t>
            </a:r>
            <a:r>
              <a:rPr lang="en-US" sz="2100" dirty="0" smtClean="0">
                <a:solidFill>
                  <a:srgbClr val="FFFFFF"/>
                </a:solidFill>
              </a:rPr>
              <a:t>, </a:t>
            </a:r>
            <a:r>
              <a:rPr lang="en-US" sz="2100" dirty="0" smtClean="0">
                <a:solidFill>
                  <a:srgbClr val="FFFFFF"/>
                </a:solidFill>
              </a:rPr>
              <a:t>Robert </a:t>
            </a:r>
            <a:r>
              <a:rPr lang="en-US" sz="2100" dirty="0" smtClean="0">
                <a:solidFill>
                  <a:srgbClr val="FFFFFF"/>
                </a:solidFill>
              </a:rPr>
              <a:t>Levy</a:t>
            </a:r>
            <a:r>
              <a:rPr lang="en-US" sz="1100" dirty="0" smtClean="0">
                <a:solidFill>
                  <a:srgbClr val="FFFFFF"/>
                </a:solidFill>
              </a:rPr>
              <a:t>4</a:t>
            </a:r>
          </a:p>
          <a:p>
            <a:r>
              <a:rPr lang="en-US" sz="1800" dirty="0" smtClean="0">
                <a:solidFill>
                  <a:srgbClr val="FFFFFF"/>
                </a:solidFill>
              </a:rPr>
              <a:t>1 GESTAR/USRA, 2 ESSIC, 3 NASA/GSFC, 4 SSAI</a:t>
            </a:r>
            <a:endParaRPr lang="en-US" sz="1800" dirty="0" smtClean="0">
              <a:solidFill>
                <a:srgbClr val="FFFFFF"/>
              </a:solidFill>
            </a:endParaRPr>
          </a:p>
          <a:p>
            <a:r>
              <a:rPr lang="en-US" sz="2100" dirty="0" smtClean="0">
                <a:solidFill>
                  <a:srgbClr val="FFFFFF"/>
                </a:solidFill>
              </a:rPr>
              <a:t>May 12,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6E61-75D3-4D38-A9EE-0A6DCAA66131}" type="slidenum">
              <a:rPr lang="en-US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391400" cy="5334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Important for studies of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climate forcing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air quality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satellite data validation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Relatively under-explored over large regions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polar orbiting satellites have no capability (one daytime visit)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geo satellites have large uncertainties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Our objective:</a:t>
            </a:r>
          </a:p>
          <a:p>
            <a:pPr lvl="1"/>
            <a:r>
              <a:rPr lang="en-US" dirty="0" smtClean="0"/>
              <a:t>document aerosol daytime variations in GEO-CAPE viewing areas with high quality, multi-year measurements from AERONET</a:t>
            </a:r>
          </a:p>
          <a:p>
            <a:pPr lvl="1"/>
            <a:r>
              <a:rPr lang="en-US" dirty="0" smtClean="0"/>
              <a:t>give suggestions to GEO-CAPE </a:t>
            </a:r>
            <a:r>
              <a:rPr lang="en-US" dirty="0" smtClean="0"/>
              <a:t> requirements </a:t>
            </a:r>
            <a:r>
              <a:rPr lang="en-US" dirty="0" smtClean="0"/>
              <a:t>aspect with </a:t>
            </a:r>
            <a:r>
              <a:rPr lang="en-US" dirty="0" smtClean="0"/>
              <a:t>aerosol 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6387" name="Rectangle 1027"/>
          <p:cNvSpPr>
            <a:spLocks noGrp="1"/>
          </p:cNvSpPr>
          <p:nvPr>
            <p:ph type="title" idx="4294967295"/>
          </p:nvPr>
        </p:nvSpPr>
        <p:spPr>
          <a:xfrm>
            <a:off x="381000" y="349250"/>
            <a:ext cx="8229600" cy="519113"/>
          </a:xfrm>
        </p:spPr>
        <p:txBody>
          <a:bodyPr/>
          <a:lstStyle/>
          <a:p>
            <a:r>
              <a:rPr lang="en-US" sz="2800" dirty="0" smtClean="0"/>
              <a:t>Aerosol can have a large daytime variation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489261" y="4052512"/>
            <a:ext cx="8305800" cy="2729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57200" y="1142839"/>
            <a:ext cx="8337404" cy="99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89260" y="2438400"/>
            <a:ext cx="8305801" cy="14663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AERONET Data Processing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5461" y="1260494"/>
            <a:ext cx="8077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Instantaneous measurements from 54 AERONET sites (after 1997) with more than two year active measurement period.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5400000">
            <a:off x="3244408" y="5060485"/>
            <a:ext cx="286941" cy="37495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65461" y="2734796"/>
                <a:ext cx="2362200" cy="94731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/>
                    </a:solidFill>
                  </a:rPr>
                  <a:t>Hourly mean:</a:t>
                </a:r>
              </a:p>
              <a:p>
                <a:pPr marL="111125" indent="-111125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bg1"/>
                        </a:solidFill>
                        <a:latin typeface="Cambria Math"/>
                      </a:rPr>
                      <m:t>𝐴𝑂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h𝑟</m:t>
                        </m:r>
                      </m:sub>
                    </m:sSub>
                    <m:r>
                      <a:rPr lang="en-US" sz="200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US" sz="20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𝐴𝑂𝐷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20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61" y="2734796"/>
                <a:ext cx="2362200" cy="94731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4134" t="-5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765862" y="2514600"/>
                <a:ext cx="4876799" cy="126964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/>
                    </a:solidFill>
                  </a:rPr>
                  <a:t>Daily mean:</a:t>
                </a:r>
              </a:p>
              <a:p>
                <a:pPr marL="166688" indent="-166688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bg1"/>
                        </a:solidFill>
                        <a:latin typeface="Cambria Math"/>
                      </a:rPr>
                      <m:t>𝐴𝑂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𝑑𝑎𝑦</m:t>
                        </m:r>
                      </m:sub>
                    </m:sSub>
                    <m:r>
                      <a:rPr lang="en-US" sz="200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US" sz="20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𝐴𝑂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h𝑟</m:t>
                                    </m:r>
                                  </m:sub>
                                </m:sSub>
                              </m:e>
                              <m:sub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20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</a:rPr>
                  <a:t> for days with more than five hourly measurements 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862" y="2514600"/>
                <a:ext cx="4876799" cy="1269643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2000" t="-3846" b="-7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Arrow 11"/>
          <p:cNvSpPr/>
          <p:nvPr/>
        </p:nvSpPr>
        <p:spPr>
          <a:xfrm rot="5400000">
            <a:off x="3180132" y="2077668"/>
            <a:ext cx="351376" cy="46324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641662" y="5391432"/>
                <a:ext cx="8001000" cy="109850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/>
                    </a:solidFill>
                  </a:rPr>
                  <a:t>Daytime variation :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/>
                      </a:rPr>
                      <m:t>𝐴𝑂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𝐷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_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𝑑𝑝𝑡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𝑠𝑒𝑎𝑠𝑜𝑛</m:t>
                        </m:r>
                      </m:sub>
                    </m:sSub>
                    <m:r>
                      <a:rPr lang="en-US" sz="2400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𝐴𝑂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𝑑𝑝𝑡</m:t>
                                    </m:r>
                                  </m:sub>
                                </m:sSub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for seasons DJF, MAM, JJA, and SON.</a:t>
                </a:r>
                <a:endParaRPr lang="en-US" sz="2000" b="1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662" y="5391432"/>
                <a:ext cx="8001000" cy="1098506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1142" t="-4420" b="-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680385" y="4236764"/>
                <a:ext cx="7962276" cy="83099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/>
                    </a:solidFill>
                  </a:rPr>
                  <a:t>Hourly departure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</a:rPr>
                        <m:t>𝐴𝑂𝐷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</a:rPr>
                        <m:t>_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𝑑𝑝𝑡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𝐴𝑂𝐷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h𝑟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</a:rPr>
                        <m:t>𝐴𝑂𝐷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</a:rPr>
                        <m:t>_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/>
                        </a:rPr>
                        <m:t>𝑑𝑎𝑦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)/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𝐴𝑂𝐷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_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𝑑𝑎𝑦</m:t>
                      </m:r>
                    </m:oMath>
                  </m:oMathPara>
                </a14:m>
                <a:endParaRPr lang="en-US" sz="2400" b="1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85" y="4236764"/>
                <a:ext cx="7962276" cy="830997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1225" t="-5882" b="-9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Arrow 20"/>
          <p:cNvSpPr/>
          <p:nvPr/>
        </p:nvSpPr>
        <p:spPr>
          <a:xfrm>
            <a:off x="2990122" y="3057152"/>
            <a:ext cx="775739" cy="21944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5400000">
            <a:off x="3278169" y="3732231"/>
            <a:ext cx="295619" cy="451157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543800" y="46482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*100%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2600" y="3657600"/>
            <a:ext cx="3200400" cy="293926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US" sz="2800" dirty="0" smtClean="0"/>
              <a:t>We use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departure (percentage) </a:t>
            </a:r>
            <a:r>
              <a:rPr lang="en-US" sz="2800" dirty="0" smtClean="0"/>
              <a:t>from daily mean instead of absolute value to present aerosol day time variation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01279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FB9D-7DB0-4D89-95B3-FB6CF95DF2F4}" type="slidenum">
              <a:rPr lang="en-US"/>
              <a:pPr/>
              <a:t>4</a:t>
            </a:fld>
            <a:endParaRPr lang="en-US"/>
          </a:p>
        </p:txBody>
      </p:sp>
      <p:pic>
        <p:nvPicPr>
          <p:cNvPr id="20481" name="Picture 6"/>
          <p:cNvPicPr>
            <a:picLocks noChangeAspect="1" noChangeArrowheads="1"/>
          </p:cNvPicPr>
          <p:nvPr/>
        </p:nvPicPr>
        <p:blipFill>
          <a:blip r:embed="rId3" cstate="print"/>
          <a:srcRect l="4001" t="1331" r="7664" b="3333"/>
          <a:stretch>
            <a:fillRect/>
          </a:stretch>
        </p:blipFill>
        <p:spPr bwMode="auto">
          <a:xfrm>
            <a:off x="436563" y="1295400"/>
            <a:ext cx="4059237" cy="328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13"/>
          <p:cNvPicPr>
            <a:picLocks noChangeAspect="1"/>
          </p:cNvPicPr>
          <p:nvPr/>
        </p:nvPicPr>
        <p:blipFill>
          <a:blip r:embed="rId4" cstate="print"/>
          <a:srcRect l="3751" t="1666" r="7500" b="3334"/>
          <a:stretch>
            <a:fillRect/>
          </a:stretch>
        </p:blipFill>
        <p:spPr bwMode="auto">
          <a:xfrm>
            <a:off x="4724400" y="1296988"/>
            <a:ext cx="4078288" cy="326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45138" y="3167063"/>
            <a:ext cx="13716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Box 10"/>
          <p:cNvSpPr txBox="1">
            <a:spLocks noChangeArrowheads="1"/>
          </p:cNvSpPr>
          <p:nvPr/>
        </p:nvSpPr>
        <p:spPr bwMode="auto">
          <a:xfrm>
            <a:off x="1600200" y="1295400"/>
            <a:ext cx="1752600" cy="2746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Calibri" pitchFamily="34" charset="0"/>
              </a:rPr>
              <a:t>Northeastern US  (JJA)</a:t>
            </a:r>
          </a:p>
        </p:txBody>
      </p:sp>
      <p:sp>
        <p:nvSpPr>
          <p:cNvPr id="20487" name="TextBox 12"/>
          <p:cNvSpPr txBox="1">
            <a:spLocks noChangeArrowheads="1"/>
          </p:cNvSpPr>
          <p:nvPr/>
        </p:nvSpPr>
        <p:spPr bwMode="auto">
          <a:xfrm>
            <a:off x="5791200" y="1296988"/>
            <a:ext cx="1676400" cy="27463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Calibri" pitchFamily="34" charset="0"/>
              </a:rPr>
              <a:t> West Coast US (JJA)</a:t>
            </a:r>
          </a:p>
        </p:txBody>
      </p:sp>
      <p:pic>
        <p:nvPicPr>
          <p:cNvPr id="20488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46625" y="1795463"/>
            <a:ext cx="1905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14700" y="3014663"/>
            <a:ext cx="10287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0" name="Rectangle 1034"/>
          <p:cNvSpPr>
            <a:spLocks noGrp="1"/>
          </p:cNvSpPr>
          <p:nvPr>
            <p:ph type="title" idx="4294967295"/>
          </p:nvPr>
        </p:nvSpPr>
        <p:spPr>
          <a:xfrm>
            <a:off x="381000" y="134938"/>
            <a:ext cx="8229600" cy="946150"/>
          </a:xfrm>
        </p:spPr>
        <p:txBody>
          <a:bodyPr/>
          <a:lstStyle/>
          <a:p>
            <a:r>
              <a:rPr lang="en-US" sz="2800" b="0" dirty="0" smtClean="0">
                <a:effectLst/>
              </a:rPr>
              <a:t>US: Northeast and West Coast (pollution aerosols) show </a:t>
            </a:r>
            <a:r>
              <a:rPr lang="en-US" sz="2800" u="sng" dirty="0" smtClean="0">
                <a:effectLst/>
              </a:rPr>
              <a:t>opposite</a:t>
            </a:r>
            <a:r>
              <a:rPr lang="en-US" sz="2800" b="0" dirty="0" smtClean="0">
                <a:effectLst/>
              </a:rPr>
              <a:t> AOD daytime variations</a:t>
            </a:r>
          </a:p>
        </p:txBody>
      </p:sp>
      <p:sp>
        <p:nvSpPr>
          <p:cNvPr id="20491" name="Rectangle 1035"/>
          <p:cNvSpPr>
            <a:spLocks noGrp="1"/>
          </p:cNvSpPr>
          <p:nvPr>
            <p:ph type="body" idx="4294967295"/>
          </p:nvPr>
        </p:nvSpPr>
        <p:spPr>
          <a:xfrm>
            <a:off x="457200" y="4724400"/>
            <a:ext cx="8229600" cy="13112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 u="sng" dirty="0" smtClean="0"/>
              <a:t>Northeast</a:t>
            </a:r>
            <a:r>
              <a:rPr lang="en-US" sz="2000" dirty="0" smtClean="0"/>
              <a:t>: Increasing AOD over a day likely associated with strong afternoon photochemical activity</a:t>
            </a:r>
          </a:p>
          <a:p>
            <a:pPr>
              <a:spcBef>
                <a:spcPct val="0"/>
              </a:spcBef>
            </a:pPr>
            <a:r>
              <a:rPr lang="en-US" sz="2000" u="sng" dirty="0" smtClean="0"/>
              <a:t>West Coast</a:t>
            </a:r>
            <a:r>
              <a:rPr lang="en-US" sz="2000" dirty="0" smtClean="0"/>
              <a:t>: AOD maximum in morning, decreases during day</a:t>
            </a:r>
          </a:p>
          <a:p>
            <a:pPr lvl="1">
              <a:spcBef>
                <a:spcPct val="0"/>
              </a:spcBef>
              <a:buFont typeface="Arial" pitchFamily="34" charset="0"/>
              <a:buNone/>
            </a:pPr>
            <a:r>
              <a:rPr lang="en-US" dirty="0" smtClean="0"/>
              <a:t>- associated with </a:t>
            </a:r>
            <a:r>
              <a:rPr lang="en-US" dirty="0" err="1" smtClean="0"/>
              <a:t>mesoscale</a:t>
            </a:r>
            <a:r>
              <a:rPr lang="en-US" dirty="0" smtClean="0"/>
              <a:t> circulations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C4F5-311D-4017-ABE1-67A6AE7F8485}" type="slidenum">
              <a:rPr lang="en-US"/>
              <a:pPr/>
              <a:t>5</a:t>
            </a:fld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3338" y="0"/>
            <a:ext cx="9177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52400"/>
            <a:ext cx="6477000" cy="4851400"/>
          </a:xfrm>
          <a:prstGeom prst="rect">
            <a:avLst/>
          </a:prstGeom>
          <a:noFill/>
          <a:ln w="63500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600" y="5073650"/>
            <a:ext cx="8763000" cy="1311275"/>
          </a:xfrm>
          <a:prstGeom prst="rect">
            <a:avLst/>
          </a:prstGeom>
          <a:solidFill>
            <a:schemeClr val="tx2">
              <a:lumMod val="90000"/>
              <a:alpha val="65000"/>
            </a:schemeClr>
          </a:solidFill>
        </p:spPr>
        <p:txBody>
          <a:bodyPr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2000" b="1" dirty="0">
                <a:solidFill>
                  <a:srgbClr val="000066"/>
                </a:solidFill>
                <a:latin typeface="Calibri" pitchFamily="34" charset="0"/>
              </a:rPr>
              <a:t>Rapid morning increase of AOD due to local </a:t>
            </a:r>
            <a:r>
              <a:rPr lang="en-US" sz="2000" b="1" dirty="0" smtClean="0">
                <a:solidFill>
                  <a:srgbClr val="000066"/>
                </a:solidFill>
                <a:latin typeface="Calibri" pitchFamily="34" charset="0"/>
              </a:rPr>
              <a:t>emission.</a:t>
            </a:r>
            <a:endParaRPr lang="en-US" sz="2000" b="1" dirty="0">
              <a:solidFill>
                <a:srgbClr val="000066"/>
              </a:solidFill>
              <a:latin typeface="Calibri" pitchFamily="34" charset="0"/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en-US" sz="2000" b="1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Small </a:t>
            </a:r>
            <a:r>
              <a:rPr lang="en-US" sz="2000" b="1" dirty="0">
                <a:solidFill>
                  <a:srgbClr val="000066"/>
                </a:solidFill>
                <a:latin typeface="Calibri" pitchFamily="34" charset="0"/>
              </a:rPr>
              <a:t>afternoon AOD change due to basin ventilation by terrain-induced wind. 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2000" b="1" dirty="0">
                <a:solidFill>
                  <a:srgbClr val="000066"/>
                </a:solidFill>
                <a:latin typeface="Calibri" pitchFamily="34" charset="0"/>
              </a:rPr>
              <a:t>AE shows 15%~25% changes; noontime peaks could be related to strong photochemistry that produces small particles.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1200" y="19812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AOD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1368623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AE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000066"/>
            </a:gs>
            <a:gs pos="70000">
              <a:srgbClr val="000066"/>
            </a:gs>
            <a:gs pos="100000">
              <a:srgbClr val="663012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F154-5807-48CE-81A7-82891F800421}" type="slidenum">
              <a:rPr lang="en-US"/>
              <a:pPr/>
              <a:t>6</a:t>
            </a:fld>
            <a:endParaRPr lang="en-US"/>
          </a:p>
        </p:txBody>
      </p:sp>
      <p:pic>
        <p:nvPicPr>
          <p:cNvPr id="2457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066800"/>
            <a:ext cx="48387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Box 1"/>
          <p:cNvSpPr txBox="1">
            <a:spLocks noChangeArrowheads="1"/>
          </p:cNvSpPr>
          <p:nvPr/>
        </p:nvSpPr>
        <p:spPr bwMode="auto">
          <a:xfrm>
            <a:off x="228600" y="4495800"/>
            <a:ext cx="540226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None/>
            </a:pPr>
            <a:r>
              <a:rPr lang="en-US" sz="2000" u="sng" dirty="0" err="1">
                <a:latin typeface="Calibri" pitchFamily="34" charset="0"/>
              </a:rPr>
              <a:t>Abracos</a:t>
            </a:r>
            <a:r>
              <a:rPr lang="en-US" sz="2000" u="sng" dirty="0">
                <a:latin typeface="Calibri" pitchFamily="34" charset="0"/>
              </a:rPr>
              <a:t> Hill</a:t>
            </a:r>
            <a:r>
              <a:rPr lang="en-US" sz="2000" dirty="0">
                <a:latin typeface="Calibri" pitchFamily="34" charset="0"/>
              </a:rPr>
              <a:t>:  AOD increases during day; late afternoon maximum consistent with observed peak fire activities</a:t>
            </a:r>
          </a:p>
          <a:p>
            <a:pPr marL="342900" indent="-342900">
              <a:buFont typeface="Arial" pitchFamily="34" charset="0"/>
              <a:buNone/>
            </a:pPr>
            <a:r>
              <a:rPr lang="en-US" sz="2000" u="sng" dirty="0">
                <a:latin typeface="Calibri" pitchFamily="34" charset="0"/>
              </a:rPr>
              <a:t>Alta </a:t>
            </a:r>
            <a:r>
              <a:rPr lang="en-US" sz="2000" u="sng" dirty="0" err="1">
                <a:latin typeface="Calibri" pitchFamily="34" charset="0"/>
              </a:rPr>
              <a:t>Floresta</a:t>
            </a:r>
            <a:r>
              <a:rPr lang="en-US" sz="2000" dirty="0">
                <a:latin typeface="Calibri" pitchFamily="34" charset="0"/>
              </a:rPr>
              <a:t>:  AOD has morning maximum, decreases during day</a:t>
            </a:r>
          </a:p>
        </p:txBody>
      </p:sp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371600"/>
            <a:ext cx="15906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68963" y="1095375"/>
            <a:ext cx="313372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4"/>
          <p:cNvPicPr>
            <a:picLocks noChangeAspect="1" noChangeArrowheads="1"/>
          </p:cNvPicPr>
          <p:nvPr/>
        </p:nvPicPr>
        <p:blipFill>
          <a:blip r:embed="rId6" cstate="print"/>
          <a:srcRect t="-3104"/>
          <a:stretch>
            <a:fillRect/>
          </a:stretch>
        </p:blipFill>
        <p:spPr bwMode="auto">
          <a:xfrm>
            <a:off x="5705475" y="3846513"/>
            <a:ext cx="3105150" cy="227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6019800" y="1752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</a:rPr>
              <a:t>Abracos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 Hill</a:t>
            </a:r>
          </a:p>
        </p:txBody>
      </p:sp>
      <p:sp>
        <p:nvSpPr>
          <p:cNvPr id="24585" name="TextBox 8"/>
          <p:cNvSpPr txBox="1">
            <a:spLocks noChangeArrowheads="1"/>
          </p:cNvSpPr>
          <p:nvPr/>
        </p:nvSpPr>
        <p:spPr bwMode="auto">
          <a:xfrm>
            <a:off x="6477000" y="3962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Alta </a:t>
            </a:r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</a:rPr>
              <a:t>Floresta</a:t>
            </a:r>
            <a:endParaRPr lang="en-US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586" name="Rectangle 1034"/>
          <p:cNvSpPr>
            <a:spLocks noGrp="1"/>
          </p:cNvSpPr>
          <p:nvPr>
            <p:ph type="title" idx="4294967295"/>
          </p:nvPr>
        </p:nvSpPr>
        <p:spPr>
          <a:xfrm>
            <a:off x="381000" y="60325"/>
            <a:ext cx="8229600" cy="946150"/>
          </a:xfrm>
        </p:spPr>
        <p:txBody>
          <a:bodyPr/>
          <a:lstStyle/>
          <a:p>
            <a:r>
              <a:rPr lang="en-US" sz="2800" b="0" dirty="0" smtClean="0">
                <a:effectLst/>
              </a:rPr>
              <a:t>Two forest sites in South America (smoke aerosols) with </a:t>
            </a:r>
            <a:r>
              <a:rPr lang="en-US" sz="2800" b="0" u="sng" dirty="0" smtClean="0">
                <a:effectLst/>
              </a:rPr>
              <a:t>differing</a:t>
            </a:r>
            <a:r>
              <a:rPr lang="en-US" sz="2800" b="0" dirty="0" smtClean="0">
                <a:effectLst/>
              </a:rPr>
              <a:t> AOD daytime variations</a:t>
            </a: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914400" y="3714690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70C0"/>
                </a:solidFill>
                <a:latin typeface="Calibri" pitchFamily="34" charset="0"/>
              </a:rPr>
              <a:t>Abracos</a:t>
            </a:r>
            <a:r>
              <a:rPr lang="en-US" sz="2000" b="1" dirty="0">
                <a:solidFill>
                  <a:srgbClr val="0070C0"/>
                </a:solidFill>
                <a:latin typeface="Calibri" pitchFamily="34" charset="0"/>
              </a:rPr>
              <a:t> Hill</a:t>
            </a: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990600" y="2133600"/>
            <a:ext cx="1600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Alta </a:t>
            </a:r>
            <a:r>
              <a:rPr lang="en-US" sz="2000" b="1" dirty="0" err="1">
                <a:solidFill>
                  <a:srgbClr val="FF0000"/>
                </a:solidFill>
                <a:latin typeface="Calibri" pitchFamily="34" charset="0"/>
              </a:rPr>
              <a:t>Floresta</a:t>
            </a:r>
            <a:endParaRPr lang="en-US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CAB1-0D9F-4A10-B874-D05C288BB0A3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26631" name="Group 1031"/>
          <p:cNvGrpSpPr>
            <a:grpSpLocks/>
          </p:cNvGrpSpPr>
          <p:nvPr/>
        </p:nvGrpSpPr>
        <p:grpSpPr bwMode="auto">
          <a:xfrm>
            <a:off x="0" y="1143000"/>
            <a:ext cx="3902075" cy="2757488"/>
            <a:chOff x="0" y="480"/>
            <a:chExt cx="2458" cy="1737"/>
          </a:xfrm>
        </p:grpSpPr>
        <p:pic>
          <p:nvPicPr>
            <p:cNvPr id="2662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1336" t="30266" b="8408"/>
            <a:stretch>
              <a:fillRect/>
            </a:stretch>
          </p:blipFill>
          <p:spPr bwMode="auto">
            <a:xfrm>
              <a:off x="0" y="480"/>
              <a:ext cx="2458" cy="1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29" name="TextBox 5"/>
            <p:cNvSpPr txBox="1">
              <a:spLocks noChangeArrowheads="1"/>
            </p:cNvSpPr>
            <p:nvPr/>
          </p:nvSpPr>
          <p:spPr bwMode="auto">
            <a:xfrm>
              <a:off x="384" y="1008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  <a:latin typeface="Calibri" pitchFamily="34" charset="0"/>
                </a:rPr>
                <a:t>Lanai</a:t>
              </a:r>
            </a:p>
          </p:txBody>
        </p:sp>
      </p:grpSp>
      <p:pic>
        <p:nvPicPr>
          <p:cNvPr id="26626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143000"/>
            <a:ext cx="5791200" cy="4419600"/>
          </a:xfrm>
          <a:prstGeom prst="rect">
            <a:avLst/>
          </a:prstGeom>
          <a:noFill/>
          <a:ln w="4445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231775" y="5638800"/>
            <a:ext cx="87598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None/>
            </a:pPr>
            <a:r>
              <a:rPr lang="en-US" sz="2400" dirty="0">
                <a:latin typeface="Calibri" pitchFamily="34" charset="0"/>
              </a:rPr>
              <a:t>Large AE variation could result from:  1) large uncertainties in low AOD regime; </a:t>
            </a:r>
            <a:r>
              <a:rPr lang="en-US" sz="2400" dirty="0" smtClean="0">
                <a:latin typeface="Calibri" pitchFamily="34" charset="0"/>
              </a:rPr>
              <a:t> 2</a:t>
            </a:r>
            <a:r>
              <a:rPr lang="en-US" sz="2400" dirty="0">
                <a:latin typeface="Calibri" pitchFamily="34" charset="0"/>
              </a:rPr>
              <a:t>) photochemistry produces fine-mode sulfate aerosol at the noon.</a:t>
            </a:r>
          </a:p>
        </p:txBody>
      </p:sp>
      <p:sp>
        <p:nvSpPr>
          <p:cNvPr id="26630" name="Rectangle 1030"/>
          <p:cNvSpPr>
            <a:spLocks noGrp="1"/>
          </p:cNvSpPr>
          <p:nvPr>
            <p:ph type="title" idx="4294967295"/>
          </p:nvPr>
        </p:nvSpPr>
        <p:spPr>
          <a:xfrm>
            <a:off x="457200" y="36493"/>
            <a:ext cx="8229600" cy="954107"/>
          </a:xfrm>
        </p:spPr>
        <p:txBody>
          <a:bodyPr/>
          <a:lstStyle/>
          <a:p>
            <a:r>
              <a:rPr lang="en-US" sz="2800" b="0" dirty="0" smtClean="0">
                <a:effectLst/>
              </a:rPr>
              <a:t>Lanai Island (Marine aerosols), Hawaii:  AOD increases during day presumably associated with sea breeze</a:t>
            </a:r>
            <a:endParaRPr lang="en-US" sz="2800" b="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25116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AOD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1749623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AE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D714C-2C41-4D92-BC4D-4C2E22B43C0E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28686" name="Group 1038"/>
          <p:cNvGrpSpPr>
            <a:grpSpLocks/>
          </p:cNvGrpSpPr>
          <p:nvPr/>
        </p:nvGrpSpPr>
        <p:grpSpPr bwMode="auto">
          <a:xfrm>
            <a:off x="698500" y="1212850"/>
            <a:ext cx="3568700" cy="3729038"/>
            <a:chOff x="440" y="662"/>
            <a:chExt cx="2248" cy="2349"/>
          </a:xfrm>
        </p:grpSpPr>
        <p:pic>
          <p:nvPicPr>
            <p:cNvPr id="28677" name="Picture 8"/>
            <p:cNvPicPr>
              <a:picLocks noChangeAspect="1"/>
            </p:cNvPicPr>
            <p:nvPr/>
          </p:nvPicPr>
          <p:blipFill>
            <a:blip r:embed="rId3" cstate="print"/>
            <a:srcRect l="25000" t="11667" r="21249" b="13333"/>
            <a:stretch>
              <a:fillRect/>
            </a:stretch>
          </p:blipFill>
          <p:spPr bwMode="auto">
            <a:xfrm>
              <a:off x="440" y="662"/>
              <a:ext cx="2248" cy="2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79" name="TextBox 1"/>
            <p:cNvSpPr txBox="1">
              <a:spLocks noChangeArrowheads="1"/>
            </p:cNvSpPr>
            <p:nvPr/>
          </p:nvSpPr>
          <p:spPr bwMode="auto">
            <a:xfrm>
              <a:off x="561" y="1872"/>
              <a:ext cx="5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  <a:latin typeface="Calibri" pitchFamily="34" charset="0"/>
                </a:rPr>
                <a:t>(AOD)</a:t>
              </a:r>
            </a:p>
          </p:txBody>
        </p:sp>
      </p:grpSp>
      <p:grpSp>
        <p:nvGrpSpPr>
          <p:cNvPr id="28687" name="Group 1039"/>
          <p:cNvGrpSpPr>
            <a:grpSpLocks/>
          </p:cNvGrpSpPr>
          <p:nvPr/>
        </p:nvGrpSpPr>
        <p:grpSpPr bwMode="auto">
          <a:xfrm>
            <a:off x="5029200" y="1223963"/>
            <a:ext cx="3568700" cy="3729037"/>
            <a:chOff x="3168" y="669"/>
            <a:chExt cx="2248" cy="2349"/>
          </a:xfrm>
        </p:grpSpPr>
        <p:pic>
          <p:nvPicPr>
            <p:cNvPr id="28673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 l="25000" t="11667" r="21249" b="13333"/>
            <a:stretch>
              <a:fillRect/>
            </a:stretch>
          </p:blipFill>
          <p:spPr bwMode="auto">
            <a:xfrm>
              <a:off x="3168" y="669"/>
              <a:ext cx="2248" cy="2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5" name="TextBox 1"/>
            <p:cNvSpPr txBox="1">
              <a:spLocks noChangeArrowheads="1"/>
            </p:cNvSpPr>
            <p:nvPr/>
          </p:nvSpPr>
          <p:spPr bwMode="auto">
            <a:xfrm>
              <a:off x="3441" y="1872"/>
              <a:ext cx="4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  <a:latin typeface="Calibri" pitchFamily="34" charset="0"/>
                </a:rPr>
                <a:t>(AE)</a:t>
              </a:r>
            </a:p>
          </p:txBody>
        </p:sp>
      </p:grpSp>
      <p:sp>
        <p:nvSpPr>
          <p:cNvPr id="28674" name="Rectangle 7"/>
          <p:cNvSpPr>
            <a:spLocks noChangeArrowheads="1"/>
          </p:cNvSpPr>
          <p:nvPr/>
        </p:nvSpPr>
        <p:spPr bwMode="auto">
          <a:xfrm>
            <a:off x="0" y="11666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8675" name="Picture 13"/>
          <p:cNvPicPr>
            <a:picLocks noChangeAspect="1" noChangeArrowheads="1"/>
          </p:cNvPicPr>
          <p:nvPr/>
        </p:nvPicPr>
        <p:blipFill>
          <a:blip r:embed="rId5" cstate="print"/>
          <a:srcRect l="26250" t="66667" r="38750" b="15485"/>
          <a:stretch>
            <a:fillRect/>
          </a:stretch>
        </p:blipFill>
        <p:spPr bwMode="auto">
          <a:xfrm>
            <a:off x="5464175" y="3514725"/>
            <a:ext cx="18399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11"/>
          <p:cNvPicPr>
            <a:picLocks noChangeAspect="1"/>
          </p:cNvPicPr>
          <p:nvPr/>
        </p:nvPicPr>
        <p:blipFill>
          <a:blip r:embed="rId6" cstate="print"/>
          <a:srcRect l="26250" t="66667" r="38750" b="15485"/>
          <a:stretch>
            <a:fillRect/>
          </a:stretch>
        </p:blipFill>
        <p:spPr bwMode="auto">
          <a:xfrm>
            <a:off x="914400" y="3514725"/>
            <a:ext cx="2322513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381000" y="5241925"/>
            <a:ext cx="8458200" cy="1311275"/>
          </a:xfrm>
          <a:prstGeom prst="rect">
            <a:avLst/>
          </a:prstGeom>
          <a:solidFill>
            <a:schemeClr val="tx2">
              <a:lumMod val="90000"/>
              <a:alpha val="65000"/>
            </a:schemeClr>
          </a:solidFill>
        </p:spPr>
        <p:txBody>
          <a:bodyPr>
            <a:spAutoFit/>
          </a:bodyPr>
          <a:lstStyle/>
          <a:p>
            <a:pPr marL="174625" indent="-174625">
              <a:buFont typeface="Arial" pitchFamily="34" charset="0"/>
              <a:buNone/>
            </a:pPr>
            <a:r>
              <a:rPr lang="en-US" sz="2000" b="1" dirty="0">
                <a:solidFill>
                  <a:srgbClr val="000066"/>
                </a:solidFill>
                <a:latin typeface="Calibri" pitchFamily="34" charset="0"/>
              </a:rPr>
              <a:t>Northeast US has large AOD (&gt; 0.3) and AE (&gt; 1.6), but small DVRs</a:t>
            </a:r>
          </a:p>
          <a:p>
            <a:pPr marL="174625" indent="-174625">
              <a:buFont typeface="Arial" pitchFamily="34" charset="0"/>
              <a:buNone/>
            </a:pPr>
            <a:r>
              <a:rPr lang="en-US" sz="2000" b="1" dirty="0">
                <a:solidFill>
                  <a:srgbClr val="000066"/>
                </a:solidFill>
                <a:latin typeface="Calibri" pitchFamily="34" charset="0"/>
              </a:rPr>
              <a:t>West Coast US shows small AOD (&lt;0.3) and AE (0.8~1.2), but AE DVR are large</a:t>
            </a:r>
          </a:p>
          <a:p>
            <a:pPr marL="174625" indent="-174625">
              <a:buFont typeface="Arial" pitchFamily="34" charset="0"/>
              <a:buNone/>
            </a:pPr>
            <a:r>
              <a:rPr lang="en-US" sz="2000" b="1" dirty="0">
                <a:solidFill>
                  <a:srgbClr val="000066"/>
                </a:solidFill>
                <a:latin typeface="Calibri" pitchFamily="34" charset="0"/>
              </a:rPr>
              <a:t>Middle US has small AOD &amp; DVR</a:t>
            </a:r>
          </a:p>
          <a:p>
            <a:pPr marL="174625" indent="-174625">
              <a:buFont typeface="Arial" pitchFamily="34" charset="0"/>
              <a:buNone/>
            </a:pPr>
            <a:r>
              <a:rPr lang="en-US" sz="2000" b="1" dirty="0">
                <a:solidFill>
                  <a:srgbClr val="000066"/>
                </a:solidFill>
                <a:latin typeface="Calibri" pitchFamily="34" charset="0"/>
              </a:rPr>
              <a:t>South America shows large AOD </a:t>
            </a:r>
            <a:r>
              <a:rPr lang="en-US" sz="2000" b="1" dirty="0" smtClean="0">
                <a:solidFill>
                  <a:srgbClr val="000066"/>
                </a:solidFill>
                <a:latin typeface="Calibri" pitchFamily="34" charset="0"/>
              </a:rPr>
              <a:t>(&gt; 0.3</a:t>
            </a:r>
            <a:r>
              <a:rPr lang="en-US" sz="2000" b="1" dirty="0" smtClean="0">
                <a:solidFill>
                  <a:srgbClr val="000066"/>
                </a:solidFill>
                <a:latin typeface="Calibri" pitchFamily="34" charset="0"/>
              </a:rPr>
              <a:t>) over </a:t>
            </a:r>
            <a:r>
              <a:rPr lang="en-US" sz="2000" b="1" dirty="0">
                <a:solidFill>
                  <a:srgbClr val="000066"/>
                </a:solidFill>
                <a:latin typeface="Calibri" pitchFamily="34" charset="0"/>
              </a:rPr>
              <a:t>Amazon </a:t>
            </a:r>
            <a:r>
              <a:rPr lang="en-US" sz="2000" b="1" dirty="0" smtClean="0">
                <a:solidFill>
                  <a:srgbClr val="000066"/>
                </a:solidFill>
                <a:latin typeface="Calibri" pitchFamily="34" charset="0"/>
              </a:rPr>
              <a:t>region</a:t>
            </a:r>
            <a:endParaRPr lang="en-US" sz="20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28682" name="TextBox 2"/>
          <p:cNvSpPr txBox="1">
            <a:spLocks noChangeArrowheads="1"/>
          </p:cNvSpPr>
          <p:nvPr/>
        </p:nvSpPr>
        <p:spPr bwMode="auto">
          <a:xfrm>
            <a:off x="698500" y="1219200"/>
            <a:ext cx="6096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200">
              <a:latin typeface="Calibri" pitchFamily="34" charset="0"/>
            </a:endParaRPr>
          </a:p>
        </p:txBody>
      </p:sp>
      <p:sp>
        <p:nvSpPr>
          <p:cNvPr id="28683" name="TextBox 16"/>
          <p:cNvSpPr txBox="1">
            <a:spLocks noChangeArrowheads="1"/>
          </p:cNvSpPr>
          <p:nvPr/>
        </p:nvSpPr>
        <p:spPr bwMode="auto">
          <a:xfrm>
            <a:off x="5029200" y="1228725"/>
            <a:ext cx="6096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200">
              <a:latin typeface="Calibri" pitchFamily="34" charset="0"/>
            </a:endParaRPr>
          </a:p>
        </p:txBody>
      </p:sp>
      <p:sp>
        <p:nvSpPr>
          <p:cNvPr id="28684" name="Rectangle 1036"/>
          <p:cNvSpPr>
            <a:spLocks noGrp="1"/>
          </p:cNvSpPr>
          <p:nvPr>
            <p:ph type="title" idx="4294967295"/>
          </p:nvPr>
        </p:nvSpPr>
        <p:spPr>
          <a:xfrm>
            <a:off x="304800" y="112693"/>
            <a:ext cx="8229600" cy="954107"/>
          </a:xfrm>
        </p:spPr>
        <p:txBody>
          <a:bodyPr/>
          <a:lstStyle/>
          <a:p>
            <a:r>
              <a:rPr lang="en-US" sz="2800" dirty="0" smtClean="0">
                <a:effectLst/>
              </a:rPr>
              <a:t>AOD and AE variations show wide range depending on location and/or season</a:t>
            </a:r>
            <a:endParaRPr lang="en-US" sz="2800" dirty="0" smtClean="0">
              <a:solidFill>
                <a:srgbClr val="000066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4135-E095-40E0-AFE4-8076AD6A5AD1}" type="slidenum">
              <a:rPr lang="en-US"/>
              <a:pPr/>
              <a:t>9</a:t>
            </a:fld>
            <a:endParaRPr lang="en-US"/>
          </a:p>
        </p:txBody>
      </p:sp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7763"/>
            <a:ext cx="8153400" cy="4948237"/>
          </a:xfrm>
        </p:spPr>
        <p:txBody>
          <a:bodyPr>
            <a:noAutofit/>
          </a:bodyPr>
          <a:lstStyle/>
          <a:p>
            <a:r>
              <a:rPr lang="en-US" sz="2500" dirty="0" smtClean="0"/>
              <a:t>There are a wide range of AOD and AE variations depending on location and/or season</a:t>
            </a:r>
          </a:p>
          <a:p>
            <a:r>
              <a:rPr lang="en-US" sz="2500" dirty="0" smtClean="0"/>
              <a:t>AOD changes </a:t>
            </a:r>
            <a:r>
              <a:rPr lang="en-US" sz="2500" dirty="0" smtClean="0"/>
              <a:t>could be increasing or decreasing, but they are </a:t>
            </a:r>
            <a:r>
              <a:rPr lang="en-US" sz="2500" dirty="0" smtClean="0"/>
              <a:t>non-linear. </a:t>
            </a:r>
            <a:endParaRPr lang="en-US" sz="2500" dirty="0" smtClean="0"/>
          </a:p>
          <a:p>
            <a:r>
              <a:rPr lang="en-US" sz="2500" dirty="0" smtClean="0"/>
              <a:t>To </a:t>
            </a:r>
            <a:r>
              <a:rPr lang="en-US" sz="2500" dirty="0" smtClean="0"/>
              <a:t>capture observed AOD variations we see, at least three successful aerosol retrievals from geo satellites are </a:t>
            </a:r>
            <a:r>
              <a:rPr lang="en-US" sz="2500" dirty="0" smtClean="0"/>
              <a:t>needed </a:t>
            </a:r>
            <a:r>
              <a:rPr lang="en-US" sz="2500" dirty="0" smtClean="0"/>
              <a:t>(morning, noon, and afternoon</a:t>
            </a:r>
            <a:r>
              <a:rPr lang="en-US" sz="2500" dirty="0" smtClean="0"/>
              <a:t>).</a:t>
            </a:r>
            <a:endParaRPr lang="en-US" sz="2500" dirty="0" smtClean="0"/>
          </a:p>
          <a:p>
            <a:r>
              <a:rPr lang="en-US" sz="2500" dirty="0" smtClean="0"/>
              <a:t>Both comprehensive </a:t>
            </a:r>
            <a:r>
              <a:rPr lang="en-US" sz="2500" dirty="0" smtClean="0"/>
              <a:t>datasets and regional simulations </a:t>
            </a:r>
            <a:r>
              <a:rPr lang="en-US" sz="2500" dirty="0" smtClean="0"/>
              <a:t>are needed </a:t>
            </a:r>
            <a:r>
              <a:rPr lang="en-US" sz="2500" dirty="0" smtClean="0"/>
              <a:t>to </a:t>
            </a:r>
            <a:r>
              <a:rPr lang="en-US" sz="2500" dirty="0" smtClean="0"/>
              <a:t>better understand the observed complex daytime </a:t>
            </a:r>
            <a:r>
              <a:rPr lang="en-US" sz="2500" dirty="0" smtClean="0"/>
              <a:t>variations. In particular, simultaneous </a:t>
            </a:r>
            <a:r>
              <a:rPr lang="en-US" sz="2500" dirty="0" smtClean="0"/>
              <a:t>measurements of aerosol and precursors from GEO-CAPE would provide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smtClean="0"/>
              <a:t>better insight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3739</TotalTime>
  <Words>583</Words>
  <Application>Microsoft Office PowerPoint</Application>
  <PresentationFormat>On-screen Show (4:3)</PresentationFormat>
  <Paragraphs>79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Aerosol Daytime Variations over North and South America as Derived from Multiyear AERONET Measurements</vt:lpstr>
      <vt:lpstr>Aerosol can have a large daytime variation</vt:lpstr>
      <vt:lpstr>AERONET Data Processing</vt:lpstr>
      <vt:lpstr>US: Northeast and West Coast (pollution aerosols) show opposite AOD daytime variations</vt:lpstr>
      <vt:lpstr>Slide 5</vt:lpstr>
      <vt:lpstr>Two forest sites in South America (smoke aerosols) with differing AOD daytime variations</vt:lpstr>
      <vt:lpstr>Lanai Island (Marine aerosols), Hawaii:  AOD increases during day presumably associated with sea breeze</vt:lpstr>
      <vt:lpstr>AOD and AE variations show wide range depending on location and/or season</vt:lpstr>
      <vt:lpstr>Conclusions</vt:lpstr>
    </vt:vector>
  </TitlesOfParts>
  <Company>GEST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Aerosol Daytime Variations over North and South Americas as Derived from Multiyear AERONET Measurements</dc:title>
  <dc:creator>Yan Zhang</dc:creator>
  <cp:lastModifiedBy>xiaoshan</cp:lastModifiedBy>
  <cp:revision>286</cp:revision>
  <cp:lastPrinted>2011-05-10T15:37:57Z</cp:lastPrinted>
  <dcterms:created xsi:type="dcterms:W3CDTF">2011-05-04T16:01:21Z</dcterms:created>
  <dcterms:modified xsi:type="dcterms:W3CDTF">2011-05-12T17:57:20Z</dcterms:modified>
</cp:coreProperties>
</file>