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19" r:id="rId2"/>
    <p:sldId id="417" r:id="rId3"/>
    <p:sldId id="41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863D"/>
    <a:srgbClr val="48BE6F"/>
    <a:srgbClr val="70EB5F"/>
    <a:srgbClr val="FF0000"/>
    <a:srgbClr val="286A7C"/>
    <a:srgbClr val="FF0066"/>
    <a:srgbClr val="3B2F91"/>
    <a:srgbClr val="FF99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13" autoAdjust="0"/>
    <p:restoredTop sz="94693" autoAdjust="0"/>
  </p:normalViewPr>
  <p:slideViewPr>
    <p:cSldViewPr>
      <p:cViewPr varScale="1">
        <p:scale>
          <a:sx n="45" d="100"/>
          <a:sy n="45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78DFA-C227-4A6C-AA64-CDEF3A701295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394BF-9A90-42D5-B691-A8D3D991FA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61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4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rgbClr val="3B2F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89"/>
            <a:ext cx="8229600" cy="1143000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data:image/jpeg;base64,/9j/4AAQSkZJRgABAQAAAQABAAD/2wCEAAkGBxQREBUUExQVFhUWFRUVGRYUGBYVFRcdGRgWFxYYFRQZHCgiGBwlHBQcITEiJSktLi8uFx8zODMsNygtLisBCgoKDQwGDg8ODisZExkrKysrKysrKysrKysrKysrKysrKysrKysrKysrKysrKysrKysrKysrKysrKysrKysrK//AABEIALABHgMBIgACEQEDEQH/xAAbAAADAQEBAQEAAAAAAAAAAAAABAUBAwIGB//EAEoQAAIBAwIEAwMGCQgKAwEAAAECAwAREgQhBRMxQSJRYTJxgQYVI0JSkRQzU2Jyc4Kh0SRDY5KTsbLSVIOio7O0wdPh8DSUwgf/xAAUAQEAAAAAAAAAAAAAAAAAAAAA/8QAFBEBAAAAAAAAAAAAAAAAAAAAAP/aAAwDAQACEQMRAD8A/caS4rIyoMWxJeNcrA2DOoOx272+NO1H+VOp5cAtYu0sCxqfrOZUKD3XG/kAT0BNBJ+XHFZ9PopZLMjRjMPEvNjbEE4yAozRi4BJxIAt4huVc+S+kd9DppGaWKV9PC0gBNsiilrxyBgpuTewBPem/lVwYa3Ry6Y4gS4qSwysA6sxUfbAF1J2DBSQRtVVVsLDYDsOgoErahenKk8r5wn4kB7n1AHuFHzlb24pk/Y5v7oSxp+uOsnEcbueiKznvsoJP91By03E4ZDZJUY3IsGBa63DDHrcWNx2saavUT8BUnTQyIrgRvI2YDhmQIpyuLEkzM1/MHzuHTwmMeyHS3QRu6AeXhVsbDytb0oH6KQGlmA8M5J/pERvvwCbfdWh9QOqxP6hnS/7BVsf6xoHqKQ/DZBs0EnqyNG6j72Dn4L7r0Hiijqkw/1Mrf4VNqB+ikF41pybc+IG9sS6hgelipNwb7WIvTK6pCbB1JPYMCaDtRRRQFFFFAUVwXVIZGjDKXUBmUEZAHoSP/e3nXegKKKKAooooCiiigKKKKAooooCiisoNrL1y1uo5cbPYnFS1h1Nh0F+56VL0vDtSIwJNWWkW9nEca5Gx/GqFswubeHHYDvvQWqKX0Oo5kava1wCR5H6yn1BuPhTFAVJ4vpE1EsUbgkITObEqQQCkfiUgqSZGINxvGbdDVU0jwvxhpfyhuvlgNo7HuCPF+3QK6fiC6cyJqJgAJAI3mKoXUqh9qwDkOzLcbgAX8zWSQMLggg7gjcffXukBwXTC/8AJ4fExc/RpuzG7MdtySbk0DxpLjG6Kn5SSNLfaGQZxbuMFa48gaw8Hg+rEqH7UX0T/B0sw++lNfpDG0LrI7YTLaJ2DBsleI2YqXuqyFuu+Bv9oA3xJCMZRc8rJigF8gRY2sL5AEkAddx3BDqOCLg3B3BG4IPQg0MwAJJAA3JOwA8yaR4HGFi2AUsS5UDHEv4guP1diOw8zuTQUKKKKAooooPJW+xqVotHG0mpDRow5qrYqpFuRCbbjpdibfnHzqvSPC+kn66T/Fb/AKfuoPPzHpv9Hg/so/4V6+ao/OX+2n/z09RQI/NUfnL/AG0/+ekeE8MBV82lJE0wF55j4cyVF8h0Btbta1za5uVO0jgamZAR7EMpF97tzI727AiEelwfWg8ycKxdXifBlEgOYMofPC+RZsiRylt4ugtXpG1A3YQt2KqXUn88ObgfoW2v7RtvRrKCdJxqNdmDh9rxhS8ii4GRVL+Hf2unXyrtp+KRSSGNXBkC5lNw4W4F2Q7gbjqN70nxXiaJsZRGouXfa9l6qnXe5GTW8IPYkEdNNqYo0XBWydVcJiwma/QyB9wx3uXINwbnY0FSivnNLqZTqWeV5kRX5SoECwFmtiGYrm3tABxZS2XiN1Va+o4jGhAJZi17CNHkPW1zgDiL7XNhsfKgcoqXFx2EnFnCyZ8sxkgyKcgoyVCbAkjfp4hvvVSgKKKKAoooJoCisvSHzzCb4PzLHE8pWlsbA2PLBt1H3ig8cfvyRa9+dpz4cb2E8RNstul9qpCvnDM82shLq0SRM9on5ZdnaNwkuSswCYcxRY3JvcbVc1mo5UbuQSEVmIFrnEE2FyBc27kUE9dSdNJhIPoXZ2SRc2wuOYwmsmMa3LkOSBYAHfrYqXLFLOCrjlRn2gGDSMCCCjDGyA36qxNvI9KarYADYDaw6D3UCPEGzKw/lFcsfzFxVwPziZFHuyN7gXeHSpWrMo1SGMIw5MmQcspvnHiVYA2HW4t3G4tv3+csfxkckfmbZp+lmlwF73a1h1tQP0Vy0+pSQXR1ceakMPvFdAaDal8Pk5ssjNcNE7w4G1lBCMG26llKtfsDawN70yaR4NvEH7yEy7+1Zzkob1ClRbta3QUD9R40XT6pQFCpMixqFUAZx86W2x6lWY9Pqdd6sUtr9DHOoWVA6hlazdLqbg/+O4uDsaD3qtSsSM7myqCxO52UFjYDc7Amw8qXHF4e8qL6OcCPQhrEH0O9J8U4bEEACL4pIVt2xMiZqAdgCoIsO21WaDxDKHAZSGU9CpBB9xFdKSl4VCzFmijLH6+C5+/O17+t68twiPtzF/QlmT78XF6B41E4XJqMGxiiK87UFS0zqSDNIQbCE9Qb9TTb6IoLjUTKoF7fRvYD8542ZviSa98CiKaWBW6rDEp94RQelBg1ko2bTuT3MbxMn7JdlY/FR/1rRr376eYfGE/uWQ09RQJfh5/Izfcn+eltNqC2q2R1DQnPMDbFxy7WJtfmSdeuO3Q1WpHUi00RGxbJW9QFZgD7juD2ufM0D1K8Q1iwqGYE3ZUVVF2ZmNlAH7yTYAAkkAE01Uz5QQl4lsrPjNp5LKFLWSeNyQG8gpO3isDjvag3hvCkSBUdELFEEpAHjZRuWNrt4rm5868x8LMV+RJgCb4OokS9gCdsXJ8PUvVCCZXUMpuD7wdtiCDuCDsQdwRaulBOedh4Z0Qo/gupLLuDcOjDYWHW59bVx0kTlAYVigR7MByyzEECxZQUCNa2xva1cfljpTLpwgBF5BlItg0KBXMkinrfEFPCLnmW2BJGRwyR6XTxK5WR2jDMQHbvLMAem6hly7XBFzYEEOJaTUyyiNH5sEbIZUlCiVyBzI208qpgGWRUOLb7HdRiTZ4AI0j5KGS8VgyzOZJVuLrkxYkgjpvbb0rvwfhyaaBIY8sY1xBYlmPe5Y9Tc0lJxKOPUOxY47RtirOAygsWYKDiqqwDObAXUE7AALVFYDW0BS+t1IjQtYk9FUXLMbEhQB7vgAT0FedRxGKM4s6huoS93P6MY8TH0ApLUzCdoxGrhklWTKSOWMKBcPbNRkWRmSw+3ftQdxwtGF5VWRz1LAEegCnYAdB9/Uk1mlGOomXbFlikHmWsY2t2sBFH9/qKo1N4u/LMUticXCMFF2Ky+ABR3+kMZPopoFBFlDNKq3k58knhHiYwOY1Ue9Isbd8m6Xr2hbUzuMh+DKseIQ7ysRmcnB/F4snh6Nfc2uDvDeeEI5QS8kzXkcXGcryA4R5Aizj6w3B9CfHC9UmnjdJSylJJGZnWwKvLLy3LKMccV3PRQN7CgtgVtYDW0E7hK5ZTn+eCMo7ogUYKfW5Zj5FyN7XNC1IcDUiLckgvKy+imRyijyAUjbt0qhQTeMaeMRtKY1Z0UlSPC5NtlWQeJcjtt50Q8OdAMZ5LgAHKzqxtu1muy38g1h5da98V8Rij7PIpPoI7y/EEoqkeTmn6CRrk1JidAIXLI6hwWisSCB9GQ+wuN8vhXdOIYizRSpbYXXmbed4i/wC/eqFYaBbT8RikuFkQkdVyGS37MvVT2sRfamqma+FZZ4kZVYKskhyAYDZYwCD0vzDv+YR7va8HiX2AY/SFmiW/mY0IUm21yL7DyFBuuGUsCj7bSN5FURgPjm6H4Gn6k6eDHVWzdgkN7PY48xrDFrXN+S18ibbWtVagytoooFeKShIJXPRY3Y+4KSa96KwjUXBKqqmxuLgAUtx5ctNIn5ReUPIGX6ME+gLi/pXuXhMD7tDE36UaH+8UDhopD5lgHsxrGfOG8LH0LRlSR6XtsPKj5nj+1P8A/Y1H/coKFSuJ6sLPACHJ+kfwIz7BcSfCPORR8a6fNhW/LmlQHrducdu6GbLE9j1Fr7X3pZo5F1cJchl5cyBluhybluAyXIPhhY3/AHUDnzmv2Jv7GX/LR85r9ib+xl/y06K2gi6jWYuJI0lALKJclwjsSFzfOxuFvul+ni2AtZFctXAJEKm4uOotcHqCL9wbEe6p0ernaVoiIUZRkGJZzIuwLrFZcRkbHxGxA6hgSDHHT/J3H2wIh5ZSERrf0ycX9KOJ7NFJ2SUZW6kOrR292Tqx/R9KX4npNRJDImcRyRgAI2vcg2teS3WvPGNbG2l8TqqzgR5McLcwWc+LoVXI2P2bUFmk9NwyOPOyk8xmZs2aS+RJYDMnFbk+EbDyrn88wWuJVYfaU5r7iy3F9+nqKW4rxFXjZEzJeyFhFMVVWNnJYLYELcjfrbp1oGuBTZ6dCGyAyQNfLMIzIHy+tkFvfvenJpVRSzEKqgksxAUAbkknoBSEXF4So5R5mwskQLHceG4AsgPYtYWN72rhyXadFnKsrJK2CgiNSrR4Dc+M4ubltroCAtB34SthI4XBHcyKGABsQCXPlkbtY7jLe3sr0k4pCDjzFZh1VLyOPUolyBuNyLbjzrzHwaAEExhyOjS3lcW6APISQPQG2586dSMKLAAAdhsPuoEZOKhQWKSCNQS0jLiqW6lgxDW9QpA7nY1nHFLQ7Nb6SFsgASAJYySL7dB32p6f2G2v4Tta99ulu/ur5HXcLI0MUcUki8wokrK7MPEpzNnuELSWBJFrscgRcUDfGJYVUoZpJZskAQSeIsWGKGOPFBfyYAFQ2WwY0RfJ19RGqawo0a5gRJkMlLhkWVwdwFVVZBdWK33Gwd4VwQR4tIxd16XZmCmwvudjuAfCqrcXxBqzagALVtZW0Erh8ywu0BIUKV5YNhdZA5VV8yDHIAOuKDr1NSvnONcIE+u0bmwEDSTjK7ZME5eAB2Ht5g9imw3JH0YoEHH8pUtsBEwTyYswMl/UBEt02ZuvahS+u0/MS18WBDK32WG6m3f1HcXHQ0aPUZruLMDiy9cWABIv36gg+RFAxRWXoNAjpzlqJWHRVjj/AGgGkb/ZlT99P3pDhG6u/wBqWQ+/FuWpv38MYt6Wp+gSn4cjSGS7q5AXJJHUWXIi6XxNsj1B60rPDIssaLPIMg7EMI2Hhx3Pgva7AGxHXYg71WpC2WqN/wCbhAHrzXOV/dyFt7z6WDVTUDq8Lf6t0t/vGv8Auo5moB/FwsPPmupPuTln/F91P0UEnXyySIFEEg8cbXLRHZHVzsJOvhpg8QI3aGYAdTirW/ZRix9wBNPVz1DhUYsQAFJJOwAA3JPYUGwyh1DKbhgCD5gi4Ne6i8L1kiwRA6We4jQHfTjcKAdjNTa8Qbvp5lHn9E37kkJ/dQP0hxzwwNJ3iHOFuv0fiIv2yAKn0Y16+cP6Kb+qP414m1gdSrQylWBBBQWIIsQd6B6NwVBHQgEe49K9VA4Wrn6N59QsgBtmIruoIAcHl79VuOoJ8iCaB4YG9uWZvL6QxW8/xOF/jf0tvQPMdqm8KjLgTuQXkjTYCyou7Yrff625J3xGw6UvxThqpHdXlHjiDZSyyLgZE5l1diLY33/81ZVbC37qDam8G06DNsVD82cFrDK3NYgE9bWxPutVK1IcOFpdT6zKfhyIRf3XUj4HyoPfG0J00wUEtynxt1yxJW3re1vWm43DAEEEEAgjcEHoQaGFxSnBT/Jof1aD7lAoHaj8X1LJqNJZbhpHR2v7KmNsbDveXlr8fK9VncAEk2ABJJ6ADqTUmKFdYqSsDyioaNblSwJVxIxU3F8RZb9CcutlCpJIFBZiFAFyWNgB3JJ6UgvH9OzMqSrIyWyWHKZluLjJYgxUEdzSmv4JAr81gFCquWK3k2a6BWALgEswIXc7AdwTg3CiIVYNNCXZ5uXceBpWd7OPECQHxK3K3F7X3oOXHflSNMq/ROZJCVhRjGhlYWNgGcEWBvvb1tRBOksSiNleSaRHc2KY4kM2SHdbLGUA65Df6xHx8Xymj1Dx6mRkC8iWPUhGyZUct+DvLGjsoTll3KnxAgWZl3P2XAN9RJkIiwhiYNG/MI5rSs/iKKQrMgaxvuT0oPoK2sFbQFFFFBM42l+QWNkXURl742OzCLqNvpTGdrHbra4NIVz1UAkRkbowKn4jtXLhsxeJS1svEpI2BKsVLAdgcb27XoGqR1i8t+cOgGMg81FyGHqpJ+DN1IFPUGgwG9ctbOI43c9EVmPf2QSdh7qW0n0LCLopuY/QdTH+zviB9Ufmk0vxfUpIDp73Z3SMr4hcHF5Fy2v9FckA3sfWge4bDy4Y0+xGi+fRQOvwpmkDw4/UmmT9pZL+X41Xt8PjW8vUDpJGfQxML+gIk2+40DppHQtlNOfstHH77RrJf/fWt+b67C6ice1Cv7EuQ/2kXekuFcQIV2eGZcpZfFiJLkOVAIiZ22CWuRaygX6UFyikDxaIblio7l0dAP0iygL8a66biUMl8JY3t1xdWt77Ggaqf8of/iaj9RL/AIGp9WB6G/upPjQvA4PRrKR5hmCsPiCRQO3ooooCisraCbxXKNklQgHmRROGBbJHkVLLuMGBcG+/Qgg7EUqn8c/FL+v03/MRVQoMIvUlGkgmWO2cUshw8RyhURZY4hN0yjO5bbmAdABVeltZps8SGxZTdTYEdCCGHdTfcbHyIoGaQ0H4ycj2TIu/YsI0VsT3AxA27hh1BtwPGVSBpZbAqZhgniZ+U7oeWpsSTje3bLr3rjwzhshiUyPNGxYuY8oxiGctyiY9u9sgSfzrUD2t1ZuEiKc1jtl4lVVZeYzAEHYMABfqy9rkLabgixAcp2jNrMVWL6Te4Mgw3I8xY+vem+G8OjgRURQMVC5WGbW7u1vESbknuSTTlBD4ho3DIXlZo3eMSAjHHEl42Qr7N3Cqetwe1qtip3EtVciFMSzAhicSsSkHxOpO9+gXvc9gaQV4DZE1bFVFuVC6MbbdSgMii47EWvbpYUDSaaOfUPIyqxhKxrexKsv0jHzG7rsfsg+RqvUyLXIqhYo5D5KkTID3PjcKg7ndhf37V7OpmI8MAH62QL/ww+//AL6UHyv/APTtBAscWpkCLhLFG5MSsHikdI5UkmteJOW7Am9rM3hLYla/yDgUaQOEw5jElOyFQEZFNz4Q6sQBsMtr9S5xFJBE5mkUx4kMIoGdyDsQEJfL+qe9RPkrrDDqZIZI50/CWeeIzAblQqSIQihUNlV7AWORszG4AfZUUUUBRRRQYanfgzwj6Ni6KPxTBb2HRYnGNj+nlfbcbmqVZQcdNq0kBKMDbY+Y9CDuD7671O1kBRjOlywUB0G+arkQALXyXNiLdb27gh6GQMoZTcMAQfMEXBoOes0/MW17EEMrDqrDcH+I7gkHY0j8n8mSR3XFnnlvve+DcpSPIYxiw62sTYkgVGYAXJsBuSegqbwIEoZOizHmqm5wDgHck9T7RA2BYgX6kKYooooMZgASdgNyaS4GpGmiy9oorNfrkwyckeZYk/GvXGZCummI3Ijew8zibC3e52pmJMVAHYAfdtQe65TaZH9tVa32gGt7r11ooEX4TAesMR/YX+FQ9Hw1nRrQx4GWYjHUzw5KJX5ZKRx2PhC23O1rGvqTSPABbSaf9TF/gWgRXSMP5rUZDuuqZ19bCSTce9fgK76CLmplnOvikUhnW4KOyH2bjqp+FVqQ4MPoQfNpGPvaR2P7yaD183/0s39Yfwo+b/6Wb+t/4p2igh8a0pSNWzle02mOJYG/08W29h++nvw9/wDR5viYf+5W8aH8mm/Vv/hNNrQKfhkn+jv/AFov89cpuIyLjeAgF0Q5Ol/EwW6hcsiL3I22BN9qpVJ+U/L/AAZ+Zh0xQvjYO/gjsW2ByYC/rQJaOGaWaWUxwBGYxqSXYssTkK8kZWxYlTYhhYEddrUU0Mx3bUuCSdo1hCAXOIAeNm2Frkk3Nzt0rjoNZDDEkaJKAqgWXTahR6kDl7XNz8a7xcVDFgsUpxOJ8IG5VWGzEH2XB+Pneg6fN/8ASy/1h/CvHzRH3MrDyead1Poys5DD0ItQddKdhp5AexdoQv7RWRiB7lPupYS6meEFOXDmqlXDmRhex9lowAfvoPLaSDIpBBAXy8ZCJipta8hHU2FrdenQVQ0ekwLMzF3e12IUWA6IoA2QEkgG58RuTUtoJNOka5xxaaNMTyo7GJVACAu7MAgF7tjtiOguaoDhUJ6oG9XJcn3licvjQPVtIfNi+yHkVPyaNgo9FKgMo9AwHbptXmWRoBdiXiHfcyr8B+N69vF+kTQOamdURmdgigXLMQAo8yTsPjXznAdM87GSVsrCEFwwbmNGS+IURqqIshv4bsx2Y2Wxsae8shdlYIoXAOLEncs9r36EAXAIs3nVCgKKyig2iiigKKKKDy4qZo9PqIkVc4ZAiqtuW8RNgBfPmP5dMaq0UHz3yhmm5OLRxDJls5djErJeVTMeV4YyYwpJ+0B1NfQCtpA6Mx7wkAfkjtGf0SATH8NvSgfopSDXAnBgUffwtbxeqEbOPduLi4HSm6BDi+6IPOaD/ZlRv/zb408KQ1+80C+TtIR2KrGy/E5yIfhftT96DaKy9F6Djrfxb/oN/caNB+Kj/QX+4Utx/fSzKOrROgHmzgqoHqWYD41QoCp0cEsW0ZV038DeFhc32kFwR6Fe/tdqo0UEv57RTaYNAbgATYANdsAQyMy2ysNzsXS/tLfu3FoAHJmjAjuXLOoCAEgliTsAQRf0NOML7GuJ0iHC6J4DdPCPBsVum3h2JG3Ymgna/ikMsMyxyxu3JkNkZWNsT5H1qsnQe4Vw12iSZDHKiujCxVgCOlu/ffrU/QSyq86KpdUlCqXkuQDDC5F2BJ8Tnqe9BYJqaAZdRfokBsLX8TsviuOllDDex3J3FmB7HUTfkR/aD+FLcFJynBsDzr4XyKXRDufzjdh76CtU/hn43U/r1/5fT1Qqfw38Zqf16/8AAgoH6R4WMeZH9iVrX8ntKAPQczEfo27U/SEow1Cv+VAiPvTORD7t3HvK0D9T2Bg3W7RX3QC5S56pbcqL7r2Hs9AtUKygxHBAIIIIuCNwQehBpGW8sqY+zE5LHzblsoVR3tmCT2IA3N7I/g2MjaSM2jZWlYo5EkIdmBVLboGbIoQfDZwLYrVnTwLGoRFCqoACqLAAdABQdRRRRQFFFFAUUUUBRRRQFFFFAUUUUHOaBXXFhcf+2IPYjzFKNw8j2Zpl+KP/AMRWp+iglvo5s1fmocVZQGjPRipJYhxdvAOgA3O1Gl4RYXeSUuWdiwlmC+Ji1ljLlQADYDsALVUooIWs4cElEjmV4yuDNmQ0NiWzV1IYK17NYn2UNrBiHl4Yo6PMPfNI3+Njb4U/UvQwcmZowzGNkDopJbllTi6gndVOSFVuej2sABQe24Zci8spUFWwJUglWDKS2OfUDbK23vqiKKy9BtFFFAUUUUBSGi8M86nq7JKPcUWIgeZBiufLJfOn6natMtTDYkFVlc2OzCypiw7i7hvegoKBqfw0Fmkm3tIQFHbFLhW/aJLX+yU8qoMLi3nSEXDMVCiaYBQABdOg2H1aB80hwo2MyfYmffz5gWc/cZiPhSMmvXRyMr86QSMrJiJJ3FxiwKi5VbrfsDkQBsaV1mqlZ5OVDK8bWMi8tomcYiMpGZWjs9mLZf0diRcXD6a4qNquKwPJBhNExEvRXVj4kdBsD5uB7yK46ThrYJlpdMGCrkXxyZgBl4VjIAJuQciem3anptYuOGpQIGBU5EPC1xuMyB27MFvva9BSrnqJ1RGc9FBY2BY2AubKNydug3qHAIZfHFpkkh2tIMTzAQDlEpFpE363BNjYHa9CPhmmdbiGEgjqET+FBz4XqhLNKwDDwxABldPDZyGs4G+TONriyjfrVWp+oXlSI42S3Ke1rAdY2Popuu35S52Gz4NBtFFFAUUUUBRRRQFFFFAUUUUBRRRQFFFFAUUUUBS+q0+RDKbOt8W69bXVh3U2Fx6A9QKYooJsuqkIMYRlkOwaxaMA7FxIBY23IU2Y26C96DwoAeCWdGtbPmNIR64S5IT641RtW0C2l1FyyNYOoBIHQhrhWX0OJ2PQgj1LNI64YMso6KCH/QO97dypAPuLdzToNBtZevE8yopZ2CqoLMzEBVA3JJOwAHevmtFrNVq9TI0RaHSJ4Fc4EzMjeJkiaHIIblcs98AVG96Cnx3iUsJiEMPOaR8cQ2JAt7ZP1Yx9Zt7XUAMWFevwKZpOY0qp4cVWNQ2O92vI/t5WX6otiLd7uaXSql7XJPVmJZj7ye3XYbC5sBTFBJ10WrMZWJ4Q+2MrKx2uCbxja+Nxe9rm9vq10j1rISkqsSLBWVSRJsD2FgRe29r2JsAKpVhFB8bro3nlTUvpWCQsSqSIDIzKI2SRkVHkUq6lVw643IItX2MZuAbEXANja49DattW0BauGs0ccyFJUSRD1V1DKfeDtXeigKm6qERyJIuQycIyhmxbM2yCXxyBsSbXsGqlUz5Q6R5IfoiVlQlkI7HFkPxxdretqCiyggggEEWIO4I73FJcMkIaSJv5tlCkm7MjKpVmuPtZrfe/L63vZjTTqyjFg3hU9r2PQkdr2PbzpfiS4WmH82Gy/OS12FulwQGHfYi4yNwforAa2gKKKKAooooCiiigKKKKAooooCiiigKKKKAooooCiiigw1M4PEsLSQKFVUYOiIoVVjceEKBsBmkm3p2BFVKU1mgWQhsnRxsGjYqbXBIK+yw2+sDa5tY70En5cm+k5ZAKTSwaeQG2yTSpG5DMbA2Y22NzYAXNXoowoCqAAAAAOgA2AFQvlFw3UajSyw/ROXXEEXiIN7q12zAsQOx7kA+ybsV8Rla9hcjpfvag90UUUBRRRQFFFFAUUUUBWGtooIJ0a6OaXUKGKaiRGmVUeRg2IjV1VAWINlBABtctsAbNca1iDRTSlvAIJWLWOwCMSSOtU6k6vgEcomV3lMUwIeLPGM5KFa1gGW4G4DWuSbXJuFVOg91eqBRQFFFFAUUUU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REBUUExQVFhUWFRUVGRYUGBYVFRcdGRgWFxYYFRQZHCgiGBwlHBQcITEiJSktLi8uFx8zODMsNygtLisBCgoKDQwGDg8ODisZExkrKysrKysrKysrKysrKysrKysrKysrKysrKysrKysrKysrKysrKysrKysrKysrKysrK//AABEIALABHgMBIgACEQEDEQH/xAAbAAADAQEBAQEAAAAAAAAAAAAABAUBAwIGB//EAEoQAAIBAwIEAwMGCQgKAwEAAAECAwAREgQhBRMxQSJRYTJxgQYVI0JSkRQzU2Jyc4Kh0SRDY5KTsbLSVIOio7O0wdPh8DSUwgf/xAAUAQEAAAAAAAAAAAAAAAAAAAAA/8QAFBEBAAAAAAAAAAAAAAAAAAAAAP/aAAwDAQACEQMRAD8A/caS4rIyoMWxJeNcrA2DOoOx272+NO1H+VOp5cAtYu0sCxqfrOZUKD3XG/kAT0BNBJ+XHFZ9PopZLMjRjMPEvNjbEE4yAozRi4BJxIAt4huVc+S+kd9DppGaWKV9PC0gBNsiilrxyBgpuTewBPem/lVwYa3Ry6Y4gS4qSwysA6sxUfbAF1J2DBSQRtVVVsLDYDsOgoErahenKk8r5wn4kB7n1AHuFHzlb24pk/Y5v7oSxp+uOsnEcbueiKznvsoJP91By03E4ZDZJUY3IsGBa63DDHrcWNx2saavUT8BUnTQyIrgRvI2YDhmQIpyuLEkzM1/MHzuHTwmMeyHS3QRu6AeXhVsbDytb0oH6KQGlmA8M5J/pERvvwCbfdWh9QOqxP6hnS/7BVsf6xoHqKQ/DZBs0EnqyNG6j72Dn4L7r0Hiijqkw/1Mrf4VNqB+ikF41pybc+IG9sS6hgelipNwb7WIvTK6pCbB1JPYMCaDtRRRQFFFFAUVwXVIZGjDKXUBmUEZAHoSP/e3nXegKKKKAooooCiiigKKKKAooooCiisoNrL1y1uo5cbPYnFS1h1Nh0F+56VL0vDtSIwJNWWkW9nEca5Gx/GqFswubeHHYDvvQWqKX0Oo5kava1wCR5H6yn1BuPhTFAVJ4vpE1EsUbgkITObEqQQCkfiUgqSZGINxvGbdDVU0jwvxhpfyhuvlgNo7HuCPF+3QK6fiC6cyJqJgAJAI3mKoXUqh9qwDkOzLcbgAX8zWSQMLggg7gjcffXukBwXTC/8AJ4fExc/RpuzG7MdtySbk0DxpLjG6Kn5SSNLfaGQZxbuMFa48gaw8Hg+rEqH7UX0T/B0sw++lNfpDG0LrI7YTLaJ2DBsleI2YqXuqyFuu+Bv9oA3xJCMZRc8rJigF8gRY2sL5AEkAddx3BDqOCLg3B3BG4IPQg0MwAJJAA3JOwA8yaR4HGFi2AUsS5UDHEv4guP1diOw8zuTQUKKKKAooooPJW+xqVotHG0mpDRow5qrYqpFuRCbbjpdibfnHzqvSPC+kn66T/Fb/AKfuoPPzHpv9Hg/so/4V6+ao/OX+2n/z09RQI/NUfnL/AG0/+ekeE8MBV82lJE0wF55j4cyVF8h0Btbta1za5uVO0jgamZAR7EMpF97tzI727AiEelwfWg8ycKxdXifBlEgOYMofPC+RZsiRylt4ugtXpG1A3YQt2KqXUn88ObgfoW2v7RtvRrKCdJxqNdmDh9rxhS8ii4GRVL+Hf2unXyrtp+KRSSGNXBkC5lNw4W4F2Q7gbjqN70nxXiaJsZRGouXfa9l6qnXe5GTW8IPYkEdNNqYo0XBWydVcJiwma/QyB9wx3uXINwbnY0FSivnNLqZTqWeV5kRX5SoECwFmtiGYrm3tABxZS2XiN1Va+o4jGhAJZi17CNHkPW1zgDiL7XNhsfKgcoqXFx2EnFnCyZ8sxkgyKcgoyVCbAkjfp4hvvVSgKKKKAoooJoCisvSHzzCb4PzLHE8pWlsbA2PLBt1H3ig8cfvyRa9+dpz4cb2E8RNstul9qpCvnDM82shLq0SRM9on5ZdnaNwkuSswCYcxRY3JvcbVc1mo5UbuQSEVmIFrnEE2FyBc27kUE9dSdNJhIPoXZ2SRc2wuOYwmsmMa3LkOSBYAHfrYqXLFLOCrjlRn2gGDSMCCCjDGyA36qxNvI9KarYADYDaw6D3UCPEGzKw/lFcsfzFxVwPziZFHuyN7gXeHSpWrMo1SGMIw5MmQcspvnHiVYA2HW4t3G4tv3+csfxkckfmbZp+lmlwF73a1h1tQP0Vy0+pSQXR1ceakMPvFdAaDal8Pk5ssjNcNE7w4G1lBCMG26llKtfsDawN70yaR4NvEH7yEy7+1Zzkob1ClRbta3QUD9R40XT6pQFCpMixqFUAZx86W2x6lWY9Pqdd6sUtr9DHOoWVA6hlazdLqbg/+O4uDsaD3qtSsSM7myqCxO52UFjYDc7Amw8qXHF4e8qL6OcCPQhrEH0O9J8U4bEEACL4pIVt2xMiZqAdgCoIsO21WaDxDKHAZSGU9CpBB9xFdKSl4VCzFmijLH6+C5+/O17+t68twiPtzF/QlmT78XF6B41E4XJqMGxiiK87UFS0zqSDNIQbCE9Qb9TTb6IoLjUTKoF7fRvYD8542ZviSa98CiKaWBW6rDEp94RQelBg1ko2bTuT3MbxMn7JdlY/FR/1rRr376eYfGE/uWQ09RQJfh5/Izfcn+eltNqC2q2R1DQnPMDbFxy7WJtfmSdeuO3Q1WpHUi00RGxbJW9QFZgD7juD2ufM0D1K8Q1iwqGYE3ZUVVF2ZmNlAH7yTYAAkkAE01Uz5QQl4lsrPjNp5LKFLWSeNyQG8gpO3isDjvag3hvCkSBUdELFEEpAHjZRuWNrt4rm5868x8LMV+RJgCb4OokS9gCdsXJ8PUvVCCZXUMpuD7wdtiCDuCDsQdwRaulBOedh4Z0Qo/gupLLuDcOjDYWHW59bVx0kTlAYVigR7MByyzEECxZQUCNa2xva1cfljpTLpwgBF5BlItg0KBXMkinrfEFPCLnmW2BJGRwyR6XTxK5WR2jDMQHbvLMAem6hly7XBFzYEEOJaTUyyiNH5sEbIZUlCiVyBzI208qpgGWRUOLb7HdRiTZ4AI0j5KGS8VgyzOZJVuLrkxYkgjpvbb0rvwfhyaaBIY8sY1xBYlmPe5Y9Tc0lJxKOPUOxY47RtirOAygsWYKDiqqwDObAXUE7AALVFYDW0BS+t1IjQtYk9FUXLMbEhQB7vgAT0FedRxGKM4s6huoS93P6MY8TH0ApLUzCdoxGrhklWTKSOWMKBcPbNRkWRmSw+3ftQdxwtGF5VWRz1LAEegCnYAdB9/Uk1mlGOomXbFlikHmWsY2t2sBFH9/qKo1N4u/LMUticXCMFF2Ky+ABR3+kMZPopoFBFlDNKq3k58knhHiYwOY1Ue9Isbd8m6Xr2hbUzuMh+DKseIQ7ysRmcnB/F4snh6Nfc2uDvDeeEI5QS8kzXkcXGcryA4R5Aizj6w3B9CfHC9UmnjdJSylJJGZnWwKvLLy3LKMccV3PRQN7CgtgVtYDW0E7hK5ZTn+eCMo7ogUYKfW5Zj5FyN7XNC1IcDUiLckgvKy+imRyijyAUjbt0qhQTeMaeMRtKY1Z0UlSPC5NtlWQeJcjtt50Q8OdAMZ5LgAHKzqxtu1muy38g1h5da98V8Rij7PIpPoI7y/EEoqkeTmn6CRrk1JidAIXLI6hwWisSCB9GQ+wuN8vhXdOIYizRSpbYXXmbed4i/wC/eqFYaBbT8RikuFkQkdVyGS37MvVT2sRfamqma+FZZ4kZVYKskhyAYDZYwCD0vzDv+YR7va8HiX2AY/SFmiW/mY0IUm21yL7DyFBuuGUsCj7bSN5FURgPjm6H4Gn6k6eDHVWzdgkN7PY48xrDFrXN+S18ibbWtVagytoooFeKShIJXPRY3Y+4KSa96KwjUXBKqqmxuLgAUtx5ctNIn5ReUPIGX6ME+gLi/pXuXhMD7tDE36UaH+8UDhopD5lgHsxrGfOG8LH0LRlSR6XtsPKj5nj+1P8A/Y1H/coKFSuJ6sLPACHJ+kfwIz7BcSfCPORR8a6fNhW/LmlQHrducdu6GbLE9j1Fr7X3pZo5F1cJchl5cyBluhybluAyXIPhhY3/AHUDnzmv2Jv7GX/LR85r9ib+xl/y06K2gi6jWYuJI0lALKJclwjsSFzfOxuFvul+ni2AtZFctXAJEKm4uOotcHqCL9wbEe6p0ernaVoiIUZRkGJZzIuwLrFZcRkbHxGxA6hgSDHHT/J3H2wIh5ZSERrf0ycX9KOJ7NFJ2SUZW6kOrR292Tqx/R9KX4npNRJDImcRyRgAI2vcg2teS3WvPGNbG2l8TqqzgR5McLcwWc+LoVXI2P2bUFmk9NwyOPOyk8xmZs2aS+RJYDMnFbk+EbDyrn88wWuJVYfaU5r7iy3F9+nqKW4rxFXjZEzJeyFhFMVVWNnJYLYELcjfrbp1oGuBTZ6dCGyAyQNfLMIzIHy+tkFvfvenJpVRSzEKqgksxAUAbkknoBSEXF4So5R5mwskQLHceG4AsgPYtYWN72rhyXadFnKsrJK2CgiNSrR4Dc+M4ubltroCAtB34SthI4XBHcyKGABsQCXPlkbtY7jLe3sr0k4pCDjzFZh1VLyOPUolyBuNyLbjzrzHwaAEExhyOjS3lcW6APISQPQG2586dSMKLAAAdhsPuoEZOKhQWKSCNQS0jLiqW6lgxDW9QpA7nY1nHFLQ7Nb6SFsgASAJYySL7dB32p6f2G2v4Tta99ulu/ur5HXcLI0MUcUki8wokrK7MPEpzNnuELSWBJFrscgRcUDfGJYVUoZpJZskAQSeIsWGKGOPFBfyYAFQ2WwY0RfJ19RGqawo0a5gRJkMlLhkWVwdwFVVZBdWK33Gwd4VwQR4tIxd16XZmCmwvudjuAfCqrcXxBqzagALVtZW0Erh8ywu0BIUKV5YNhdZA5VV8yDHIAOuKDr1NSvnONcIE+u0bmwEDSTjK7ZME5eAB2Ht5g9imw3JH0YoEHH8pUtsBEwTyYswMl/UBEt02ZuvahS+u0/MS18WBDK32WG6m3f1HcXHQ0aPUZruLMDiy9cWABIv36gg+RFAxRWXoNAjpzlqJWHRVjj/AGgGkb/ZlT99P3pDhG6u/wBqWQ+/FuWpv38MYt6Wp+gSn4cjSGS7q5AXJJHUWXIi6XxNsj1B60rPDIssaLPIMg7EMI2Hhx3Pgva7AGxHXYg71WpC2WqN/wCbhAHrzXOV/dyFt7z6WDVTUDq8Lf6t0t/vGv8Auo5moB/FwsPPmupPuTln/F91P0UEnXyySIFEEg8cbXLRHZHVzsJOvhpg8QI3aGYAdTirW/ZRix9wBNPVz1DhUYsQAFJJOwAA3JPYUGwyh1DKbhgCD5gi4Ne6i8L1kiwRA6We4jQHfTjcKAdjNTa8Qbvp5lHn9E37kkJ/dQP0hxzwwNJ3iHOFuv0fiIv2yAKn0Y16+cP6Kb+qP414m1gdSrQylWBBBQWIIsQd6B6NwVBHQgEe49K9VA4Wrn6N59QsgBtmIruoIAcHl79VuOoJ8iCaB4YG9uWZvL6QxW8/xOF/jf0tvQPMdqm8KjLgTuQXkjTYCyou7Yrff625J3xGw6UvxThqpHdXlHjiDZSyyLgZE5l1diLY33/81ZVbC37qDam8G06DNsVD82cFrDK3NYgE9bWxPutVK1IcOFpdT6zKfhyIRf3XUj4HyoPfG0J00wUEtynxt1yxJW3re1vWm43DAEEEEAgjcEHoQaGFxSnBT/Jof1aD7lAoHaj8X1LJqNJZbhpHR2v7KmNsbDveXlr8fK9VncAEk2ABJJ6ADqTUmKFdYqSsDyioaNblSwJVxIxU3F8RZb9CcutlCpJIFBZiFAFyWNgB3JJ6UgvH9OzMqSrIyWyWHKZluLjJYgxUEdzSmv4JAr81gFCquWK3k2a6BWALgEswIXc7AdwTg3CiIVYNNCXZ5uXceBpWd7OPECQHxK3K3F7X3oOXHflSNMq/ROZJCVhRjGhlYWNgGcEWBvvb1tRBOksSiNleSaRHc2KY4kM2SHdbLGUA65Df6xHx8Xymj1Dx6mRkC8iWPUhGyZUct+DvLGjsoTll3KnxAgWZl3P2XAN9RJkIiwhiYNG/MI5rSs/iKKQrMgaxvuT0oPoK2sFbQFFFFBM42l+QWNkXURl742OzCLqNvpTGdrHbra4NIVz1UAkRkbowKn4jtXLhsxeJS1svEpI2BKsVLAdgcb27XoGqR1i8t+cOgGMg81FyGHqpJ+DN1IFPUGgwG9ctbOI43c9EVmPf2QSdh7qW0n0LCLopuY/QdTH+zviB9Ufmk0vxfUpIDp73Z3SMr4hcHF5Fy2v9FckA3sfWge4bDy4Y0+xGi+fRQOvwpmkDw4/UmmT9pZL+X41Xt8PjW8vUDpJGfQxML+gIk2+40DppHQtlNOfstHH77RrJf/fWt+b67C6ice1Cv7EuQ/2kXekuFcQIV2eGZcpZfFiJLkOVAIiZ22CWuRaygX6UFyikDxaIblio7l0dAP0iygL8a66biUMl8JY3t1xdWt77Ggaqf8of/iaj9RL/AIGp9WB6G/upPjQvA4PRrKR5hmCsPiCRQO3ooooCisraCbxXKNklQgHmRROGBbJHkVLLuMGBcG+/Qgg7EUqn8c/FL+v03/MRVQoMIvUlGkgmWO2cUshw8RyhURZY4hN0yjO5bbmAdABVeltZps8SGxZTdTYEdCCGHdTfcbHyIoGaQ0H4ycj2TIu/YsI0VsT3AxA27hh1BtwPGVSBpZbAqZhgniZ+U7oeWpsSTje3bLr3rjwzhshiUyPNGxYuY8oxiGctyiY9u9sgSfzrUD2t1ZuEiKc1jtl4lVVZeYzAEHYMABfqy9rkLabgixAcp2jNrMVWL6Te4Mgw3I8xY+vem+G8OjgRURQMVC5WGbW7u1vESbknuSTTlBD4ho3DIXlZo3eMSAjHHEl42Qr7N3Cqetwe1qtip3EtVciFMSzAhicSsSkHxOpO9+gXvc9gaQV4DZE1bFVFuVC6MbbdSgMii47EWvbpYUDSaaOfUPIyqxhKxrexKsv0jHzG7rsfsg+RqvUyLXIqhYo5D5KkTID3PjcKg7ndhf37V7OpmI8MAH62QL/ww+//AL6UHyv/APTtBAscWpkCLhLFG5MSsHikdI5UkmteJOW7Am9rM3hLYla/yDgUaQOEw5jElOyFQEZFNz4Q6sQBsMtr9S5xFJBE5mkUx4kMIoGdyDsQEJfL+qe9RPkrrDDqZIZI50/CWeeIzAblQqSIQihUNlV7AWORszG4AfZUUUUBRRRQYanfgzwj6Ni6KPxTBb2HRYnGNj+nlfbcbmqVZQcdNq0kBKMDbY+Y9CDuD7671O1kBRjOlywUB0G+arkQALXyXNiLdb27gh6GQMoZTcMAQfMEXBoOes0/MW17EEMrDqrDcH+I7gkHY0j8n8mSR3XFnnlvve+DcpSPIYxiw62sTYkgVGYAXJsBuSegqbwIEoZOizHmqm5wDgHck9T7RA2BYgX6kKYooooMZgASdgNyaS4GpGmiy9oorNfrkwyckeZYk/GvXGZCummI3Ijew8zibC3e52pmJMVAHYAfdtQe65TaZH9tVa32gGt7r11ooEX4TAesMR/YX+FQ9Hw1nRrQx4GWYjHUzw5KJX5ZKRx2PhC23O1rGvqTSPABbSaf9TF/gWgRXSMP5rUZDuuqZ19bCSTce9fgK76CLmplnOvikUhnW4KOyH2bjqp+FVqQ4MPoQfNpGPvaR2P7yaD183/0s39Yfwo+b/6Wb+t/4p2igh8a0pSNWzle02mOJYG/08W29h++nvw9/wDR5viYf+5W8aH8mm/Vv/hNNrQKfhkn+jv/AFov89cpuIyLjeAgF0Q5Ol/EwW6hcsiL3I22BN9qpVJ+U/L/AAZ+Zh0xQvjYO/gjsW2ByYC/rQJaOGaWaWUxwBGYxqSXYssTkK8kZWxYlTYhhYEddrUU0Mx3bUuCSdo1hCAXOIAeNm2Frkk3Nzt0rjoNZDDEkaJKAqgWXTahR6kDl7XNz8a7xcVDFgsUpxOJ8IG5VWGzEH2XB+Pneg6fN/8ASy/1h/CvHzRH3MrDyead1Poys5DD0ItQddKdhp5AexdoQv7RWRiB7lPupYS6meEFOXDmqlXDmRhex9lowAfvoPLaSDIpBBAXy8ZCJipta8hHU2FrdenQVQ0ekwLMzF3e12IUWA6IoA2QEkgG58RuTUtoJNOka5xxaaNMTyo7GJVACAu7MAgF7tjtiOguaoDhUJ6oG9XJcn3licvjQPVtIfNi+yHkVPyaNgo9FKgMo9AwHbptXmWRoBdiXiHfcyr8B+N69vF+kTQOamdURmdgigXLMQAo8yTsPjXznAdM87GSVsrCEFwwbmNGS+IURqqIshv4bsx2Y2Wxsae8shdlYIoXAOLEncs9r36EAXAIs3nVCgKKyig2iiigKKKKDy4qZo9PqIkVc4ZAiqtuW8RNgBfPmP5dMaq0UHz3yhmm5OLRxDJls5djErJeVTMeV4YyYwpJ+0B1NfQCtpA6Mx7wkAfkjtGf0SATH8NvSgfopSDXAnBgUffwtbxeqEbOPduLi4HSm6BDi+6IPOaD/ZlRv/zb408KQ1+80C+TtIR2KrGy/E5yIfhftT96DaKy9F6Djrfxb/oN/caNB+Kj/QX+4Utx/fSzKOrROgHmzgqoHqWYD41QoCp0cEsW0ZV038DeFhc32kFwR6Fe/tdqo0UEv57RTaYNAbgATYANdsAQyMy2ysNzsXS/tLfu3FoAHJmjAjuXLOoCAEgliTsAQRf0NOML7GuJ0iHC6J4DdPCPBsVum3h2JG3Ymgna/ikMsMyxyxu3JkNkZWNsT5H1qsnQe4Vw12iSZDHKiujCxVgCOlu/ffrU/QSyq86KpdUlCqXkuQDDC5F2BJ8Tnqe9BYJqaAZdRfokBsLX8TsviuOllDDex3J3FmB7HUTfkR/aD+FLcFJynBsDzr4XyKXRDufzjdh76CtU/hn43U/r1/5fT1Qqfw38Zqf16/8AAgoH6R4WMeZH9iVrX8ntKAPQczEfo27U/SEow1Cv+VAiPvTORD7t3HvK0D9T2Bg3W7RX3QC5S56pbcqL7r2Hs9AtUKygxHBAIIIIuCNwQehBpGW8sqY+zE5LHzblsoVR3tmCT2IA3N7I/g2MjaSM2jZWlYo5EkIdmBVLboGbIoQfDZwLYrVnTwLGoRFCqoACqLAAdABQdRRRRQFFFFAUUUUBRRRQFFFFAUUUUHOaBXXFhcf+2IPYjzFKNw8j2Zpl+KP/AMRWp+iglvo5s1fmocVZQGjPRipJYhxdvAOgA3O1Gl4RYXeSUuWdiwlmC+Ji1ljLlQADYDsALVUooIWs4cElEjmV4yuDNmQ0NiWzV1IYK17NYn2UNrBiHl4Yo6PMPfNI3+Njb4U/UvQwcmZowzGNkDopJbllTi6gndVOSFVuej2sABQe24Zci8spUFWwJUglWDKS2OfUDbK23vqiKKy9BtFFFAUUUUBSGi8M86nq7JKPcUWIgeZBiufLJfOn6natMtTDYkFVlc2OzCypiw7i7hvegoKBqfw0Fmkm3tIQFHbFLhW/aJLX+yU8qoMLi3nSEXDMVCiaYBQABdOg2H1aB80hwo2MyfYmffz5gWc/cZiPhSMmvXRyMr86QSMrJiJJ3FxiwKi5VbrfsDkQBsaV1mqlZ5OVDK8bWMi8tomcYiMpGZWjs9mLZf0diRcXD6a4qNquKwPJBhNExEvRXVj4kdBsD5uB7yK46ThrYJlpdMGCrkXxyZgBl4VjIAJuQciem3anptYuOGpQIGBU5EPC1xuMyB27MFvva9BSrnqJ1RGc9FBY2BY2AubKNydug3qHAIZfHFpkkh2tIMTzAQDlEpFpE363BNjYHa9CPhmmdbiGEgjqET+FBz4XqhLNKwDDwxABldPDZyGs4G+TONriyjfrVWp+oXlSI42S3Ke1rAdY2Popuu35S52Gz4NBtFFFAUUUUBRRRQFFFFAUUUUBRRRQFFFFAUUUUBS+q0+RDKbOt8W69bXVh3U2Fx6A9QKYooJsuqkIMYRlkOwaxaMA7FxIBY23IU2Y26C96DwoAeCWdGtbPmNIR64S5IT641RtW0C2l1FyyNYOoBIHQhrhWX0OJ2PQgj1LNI64YMso6KCH/QO97dypAPuLdzToNBtZevE8yopZ2CqoLMzEBVA3JJOwAHevmtFrNVq9TI0RaHSJ4Fc4EzMjeJkiaHIIblcs98AVG96Cnx3iUsJiEMPOaR8cQ2JAt7ZP1Yx9Zt7XUAMWFevwKZpOY0qp4cVWNQ2O92vI/t5WX6otiLd7uaXSql7XJPVmJZj7ye3XYbC5sBTFBJ10WrMZWJ4Q+2MrKx2uCbxja+Nxe9rm9vq10j1rISkqsSLBWVSRJsD2FgRe29r2JsAKpVhFB8bro3nlTUvpWCQsSqSIDIzKI2SRkVHkUq6lVw643IItX2MZuAbEXANja49DattW0BauGs0ccyFJUSRD1V1DKfeDtXeigKm6qERyJIuQycIyhmxbM2yCXxyBsSbXsGqlUz5Q6R5IfoiVlQlkI7HFkPxxdretqCiyggggEEWIO4I73FJcMkIaSJv5tlCkm7MjKpVmuPtZrfe/L63vZjTTqyjFg3hU9r2PQkdr2PbzpfiS4WmH82Gy/OS12FulwQGHfYi4yNwforAa2gKKKKAooooCiiigKKKKAooooCiiigKKKKAooooCiiigw1M4PEsLSQKFVUYOiIoVVjceEKBsBmkm3p2BFVKU1mgWQhsnRxsGjYqbXBIK+yw2+sDa5tY70En5cm+k5ZAKTSwaeQG2yTSpG5DMbA2Y22NzYAXNXoowoCqAAAAAOgA2AFQvlFw3UajSyw/ROXXEEXiIN7q12zAsQOx7kA+ybsV8Rla9hcjpfvag90UUUBRRRQFFFFAUUUUBWGtooIJ0a6OaXUKGKaiRGmVUeRg2IjV1VAWINlBABtctsAbNca1iDRTSlvAIJWLWOwCMSSOtU6k6vgEcomV3lMUwIeLPGM5KFa1gGW4G4DWuSbXJuFVOg91eqBRQFFFFAUUUUH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2000" y="-327025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0000CC"/>
                </a:solidFill>
              </a:rPr>
              <a:t>GEO-CAPE Methane WG Report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502" y="1371600"/>
            <a:ext cx="9372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itchFamily="34" charset="0"/>
              </a:rPr>
              <a:t>Five activities supported in FY15: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AutoNum type="arabicPeriod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Simulation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of GEO-CAPE CH4 observations using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PanFTS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imaging measurements from Mt. Wilson, California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(S. Sander and C. Wong, JPL)</a:t>
            </a:r>
          </a:p>
          <a:p>
            <a:pPr lv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Measurement campaign conducted in February 2015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Quantifying the capability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GEO-CAPE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map fine scale spatiotemporal changes in the distribution of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methane (D. Edwards and H. Worden, NCAR)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-  SWIR AK variability, methane variability over Colorado (FRAPPE)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Comparing GEO-CAPE and SEAC</a:t>
            </a:r>
            <a:r>
              <a:rPr lang="en-US" b="1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RS for quantifying methane sources in the South-Central US (D. Jacob and J. Sheng, Harvard)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- Compared information content of SEAC4RS and GEO-CAPE inversions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4. Quantifying the sensitivity of GEO-CAPE to wetland fluxes (K. Bowman and A. Bloom, JPL)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- Boreal wetland methane transported over US affects source interpretation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eveloping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capabilities for near real-time high spatial resolution inversion of methane sources over North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America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(D.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Henze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and N.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Bousserez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, CU)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Comparison of information content from SWIR/multispectral LEO and Geo instruments over North America  (</a:t>
            </a:r>
            <a:r>
              <a:rPr lang="en-US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Bousserex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2015ab).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2677" y="725269"/>
            <a:ext cx="92413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WG Goal: Determine ability of GEO-CAPE to quantify North American methane emissions at a county scale</a:t>
            </a:r>
            <a:endParaRPr lang="en-US" b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443" y="158262"/>
            <a:ext cx="8229600" cy="1143000"/>
          </a:xfrm>
        </p:spPr>
        <p:txBody>
          <a:bodyPr/>
          <a:lstStyle/>
          <a:p>
            <a:r>
              <a:rPr lang="en-US" dirty="0" smtClean="0"/>
              <a:t>Summary of WG discussions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6042" y="1295400"/>
            <a:ext cx="88579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Need to clarify choice of averaging kernel matrix for GEO-CAPE inversions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Step 1: use GOSAT.  Step 2: use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PanFTS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multispectral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avkers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Sept 3: Parameterize variability in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PanFTS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avkers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2. Need to examine GEO-CAPE capability to detect/quantify transient emissions</a:t>
            </a: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Oil/gas leaks, fires, wetlands (seasonal)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3. Need to explore potential of using CH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-CO error correlations for improved CH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inversions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78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activities for FY 16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124634"/>
            <a:ext cx="876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Inversion of methane emissions in LA Basin from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PanFTS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data (JPL)</a:t>
            </a:r>
          </a:p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- Harvard to provide bottom-up 0.1</a:t>
            </a:r>
            <a:r>
              <a:rPr lang="en-US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x0.1</a:t>
            </a:r>
            <a:r>
              <a:rPr lang="en-US" b="1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emission inventory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Parameterization of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avker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variability in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PanFTS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retrievals to support GEO-CAPE inversions (NCAR)</a:t>
            </a:r>
          </a:p>
          <a:p>
            <a:pPr marL="342900" indent="-342900">
              <a:buAutoNum type="arabicPeriod" startAt="2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 startAt="2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WRF-STILT study of ability of GEO-CAPE to detect methane emission transients in Barnett Shale (Harvard)</a:t>
            </a:r>
          </a:p>
        </p:txBody>
      </p:sp>
    </p:spTree>
    <p:extLst>
      <p:ext uri="{BB962C8B-B14F-4D97-AF65-F5344CB8AC3E}">
        <p14:creationId xmlns:p14="http://schemas.microsoft.com/office/powerpoint/2010/main" val="15818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b="1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350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GEO-CAPE Methane WG Report</vt:lpstr>
      <vt:lpstr>Summary of WG discussions</vt:lpstr>
      <vt:lpstr>New activities for FY 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 Air Quality Applied Sciences Team (AQAST)</dc:title>
  <dc:creator>Daniel Jacob</dc:creator>
  <cp:lastModifiedBy>Daniel Jacob</cp:lastModifiedBy>
  <cp:revision>267</cp:revision>
  <dcterms:created xsi:type="dcterms:W3CDTF">2006-08-16T00:00:00Z</dcterms:created>
  <dcterms:modified xsi:type="dcterms:W3CDTF">2015-09-02T02:21:50Z</dcterms:modified>
</cp:coreProperties>
</file>